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8" r:id="rId8"/>
    <p:sldId id="407" r:id="rId9"/>
    <p:sldId id="411" r:id="rId10"/>
    <p:sldId id="412" r:id="rId11"/>
    <p:sldId id="413" r:id="rId12"/>
    <p:sldId id="414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6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9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977" y="1569493"/>
            <a:ext cx="6196083" cy="1110244"/>
          </a:xfrm>
        </p:spPr>
        <p:txBody>
          <a:bodyPr/>
          <a:lstStyle/>
          <a:p>
            <a:r>
              <a:rPr lang="en-US" sz="4000" dirty="0"/>
              <a:t>Assessment of Client’s Transport Operations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508BA8-726A-4A88-AB9A-8733F4D6DFED}"/>
              </a:ext>
            </a:extLst>
          </p:cNvPr>
          <p:cNvSpPr txBox="1">
            <a:spLocks/>
          </p:cNvSpPr>
          <p:nvPr/>
        </p:nvSpPr>
        <p:spPr>
          <a:xfrm>
            <a:off x="4107977" y="2802567"/>
            <a:ext cx="6196083" cy="44377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0" dirty="0">
                <a:latin typeface="+mn-lt"/>
              </a:rPr>
              <a:t>Improving Efficiency &amp;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17540-79F0-40D6-9C07-831DB98E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48" y="3369176"/>
            <a:ext cx="2167363" cy="8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Ayan Dey</a:t>
            </a:r>
          </a:p>
          <a:p>
            <a:r>
              <a:rPr lang="en-US" dirty="0"/>
              <a:t>+91-9614708367</a:t>
            </a:r>
          </a:p>
          <a:p>
            <a:r>
              <a:rPr lang="en-US" dirty="0"/>
              <a:t>ayandey@moveinsync.com</a:t>
            </a:r>
          </a:p>
          <a:p>
            <a:r>
              <a:rPr lang="en-US" dirty="0"/>
              <a:t>https://moveinsync.com/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216544"/>
          </a:xfrm>
        </p:spPr>
        <p:txBody>
          <a:bodyPr tIns="457200">
            <a:normAutofit fontScale="92500" lnSpcReduction="10000"/>
          </a:bodyPr>
          <a:lstStyle/>
          <a:p>
            <a:r>
              <a:rPr lang="en-US" sz="2000" dirty="0"/>
              <a:t>Objectives of the analysis</a:t>
            </a:r>
          </a:p>
          <a:p>
            <a:r>
              <a:rPr lang="en-US" sz="2000" dirty="0"/>
              <a:t>Volume Metrics</a:t>
            </a:r>
          </a:p>
          <a:p>
            <a:r>
              <a:rPr lang="en-US" sz="2000" b="1" i="0" dirty="0">
                <a:effectLst/>
              </a:rPr>
              <a:t>Performance Metrics</a:t>
            </a:r>
          </a:p>
          <a:p>
            <a:r>
              <a:rPr lang="en-US" sz="2000" dirty="0"/>
              <a:t>WoW Trip Count</a:t>
            </a:r>
          </a:p>
          <a:p>
            <a:r>
              <a:rPr lang="en-US" sz="2000" dirty="0"/>
              <a:t>Peak Day Shift wise trip pattern</a:t>
            </a:r>
          </a:p>
          <a:p>
            <a:r>
              <a:rPr lang="en-US" dirty="0"/>
              <a:t>Comparison to Industry Benchmark</a:t>
            </a:r>
          </a:p>
          <a:p>
            <a:r>
              <a:rPr lang="en-US" dirty="0"/>
              <a:t>Scope of Improvements</a:t>
            </a:r>
          </a:p>
          <a:p>
            <a:r>
              <a:rPr lang="en-US" dirty="0"/>
              <a:t>How MoveInSync can help</a:t>
            </a:r>
          </a:p>
          <a:p>
            <a:endParaRPr lang="en-US" dirty="0"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16449"/>
            <a:ext cx="10873740" cy="766631"/>
          </a:xfrm>
        </p:spPr>
        <p:txBody>
          <a:bodyPr/>
          <a:lstStyle/>
          <a:p>
            <a:r>
              <a:rPr lang="en-US" dirty="0"/>
              <a:t>Volume Metrics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991B8-3D3D-4B90-9724-F2962A5451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5087" y="2512468"/>
            <a:ext cx="7810500" cy="3329083"/>
          </a:xfrm>
        </p:spPr>
        <p:txBody>
          <a:bodyPr>
            <a:normAutofit/>
          </a:bodyPr>
          <a:lstStyle/>
          <a:p>
            <a:pPr rtl="0" fontAlgn="ctr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ABC has conducted a total of 6.7K trips during the month of Aug’22.</a:t>
            </a:r>
            <a:endParaRPr lang="en-US" sz="2400" dirty="0">
              <a:effectLst/>
            </a:endParaRPr>
          </a:p>
          <a:p>
            <a:pPr rtl="0" fontAlgn="ctr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All trips were completed using a fleet of 74 cabs.</a:t>
            </a:r>
            <a:endParaRPr lang="en-US" sz="2400" dirty="0">
              <a:effectLst/>
            </a:endParaRPr>
          </a:p>
          <a:p>
            <a:pPr rtl="0" fontAlgn="ctr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</a:rPr>
              <a:t>verage distance covered by each cab per month is 2,720 kilometers.</a:t>
            </a:r>
          </a:p>
          <a:p>
            <a:pPr rtl="0" fontAlgn="ctr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The average number of trips per week is 1,343.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80A5C6A-1F95-4E03-B15F-3C82652406FD}"/>
              </a:ext>
            </a:extLst>
          </p:cNvPr>
          <p:cNvSpPr txBox="1">
            <a:spLocks/>
          </p:cNvSpPr>
          <p:nvPr/>
        </p:nvSpPr>
        <p:spPr>
          <a:xfrm>
            <a:off x="594360" y="2553411"/>
            <a:ext cx="7810500" cy="37109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Ratio of Login v/s Logout trip count : 1.05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Trip count variance through the peak week : 127.18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Average Trips per cab per day : 3.36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Week-on-Week Trip Count</a:t>
            </a:r>
          </a:p>
        </p:txBody>
      </p:sp>
      <p:pic>
        <p:nvPicPr>
          <p:cNvPr id="10" name="Picture 9" descr="A graph of a trip&#10;&#10;Description automatically generated">
            <a:extLst>
              <a:ext uri="{FF2B5EF4-FFF2-40B4-BE49-F238E27FC236}">
                <a16:creationId xmlns:a16="http://schemas.microsoft.com/office/drawing/2014/main" id="{CACDA694-148A-4FF1-8187-0A1534D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432518"/>
            <a:ext cx="6925556" cy="3859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Peak day shift wise trip pattern</a:t>
            </a:r>
          </a:p>
        </p:txBody>
      </p:sp>
      <p:pic>
        <p:nvPicPr>
          <p:cNvPr id="3" name="Picture 2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28F19021-DE83-4F4B-86EB-83A1C4CC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00" y="2282008"/>
            <a:ext cx="7110482" cy="4227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154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Comparison to Industry Benchmark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3E17BA-D0C7-416D-A277-6B2E6BF28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65831"/>
              </p:ext>
            </p:extLst>
          </p:nvPr>
        </p:nvGraphicFramePr>
        <p:xfrm>
          <a:off x="594359" y="2400478"/>
          <a:ext cx="6787749" cy="34714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60327">
                  <a:extLst>
                    <a:ext uri="{9D8B030D-6E8A-4147-A177-3AD203B41FA5}">
                      <a16:colId xmlns:a16="http://schemas.microsoft.com/office/drawing/2014/main" val="2198161397"/>
                    </a:ext>
                  </a:extLst>
                </a:gridCol>
                <a:gridCol w="2225103">
                  <a:extLst>
                    <a:ext uri="{9D8B030D-6E8A-4147-A177-3AD203B41FA5}">
                      <a16:colId xmlns:a16="http://schemas.microsoft.com/office/drawing/2014/main" val="1106601120"/>
                    </a:ext>
                  </a:extLst>
                </a:gridCol>
                <a:gridCol w="1519670">
                  <a:extLst>
                    <a:ext uri="{9D8B030D-6E8A-4147-A177-3AD203B41FA5}">
                      <a16:colId xmlns:a16="http://schemas.microsoft.com/office/drawing/2014/main" val="3836812800"/>
                    </a:ext>
                  </a:extLst>
                </a:gridCol>
                <a:gridCol w="1182649">
                  <a:extLst>
                    <a:ext uri="{9D8B030D-6E8A-4147-A177-3AD203B41FA5}">
                      <a16:colId xmlns:a16="http://schemas.microsoft.com/office/drawing/2014/main" val="907309741"/>
                    </a:ext>
                  </a:extLst>
                </a:gridCol>
              </a:tblGrid>
              <a:tr h="9648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1" u="none" strike="noStrike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1" u="none" strike="noStrike">
                          <a:solidFill>
                            <a:srgbClr val="000000"/>
                          </a:solidFill>
                          <a:effectLst/>
                        </a:rPr>
                        <a:t>Industry Benchmark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effectLst/>
                        </a:rPr>
                        <a:t>ABC's Actuals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effectLst/>
                        </a:rPr>
                        <a:t>Delta </a:t>
                      </a:r>
                      <a:r>
                        <a:rPr lang="el-GR" sz="3000" b="1" u="none" strike="noStrike">
                          <a:solidFill>
                            <a:srgbClr val="000000"/>
                          </a:solidFill>
                          <a:effectLst/>
                        </a:rPr>
                        <a:t>Δ</a:t>
                      </a:r>
                      <a:endParaRPr lang="el-GR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extLst>
                  <a:ext uri="{0D108BD9-81ED-4DB2-BD59-A6C34878D82A}">
                    <a16:rowId xmlns:a16="http://schemas.microsoft.com/office/drawing/2014/main" val="2852482416"/>
                  </a:ext>
                </a:extLst>
              </a:tr>
              <a:tr h="9648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Seat Utilization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80%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59%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-21%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extLst>
                  <a:ext uri="{0D108BD9-81ED-4DB2-BD59-A6C34878D82A}">
                    <a16:rowId xmlns:a16="http://schemas.microsoft.com/office/drawing/2014/main" val="2152613560"/>
                  </a:ext>
                </a:extLst>
              </a:tr>
              <a:tr h="5139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No Show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8%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6%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-2%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extLst>
                  <a:ext uri="{0D108BD9-81ED-4DB2-BD59-A6C34878D82A}">
                    <a16:rowId xmlns:a16="http://schemas.microsoft.com/office/drawing/2014/main" val="1158596339"/>
                  </a:ext>
                </a:extLst>
              </a:tr>
              <a:tr h="5139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OTA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95%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90%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-5%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extLst>
                  <a:ext uri="{0D108BD9-81ED-4DB2-BD59-A6C34878D82A}">
                    <a16:rowId xmlns:a16="http://schemas.microsoft.com/office/drawing/2014/main" val="3088013144"/>
                  </a:ext>
                </a:extLst>
              </a:tr>
              <a:tr h="5139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OTD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90%</a:t>
                      </a:r>
                      <a:endParaRPr lang="en-IN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-79%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70" marR="25670" marT="25670" marB="0" anchor="ctr"/>
                </a:tc>
                <a:extLst>
                  <a:ext uri="{0D108BD9-81ED-4DB2-BD59-A6C34878D82A}">
                    <a16:rowId xmlns:a16="http://schemas.microsoft.com/office/drawing/2014/main" val="32210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7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Scope of Improvements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80A5C6A-1F95-4E03-B15F-3C82652406FD}"/>
              </a:ext>
            </a:extLst>
          </p:cNvPr>
          <p:cNvSpPr txBox="1">
            <a:spLocks/>
          </p:cNvSpPr>
          <p:nvPr/>
        </p:nvSpPr>
        <p:spPr>
          <a:xfrm>
            <a:off x="594360" y="2553411"/>
            <a:ext cx="7810500" cy="37109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BFC5B71-6F0B-432E-97D6-E9A759D069B1}"/>
              </a:ext>
            </a:extLst>
          </p:cNvPr>
          <p:cNvSpPr txBox="1">
            <a:spLocks/>
          </p:cNvSpPr>
          <p:nvPr/>
        </p:nvSpPr>
        <p:spPr>
          <a:xfrm>
            <a:off x="746760" y="2705811"/>
            <a:ext cx="7810500" cy="37109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Significant improvement can be done in terms of seat utilization.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OTA can  be better compared to industry benchmark.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Huge opportunity lies to make on-time-departure efficiently.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Cabs can be utilized in a better way.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Log-in Trip count can be improved.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How MoveInSync Can help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80A5C6A-1F95-4E03-B15F-3C82652406FD}"/>
              </a:ext>
            </a:extLst>
          </p:cNvPr>
          <p:cNvSpPr txBox="1">
            <a:spLocks/>
          </p:cNvSpPr>
          <p:nvPr/>
        </p:nvSpPr>
        <p:spPr>
          <a:xfrm>
            <a:off x="594360" y="2553411"/>
            <a:ext cx="7810500" cy="37109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C817A7E-73F3-4E35-BD82-05E9DDE95D58}"/>
              </a:ext>
            </a:extLst>
          </p:cNvPr>
          <p:cNvSpPr txBox="1">
            <a:spLocks/>
          </p:cNvSpPr>
          <p:nvPr/>
        </p:nvSpPr>
        <p:spPr>
          <a:xfrm>
            <a:off x="746760" y="2705811"/>
            <a:ext cx="7810500" cy="37109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Employee Shuttle Services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Technology Platform</a:t>
            </a:r>
            <a:endParaRPr lang="en-US" dirty="0">
              <a:latin typeface="Söhne"/>
            </a:endParaRP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Employee Safety and Security</a:t>
            </a: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Coverage Area</a:t>
            </a:r>
            <a:endParaRPr lang="en-US" dirty="0">
              <a:latin typeface="Söhne"/>
            </a:endParaRPr>
          </a:p>
          <a:p>
            <a:pPr marL="457200" indent="-457200" fontAlgn="ctr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Söhne"/>
              </a:rPr>
              <a:t>Modes of 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0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{7E4A9B4E-EEB0-46A4-89A3-C669057AF9E9}tf78853419_win32</Template>
  <TotalTime>109</TotalTime>
  <Words>263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Söhne</vt:lpstr>
      <vt:lpstr>Arial</vt:lpstr>
      <vt:lpstr>Calibri</vt:lpstr>
      <vt:lpstr>Franklin Gothic Book</vt:lpstr>
      <vt:lpstr>Franklin Gothic Demi</vt:lpstr>
      <vt:lpstr>Wingdings</vt:lpstr>
      <vt:lpstr>Custom</vt:lpstr>
      <vt:lpstr>Assessment of Client’s Transport Operations</vt:lpstr>
      <vt:lpstr>Agenda</vt:lpstr>
      <vt:lpstr>Volume Metrics</vt:lpstr>
      <vt:lpstr>Performance Metrics</vt:lpstr>
      <vt:lpstr>Week-on-Week Trip Count</vt:lpstr>
      <vt:lpstr>Peak day shift wise trip pattern</vt:lpstr>
      <vt:lpstr>Comparison to Industry Benchmark</vt:lpstr>
      <vt:lpstr>Scope of Improvements</vt:lpstr>
      <vt:lpstr>How MoveInSync Can help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Client’s Transport Operations</dc:title>
  <dc:creator>Ayan Dey</dc:creator>
  <cp:lastModifiedBy>Ayan Dey</cp:lastModifiedBy>
  <cp:revision>3</cp:revision>
  <dcterms:created xsi:type="dcterms:W3CDTF">2024-02-08T02:42:47Z</dcterms:created>
  <dcterms:modified xsi:type="dcterms:W3CDTF">2024-02-08T04:32:40Z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