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66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7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tags" Target="../tags/tag10.xml"/><Relationship Id="rId4" Type="http://schemas.openxmlformats.org/officeDocument/2006/relationships/image" Target="../media/image11.png"/><Relationship Id="rId3" Type="http://schemas.openxmlformats.org/officeDocument/2006/relationships/tags" Target="../tags/tag9.xml"/><Relationship Id="rId2" Type="http://schemas.openxmlformats.org/officeDocument/2006/relationships/image" Target="../media/image10.png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image" Target="../media/image16.png"/><Relationship Id="rId7" Type="http://schemas.openxmlformats.org/officeDocument/2006/relationships/tags" Target="../tags/tag14.xml"/><Relationship Id="rId6" Type="http://schemas.openxmlformats.org/officeDocument/2006/relationships/image" Target="../media/image15.png"/><Relationship Id="rId5" Type="http://schemas.openxmlformats.org/officeDocument/2006/relationships/tags" Target="../tags/tag13.xml"/><Relationship Id="rId4" Type="http://schemas.openxmlformats.org/officeDocument/2006/relationships/image" Target="../media/image14.png"/><Relationship Id="rId3" Type="http://schemas.openxmlformats.org/officeDocument/2006/relationships/tags" Target="../tags/tag12.xml"/><Relationship Id="rId2" Type="http://schemas.openxmlformats.org/officeDocument/2006/relationships/image" Target="../media/image13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8.png"/><Relationship Id="rId11" Type="http://schemas.openxmlformats.org/officeDocument/2006/relationships/tags" Target="../tags/tag16.xml"/><Relationship Id="rId10" Type="http://schemas.openxmlformats.org/officeDocument/2006/relationships/image" Target="../media/image17.png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3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GrabCut</a:t>
            </a:r>
            <a:r>
              <a:rPr lang="zh-CN" altLang="en-US"/>
              <a:t>理论与实现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14153"/>
            <a:ext cx="9144000" cy="1655762"/>
          </a:xfrm>
        </p:spPr>
        <p:txBody>
          <a:bodyPr/>
          <a:p>
            <a:r>
              <a:rPr lang="zh-CN" altLang="en-US"/>
              <a:t>西安电子科技大学</a:t>
            </a:r>
            <a:r>
              <a:rPr lang="en-US" altLang="zh-CN"/>
              <a:t> </a:t>
            </a:r>
            <a:r>
              <a:rPr lang="zh-CN" altLang="en-US"/>
              <a:t>陈禹译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17550"/>
            <a:ext cx="10515600" cy="5459730"/>
          </a:xfrm>
        </p:spPr>
        <p:txBody>
          <a:bodyPr/>
          <a:p>
            <a:pPr marL="2743200" lvl="6" indent="457200">
              <a:buNone/>
            </a:pPr>
            <a:r>
              <a:rPr lang="en-US" altLang="zh-CN" sz="4400" b="1"/>
              <a:t>GMM</a:t>
            </a:r>
            <a:r>
              <a:rPr lang="zh-CN" altLang="en-US" sz="4400" b="1"/>
              <a:t>迭代</a:t>
            </a:r>
            <a:endParaRPr lang="zh-CN" altLang="en-US" sz="4400" b="1"/>
          </a:p>
          <a:p>
            <a:pPr marL="0" lvl="0" indent="457200">
              <a:buNone/>
            </a:pPr>
            <a:r>
              <a:rPr lang="zh-CN" altLang="en-US">
                <a:solidFill>
                  <a:schemeClr val="tx1"/>
                </a:solidFill>
              </a:rPr>
              <a:t>经过</a:t>
            </a:r>
            <a:r>
              <a:rPr lang="en-US" altLang="zh-CN">
                <a:solidFill>
                  <a:schemeClr val="tx1"/>
                </a:solidFill>
              </a:rPr>
              <a:t>k-means</a:t>
            </a:r>
            <a:r>
              <a:rPr lang="zh-CN" altLang="en-US">
                <a:solidFill>
                  <a:schemeClr val="tx1"/>
                </a:solidFill>
              </a:rPr>
              <a:t>初始化后，两个</a:t>
            </a:r>
            <a:r>
              <a:rPr lang="en-US" altLang="zh-CN">
                <a:solidFill>
                  <a:schemeClr val="tx1"/>
                </a:solidFill>
              </a:rPr>
              <a:t>GMM</a:t>
            </a:r>
            <a:r>
              <a:rPr lang="zh-CN" altLang="en-US">
                <a:solidFill>
                  <a:schemeClr val="tx1"/>
                </a:solidFill>
              </a:rPr>
              <a:t>的每一个分量都有均值、协方差、权值等信息。可以直接开始迭代：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45720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lvl="0" indent="0" fontAlgn="auto">
              <a:buNone/>
            </a:pPr>
            <a:r>
              <a:rPr lang="en-US" altLang="zh-CN">
                <a:solidFill>
                  <a:schemeClr val="tx1"/>
                </a:solidFill>
              </a:rPr>
              <a:t>- Step 1</a:t>
            </a:r>
            <a:r>
              <a:rPr lang="zh-CN" altLang="en-US">
                <a:solidFill>
                  <a:schemeClr val="tx1"/>
                </a:solidFill>
              </a:rPr>
              <a:t>：对每个像素，在其所属的</a:t>
            </a:r>
            <a:r>
              <a:rPr lang="en-US" altLang="zh-CN">
                <a:solidFill>
                  <a:schemeClr val="tx1"/>
                </a:solidFill>
              </a:rPr>
              <a:t>GMM</a:t>
            </a:r>
            <a:r>
              <a:rPr lang="zh-CN" altLang="en-US">
                <a:solidFill>
                  <a:schemeClr val="tx1"/>
                </a:solidFill>
              </a:rPr>
              <a:t>内，遍历计算它属于每个分量的</a:t>
            </a:r>
            <a:r>
              <a:rPr lang="en-US" altLang="zh-CN">
                <a:solidFill>
                  <a:schemeClr val="tx1"/>
                </a:solidFill>
              </a:rPr>
              <a:t>“</a:t>
            </a:r>
            <a:r>
              <a:rPr lang="zh-CN" altLang="en-US">
                <a:solidFill>
                  <a:schemeClr val="tx1"/>
                </a:solidFill>
              </a:rPr>
              <a:t>可能性</a:t>
            </a:r>
            <a:r>
              <a:rPr lang="en-US" altLang="zh-CN">
                <a:solidFill>
                  <a:schemeClr val="tx1"/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D</a:t>
            </a:r>
            <a:r>
              <a:rPr lang="zh-CN" altLang="en-US">
                <a:solidFill>
                  <a:schemeClr val="tx1"/>
                </a:solidFill>
              </a:rPr>
              <a:t>），并加入具有最大可能性（</a:t>
            </a:r>
            <a:r>
              <a:rPr lang="zh-CN" altLang="en-US" b="1">
                <a:solidFill>
                  <a:schemeClr val="tx1"/>
                </a:solidFill>
              </a:rPr>
              <a:t>最小</a:t>
            </a:r>
            <a:r>
              <a:rPr lang="en-US" altLang="zh-CN" b="1">
                <a:solidFill>
                  <a:schemeClr val="tx1"/>
                </a:solidFill>
              </a:rPr>
              <a:t>D</a:t>
            </a:r>
            <a:r>
              <a:rPr lang="zh-CN" altLang="en-US">
                <a:solidFill>
                  <a:schemeClr val="tx1"/>
                </a:solidFill>
              </a:rPr>
              <a:t>）的分量。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0" fontAlgn="auto">
              <a:buNone/>
            </a:pPr>
            <a:r>
              <a:rPr lang="en-US" altLang="zh-CN">
                <a:solidFill>
                  <a:schemeClr val="tx1"/>
                </a:solidFill>
              </a:rPr>
              <a:t>- Step 2</a:t>
            </a:r>
            <a:r>
              <a:rPr lang="zh-CN" altLang="en-US">
                <a:solidFill>
                  <a:schemeClr val="tx1"/>
                </a:solidFill>
              </a:rPr>
              <a:t>：对每个分量，计算其属下的像素的</a:t>
            </a:r>
            <a:r>
              <a:rPr lang="zh-CN" altLang="en-US" b="1">
                <a:solidFill>
                  <a:schemeClr val="tx1"/>
                </a:solidFill>
              </a:rPr>
              <a:t>权值、均值、协方差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0" fontAlgn="auto">
              <a:buNone/>
            </a:pPr>
            <a:r>
              <a:rPr lang="en-US" altLang="zh-CN">
                <a:solidFill>
                  <a:schemeClr val="tx1"/>
                </a:solidFill>
              </a:rPr>
              <a:t>- Step 3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zh-CN" altLang="en-US" b="1">
                <a:solidFill>
                  <a:schemeClr val="tx1"/>
                </a:solidFill>
              </a:rPr>
              <a:t>构建图，进行</a:t>
            </a:r>
            <a:r>
              <a:rPr lang="en-US" altLang="zh-CN" b="1">
                <a:solidFill>
                  <a:schemeClr val="tx1"/>
                </a:solidFill>
              </a:rPr>
              <a:t>max-flow/min-cut</a:t>
            </a:r>
            <a:r>
              <a:rPr lang="zh-CN" altLang="en-US" b="1">
                <a:solidFill>
                  <a:schemeClr val="tx1"/>
                </a:solidFill>
              </a:rPr>
              <a:t>。</a:t>
            </a:r>
            <a:endParaRPr lang="zh-CN" altLang="en-US" b="1">
              <a:solidFill>
                <a:schemeClr val="tx1"/>
              </a:solidFill>
            </a:endParaRPr>
          </a:p>
          <a:p>
            <a:pPr marL="0" lvl="0" algn="l" fontAlgn="auto">
              <a:buClrTx/>
              <a:buSzTx/>
              <a:buNone/>
            </a:pPr>
            <a:r>
              <a:rPr lang="en-US" altLang="zh-CN">
                <a:solidFill>
                  <a:schemeClr val="tx1"/>
                </a:solidFill>
              </a:rPr>
              <a:t>- Step 4：min-cut</a:t>
            </a:r>
            <a:r>
              <a:rPr lang="zh-CN" altLang="en-US">
                <a:solidFill>
                  <a:schemeClr val="tx1"/>
                </a:solidFill>
              </a:rPr>
              <a:t>之后，</a:t>
            </a:r>
            <a:r>
              <a:rPr lang="en-US" altLang="zh-CN">
                <a:solidFill>
                  <a:schemeClr val="tx1"/>
                </a:solidFill>
              </a:rPr>
              <a:t>B_PROB</a:t>
            </a:r>
            <a:r>
              <a:rPr lang="zh-CN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F_PROB</a:t>
            </a:r>
            <a:r>
              <a:rPr lang="zh-CN" altLang="en-US">
                <a:solidFill>
                  <a:schemeClr val="tx1"/>
                </a:solidFill>
              </a:rPr>
              <a:t>都发生改变，即两个</a:t>
            </a:r>
            <a:r>
              <a:rPr lang="en-US" altLang="zh-CN">
                <a:solidFill>
                  <a:schemeClr val="tx1"/>
                </a:solidFill>
              </a:rPr>
              <a:t>GMM</a:t>
            </a:r>
            <a:r>
              <a:rPr lang="zh-CN" altLang="en-US">
                <a:solidFill>
                  <a:schemeClr val="tx1"/>
                </a:solidFill>
              </a:rPr>
              <a:t>都得到了全新的样本集合。于是从</a:t>
            </a:r>
            <a:r>
              <a:rPr lang="en-US" altLang="zh-CN">
                <a:solidFill>
                  <a:schemeClr val="tx1"/>
                </a:solidFill>
              </a:rPr>
              <a:t>Step1</a:t>
            </a:r>
            <a:r>
              <a:rPr lang="zh-CN" altLang="en-US">
                <a:solidFill>
                  <a:schemeClr val="tx1"/>
                </a:solidFill>
              </a:rPr>
              <a:t>开始重新迭代。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17550"/>
            <a:ext cx="10515600" cy="5459730"/>
          </a:xfrm>
        </p:spPr>
        <p:txBody>
          <a:bodyPr>
            <a:normAutofit fontScale="30000"/>
          </a:bodyPr>
          <a:p>
            <a:pPr marL="2743200" lvl="6" indent="0" fontAlgn="auto">
              <a:buNone/>
            </a:pPr>
            <a:r>
              <a:rPr lang="en-US" altLang="zh-CN" sz="4400" b="1">
                <a:sym typeface="+mn-ea"/>
              </a:rPr>
              <a:t>max-flow/min-cut U</a:t>
            </a:r>
            <a:endParaRPr lang="en-US" altLang="zh-CN" sz="4400" b="1">
              <a:sym typeface="+mn-ea"/>
            </a:endParaRPr>
          </a:p>
          <a:p>
            <a:pPr marL="2743200" lvl="6" indent="0" fontAlgn="auto">
              <a:buNone/>
            </a:pPr>
            <a:endParaRPr lang="zh-CN" altLang="en-US" sz="4400" b="1"/>
          </a:p>
          <a:p>
            <a:pPr marL="0" lvl="0" indent="457200">
              <a:buNone/>
            </a:pPr>
            <a:r>
              <a:rPr lang="zh-CN" sz="7000">
                <a:solidFill>
                  <a:schemeClr val="tx1"/>
                </a:solidFill>
              </a:rPr>
              <a:t>规定</a:t>
            </a:r>
            <a:r>
              <a:rPr lang="en-US" altLang="zh-CN" sz="7000">
                <a:solidFill>
                  <a:schemeClr val="tx1"/>
                </a:solidFill>
              </a:rPr>
              <a:t>s</a:t>
            </a:r>
            <a:r>
              <a:rPr lang="zh-CN" altLang="en-US" sz="7000">
                <a:solidFill>
                  <a:schemeClr val="tx1"/>
                </a:solidFill>
              </a:rPr>
              <a:t>为前景，</a:t>
            </a:r>
            <a:r>
              <a:rPr lang="en-US" altLang="zh-CN" sz="7000">
                <a:solidFill>
                  <a:schemeClr val="tx1"/>
                </a:solidFill>
              </a:rPr>
              <a:t>t</a:t>
            </a:r>
            <a:r>
              <a:rPr lang="zh-CN" altLang="en-US" sz="7000">
                <a:solidFill>
                  <a:schemeClr val="tx1"/>
                </a:solidFill>
              </a:rPr>
              <a:t>为背景。</a:t>
            </a:r>
            <a:endParaRPr lang="zh-CN" altLang="en-US" sz="7000">
              <a:solidFill>
                <a:schemeClr val="tx1"/>
              </a:solidFill>
            </a:endParaRPr>
          </a:p>
          <a:p>
            <a:pPr marL="0" lvl="0" indent="457200">
              <a:buNone/>
            </a:pPr>
            <a:r>
              <a:rPr lang="en-US" altLang="zh-CN" sz="7000">
                <a:solidFill>
                  <a:schemeClr val="tx1"/>
                </a:solidFill>
              </a:rPr>
              <a:t>s</a:t>
            </a:r>
            <a:r>
              <a:rPr lang="zh-CN" altLang="en-US" sz="7000">
                <a:solidFill>
                  <a:schemeClr val="tx1"/>
                </a:solidFill>
              </a:rPr>
              <a:t>与像素的连接权值为像素对背景的</a:t>
            </a:r>
            <a:r>
              <a:rPr lang="en-US" altLang="zh-CN" sz="7000">
                <a:solidFill>
                  <a:schemeClr val="tx1"/>
                </a:solidFill>
              </a:rPr>
              <a:t>D</a:t>
            </a:r>
            <a:r>
              <a:rPr lang="zh-CN" altLang="en-US" sz="7000">
                <a:solidFill>
                  <a:schemeClr val="tx1"/>
                </a:solidFill>
              </a:rPr>
              <a:t>；</a:t>
            </a:r>
            <a:endParaRPr lang="zh-CN" altLang="en-US" sz="7000">
              <a:solidFill>
                <a:schemeClr val="tx1"/>
              </a:solidFill>
            </a:endParaRPr>
          </a:p>
          <a:p>
            <a:pPr marL="0" lvl="0" indent="457200">
              <a:buNone/>
            </a:pPr>
            <a:r>
              <a:rPr lang="en-US" altLang="zh-CN" sz="7000">
                <a:sym typeface="+mn-ea"/>
              </a:rPr>
              <a:t>t</a:t>
            </a:r>
            <a:r>
              <a:rPr lang="zh-CN" altLang="en-US" sz="7000">
                <a:sym typeface="+mn-ea"/>
              </a:rPr>
              <a:t>与像素的连接权值为像素对前景的</a:t>
            </a:r>
            <a:r>
              <a:rPr lang="en-US" altLang="zh-CN" sz="7000">
                <a:sym typeface="+mn-ea"/>
              </a:rPr>
              <a:t>D</a:t>
            </a:r>
            <a:r>
              <a:rPr lang="zh-CN" altLang="en-US" sz="7000">
                <a:sym typeface="+mn-ea"/>
              </a:rPr>
              <a:t>。</a:t>
            </a:r>
            <a:endParaRPr lang="zh-CN" altLang="en-US" sz="7000">
              <a:solidFill>
                <a:schemeClr val="tx1"/>
              </a:solidFill>
            </a:endParaRPr>
          </a:p>
          <a:p>
            <a:pPr marL="0" lvl="0" indent="457200">
              <a:buNone/>
            </a:pPr>
            <a:endParaRPr lang="zh-CN" altLang="en-US" sz="7000" b="1">
              <a:solidFill>
                <a:schemeClr val="tx1"/>
              </a:solidFill>
            </a:endParaRPr>
          </a:p>
          <a:p>
            <a:pPr marL="0" lvl="0" indent="457200">
              <a:buNone/>
            </a:pPr>
            <a:r>
              <a:rPr lang="zh-CN" altLang="en-US" sz="7000">
                <a:solidFill>
                  <a:schemeClr val="tx1"/>
                </a:solidFill>
              </a:rPr>
              <a:t>之所以反过来，是因为对面被割掉</a:t>
            </a:r>
            <a:endParaRPr lang="zh-CN" altLang="en-US" sz="7000">
              <a:solidFill>
                <a:schemeClr val="tx1"/>
              </a:solidFill>
            </a:endParaRPr>
          </a:p>
          <a:p>
            <a:pPr marL="0" lvl="0" indent="457200">
              <a:buNone/>
            </a:pPr>
            <a:r>
              <a:rPr lang="zh-CN" altLang="en-US" sz="7000">
                <a:solidFill>
                  <a:schemeClr val="tx1"/>
                </a:solidFill>
              </a:rPr>
              <a:t>意味着该像素</a:t>
            </a:r>
            <a:r>
              <a:rPr lang="zh-CN" altLang="en-US" sz="7000">
                <a:sym typeface="+mn-ea"/>
              </a:rPr>
              <a:t>归属于</a:t>
            </a:r>
            <a:r>
              <a:rPr lang="zh-CN" altLang="en-US" sz="7000">
                <a:solidFill>
                  <a:schemeClr val="tx1"/>
                </a:solidFill>
              </a:rPr>
              <a:t>自己，即割掉</a:t>
            </a:r>
            <a:endParaRPr lang="zh-CN" altLang="en-US" sz="7000">
              <a:solidFill>
                <a:schemeClr val="tx1"/>
              </a:solidFill>
            </a:endParaRPr>
          </a:p>
          <a:p>
            <a:pPr marL="0" lvl="0" indent="457200">
              <a:buNone/>
            </a:pPr>
            <a:r>
              <a:rPr lang="zh-CN" altLang="en-US" sz="7000">
                <a:solidFill>
                  <a:schemeClr val="tx1"/>
                </a:solidFill>
              </a:rPr>
              <a:t>了归属于自己带来的惩罚，被割掉</a:t>
            </a:r>
            <a:endParaRPr lang="zh-CN" altLang="en-US" sz="7000">
              <a:solidFill>
                <a:schemeClr val="tx1"/>
              </a:solidFill>
            </a:endParaRPr>
          </a:p>
          <a:p>
            <a:pPr marL="0" lvl="0" indent="457200">
              <a:buNone/>
            </a:pPr>
            <a:r>
              <a:rPr lang="zh-CN" altLang="en-US" sz="7000">
                <a:solidFill>
                  <a:schemeClr val="tx1"/>
                </a:solidFill>
              </a:rPr>
              <a:t>的权值之和即为能量</a:t>
            </a:r>
            <a:r>
              <a:rPr lang="en-US" altLang="zh-CN" sz="7000">
                <a:solidFill>
                  <a:schemeClr val="tx1"/>
                </a:solidFill>
              </a:rPr>
              <a:t>E</a:t>
            </a:r>
            <a:r>
              <a:rPr lang="zh-CN" altLang="en-US" sz="7000">
                <a:solidFill>
                  <a:schemeClr val="tx1"/>
                </a:solidFill>
              </a:rPr>
              <a:t>里面的</a:t>
            </a:r>
            <a:r>
              <a:rPr lang="en-US" altLang="zh-CN" sz="7000">
                <a:solidFill>
                  <a:schemeClr val="tx1"/>
                </a:solidFill>
              </a:rPr>
              <a:t>U</a:t>
            </a:r>
            <a:r>
              <a:rPr lang="zh-CN" altLang="en-US" sz="7000">
                <a:solidFill>
                  <a:schemeClr val="tx1"/>
                </a:solidFill>
              </a:rPr>
              <a:t>。概</a:t>
            </a:r>
            <a:endParaRPr lang="zh-CN" altLang="en-US" sz="7000">
              <a:solidFill>
                <a:schemeClr val="tx1"/>
              </a:solidFill>
            </a:endParaRPr>
          </a:p>
          <a:p>
            <a:pPr marL="0" lvl="0" indent="457200">
              <a:buNone/>
            </a:pPr>
            <a:r>
              <a:rPr lang="zh-CN" altLang="en-US" sz="7000">
                <a:solidFill>
                  <a:schemeClr val="tx1"/>
                </a:solidFill>
              </a:rPr>
              <a:t>率越大，惩罚越小。于是更可能为</a:t>
            </a:r>
            <a:endParaRPr lang="zh-CN" altLang="en-US" sz="7000">
              <a:solidFill>
                <a:schemeClr val="tx1"/>
              </a:solidFill>
            </a:endParaRPr>
          </a:p>
          <a:p>
            <a:pPr marL="0" lvl="0" indent="457200">
              <a:buNone/>
            </a:pPr>
            <a:r>
              <a:rPr lang="zh-CN" altLang="en-US" sz="7000">
                <a:solidFill>
                  <a:schemeClr val="tx1"/>
                </a:solidFill>
              </a:rPr>
              <a:t>背景的像素就</a:t>
            </a:r>
            <a:r>
              <a:rPr lang="zh-CN" altLang="en-US" sz="7000">
                <a:sym typeface="+mn-ea"/>
              </a:rPr>
              <a:t>有</a:t>
            </a:r>
            <a:r>
              <a:rPr lang="zh-CN" altLang="en-US" sz="7000">
                <a:solidFill>
                  <a:schemeClr val="tx1"/>
                </a:solidFill>
              </a:rPr>
              <a:t>更高概率与</a:t>
            </a:r>
            <a:r>
              <a:rPr lang="en-US" altLang="zh-CN" sz="7000">
                <a:solidFill>
                  <a:schemeClr val="tx1"/>
                </a:solidFill>
              </a:rPr>
              <a:t>t</a:t>
            </a:r>
            <a:r>
              <a:rPr lang="zh-CN" altLang="en-US" sz="7000">
                <a:solidFill>
                  <a:schemeClr val="tx1"/>
                </a:solidFill>
              </a:rPr>
              <a:t>保持</a:t>
            </a:r>
            <a:endParaRPr lang="zh-CN" altLang="en-US" sz="7000">
              <a:solidFill>
                <a:schemeClr val="tx1"/>
              </a:solidFill>
            </a:endParaRPr>
          </a:p>
          <a:p>
            <a:pPr marL="0" lvl="0" indent="457200">
              <a:buNone/>
            </a:pPr>
            <a:r>
              <a:rPr lang="zh-CN" altLang="en-US" sz="7000">
                <a:solidFill>
                  <a:schemeClr val="tx1"/>
                </a:solidFill>
              </a:rPr>
              <a:t>连接，反之同理。</a:t>
            </a:r>
            <a:endParaRPr lang="en-US" altLang="zh-CN" sz="7000">
              <a:solidFill>
                <a:schemeClr val="tx1"/>
              </a:solidFill>
            </a:endParaRPr>
          </a:p>
          <a:p>
            <a:pPr marL="0" lvl="0" indent="457200">
              <a:buNone/>
            </a:pPr>
            <a:endParaRPr lang="en-US" altLang="zh-CN" sz="7000">
              <a:solidFill>
                <a:schemeClr val="tx1"/>
              </a:solidFill>
            </a:endParaRPr>
          </a:p>
        </p:txBody>
      </p:sp>
      <p:pic>
        <p:nvPicPr>
          <p:cNvPr id="2" name="图片 1" descr="uTools_16839734543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6420" y="1492250"/>
            <a:ext cx="4382135" cy="2447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17550"/>
            <a:ext cx="10515600" cy="5459730"/>
          </a:xfrm>
        </p:spPr>
        <p:txBody>
          <a:bodyPr>
            <a:normAutofit fontScale="80000"/>
          </a:bodyPr>
          <a:p>
            <a:pPr marL="2743200" lvl="6" indent="0" fontAlgn="auto">
              <a:buNone/>
            </a:pPr>
            <a:r>
              <a:rPr lang="en-US" altLang="zh-CN" sz="4400" b="1">
                <a:sym typeface="+mn-ea"/>
              </a:rPr>
              <a:t>max-flow/min-cut U</a:t>
            </a:r>
            <a:endParaRPr lang="en-US" altLang="zh-CN" sz="4400" b="1">
              <a:sym typeface="+mn-ea"/>
            </a:endParaRPr>
          </a:p>
          <a:p>
            <a:pPr marL="2743200" lvl="6" indent="0" fontAlgn="auto">
              <a:buNone/>
            </a:pPr>
            <a:endParaRPr lang="zh-CN" altLang="en-US" sz="4400" b="1"/>
          </a:p>
          <a:p>
            <a:pPr marL="0" lvl="0" indent="457200">
              <a:buNone/>
            </a:pPr>
            <a:r>
              <a:rPr lang="en-US" altLang="zh-CN">
                <a:solidFill>
                  <a:schemeClr val="tx1"/>
                </a:solidFill>
              </a:rPr>
              <a:t>B_MUST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F_MUST</a:t>
            </a:r>
            <a:r>
              <a:rPr lang="zh-CN" altLang="en-US">
                <a:solidFill>
                  <a:schemeClr val="tx1"/>
                </a:solidFill>
              </a:rPr>
              <a:t>是用户指定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457200">
              <a:buNone/>
            </a:pPr>
            <a:r>
              <a:rPr lang="zh-CN" altLang="en-US">
                <a:solidFill>
                  <a:schemeClr val="tx1"/>
                </a:solidFill>
              </a:rPr>
              <a:t>的，因此其</a:t>
            </a:r>
            <a:r>
              <a:rPr lang="en-US" altLang="zh-CN">
                <a:solidFill>
                  <a:schemeClr val="tx1"/>
                </a:solidFill>
              </a:rPr>
              <a:t>D</a:t>
            </a:r>
            <a:r>
              <a:rPr lang="zh-CN" altLang="en-US">
                <a:solidFill>
                  <a:schemeClr val="tx1"/>
                </a:solidFill>
              </a:rPr>
              <a:t>不重要，比如可以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457200">
              <a:buNone/>
            </a:pPr>
            <a:r>
              <a:rPr lang="zh-CN" altLang="en-US">
                <a:solidFill>
                  <a:schemeClr val="tx1"/>
                </a:solidFill>
              </a:rPr>
              <a:t>直接让</a:t>
            </a:r>
            <a:r>
              <a:rPr lang="en-US" altLang="zh-CN">
                <a:sym typeface="+mn-ea"/>
              </a:rPr>
              <a:t>B_MUST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连接的边的权</a:t>
            </a:r>
            <a:endParaRPr lang="zh-CN" altLang="en-US">
              <a:sym typeface="+mn-ea"/>
            </a:endParaRPr>
          </a:p>
          <a:p>
            <a:pPr marL="0" lvl="0" indent="457200">
              <a:buNone/>
            </a:pPr>
            <a:r>
              <a:rPr lang="zh-CN" altLang="en-US">
                <a:sym typeface="+mn-ea"/>
              </a:rPr>
              <a:t>值为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，而与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连接的边设为一个</a:t>
            </a:r>
            <a:endParaRPr lang="zh-CN" altLang="en-US">
              <a:sym typeface="+mn-ea"/>
            </a:endParaRPr>
          </a:p>
          <a:p>
            <a:pPr marL="0" lvl="0" indent="457200">
              <a:buNone/>
            </a:pPr>
            <a:r>
              <a:rPr lang="zh-CN" altLang="en-US">
                <a:sym typeface="+mn-ea"/>
              </a:rPr>
              <a:t>适当的正值。</a:t>
            </a:r>
            <a:endParaRPr lang="zh-CN" altLang="en-US">
              <a:sym typeface="+mn-ea"/>
            </a:endParaRPr>
          </a:p>
          <a:p>
            <a:pPr marL="0" lvl="0" indent="457200">
              <a:buNone/>
            </a:pPr>
            <a:endParaRPr lang="zh-CN" altLang="en-US">
              <a:sym typeface="+mn-ea"/>
            </a:endParaRPr>
          </a:p>
          <a:p>
            <a:pPr marL="0" lvl="0" indent="457200">
              <a:buNone/>
            </a:pPr>
            <a:r>
              <a:rPr lang="zh-CN" altLang="en-US">
                <a:sym typeface="+mn-ea"/>
              </a:rPr>
              <a:t>这可以让算法不去考虑把正值边</a:t>
            </a:r>
            <a:endParaRPr lang="zh-CN" altLang="en-US">
              <a:sym typeface="+mn-ea"/>
            </a:endParaRPr>
          </a:p>
          <a:p>
            <a:pPr marL="0" lvl="0" indent="457200">
              <a:buNone/>
            </a:pPr>
            <a:r>
              <a:rPr lang="zh-CN" altLang="en-US">
                <a:sym typeface="+mn-ea"/>
              </a:rPr>
              <a:t>割掉来弥补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sym typeface="+mn-ea"/>
              </a:rPr>
              <a:t>的消耗。至于该正值到</a:t>
            </a:r>
            <a:endParaRPr lang="zh-CN" altLang="en-US">
              <a:sym typeface="+mn-ea"/>
            </a:endParaRPr>
          </a:p>
          <a:p>
            <a:pPr marL="0" lvl="0" indent="457200">
              <a:buNone/>
            </a:pPr>
            <a:r>
              <a:rPr lang="zh-CN" altLang="en-US">
                <a:sym typeface="+mn-ea"/>
              </a:rPr>
              <a:t>底取多大，我没有定论，设为几百</a:t>
            </a:r>
            <a:endParaRPr lang="zh-CN" altLang="en-US">
              <a:sym typeface="+mn-ea"/>
            </a:endParaRPr>
          </a:p>
          <a:p>
            <a:pPr marL="0" lvl="0" indent="457200">
              <a:buNone/>
            </a:pPr>
            <a:r>
              <a:rPr lang="zh-CN" altLang="en-US">
                <a:sym typeface="+mn-ea"/>
              </a:rPr>
              <a:t>几千也暂未发现显著影响。</a:t>
            </a:r>
            <a:endParaRPr lang="zh-CN" altLang="en-US" b="1">
              <a:solidFill>
                <a:schemeClr val="tx1"/>
              </a:solidFill>
            </a:endParaRPr>
          </a:p>
          <a:p>
            <a:pPr marL="0" lvl="0" indent="45720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96000" y="1954530"/>
            <a:ext cx="5081270" cy="31057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17550"/>
            <a:ext cx="10515600" cy="5459730"/>
          </a:xfrm>
        </p:spPr>
        <p:txBody>
          <a:bodyPr/>
          <a:p>
            <a:pPr marL="2743200" lvl="6" indent="0" fontAlgn="auto">
              <a:buNone/>
            </a:pPr>
            <a:r>
              <a:rPr lang="en-US" altLang="zh-CN" sz="4400" b="1">
                <a:sym typeface="+mn-ea"/>
              </a:rPr>
              <a:t>max-flow/min-cut V</a:t>
            </a:r>
            <a:endParaRPr lang="zh-CN" altLang="en-US" sz="4400" b="1"/>
          </a:p>
          <a:p>
            <a:pPr marL="0" lvl="0" indent="457200">
              <a:buNone/>
            </a:pPr>
            <a:r>
              <a:rPr lang="zh-CN">
                <a:solidFill>
                  <a:schemeClr val="tx1"/>
                </a:solidFill>
              </a:rPr>
              <a:t>而像素与像素之间连接的边，则</a:t>
            </a:r>
            <a:endParaRPr lang="zh-CN">
              <a:solidFill>
                <a:schemeClr val="tx1"/>
              </a:solidFill>
            </a:endParaRPr>
          </a:p>
          <a:p>
            <a:pPr marL="0" lvl="0" indent="457200">
              <a:buNone/>
            </a:pPr>
            <a:r>
              <a:rPr lang="zh-CN">
                <a:solidFill>
                  <a:schemeClr val="tx1"/>
                </a:solidFill>
              </a:rPr>
              <a:t>与它们之间的</a:t>
            </a:r>
            <a:r>
              <a:rPr lang="en-US" altLang="zh-CN">
                <a:solidFill>
                  <a:schemeClr val="tx1"/>
                </a:solidFill>
              </a:rPr>
              <a:t>RGB</a:t>
            </a:r>
            <a:r>
              <a:rPr lang="zh-CN" altLang="en-US">
                <a:solidFill>
                  <a:schemeClr val="tx1"/>
                </a:solidFill>
              </a:rPr>
              <a:t>距离（二范数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457200">
              <a:buNone/>
            </a:pPr>
            <a:r>
              <a:rPr lang="zh-CN" altLang="en-US">
                <a:solidFill>
                  <a:schemeClr val="tx1"/>
                </a:solidFill>
              </a:rPr>
              <a:t>的平方）呈负相关。</a:t>
            </a:r>
            <a:endParaRPr lang="zh-CN" altLang="en-US" b="1">
              <a:solidFill>
                <a:schemeClr val="tx1"/>
              </a:solidFill>
            </a:endParaRPr>
          </a:p>
          <a:p>
            <a:pPr marL="0" lvl="0" indent="45720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lvl="0" indent="45720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lvl="0" indent="457200">
              <a:buNone/>
            </a:pPr>
            <a:r>
              <a:rPr lang="en-US" altLang="zh-CN">
                <a:solidFill>
                  <a:schemeClr val="tx1"/>
                </a:solidFill>
              </a:rPr>
              <a:t>β</a:t>
            </a:r>
            <a:r>
              <a:rPr lang="zh-CN" altLang="en-US">
                <a:solidFill>
                  <a:schemeClr val="tx1"/>
                </a:solidFill>
              </a:rPr>
              <a:t>是</a:t>
            </a:r>
            <a:r>
              <a:rPr lang="zh-CN" altLang="en-US">
                <a:solidFill>
                  <a:schemeClr val="tx1"/>
                </a:solidFill>
              </a:rPr>
              <a:t>与所有连接边的距离的平均值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457200">
              <a:buNone/>
            </a:pPr>
            <a:r>
              <a:rPr lang="zh-CN" altLang="en-US">
                <a:solidFill>
                  <a:schemeClr val="tx1"/>
                </a:solidFill>
              </a:rPr>
              <a:t>负相关的一个数字，是对比度的量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457200">
              <a:buNone/>
            </a:pPr>
            <a:r>
              <a:rPr lang="zh-CN" altLang="en-US">
                <a:solidFill>
                  <a:schemeClr val="tx1"/>
                </a:solidFill>
              </a:rPr>
              <a:t>化，可以增强或减弱颜色距离对</a:t>
            </a:r>
            <a:r>
              <a:rPr lang="en-US" altLang="zh-CN">
                <a:solidFill>
                  <a:schemeClr val="tx1"/>
                </a:solidFill>
              </a:rPr>
              <a:t>V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457200">
              <a:buNone/>
            </a:pPr>
            <a:r>
              <a:rPr lang="zh-CN" altLang="en-US">
                <a:solidFill>
                  <a:schemeClr val="tx1"/>
                </a:solidFill>
              </a:rPr>
              <a:t>影响。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 descr="uTools_16839734543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6420" y="1492250"/>
            <a:ext cx="4382135" cy="2447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11300" y="3183890"/>
            <a:ext cx="4641850" cy="6705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17550"/>
            <a:ext cx="10515600" cy="5459730"/>
          </a:xfrm>
        </p:spPr>
        <p:txBody>
          <a:bodyPr/>
          <a:p>
            <a:pPr marL="2743200" lvl="6" indent="0" fontAlgn="auto">
              <a:buNone/>
            </a:pPr>
            <a:r>
              <a:rPr lang="en-US" altLang="zh-CN" sz="4400" b="1">
                <a:sym typeface="+mn-ea"/>
              </a:rPr>
              <a:t>max-flow/min-cut V</a:t>
            </a:r>
            <a:endParaRPr lang="zh-CN" altLang="en-US" sz="4400" b="1"/>
          </a:p>
          <a:p>
            <a:pPr marL="0" lvl="0" indent="457200">
              <a:buNone/>
            </a:pPr>
            <a:r>
              <a:rPr lang="zh-CN">
                <a:solidFill>
                  <a:schemeClr val="tx1"/>
                </a:solidFill>
              </a:rPr>
              <a:t>每个像素都与八个像素相连。</a:t>
            </a:r>
            <a:endParaRPr lang="zh-CN">
              <a:solidFill>
                <a:schemeClr val="tx1"/>
              </a:solidFill>
            </a:endParaRPr>
          </a:p>
          <a:p>
            <a:pPr marL="0" lvl="0" indent="457200">
              <a:buNone/>
            </a:pPr>
            <a:endParaRPr lang="zh-CN">
              <a:solidFill>
                <a:schemeClr val="tx1"/>
              </a:solidFill>
            </a:endParaRPr>
          </a:p>
          <a:p>
            <a:pPr marL="0" lvl="0" indent="457200">
              <a:buNone/>
            </a:pPr>
            <a:r>
              <a:rPr lang="zh-CN" altLang="en-US">
                <a:solidFill>
                  <a:schemeClr val="tx1"/>
                </a:solidFill>
              </a:rPr>
              <a:t>这可以等价为：每个像素都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457200">
              <a:buNone/>
            </a:pPr>
            <a:r>
              <a:rPr lang="zh-CN" altLang="en-US">
                <a:solidFill>
                  <a:schemeClr val="tx1"/>
                </a:solidFill>
              </a:rPr>
              <a:t>对右上、右、右下、下主动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457200">
              <a:buNone/>
            </a:pPr>
            <a:r>
              <a:rPr lang="zh-CN" altLang="en-US">
                <a:solidFill>
                  <a:schemeClr val="tx1"/>
                </a:solidFill>
              </a:rPr>
              <a:t>发起连接。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45720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lvl="0" indent="457200">
              <a:buNone/>
            </a:pPr>
            <a:r>
              <a:rPr lang="zh-CN" altLang="en-US">
                <a:solidFill>
                  <a:schemeClr val="tx1"/>
                </a:solidFill>
              </a:rPr>
              <a:t>因此，每个像素产生四条边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457200">
              <a:buNone/>
            </a:pPr>
            <a:r>
              <a:rPr lang="zh-CN" altLang="en-US">
                <a:solidFill>
                  <a:schemeClr val="tx1"/>
                </a:solidFill>
              </a:rPr>
              <a:t>（剔除边界条件），即可构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457200">
              <a:buNone/>
            </a:pPr>
            <a:r>
              <a:rPr lang="zh-CN" altLang="en-US">
                <a:solidFill>
                  <a:schemeClr val="tx1"/>
                </a:solidFill>
              </a:rPr>
              <a:t>造所有</a:t>
            </a:r>
            <a:r>
              <a:rPr lang="en-US" altLang="zh-CN">
                <a:solidFill>
                  <a:schemeClr val="tx1"/>
                </a:solidFill>
              </a:rPr>
              <a:t>V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22340" y="1599565"/>
            <a:ext cx="5853430" cy="47929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17550"/>
            <a:ext cx="10515600" cy="5459730"/>
          </a:xfrm>
        </p:spPr>
        <p:txBody>
          <a:bodyPr/>
          <a:p>
            <a:pPr marL="2743200" lvl="6" indent="0" fontAlgn="auto">
              <a:buNone/>
            </a:pPr>
            <a:r>
              <a:rPr lang="en-US" altLang="zh-CN" sz="4400" b="1">
                <a:sym typeface="+mn-ea"/>
              </a:rPr>
              <a:t>max-flow/min-cut</a:t>
            </a:r>
            <a:endParaRPr lang="en-US" altLang="zh-CN" sz="4400" b="1">
              <a:sym typeface="+mn-ea"/>
            </a:endParaRPr>
          </a:p>
          <a:p>
            <a:pPr marL="2743200" lvl="6" indent="0" fontAlgn="auto">
              <a:buNone/>
            </a:pPr>
            <a:endParaRPr lang="zh-CN" altLang="en-US" sz="4400" b="1"/>
          </a:p>
          <a:p>
            <a:pPr marL="457200" lvl="1" indent="457200">
              <a:buNone/>
            </a:pPr>
            <a:r>
              <a:rPr lang="zh-CN" altLang="en-US">
                <a:solidFill>
                  <a:schemeClr val="tx1"/>
                </a:solidFill>
              </a:rPr>
              <a:t>算法结束后，每个像素要么与</a:t>
            </a:r>
            <a:r>
              <a:rPr lang="en-US" altLang="zh-CN">
                <a:solidFill>
                  <a:schemeClr val="tx1"/>
                </a:solidFill>
              </a:rPr>
              <a:t>s</a:t>
            </a:r>
            <a:r>
              <a:rPr lang="zh-CN" altLang="en-US">
                <a:solidFill>
                  <a:schemeClr val="tx1"/>
                </a:solidFill>
              </a:rPr>
              <a:t>相连，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r>
              <a:rPr lang="zh-CN" altLang="en-US">
                <a:solidFill>
                  <a:schemeClr val="tx1"/>
                </a:solidFill>
              </a:rPr>
              <a:t>要么与</a:t>
            </a:r>
            <a:r>
              <a:rPr lang="en-US" altLang="zh-CN">
                <a:solidFill>
                  <a:schemeClr val="tx1"/>
                </a:solidFill>
              </a:rPr>
              <a:t>t</a:t>
            </a:r>
            <a:r>
              <a:rPr lang="zh-CN" altLang="en-US">
                <a:solidFill>
                  <a:schemeClr val="tx1"/>
                </a:solidFill>
              </a:rPr>
              <a:t>相连，由此即可更新它们的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r>
              <a:rPr lang="en-US" altLang="zh-CN">
                <a:solidFill>
                  <a:schemeClr val="tx1"/>
                </a:solidFill>
              </a:rPr>
              <a:t>α</a:t>
            </a:r>
            <a:r>
              <a:rPr lang="zh-CN" altLang="en-US">
                <a:solidFill>
                  <a:schemeClr val="tx1"/>
                </a:solidFill>
              </a:rPr>
              <a:t>，使得它们在新一轮的迭代中加入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r>
              <a:rPr lang="zh-CN" altLang="en-US">
                <a:solidFill>
                  <a:schemeClr val="tx1"/>
                </a:solidFill>
              </a:rPr>
              <a:t>被新指定的</a:t>
            </a:r>
            <a:r>
              <a:rPr lang="en-US" altLang="zh-CN">
                <a:solidFill>
                  <a:schemeClr val="tx1"/>
                </a:solidFill>
              </a:rPr>
              <a:t>GMM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r>
              <a:rPr lang="zh-CN" altLang="en-US">
                <a:solidFill>
                  <a:schemeClr val="tx1"/>
                </a:solidFill>
              </a:rPr>
              <a:t>要注意的是，用户指定的前景背景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r>
              <a:rPr lang="zh-CN" altLang="en-US">
                <a:solidFill>
                  <a:schemeClr val="tx1"/>
                </a:solidFill>
              </a:rPr>
              <a:t>是不应该改的。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82435" y="2063750"/>
            <a:ext cx="4680585" cy="36245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17550"/>
            <a:ext cx="10515600" cy="5459730"/>
          </a:xfrm>
        </p:spPr>
        <p:txBody>
          <a:bodyPr/>
          <a:p>
            <a:pPr marL="2743200" lvl="6" indent="0" fontAlgn="auto">
              <a:buNone/>
            </a:pPr>
            <a:r>
              <a:rPr lang="zh-CN" altLang="en-US" sz="4400" b="1">
                <a:sym typeface="+mn-ea"/>
              </a:rPr>
              <a:t>能量与收敛判断</a:t>
            </a:r>
            <a:endParaRPr lang="en-US" altLang="zh-CN" sz="4400" b="1">
              <a:sym typeface="+mn-ea"/>
            </a:endParaRPr>
          </a:p>
          <a:p>
            <a:pPr marL="2743200" lvl="6" indent="0" fontAlgn="auto">
              <a:buNone/>
            </a:pPr>
            <a:endParaRPr lang="zh-CN" altLang="en-US" sz="4400" b="1"/>
          </a:p>
          <a:p>
            <a:pPr marL="457200" lvl="1" indent="457200">
              <a:buNone/>
            </a:pPr>
            <a:r>
              <a:rPr lang="zh-CN" altLang="en-US">
                <a:solidFill>
                  <a:schemeClr val="tx1"/>
                </a:solidFill>
              </a:rPr>
              <a:t>每次图割之后，被割掉的边就是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r>
              <a:rPr lang="zh-CN" altLang="en-US">
                <a:solidFill>
                  <a:schemeClr val="tx1"/>
                </a:solidFill>
              </a:rPr>
              <a:t>能量，即把归属于前景或背景的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r>
              <a:rPr lang="zh-CN" altLang="en-US">
                <a:solidFill>
                  <a:schemeClr val="tx1"/>
                </a:solidFill>
              </a:rPr>
              <a:t>惩罚与切割</a:t>
            </a:r>
            <a:r>
              <a:rPr lang="en-US" altLang="zh-CN">
                <a:solidFill>
                  <a:schemeClr val="tx1"/>
                </a:solidFill>
              </a:rPr>
              <a:t>V</a:t>
            </a:r>
            <a:r>
              <a:rPr lang="zh-CN" altLang="en-US">
                <a:solidFill>
                  <a:schemeClr val="tx1"/>
                </a:solidFill>
              </a:rPr>
              <a:t>的惩罚给加起来。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r>
              <a:rPr lang="zh-CN" altLang="en-US">
                <a:solidFill>
                  <a:schemeClr val="tx1"/>
                </a:solidFill>
              </a:rPr>
              <a:t>收敛的判断比较简单粗暴，迭代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r>
              <a:rPr lang="zh-CN" altLang="en-US">
                <a:solidFill>
                  <a:schemeClr val="tx1"/>
                </a:solidFill>
              </a:rPr>
              <a:t>后能量缩减率小于</a:t>
            </a:r>
            <a:r>
              <a:rPr lang="en-US" altLang="zh-CN">
                <a:solidFill>
                  <a:schemeClr val="tx1"/>
                </a:solidFill>
              </a:rPr>
              <a:t>3%</a:t>
            </a:r>
            <a:r>
              <a:rPr lang="zh-CN" altLang="en-US">
                <a:solidFill>
                  <a:schemeClr val="tx1"/>
                </a:solidFill>
              </a:rPr>
              <a:t>时，则判定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r>
              <a:rPr lang="zh-CN" altLang="en-US">
                <a:solidFill>
                  <a:schemeClr val="tx1"/>
                </a:solidFill>
              </a:rPr>
              <a:t>为收敛以退出。经检验一般都会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r>
              <a:rPr lang="zh-CN" altLang="en-US">
                <a:solidFill>
                  <a:schemeClr val="tx1"/>
                </a:solidFill>
              </a:rPr>
              <a:t>迭代三次。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50965" y="2051685"/>
            <a:ext cx="5160010" cy="27546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17550"/>
            <a:ext cx="10515600" cy="5459730"/>
          </a:xfrm>
        </p:spPr>
        <p:txBody>
          <a:bodyPr/>
          <a:p>
            <a:pPr marL="2743200" lvl="6" indent="457200" fontAlgn="auto">
              <a:buNone/>
            </a:pPr>
            <a:r>
              <a:rPr lang="zh-CN" altLang="en-US" sz="4400" b="1">
                <a:sym typeface="+mn-ea"/>
              </a:rPr>
              <a:t>功能演示</a:t>
            </a:r>
            <a:endParaRPr lang="zh-CN" altLang="en-US" sz="4400" b="1">
              <a:sym typeface="+mn-ea"/>
            </a:endParaRPr>
          </a:p>
          <a:p>
            <a:pPr marL="2743200" lvl="6" indent="457200" fontAlgn="auto">
              <a:buNone/>
            </a:pPr>
            <a:endParaRPr lang="zh-CN" altLang="en-US" sz="4400" b="1">
              <a:sym typeface="+mn-ea"/>
            </a:endParaRPr>
          </a:p>
          <a:p>
            <a:pPr marL="0" lvl="0" indent="457200" fontAlgn="auto">
              <a:buNone/>
            </a:pPr>
            <a:r>
              <a:rPr lang="zh-CN" altLang="en-US">
                <a:solidFill>
                  <a:schemeClr val="tx1"/>
                </a:solidFill>
              </a:rPr>
              <a:t>迭代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次，耗时612ms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6440" y="2872105"/>
            <a:ext cx="3858895" cy="27317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85335" y="2872105"/>
            <a:ext cx="3305175" cy="2339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890510" y="2872105"/>
            <a:ext cx="3872865" cy="27412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17550"/>
            <a:ext cx="10515600" cy="5459730"/>
          </a:xfrm>
        </p:spPr>
        <p:txBody>
          <a:bodyPr/>
          <a:p>
            <a:pPr marL="2743200" lvl="6" indent="0" fontAlgn="auto">
              <a:buNone/>
            </a:pPr>
            <a:r>
              <a:rPr lang="zh-CN" altLang="en-US" sz="4400" b="1">
                <a:sym typeface="+mn-ea"/>
              </a:rPr>
              <a:t>进一步用户交互</a:t>
            </a:r>
            <a:endParaRPr lang="en-US" altLang="zh-CN" sz="4400" b="1">
              <a:sym typeface="+mn-ea"/>
            </a:endParaRPr>
          </a:p>
          <a:p>
            <a:pPr marL="2743200" lvl="6" indent="0" fontAlgn="auto">
              <a:buNone/>
            </a:pPr>
            <a:endParaRPr lang="zh-CN" altLang="en-US" sz="4400" b="1"/>
          </a:p>
          <a:p>
            <a:pPr marL="457200" lvl="1" indent="457200">
              <a:buNone/>
            </a:pPr>
            <a:r>
              <a:rPr lang="zh-CN">
                <a:solidFill>
                  <a:schemeClr val="tx1"/>
                </a:solidFill>
              </a:rPr>
              <a:t>就是根据用户的涂鸦把像素改成</a:t>
            </a:r>
            <a:r>
              <a:rPr lang="en-US" altLang="zh-CN">
                <a:solidFill>
                  <a:schemeClr val="tx1"/>
                </a:solidFill>
              </a:rPr>
              <a:t>B_MUST</a:t>
            </a:r>
            <a:r>
              <a:rPr lang="zh-CN" altLang="en-US">
                <a:solidFill>
                  <a:schemeClr val="tx1"/>
                </a:solidFill>
              </a:rPr>
              <a:t>或</a:t>
            </a:r>
            <a:r>
              <a:rPr lang="en-US" altLang="zh-CN">
                <a:solidFill>
                  <a:schemeClr val="tx1"/>
                </a:solidFill>
              </a:rPr>
              <a:t>F_MUST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r>
              <a:rPr lang="zh-CN" altLang="en-US">
                <a:solidFill>
                  <a:schemeClr val="tx1"/>
                </a:solidFill>
              </a:rPr>
              <a:t>前文提到不少</a:t>
            </a:r>
            <a:r>
              <a:rPr lang="en-US" altLang="zh-CN">
                <a:sym typeface="+mn-ea"/>
              </a:rPr>
              <a:t>B_MUST</a:t>
            </a:r>
            <a:r>
              <a:rPr lang="zh-CN" altLang="en-US">
                <a:sym typeface="+mn-ea"/>
              </a:rPr>
              <a:t>或</a:t>
            </a:r>
            <a:r>
              <a:rPr lang="en-US" altLang="zh-CN">
                <a:sym typeface="+mn-ea"/>
              </a:rPr>
              <a:t>F_MUST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特殊待遇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，因此</a:t>
            </a:r>
            <a:endParaRPr lang="zh-CN" altLang="en-US">
              <a:sym typeface="+mn-ea"/>
            </a:endParaRPr>
          </a:p>
          <a:p>
            <a:pPr marL="457200" lvl="1" indent="45720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涂鸦完后直接再迭代一次就能使其显著生效。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17550"/>
            <a:ext cx="10515600" cy="5459730"/>
          </a:xfrm>
        </p:spPr>
        <p:txBody>
          <a:bodyPr/>
          <a:p>
            <a:pPr marL="2743200" lvl="6" indent="0" fontAlgn="auto">
              <a:buNone/>
            </a:pPr>
            <a:r>
              <a:rPr lang="zh-CN" altLang="en-US" sz="4400" b="1">
                <a:sym typeface="+mn-ea"/>
              </a:rPr>
              <a:t>进一步用户交互</a:t>
            </a:r>
            <a:endParaRPr lang="zh-CN" altLang="en-US" sz="4400" b="1"/>
          </a:p>
          <a:p>
            <a:pPr marL="457200" lvl="1" indent="457200">
              <a:buNone/>
            </a:pPr>
            <a:r>
              <a:rPr lang="zh-CN">
                <a:solidFill>
                  <a:schemeClr val="tx1"/>
                </a:solidFill>
              </a:rPr>
              <a:t>左边为直接运行的结果，迭代三次，耗时854ms。右边为涂鸦后迭代一次的结果。</a:t>
            </a:r>
            <a:endParaRPr lang="zh-CN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60450" y="2238375"/>
            <a:ext cx="1296670" cy="20104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57120" y="2235835"/>
            <a:ext cx="1295400" cy="20072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122170" y="4220210"/>
            <a:ext cx="1530350" cy="2371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930390" y="2239645"/>
            <a:ext cx="1309370" cy="20294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16195" y="2239645"/>
            <a:ext cx="1814195" cy="43808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930390" y="4243070"/>
            <a:ext cx="1515745" cy="23482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1620"/>
            <a:ext cx="10515600" cy="591566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3600"/>
              <a:t>我们可以从这几个命题来初步理解</a:t>
            </a:r>
            <a:r>
              <a:rPr lang="en-US" altLang="zh-CN" sz="3600"/>
              <a:t>GrabCut</a:t>
            </a:r>
            <a:r>
              <a:rPr lang="zh-CN" altLang="en-US" sz="3600"/>
              <a:t>：</a:t>
            </a:r>
            <a:endParaRPr lang="zh-CN" altLang="en-US" sz="36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、图像被解释为两大部分：前景与背景（</a:t>
            </a:r>
            <a:r>
              <a:rPr lang="en-US" altLang="zh-CN"/>
              <a:t>α</a:t>
            </a:r>
            <a:r>
              <a:rPr lang="zh-CN" altLang="en-US"/>
              <a:t>），前景就是我们的目标。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、每一部分的所有像素的</a:t>
            </a:r>
            <a:r>
              <a:rPr lang="en-US" altLang="zh-CN"/>
              <a:t>RGB</a:t>
            </a:r>
            <a:r>
              <a:rPr lang="zh-CN" altLang="en-US"/>
              <a:t>的分布都被认为符合</a:t>
            </a:r>
            <a:r>
              <a:rPr lang="en-US" altLang="zh-CN"/>
              <a:t>“</a:t>
            </a:r>
            <a:r>
              <a:rPr lang="zh-CN" altLang="en-US"/>
              <a:t>含有五个高斯分量的</a:t>
            </a:r>
            <a:r>
              <a:rPr lang="en-US" altLang="zh-CN"/>
              <a:t>GMM</a:t>
            </a:r>
            <a:r>
              <a:rPr lang="zh-CN" altLang="en-US"/>
              <a:t>（三维）</a:t>
            </a:r>
            <a:r>
              <a:rPr lang="en-US" altLang="zh-CN"/>
              <a:t>”</a:t>
            </a:r>
            <a:r>
              <a:rPr lang="zh-CN" altLang="en-US"/>
              <a:t>。每个像素都会被认为归属于某个高斯分量（</a:t>
            </a:r>
            <a:r>
              <a:rPr lang="en-US" altLang="zh-CN"/>
              <a:t>k</a:t>
            </a:r>
            <a:r>
              <a:rPr lang="zh-CN" altLang="en-US"/>
              <a:t>）。因此，前景和背景各维护了一个</a:t>
            </a:r>
            <a:r>
              <a:rPr lang="en-US" altLang="zh-CN"/>
              <a:t>GMM</a:t>
            </a:r>
            <a:r>
              <a:rPr lang="zh-CN" altLang="en-US"/>
              <a:t>（</a:t>
            </a:r>
            <a:r>
              <a:rPr lang="en-US" altLang="zh-CN"/>
              <a:t>frGMM&amp;bkGMM</a:t>
            </a:r>
            <a:r>
              <a:rPr lang="zh-CN" altLang="en-US"/>
              <a:t>）。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、综合考虑</a:t>
            </a:r>
            <a:r>
              <a:rPr lang="en-US" altLang="zh-CN"/>
              <a:t>“</a:t>
            </a:r>
            <a:r>
              <a:rPr lang="zh-CN" altLang="en-US"/>
              <a:t>像素归属于前景（的某个高斯分量）的可能性</a:t>
            </a:r>
            <a:r>
              <a:rPr lang="en-US" altLang="zh-CN"/>
              <a:t>”</a:t>
            </a:r>
            <a:r>
              <a:rPr lang="zh-CN" altLang="en-US"/>
              <a:t>与</a:t>
            </a:r>
            <a:r>
              <a:rPr lang="en-US" altLang="zh-CN"/>
              <a:t>“</a:t>
            </a:r>
            <a:r>
              <a:rPr lang="zh-CN" altLang="en-US"/>
              <a:t>相邻像素间的颜色变化陡峭度</a:t>
            </a:r>
            <a:r>
              <a:rPr lang="en-US" altLang="zh-CN"/>
              <a:t>”</a:t>
            </a:r>
            <a:r>
              <a:rPr lang="zh-CN" altLang="en-US"/>
              <a:t>，即可判断一个像素应该属于前景还是背景。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、完成一次迭代后，前景背景之间发生了像素交换，使得前景和背景的</a:t>
            </a:r>
            <a:r>
              <a:rPr lang="en-US" altLang="zh-CN"/>
              <a:t>“</a:t>
            </a:r>
            <a:r>
              <a:rPr lang="zh-CN" altLang="en-US"/>
              <a:t>特征</a:t>
            </a:r>
            <a:r>
              <a:rPr lang="en-US" altLang="zh-CN"/>
              <a:t>”</a:t>
            </a:r>
            <a:r>
              <a:rPr lang="zh-CN" altLang="en-US"/>
              <a:t>增强了，这会让下一次迭代可以用更强的</a:t>
            </a:r>
            <a:r>
              <a:rPr lang="en-US" altLang="zh-CN"/>
              <a:t>“</a:t>
            </a:r>
            <a:r>
              <a:rPr lang="zh-CN" altLang="en-US"/>
              <a:t>特征</a:t>
            </a:r>
            <a:r>
              <a:rPr lang="en-US" altLang="zh-CN"/>
              <a:t>”</a:t>
            </a:r>
            <a:r>
              <a:rPr lang="zh-CN" altLang="en-US"/>
              <a:t>去筛选像素。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zh-CN" altLang="en-US" sz="6000" b="1"/>
              <a:t>谢谢</a:t>
            </a:r>
            <a:endParaRPr lang="zh-CN" altLang="en-US" sz="6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28955"/>
            <a:ext cx="10515600" cy="5648325"/>
          </a:xfrm>
        </p:spPr>
        <p:txBody>
          <a:bodyPr/>
          <a:p>
            <a:pPr marL="0" indent="0">
              <a:buNone/>
            </a:pPr>
            <a:r>
              <a:rPr lang="zh-CN" altLang="en-US" sz="3600"/>
              <a:t>而像素也被分成四种类型：</a:t>
            </a:r>
            <a:endParaRPr lang="zh-CN" altLang="en-US" sz="36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背</a:t>
            </a:r>
            <a:r>
              <a:rPr lang="zh-CN" altLang="en-US"/>
              <a:t>景：</a:t>
            </a:r>
            <a:endParaRPr lang="zh-CN" altLang="en-US"/>
          </a:p>
          <a:p>
            <a:pPr marL="0" indent="457200" fontAlgn="auto">
              <a:buNone/>
            </a:pPr>
            <a:r>
              <a:rPr lang="en-US" altLang="zh-CN"/>
              <a:t>- B_MUST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通过</a:t>
            </a:r>
            <a:r>
              <a:rPr lang="zh-CN" altLang="en-US"/>
              <a:t>用户画矩形规定，或被用户涂鸦指出，不可改。</a:t>
            </a:r>
            <a:endParaRPr lang="zh-CN" altLang="en-US"/>
          </a:p>
          <a:p>
            <a:pPr marL="0" indent="457200" fontAlgn="auto">
              <a:buNone/>
            </a:pPr>
            <a:r>
              <a:rPr lang="en-US" altLang="zh-CN"/>
              <a:t>- B_PROB</a:t>
            </a:r>
            <a:r>
              <a:rPr lang="zh-CN" altLang="en-US"/>
              <a:t>：程序推断的背景像素，随时可能变化。</a:t>
            </a:r>
            <a:endParaRPr lang="zh-CN" altLang="en-US"/>
          </a:p>
          <a:p>
            <a:pPr marL="0" indent="0" fontAlgn="auto">
              <a:buNone/>
            </a:pPr>
            <a:r>
              <a:rPr lang="en-US" altLang="zh-CN"/>
              <a:t>- </a:t>
            </a:r>
            <a:r>
              <a:rPr lang="zh-CN" altLang="en-US"/>
              <a:t>前景：</a:t>
            </a:r>
            <a:endParaRPr lang="zh-CN" altLang="en-US"/>
          </a:p>
          <a:p>
            <a:pPr marL="0" indent="457200" fontAlgn="auto">
              <a:buNone/>
            </a:pPr>
            <a:r>
              <a:rPr lang="en-US" altLang="zh-CN"/>
              <a:t>- F_MUST</a:t>
            </a:r>
            <a:r>
              <a:rPr lang="zh-CN" altLang="en-US"/>
              <a:t>：通过被用户涂鸦指出，不可改。</a:t>
            </a:r>
            <a:endParaRPr lang="zh-CN" altLang="en-US"/>
          </a:p>
          <a:p>
            <a:pPr marL="0" indent="457200" fontAlgn="auto">
              <a:buNone/>
            </a:pPr>
            <a:r>
              <a:rPr lang="en-US" altLang="zh-CN"/>
              <a:t>- F_PROB</a:t>
            </a:r>
            <a:r>
              <a:rPr lang="zh-CN" altLang="en-US"/>
              <a:t>：程序推断的前景像素，随时可能变化。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76885"/>
            <a:ext cx="10515600" cy="5700395"/>
          </a:xfrm>
        </p:spPr>
        <p:txBody>
          <a:bodyPr/>
          <a:p>
            <a:pPr marL="0" indent="0">
              <a:buNone/>
            </a:pPr>
            <a:r>
              <a:rPr lang="zh-CN" altLang="en-US"/>
              <a:t>刚开始的时候，我们得到的信息只有用户画的</a:t>
            </a:r>
            <a:r>
              <a:rPr lang="zh-CN" altLang="en-US" b="1"/>
              <a:t>矩形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矩形之外的</a:t>
            </a:r>
            <a:r>
              <a:rPr lang="zh-CN" altLang="en-US" b="1"/>
              <a:t>肯定是背景</a:t>
            </a:r>
            <a:r>
              <a:rPr lang="zh-CN" altLang="en-US"/>
              <a:t>（</a:t>
            </a:r>
            <a:r>
              <a:rPr lang="en-US" altLang="zh-CN"/>
              <a:t>B_MUST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矩形内的都设为</a:t>
            </a:r>
            <a:r>
              <a:rPr lang="en-US" altLang="zh-CN"/>
              <a:t>“</a:t>
            </a:r>
            <a:r>
              <a:rPr lang="zh-CN" altLang="en-US" b="1"/>
              <a:t>可能前景</a:t>
            </a:r>
            <a:r>
              <a:rPr lang="en-US" altLang="zh-CN"/>
              <a:t>”</a:t>
            </a:r>
            <a:r>
              <a:rPr lang="zh-CN" altLang="en-US"/>
              <a:t>（</a:t>
            </a:r>
            <a:r>
              <a:rPr lang="en-US" altLang="zh-CN"/>
              <a:t>F_PROB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前者是目前背景</a:t>
            </a:r>
            <a:r>
              <a:rPr lang="en-US" altLang="zh-CN"/>
              <a:t>GMM</a:t>
            </a:r>
            <a:r>
              <a:rPr lang="zh-CN" altLang="en-US"/>
              <a:t>（</a:t>
            </a:r>
            <a:r>
              <a:rPr lang="en-US" altLang="zh-CN"/>
              <a:t>bkGMM</a:t>
            </a:r>
            <a:r>
              <a:rPr lang="zh-CN" altLang="en-US"/>
              <a:t>）的全部样本，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后者是</a:t>
            </a:r>
            <a:r>
              <a:rPr lang="zh-CN" altLang="en-US">
                <a:sym typeface="+mn-ea"/>
              </a:rPr>
              <a:t>目前</a:t>
            </a:r>
            <a:r>
              <a:rPr lang="zh-CN" altLang="en-US"/>
              <a:t>前景</a:t>
            </a:r>
            <a:r>
              <a:rPr lang="en-US" altLang="zh-CN"/>
              <a:t>GMM</a:t>
            </a:r>
            <a:r>
              <a:rPr lang="zh-CN" altLang="en-US"/>
              <a:t>（</a:t>
            </a:r>
            <a:r>
              <a:rPr lang="en-US" altLang="zh-CN"/>
              <a:t>frGMM</a:t>
            </a:r>
            <a:r>
              <a:rPr lang="zh-CN" altLang="en-US"/>
              <a:t>）的全部样本。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那么，当务之急是，如何使用这些初始样本构建初始的</a:t>
            </a:r>
            <a:r>
              <a:rPr lang="en-US" altLang="zh-CN"/>
              <a:t>k</a:t>
            </a:r>
            <a:r>
              <a:rPr lang="zh-CN" altLang="en-US"/>
              <a:t>个高斯分量？如果随机选择某个像素设为</a:t>
            </a:r>
            <a:r>
              <a:rPr lang="en-US" altLang="zh-CN"/>
              <a:t>mean</a:t>
            </a:r>
            <a:r>
              <a:rPr lang="zh-CN" altLang="en-US"/>
              <a:t>的话，数据很可能会畸形。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91515"/>
            <a:ext cx="10515600" cy="548576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我选用了</a:t>
            </a:r>
            <a:r>
              <a:rPr lang="en-US" altLang="zh-CN" b="1"/>
              <a:t>k-means</a:t>
            </a:r>
            <a:r>
              <a:rPr lang="zh-CN" altLang="en-US" b="1"/>
              <a:t>算法</a:t>
            </a:r>
            <a:r>
              <a:rPr lang="zh-CN" altLang="en-US"/>
              <a:t>，让类似的像素聚为一类。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/>
              <a:t>- Step 1</a:t>
            </a:r>
            <a:r>
              <a:rPr lang="zh-CN" altLang="en-US"/>
              <a:t>：随机挑选五个像素，作为五个高斯分量的</a:t>
            </a:r>
            <a:r>
              <a:rPr lang="en-US" altLang="zh-CN"/>
              <a:t>mean</a:t>
            </a:r>
            <a:r>
              <a:rPr lang="zh-CN" altLang="en-US"/>
              <a:t>（长度为</a:t>
            </a:r>
            <a:r>
              <a:rPr lang="en-US" altLang="zh-CN"/>
              <a:t>3</a:t>
            </a:r>
            <a:r>
              <a:rPr lang="zh-CN" altLang="en-US"/>
              <a:t>的向量）。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Step 2</a:t>
            </a:r>
            <a:r>
              <a:rPr lang="zh-CN" altLang="en-US"/>
              <a:t>：对每个像素，遍历五个分量，找到所属</a:t>
            </a:r>
            <a:r>
              <a:rPr lang="en-US" altLang="zh-CN"/>
              <a:t>mean</a:t>
            </a:r>
            <a:r>
              <a:rPr lang="zh-CN" altLang="en-US"/>
              <a:t>距离自己最近的高斯分量，将自己的指针（防止拷贝）传入到该分量对象中。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Step 3</a:t>
            </a:r>
            <a:r>
              <a:rPr lang="zh-CN" altLang="en-US"/>
              <a:t>：对每个分量，求取归属自己的所有像素的平均值作为</a:t>
            </a:r>
            <a:r>
              <a:rPr lang="en-US" altLang="zh-CN"/>
              <a:t>mean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Step 4</a:t>
            </a:r>
            <a:r>
              <a:rPr lang="zh-CN" altLang="en-US"/>
              <a:t>：除最后一次迭代外，清空每个分量的样本，从</a:t>
            </a:r>
            <a:r>
              <a:rPr lang="en-US" altLang="zh-CN"/>
              <a:t>Step2</a:t>
            </a:r>
            <a:r>
              <a:rPr lang="zh-CN" altLang="en-US"/>
              <a:t>开始重新迭代。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经多次测试，发现迭代</a:t>
            </a:r>
            <a:r>
              <a:rPr lang="en-US" altLang="zh-CN"/>
              <a:t>10</a:t>
            </a:r>
            <a:r>
              <a:rPr lang="zh-CN" altLang="en-US"/>
              <a:t>次带来的总效率提升较高。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2300"/>
            <a:ext cx="10515600" cy="5554980"/>
          </a:xfrm>
        </p:spPr>
        <p:txBody>
          <a:bodyPr/>
          <a:p>
            <a:pPr marL="0" indent="0">
              <a:buNone/>
            </a:pPr>
            <a:r>
              <a:rPr lang="zh-CN" altLang="en-US"/>
              <a:t>至此，前景和背景都被分为五个部分，每个部分都有互相相似的</a:t>
            </a:r>
            <a:r>
              <a:rPr lang="en-US" altLang="zh-CN"/>
              <a:t>RGB</a:t>
            </a:r>
            <a:r>
              <a:rPr lang="zh-CN" altLang="en-US"/>
              <a:t>集合。</a:t>
            </a:r>
            <a:r>
              <a:rPr lang="en-US" altLang="zh-CN"/>
              <a:t> </a:t>
            </a:r>
            <a:r>
              <a:rPr lang="zh-CN" altLang="en-US"/>
              <a:t>因为最后一次迭代的样本并未删除，所以我们可以根据它们来计算样本的方差、权值等关键数值，即进行第一次学习（预学习）。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右图为通过</a:t>
            </a:r>
            <a:r>
              <a:rPr lang="en-US" altLang="zh-CN"/>
              <a:t>k-means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初始化</a:t>
            </a:r>
            <a:r>
              <a:rPr lang="en-US" altLang="zh-CN"/>
              <a:t>GMM</a:t>
            </a:r>
            <a:r>
              <a:rPr lang="zh-CN" altLang="en-US"/>
              <a:t>的代码：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55540" y="1990090"/>
            <a:ext cx="6398260" cy="4349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2285"/>
            <a:ext cx="10515600" cy="5674995"/>
          </a:xfrm>
        </p:spPr>
        <p:txBody>
          <a:bodyPr/>
          <a:p>
            <a:pPr marL="2743200" lvl="6" indent="457200">
              <a:buNone/>
            </a:pPr>
            <a:r>
              <a:rPr lang="en-US" altLang="zh-CN" sz="4400" b="1"/>
              <a:t>GMM</a:t>
            </a:r>
            <a:r>
              <a:rPr lang="zh-CN" altLang="en-US" sz="4400" b="1"/>
              <a:t>相关数学</a:t>
            </a:r>
            <a:endParaRPr lang="zh-CN" altLang="en-US" sz="4400" b="1"/>
          </a:p>
          <a:p>
            <a:pPr marL="457200" lvl="1" indent="457200">
              <a:buNone/>
            </a:pPr>
            <a:r>
              <a:rPr lang="zh-CN" altLang="en-US">
                <a:solidFill>
                  <a:schemeClr val="tx1"/>
                </a:solidFill>
              </a:rPr>
              <a:t>若有一个样本</a:t>
            </a:r>
            <a:r>
              <a:rPr lang="en-US" altLang="zh-CN">
                <a:solidFill>
                  <a:schemeClr val="tx1"/>
                </a:solidFill>
              </a:rPr>
              <a:t>xi</a:t>
            </a:r>
            <a:r>
              <a:rPr lang="zh-CN" altLang="en-US">
                <a:solidFill>
                  <a:schemeClr val="tx1"/>
                </a:solidFill>
              </a:rPr>
              <a:t>，可能属于</a:t>
            </a:r>
            <a:r>
              <a:rPr lang="en-US" altLang="zh-CN">
                <a:solidFill>
                  <a:schemeClr val="tx1"/>
                </a:solidFill>
              </a:rPr>
              <a:t>k1,k2,...,kn</a:t>
            </a:r>
            <a:r>
              <a:rPr lang="zh-CN" altLang="en-US">
                <a:solidFill>
                  <a:schemeClr val="tx1"/>
                </a:solidFill>
              </a:rPr>
              <a:t>这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个分量之一，</a:t>
            </a:r>
            <a:endParaRPr lang="zh-CN" altLang="en-US">
              <a:solidFill>
                <a:schemeClr val="tx1"/>
              </a:solidFill>
            </a:endParaRPr>
          </a:p>
          <a:p>
            <a:pPr marL="0" lvl="1" indent="457200">
              <a:buNone/>
            </a:pPr>
            <a:r>
              <a:rPr lang="zh-CN" altLang="en-US">
                <a:solidFill>
                  <a:schemeClr val="tx1"/>
                </a:solidFill>
              </a:rPr>
              <a:t>则样本</a:t>
            </a:r>
            <a:r>
              <a:rPr lang="en-US" altLang="zh-CN">
                <a:solidFill>
                  <a:schemeClr val="tx1"/>
                </a:solidFill>
              </a:rPr>
              <a:t>xi</a:t>
            </a:r>
            <a:r>
              <a:rPr lang="zh-CN" altLang="en-US">
                <a:solidFill>
                  <a:schemeClr val="tx1"/>
                </a:solidFill>
              </a:rPr>
              <a:t>属于</a:t>
            </a:r>
            <a:r>
              <a:rPr lang="zh-CN" altLang="en-US">
                <a:sym typeface="+mn-ea"/>
              </a:rPr>
              <a:t>分量</a:t>
            </a:r>
            <a:r>
              <a:rPr lang="en-US" altLang="zh-CN">
                <a:solidFill>
                  <a:schemeClr val="tx1"/>
                </a:solidFill>
              </a:rPr>
              <a:t>kj</a:t>
            </a:r>
            <a:r>
              <a:rPr lang="zh-CN" altLang="en-US">
                <a:solidFill>
                  <a:schemeClr val="tx1"/>
                </a:solidFill>
              </a:rPr>
              <a:t>的概率为</a:t>
            </a:r>
            <a:r>
              <a:rPr lang="en-US" altLang="zh-CN">
                <a:sym typeface="+mn-ea"/>
              </a:rPr>
              <a:t>p(kj|xi)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r>
              <a:rPr lang="zh-CN" altLang="en-US">
                <a:solidFill>
                  <a:schemeClr val="tx1"/>
                </a:solidFill>
              </a:rPr>
              <a:t>根据贝叶斯公式，可得：</a:t>
            </a:r>
            <a:endParaRPr lang="zh-CN" altLang="en-US">
              <a:solidFill>
                <a:schemeClr val="tx1"/>
              </a:solidFill>
            </a:endParaRPr>
          </a:p>
          <a:p>
            <a:pPr marL="914400" lvl="2" indent="457200">
              <a:buNone/>
            </a:pPr>
            <a:r>
              <a:rPr lang="en-US" altLang="zh-CN">
                <a:sym typeface="+mn-ea"/>
              </a:rPr>
              <a:t>p(kj|xi)=p(kj)p(xi|kj)/p(xi)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marL="457200" lvl="1" indent="457200">
              <a:buNone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457200" lvl="1" indent="45720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我们规定一个样本只能属于一个</a:t>
            </a:r>
            <a:r>
              <a:rPr lang="zh-CN" altLang="en-US">
                <a:sym typeface="+mn-ea"/>
              </a:rPr>
              <a:t>分量，于是我们要找：</a:t>
            </a:r>
            <a:endParaRPr lang="zh-CN" altLang="en-US">
              <a:sym typeface="+mn-ea"/>
            </a:endParaRPr>
          </a:p>
          <a:p>
            <a:pPr marL="914400" lvl="2" indent="45720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maxarg(j)  </a:t>
            </a:r>
            <a:r>
              <a:rPr lang="en-US" altLang="zh-CN">
                <a:sym typeface="+mn-ea"/>
              </a:rPr>
              <a:t>p(kj)p(xi|kj)/p(xi)</a:t>
            </a:r>
            <a:endParaRPr lang="en-US" altLang="zh-CN">
              <a:sym typeface="+mn-ea"/>
            </a:endParaRPr>
          </a:p>
          <a:p>
            <a:pPr marL="457200" lvl="1" indent="45720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此时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p(xi)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是不变的，直接忽视，即：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914400" lvl="4" indent="457200">
              <a:buNone/>
            </a:pPr>
            <a:r>
              <a:rPr lang="en-US" altLang="zh-CN">
                <a:sym typeface="+mn-ea"/>
              </a:rPr>
              <a:t>maxarg(j)  p(kj)p(xi|kj)</a:t>
            </a:r>
            <a:endParaRPr lang="en-US" altLang="zh-CN">
              <a:sym typeface="+mn-ea"/>
            </a:endParaRPr>
          </a:p>
          <a:p>
            <a:pPr marL="457200" lvl="1" indent="45720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457200" lvl="1" indent="45720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也就是求某个分量，使得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该分量出现的概率（权值）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乘以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在该分量中该样本发生的概率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最大。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914400" lvl="2" indent="45720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2285"/>
            <a:ext cx="10515600" cy="5674995"/>
          </a:xfrm>
        </p:spPr>
        <p:txBody>
          <a:bodyPr/>
          <a:p>
            <a:pPr marL="2743200" lvl="6" indent="457200">
              <a:buNone/>
            </a:pPr>
            <a:r>
              <a:rPr lang="en-US" altLang="zh-CN" sz="4400" b="1"/>
              <a:t>GMM</a:t>
            </a:r>
            <a:r>
              <a:rPr lang="zh-CN" altLang="en-US" sz="4400" b="1"/>
              <a:t>相关数学</a:t>
            </a:r>
            <a:endParaRPr lang="zh-CN" altLang="en-US" sz="4400" b="1"/>
          </a:p>
          <a:p>
            <a:pPr marL="2743200" lvl="6" indent="457200">
              <a:buNone/>
            </a:pPr>
            <a:endParaRPr lang="zh-CN" altLang="en-US" sz="4400" b="1"/>
          </a:p>
          <a:p>
            <a:pPr marL="0" lvl="0" indent="457200">
              <a:buNone/>
            </a:pPr>
            <a:r>
              <a:rPr lang="zh-CN" altLang="en-US">
                <a:solidFill>
                  <a:schemeClr val="tx1"/>
                </a:solidFill>
              </a:rPr>
              <a:t>由此便可很好理解混合高斯分布的数学式：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45720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lvl="0" indent="45720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lvl="0" indent="45720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lvl="0" indent="45720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lvl="0" indent="45720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lvl="0" indent="457200">
              <a:buNone/>
            </a:pPr>
            <a:r>
              <a:rPr lang="en-US" altLang="zh-CN">
                <a:solidFill>
                  <a:schemeClr val="tx1"/>
                </a:solidFill>
              </a:rPr>
              <a:t>π</a:t>
            </a:r>
            <a:r>
              <a:rPr lang="zh-CN" altLang="en-US">
                <a:solidFill>
                  <a:schemeClr val="tx1"/>
                </a:solidFill>
              </a:rPr>
              <a:t>就是分量的权值，定义成分量的属下样本量除以所属</a:t>
            </a:r>
            <a:r>
              <a:rPr lang="en-US" altLang="zh-CN">
                <a:solidFill>
                  <a:schemeClr val="tx1"/>
                </a:solidFill>
              </a:rPr>
              <a:t>GMM</a:t>
            </a:r>
            <a:r>
              <a:rPr lang="zh-CN" altLang="en-US">
                <a:solidFill>
                  <a:schemeClr val="tx1"/>
                </a:solidFill>
              </a:rPr>
              <a:t>的总样本量；</a:t>
            </a:r>
            <a:r>
              <a:rPr lang="en-US" altLang="zh-CN">
                <a:solidFill>
                  <a:schemeClr val="tx1"/>
                </a:solidFill>
              </a:rPr>
              <a:t>g</a:t>
            </a:r>
            <a:r>
              <a:rPr lang="zh-CN" altLang="en-US">
                <a:solidFill>
                  <a:schemeClr val="tx1"/>
                </a:solidFill>
              </a:rPr>
              <a:t>为高维高斯分布表达式。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 descr="uTools_16839503322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215" y="2639060"/>
            <a:ext cx="6061710" cy="183388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2285"/>
            <a:ext cx="10515600" cy="5674995"/>
          </a:xfrm>
        </p:spPr>
        <p:txBody>
          <a:bodyPr/>
          <a:p>
            <a:pPr marL="2743200" lvl="6" indent="457200">
              <a:buNone/>
            </a:pPr>
            <a:r>
              <a:rPr lang="en-US" altLang="zh-CN" sz="4400" b="1"/>
              <a:t>GMM</a:t>
            </a:r>
            <a:r>
              <a:rPr lang="zh-CN" altLang="en-US" sz="4400" b="1"/>
              <a:t>相关数学</a:t>
            </a:r>
            <a:endParaRPr lang="zh-CN" altLang="en-US" sz="4400" b="1"/>
          </a:p>
          <a:p>
            <a:pPr marL="2743200" lvl="6" indent="457200">
              <a:buNone/>
            </a:pPr>
            <a:endParaRPr lang="zh-CN" altLang="en-US" sz="4400" b="1"/>
          </a:p>
          <a:p>
            <a:pPr marL="0" lvl="0" indent="457200">
              <a:buNone/>
            </a:pPr>
            <a:r>
              <a:rPr lang="zh-CN" altLang="en-US">
                <a:solidFill>
                  <a:schemeClr val="tx1"/>
                </a:solidFill>
              </a:rPr>
              <a:t>将</a:t>
            </a:r>
            <a:r>
              <a:rPr lang="en-US" altLang="zh-CN">
                <a:solidFill>
                  <a:schemeClr val="tx1"/>
                </a:solidFill>
              </a:rPr>
              <a:t>g</a:t>
            </a:r>
            <a:r>
              <a:rPr lang="zh-CN" altLang="en-US">
                <a:solidFill>
                  <a:schemeClr val="tx1"/>
                </a:solidFill>
              </a:rPr>
              <a:t>中的</a:t>
            </a:r>
            <a:r>
              <a:rPr lang="en-US" altLang="zh-CN">
                <a:solidFill>
                  <a:schemeClr val="tx1"/>
                </a:solidFill>
              </a:rPr>
              <a:t>2π</a:t>
            </a:r>
            <a:r>
              <a:rPr lang="zh-CN" altLang="en-US">
                <a:solidFill>
                  <a:schemeClr val="tx1"/>
                </a:solidFill>
              </a:rPr>
              <a:t>项丢掉，再取</a:t>
            </a:r>
            <a:r>
              <a:rPr lang="en-US" altLang="zh-CN">
                <a:solidFill>
                  <a:schemeClr val="tx1"/>
                </a:solidFill>
              </a:rPr>
              <a:t>-log</a:t>
            </a:r>
            <a:r>
              <a:rPr lang="zh-CN" altLang="en-US">
                <a:solidFill>
                  <a:schemeClr val="tx1"/>
                </a:solidFill>
              </a:rPr>
              <a:t>，则得论文</a:t>
            </a:r>
            <a:r>
              <a:rPr lang="en-US" altLang="zh-CN">
                <a:solidFill>
                  <a:schemeClr val="tx1"/>
                </a:solidFill>
              </a:rPr>
              <a:t>(9)</a:t>
            </a:r>
            <a:r>
              <a:rPr lang="zh-CN" altLang="en-US">
                <a:solidFill>
                  <a:schemeClr val="tx1"/>
                </a:solidFill>
              </a:rPr>
              <a:t>式：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45720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lvl="0" indent="45720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lvl="0" indent="45720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lvl="0" indent="45720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lvl="0" indent="457200">
              <a:buNone/>
            </a:pPr>
            <a:r>
              <a:rPr lang="zh-CN" altLang="en-US">
                <a:solidFill>
                  <a:schemeClr val="tx1"/>
                </a:solidFill>
              </a:rPr>
              <a:t>可见，可能性越大，</a:t>
            </a:r>
            <a:r>
              <a:rPr lang="en-US" altLang="zh-CN">
                <a:solidFill>
                  <a:schemeClr val="tx1"/>
                </a:solidFill>
              </a:rPr>
              <a:t>D</a:t>
            </a:r>
            <a:r>
              <a:rPr lang="zh-CN" altLang="en-US">
                <a:solidFill>
                  <a:schemeClr val="tx1"/>
                </a:solidFill>
              </a:rPr>
              <a:t>越小。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45720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lvl="0" indent="457200">
              <a:buNone/>
            </a:pPr>
            <a:r>
              <a:rPr lang="zh-CN" altLang="en-US" sz="2400" i="1">
                <a:solidFill>
                  <a:schemeClr val="tx1"/>
                </a:solidFill>
              </a:rPr>
              <a:t>注：要提防该分量无样本导致的</a:t>
            </a:r>
            <a:r>
              <a:rPr lang="en-US" altLang="zh-CN" sz="2400" i="1">
                <a:solidFill>
                  <a:schemeClr val="tx1"/>
                </a:solidFill>
              </a:rPr>
              <a:t>π</a:t>
            </a:r>
            <a:r>
              <a:rPr lang="zh-CN" altLang="en-US" sz="2400" i="1">
                <a:solidFill>
                  <a:schemeClr val="tx1"/>
                </a:solidFill>
              </a:rPr>
              <a:t>为</a:t>
            </a:r>
            <a:r>
              <a:rPr lang="en-US" altLang="zh-CN" sz="2400" i="1">
                <a:solidFill>
                  <a:schemeClr val="tx1"/>
                </a:solidFill>
              </a:rPr>
              <a:t>0</a:t>
            </a:r>
            <a:r>
              <a:rPr lang="zh-CN" altLang="en-US" sz="2400" i="1">
                <a:solidFill>
                  <a:schemeClr val="tx1"/>
                </a:solidFill>
              </a:rPr>
              <a:t>的情况。</a:t>
            </a:r>
            <a:endParaRPr lang="zh-CN" altLang="en-US" sz="2400" i="1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97635" y="2560955"/>
            <a:ext cx="7178040" cy="138938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COMMONDATA" val="eyJoZGlkIjoiNTlmMTcyOWQwZWIwYjE5ZmNkMjcwZjI1NzczOGEyYzAifQ=="/>
  <p:tag name="KSO_WPP_MARK_KEY" val="052eaa5a-5403-4603-9e7b-c4ada17e5c41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2433</Words>
  <Application>WPS 演示</Application>
  <PresentationFormat>宽屏</PresentationFormat>
  <Paragraphs>175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GrabCut理论与实现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Swan_Luo_Yi</cp:lastModifiedBy>
  <cp:revision>41</cp:revision>
  <dcterms:created xsi:type="dcterms:W3CDTF">2023-05-19T14:16:00Z</dcterms:created>
  <dcterms:modified xsi:type="dcterms:W3CDTF">2023-05-20T02:11:37Z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D79043549E3F497C9ACB1CF99D33EB65_12</vt:lpwstr>
  </property>
  <property fmtid="{D5CDD505-2E9C-101B-9397-08002B2CF9AE}" pid="3" name="KSOProductBuildVer">
    <vt:lpwstr>2052-11.1.0.14309</vt:lpwstr>
  </property>
</Properties>
</file>