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4" r:id="rId15"/>
    <p:sldId id="267" r:id="rId16"/>
    <p:sldId id="265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  <a:endParaRPr lang="zh-CN" altLang="en-US" dirty="0"/>
          </a:p>
          <a:p>
            <a:pPr lvl="0"/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45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45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47" y="1709738"/>
            <a:ext cx="10516529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47" y="4589463"/>
            <a:ext cx="10516529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3765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1930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78" y="1600200"/>
            <a:ext cx="5409816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538" y="1600200"/>
            <a:ext cx="541140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365125"/>
            <a:ext cx="10516528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82" y="1681163"/>
            <a:ext cx="51574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82" y="2505075"/>
            <a:ext cx="515749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124" y="1681163"/>
            <a:ext cx="51828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124" y="2505075"/>
            <a:ext cx="518288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31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318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31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318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20900" y="0"/>
            <a:ext cx="6671418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885" y="987425"/>
            <a:ext cx="617312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885" y="987425"/>
            <a:ext cx="6173124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740" y="908050"/>
            <a:ext cx="2742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78" y="908050"/>
            <a:ext cx="8079018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45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45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47" y="1709738"/>
            <a:ext cx="10516529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47" y="4589463"/>
            <a:ext cx="10516529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3765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1930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78" y="1600200"/>
            <a:ext cx="5409816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538" y="1600200"/>
            <a:ext cx="541140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365125"/>
            <a:ext cx="10516528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82" y="1681163"/>
            <a:ext cx="51574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82" y="2505075"/>
            <a:ext cx="515749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124" y="1681163"/>
            <a:ext cx="51828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124" y="2505075"/>
            <a:ext cx="518288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885" y="987425"/>
            <a:ext cx="617312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885" y="987425"/>
            <a:ext cx="6173124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740" y="908050"/>
            <a:ext cx="2742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78" y="908050"/>
            <a:ext cx="8079018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78" y="908050"/>
            <a:ext cx="10973562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378" y="1600200"/>
            <a:ext cx="10973562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11578179" y="6381750"/>
            <a:ext cx="491946" cy="396875"/>
          </a:xfrm>
          <a:prstGeom prst="rect">
            <a:avLst/>
          </a:prstGeom>
          <a:solidFill>
            <a:srgbClr val="0F3D68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TextBox 4"/>
          <p:cNvSpPr txBox="1"/>
          <p:nvPr/>
        </p:nvSpPr>
        <p:spPr>
          <a:xfrm>
            <a:off x="11675403" y="6410325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fld id="{9A0DB2DC-4C9A-4742-B13C-FB6460FD3503}" type="slidenum"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6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609378" y="908050"/>
            <a:ext cx="10973562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3" name="Rectangle 3"/>
          <p:cNvSpPr>
            <a:spLocks noGrp="1"/>
          </p:cNvSpPr>
          <p:nvPr>
            <p:ph type="body"/>
          </p:nvPr>
        </p:nvSpPr>
        <p:spPr>
          <a:xfrm>
            <a:off x="609378" y="1600200"/>
            <a:ext cx="10973562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4" name="矩形 1"/>
          <p:cNvSpPr>
            <a:spLocks noChangeArrowheads="1"/>
          </p:cNvSpPr>
          <p:nvPr/>
        </p:nvSpPr>
        <p:spPr bwMode="auto">
          <a:xfrm>
            <a:off x="0" y="6713538"/>
            <a:ext cx="12192318" cy="144463"/>
          </a:xfrm>
          <a:prstGeom prst="rect">
            <a:avLst/>
          </a:prstGeom>
          <a:solidFill>
            <a:srgbClr val="0F3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657" y="2311807"/>
            <a:ext cx="10724415" cy="81726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TabPFN</a:t>
            </a:r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探究</a:t>
            </a:r>
            <a:endParaRPr lang="zh-CN" altLang="en-US" sz="6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TextBox 43"/>
          <p:cNvSpPr txBox="1"/>
          <p:nvPr>
            <p:custDataLst>
              <p:tags r:id="rId2"/>
            </p:custDataLst>
          </p:nvPr>
        </p:nvSpPr>
        <p:spPr>
          <a:xfrm>
            <a:off x="6323872" y="4409884"/>
            <a:ext cx="1485358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陈禹译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9" name="圆角矩形 46"/>
          <p:cNvSpPr/>
          <p:nvPr>
            <p:custDataLst>
              <p:tags r:id="rId3"/>
            </p:custDataLst>
          </p:nvPr>
        </p:nvSpPr>
        <p:spPr>
          <a:xfrm>
            <a:off x="4741656" y="4548276"/>
            <a:ext cx="1353644" cy="45227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</a:ln>
        </p:spPr>
        <p:txBody>
          <a:bodyPr anchor="t"/>
          <a:lstStyle/>
          <a:p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0" name="TextBox 47"/>
          <p:cNvSpPr txBox="1"/>
          <p:nvPr>
            <p:custDataLst>
              <p:tags r:id="rId4"/>
            </p:custDataLst>
          </p:nvPr>
        </p:nvSpPr>
        <p:spPr>
          <a:xfrm>
            <a:off x="4789263" y="4410214"/>
            <a:ext cx="1306037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制作人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12" y="6744079"/>
            <a:ext cx="12192318" cy="412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58" name="直接连接符 2"/>
          <p:cNvCxnSpPr/>
          <p:nvPr/>
        </p:nvCxnSpPr>
        <p:spPr>
          <a:xfrm>
            <a:off x="1201300" y="2159463"/>
            <a:ext cx="986113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59" name="直接连接符 17"/>
          <p:cNvCxnSpPr/>
          <p:nvPr/>
        </p:nvCxnSpPr>
        <p:spPr>
          <a:xfrm>
            <a:off x="1201300" y="3284591"/>
            <a:ext cx="986113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65" y="944760"/>
            <a:ext cx="4218467" cy="802103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6" grpId="0"/>
      <p:bldP spid="7179" grpId="0" bldLvl="0" animBg="1"/>
      <p:bldP spid="7180" grpId="0"/>
      <p:bldP spid="718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细节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705" y="3329940"/>
            <a:ext cx="4274820" cy="2491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7600" y="136144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 b="1"/>
              <a:t>Encoder</a:t>
            </a:r>
            <a:r>
              <a:rPr lang="zh-CN" altLang="en-US"/>
              <a:t>，但是</a:t>
            </a:r>
            <a:r>
              <a:rPr lang="zh-CN" altLang="en-US" b="1"/>
              <a:t>去掉位置编码</a:t>
            </a:r>
            <a:r>
              <a:rPr lang="zh-CN" altLang="en-US"/>
              <a:t>，因为数据集输入是顺序无关</a:t>
            </a:r>
            <a:r>
              <a:rPr lang="zh-CN" altLang="en-US"/>
              <a:t>的。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7600" y="24415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输入的</a:t>
            </a:r>
            <a:r>
              <a:rPr lang="en-US" altLang="zh-CN"/>
              <a:t>query</a:t>
            </a:r>
            <a:r>
              <a:rPr lang="zh-CN" altLang="en-US"/>
              <a:t>的对应位置的输出就被当作是它对应的</a:t>
            </a:r>
            <a:r>
              <a:rPr lang="en-US" altLang="zh-CN"/>
              <a:t>y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73165" y="1361440"/>
            <a:ext cx="4177665" cy="161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虽然</a:t>
            </a:r>
            <a:r>
              <a:rPr lang="en-US" altLang="zh-CN"/>
              <a:t>query</a:t>
            </a:r>
            <a:r>
              <a:rPr lang="zh-CN" altLang="en-US"/>
              <a:t>有</a:t>
            </a:r>
            <a:r>
              <a:rPr lang="en-US" altLang="zh-CN"/>
              <a:t>m</a:t>
            </a:r>
            <a:r>
              <a:rPr lang="zh-CN" altLang="en-US"/>
              <a:t>个，但实际上依然是</a:t>
            </a:r>
            <a:r>
              <a:rPr lang="en-US" altLang="zh-CN"/>
              <a:t>m</a:t>
            </a:r>
            <a:r>
              <a:rPr lang="zh-CN" altLang="en-US"/>
              <a:t>个独立的</a:t>
            </a:r>
            <a:r>
              <a:rPr lang="en-US" altLang="zh-CN" b="1"/>
              <a:t>n</a:t>
            </a:r>
            <a:r>
              <a:rPr lang="zh-CN" altLang="en-US" b="1"/>
              <a:t>对</a:t>
            </a:r>
            <a:r>
              <a:rPr lang="en-US" altLang="zh-CN" b="1"/>
              <a:t>1</a:t>
            </a:r>
            <a:r>
              <a:rPr lang="zh-CN" altLang="en-US"/>
              <a:t>的预测任务。</a:t>
            </a:r>
            <a:r>
              <a:rPr lang="en-US" altLang="zh-CN"/>
              <a:t>PFN</a:t>
            </a:r>
            <a:r>
              <a:rPr lang="zh-CN" altLang="en-US"/>
              <a:t>添加了注意力掩码</a:t>
            </a:r>
            <a:r>
              <a:rPr lang="zh-CN"/>
              <a:t>，使得注意力计算中</a:t>
            </a:r>
            <a:r>
              <a:rPr lang="zh-CN" b="1"/>
              <a:t>任一</a:t>
            </a:r>
            <a:r>
              <a:rPr lang="en-US" altLang="zh-CN" b="1"/>
              <a:t>query</a:t>
            </a:r>
            <a:r>
              <a:rPr lang="zh-CN" altLang="en-US" b="1"/>
              <a:t>无法被其他任何</a:t>
            </a:r>
            <a:r>
              <a:rPr lang="zh-CN" altLang="en-US" b="1"/>
              <a:t>部分获取</a:t>
            </a:r>
            <a:r>
              <a:rPr lang="zh-CN" altLang="en-US"/>
              <a:t>，从而防止</a:t>
            </a:r>
            <a:r>
              <a:rPr lang="en-US" altLang="zh-CN"/>
              <a:t>query</a:t>
            </a:r>
            <a:r>
              <a:rPr lang="zh-CN" altLang="en-US"/>
              <a:t>之间直接或间接地发生</a:t>
            </a:r>
            <a:r>
              <a:rPr lang="zh-CN" altLang="en-US"/>
              <a:t>交流。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29680" y="3558540"/>
            <a:ext cx="4064000" cy="161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预测头选择：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多分类：一个</a:t>
            </a:r>
            <a:r>
              <a:rPr lang="en-US" altLang="zh-CN"/>
              <a:t>softmax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二分类：一个</a:t>
            </a:r>
            <a:r>
              <a:rPr lang="en-US" altLang="zh-CN"/>
              <a:t>sigmoid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回归：</a:t>
            </a:r>
            <a:r>
              <a:rPr lang="en-US" altLang="zh-CN"/>
              <a:t>the Riemann distribution </a:t>
            </a:r>
            <a:r>
              <a:rPr lang="zh-CN" altLang="en-US"/>
              <a:t>（来自</a:t>
            </a:r>
            <a:r>
              <a:rPr lang="en-US" altLang="zh-CN"/>
              <a:t>PFN</a:t>
            </a:r>
            <a:r>
              <a:rPr lang="zh-CN" altLang="en-US"/>
              <a:t>论文</a:t>
            </a:r>
            <a:r>
              <a:rPr lang="zh-CN" altLang="en-US"/>
              <a:t>中）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944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推导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4410" y="1369695"/>
            <a:ext cx="4879975" cy="3778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88745" y="16662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输入真实数据集和一个特征向量，就能输出预测出来</a:t>
            </a:r>
            <a:r>
              <a:rPr lang="zh-CN" altLang="en-US"/>
              <a:t>的</a:t>
            </a:r>
            <a:r>
              <a:rPr lang="zh-CN" altLang="en-US"/>
              <a:t>标签。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31290" y="27006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预测过程只是普通的单次前向传播，没有微调等额外</a:t>
            </a:r>
            <a:r>
              <a:rPr lang="zh-CN" altLang="en-US"/>
              <a:t>操作。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31290" y="373507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可以理解为：</a:t>
            </a:r>
            <a:r>
              <a:rPr lang="en-US" altLang="zh-CN"/>
              <a:t>PFN</a:t>
            </a:r>
            <a:r>
              <a:rPr lang="zh-CN" altLang="en-US"/>
              <a:t>直接推导出输入</a:t>
            </a:r>
            <a:r>
              <a:rPr lang="zh-CN" altLang="en-US"/>
              <a:t>的数据服从</a:t>
            </a:r>
            <a:r>
              <a:rPr lang="zh-CN" altLang="en-US"/>
              <a:t>哪种</a:t>
            </a:r>
            <a:r>
              <a:rPr lang="zh-CN" altLang="en-US" b="1"/>
              <a:t>训练好了的神经网络模型</a:t>
            </a:r>
            <a:r>
              <a:rPr lang="zh-CN" altLang="en-US"/>
              <a:t>，然后直接跑出</a:t>
            </a:r>
            <a:r>
              <a:rPr lang="zh-CN" altLang="en-US"/>
              <a:t>答案。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3101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PFN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0" y="2887345"/>
            <a:ext cx="7391400" cy="2811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0240" y="14884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PFN</a:t>
            </a:r>
            <a:r>
              <a:rPr lang="zh-CN" altLang="en-US"/>
              <a:t>通过监督训练</a:t>
            </a:r>
            <a:r>
              <a:rPr lang="zh-CN" altLang="en-US">
                <a:sym typeface="+mn-ea"/>
              </a:rPr>
              <a:t>学习了人为设定的先验分布，使其对每个</a:t>
            </a:r>
            <a:r>
              <a:rPr lang="zh-CN" altLang="en-US" u="sng">
                <a:sym typeface="+mn-ea"/>
              </a:rPr>
              <a:t>服从不同模型的先验分布的数据集</a:t>
            </a:r>
            <a:r>
              <a:rPr lang="zh-CN" altLang="en-US">
                <a:sym typeface="+mn-ea"/>
              </a:rPr>
              <a:t>都能进行较好的预测。不使用任何真实数据</a:t>
            </a:r>
            <a:r>
              <a:rPr lang="zh-CN" altLang="en-US">
                <a:sym typeface="+mn-ea"/>
              </a:rPr>
              <a:t>集。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43015" y="14884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假设了真实数据集背后符合某个十分宽泛的先验分布，从而在预测</a:t>
            </a:r>
            <a:r>
              <a:rPr lang="zh-CN" altLang="en-US">
                <a:sym typeface="+mn-ea"/>
              </a:rPr>
              <a:t>它的时候直接将其当成</a:t>
            </a:r>
            <a:r>
              <a:rPr lang="zh-CN" altLang="en-US">
                <a:sym typeface="+mn-ea"/>
              </a:rPr>
              <a:t>该先验分布的后验</a:t>
            </a:r>
            <a:r>
              <a:rPr lang="zh-CN" altLang="en-US">
                <a:sym typeface="+mn-ea"/>
              </a:rPr>
              <a:t>预测。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932" y="628084"/>
            <a:ext cx="4140278" cy="4143451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899" y="937533"/>
            <a:ext cx="1152105" cy="1217169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/>
          <p:nvPr/>
        </p:nvSpPr>
        <p:spPr>
          <a:xfrm>
            <a:off x="4194234" y="2740276"/>
            <a:ext cx="3807024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530" y="3068769"/>
            <a:ext cx="316749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TabPFN</a:t>
            </a:r>
            <a:endParaRPr lang="en-US" altLang="zh-CN" sz="4400" b="1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985" y="2256266"/>
            <a:ext cx="923290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6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337" y="92890"/>
            <a:ext cx="2645416" cy="503002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5" grpId="0"/>
      <p:bldP spid="102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3303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TODO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41320" y="15455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修改了掩码的（实现）细节，让数据集可以注意</a:t>
            </a:r>
            <a:r>
              <a:rPr lang="zh-CN" altLang="en-US"/>
              <a:t>自己，但</a:t>
            </a:r>
            <a:r>
              <a:rPr lang="en-US" altLang="zh-CN"/>
              <a:t>query</a:t>
            </a:r>
            <a:r>
              <a:rPr lang="zh-CN" altLang="en-US"/>
              <a:t>不行。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76880" y="2509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找到了适用于表格的</a:t>
            </a:r>
            <a:r>
              <a:rPr lang="zh-CN" altLang="en-US"/>
              <a:t>先验。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932" y="628084"/>
            <a:ext cx="4140278" cy="4143451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899" y="937533"/>
            <a:ext cx="1152105" cy="1217169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/>
          <p:nvPr/>
        </p:nvSpPr>
        <p:spPr>
          <a:xfrm>
            <a:off x="4194234" y="2740276"/>
            <a:ext cx="3807024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530" y="3068769"/>
            <a:ext cx="3167495" cy="14452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TabPFN</a:t>
            </a:r>
            <a:endParaRPr lang="en-US" altLang="zh-CN" sz="4400" b="1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44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2.0</a:t>
            </a:r>
            <a:endParaRPr lang="en-US" altLang="zh-CN" sz="4400" b="1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985" y="2256266"/>
            <a:ext cx="923290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6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337" y="92890"/>
            <a:ext cx="2645416" cy="503002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5" grpId="0"/>
      <p:bldP spid="102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33032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TODO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932" y="628084"/>
            <a:ext cx="4140278" cy="4143451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899" y="937533"/>
            <a:ext cx="1152105" cy="1217169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/>
          <p:nvPr/>
        </p:nvSpPr>
        <p:spPr>
          <a:xfrm>
            <a:off x="4194234" y="2740276"/>
            <a:ext cx="3807024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530" y="3068769"/>
            <a:ext cx="316749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PFN</a:t>
            </a:r>
            <a:endParaRPr lang="en-US" altLang="zh-CN" sz="4400" b="1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985" y="2256266"/>
            <a:ext cx="923290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Part 1</a:t>
            </a:r>
            <a:endParaRPr lang="zh-CN" altLang="en-US" sz="26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337" y="92890"/>
            <a:ext cx="2645416" cy="503002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5" grpId="0"/>
      <p:bldP spid="102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设定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67815" y="1679575"/>
            <a:ext cx="4408170" cy="1932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/>
              <a:t>监督学习问题：特征向量</a:t>
            </a:r>
            <a:r>
              <a:rPr lang="en-US" altLang="zh-CN"/>
              <a:t>x → </a:t>
            </a:r>
            <a:r>
              <a:rPr lang="zh-CN" altLang="en-US"/>
              <a:t>标签</a:t>
            </a:r>
            <a:r>
              <a:rPr lang="en-US" altLang="zh-CN"/>
              <a:t>y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设数据集</a:t>
            </a:r>
            <a:r>
              <a:rPr lang="en-US" altLang="zh-CN"/>
              <a:t> </a:t>
            </a:r>
            <a:endParaRPr lang="en-US" altLang="zh-CN" i="1">
              <a:latin typeface="Cambria Math" panose="02040503050406030204" charset="0"/>
              <a:cs typeface="Cambria Math" panose="02040503050406030204" charset="0"/>
            </a:endParaRPr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设测试特征向量</a:t>
            </a:r>
            <a:r>
              <a:rPr lang="en-US" altLang="zh-CN"/>
              <a:t>x</a:t>
            </a:r>
            <a:r>
              <a:rPr lang="zh-CN" altLang="en-US"/>
              <a:t>，测试标签</a:t>
            </a:r>
            <a:r>
              <a:rPr lang="en-US" altLang="zh-CN"/>
              <a:t>y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测试数据与数据集</a:t>
            </a:r>
            <a:r>
              <a:rPr lang="en-US" altLang="zh-CN"/>
              <a:t>D</a:t>
            </a:r>
            <a:r>
              <a:rPr lang="zh-CN" altLang="en-US"/>
              <a:t>同分布。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则问题被表示为这样一个</a:t>
            </a:r>
            <a:r>
              <a:rPr lang="zh-CN" altLang="en-US"/>
              <a:t>模型：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518920" y="3547110"/>
            <a:ext cx="41332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ym typeface="+mn-ea"/>
              </a:rPr>
              <a:t>输入数据集</a:t>
            </a:r>
            <a:r>
              <a:rPr lang="en-US" altLang="zh-CN" sz="2000" b="1">
                <a:sym typeface="+mn-ea"/>
              </a:rPr>
              <a:t>D</a:t>
            </a:r>
            <a:r>
              <a:rPr lang="zh-CN" altLang="en-US" sz="2000" b="1">
                <a:sym typeface="+mn-ea"/>
              </a:rPr>
              <a:t>和特征向量</a:t>
            </a:r>
            <a:r>
              <a:rPr lang="en-US" altLang="zh-CN" sz="2000" b="1">
                <a:sym typeface="+mn-ea"/>
              </a:rPr>
              <a:t>x_test</a:t>
            </a:r>
            <a:r>
              <a:rPr lang="zh-CN" altLang="en-US" sz="2000" b="1">
                <a:sym typeface="+mn-ea"/>
              </a:rPr>
              <a:t>，</a:t>
            </a:r>
            <a:endParaRPr lang="zh-CN" altLang="en-US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输出</a:t>
            </a:r>
            <a:r>
              <a:rPr lang="en-US" altLang="zh-CN" sz="2000" b="1">
                <a:sym typeface="+mn-ea"/>
              </a:rPr>
              <a:t>x_test</a:t>
            </a:r>
            <a:r>
              <a:rPr lang="zh-CN" altLang="en-US" sz="2000" b="1">
                <a:sym typeface="+mn-ea"/>
              </a:rPr>
              <a:t>对应的标签</a:t>
            </a:r>
            <a:r>
              <a:rPr lang="en-US" altLang="zh-CN" sz="2000" b="1">
                <a:sym typeface="+mn-ea"/>
              </a:rPr>
              <a:t>y_test</a:t>
            </a:r>
            <a:r>
              <a:rPr lang="zh-CN" altLang="en-US" sz="2000" b="1">
                <a:sym typeface="+mn-ea"/>
              </a:rPr>
              <a:t>。</a:t>
            </a:r>
            <a:endParaRPr lang="zh-CN" altLang="en-US" sz="2000" b="1"/>
          </a:p>
          <a:p>
            <a:endParaRPr lang="zh-CN" altLang="en-US" sz="20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7815" y="4371975"/>
            <a:ext cx="2262505" cy="6267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55" y="2249805"/>
            <a:ext cx="1638300" cy="3657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410" y="1369695"/>
            <a:ext cx="4879975" cy="377825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03632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PDD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70" y="2371090"/>
            <a:ext cx="3931285" cy="927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9055" y="137731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对于先验分布</a:t>
            </a:r>
            <a:r>
              <a:rPr lang="zh-CN" altLang="en-US"/>
              <a:t>来说，这就相当于求</a:t>
            </a:r>
            <a:r>
              <a:rPr lang="zh-CN" altLang="en-US" b="1"/>
              <a:t>后验预测分布</a:t>
            </a:r>
            <a:r>
              <a:rPr lang="en-US" altLang="zh-CN" b="1"/>
              <a:t> (posterior predictive distribution, PPD) </a:t>
            </a:r>
            <a:r>
              <a:rPr lang="zh-CN" altLang="en-US" b="1"/>
              <a:t>，</a:t>
            </a:r>
            <a:r>
              <a:rPr lang="zh-CN" altLang="en-US"/>
              <a:t>表示为：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29055" y="3462020"/>
                <a:ext cx="406336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ym typeface="+mn-ea"/>
                  </a:rPr>
                  <a:t>其中，</a:t>
                </a:r>
                <a:r>
                  <a:rPr lang="zh-CN" altLang="en-US"/>
                  <a:t>隐变量</a:t>
                </a:r>
                <a:r>
                  <a:rPr lang="en-US" altLang="zh-CN">
                    <a:sym typeface="+mn-ea"/>
                  </a:rPr>
                  <a:t>t</a:t>
                </a:r>
                <a:r>
                  <a:rPr lang="zh-CN" altLang="en-US"/>
                  <a:t>称为</a:t>
                </a:r>
                <a:r>
                  <a:rPr lang="en-US" altLang="zh-CN"/>
                  <a:t>task</a:t>
                </a:r>
                <a:r>
                  <a:rPr lang="zh-CN" altLang="en-US"/>
                  <a:t>，可以视为一个</a:t>
                </a:r>
                <a:r>
                  <a:rPr lang="zh-CN" altLang="en-US" b="1"/>
                  <a:t>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55" y="3462020"/>
                <a:ext cx="4063365" cy="645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329055" y="4358005"/>
                <a:ext cx="4267200" cy="19418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/>
                  <a:t>- </a:t>
                </a:r>
                <a:r>
                  <a:rPr lang="zh-CN" altLang="en-US"/>
                  <a:t>设模型空间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𝛷</m:t>
                    </m:r>
                  </m:oMath>
                </a14:m>
                <a:r>
                  <a:rPr lang="zh-CN" altLang="en-US"/>
                  <a:t>，则对任意模型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/>
                  <a:t>，都形成分布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  <a:p>
                <a:pPr algn="l">
                  <a:buClrTx/>
                  <a:buSzTx/>
                  <a:buFontTx/>
                </a:pPr>
                <a:r>
                  <a:rPr lang="en-US" altLang="zh-CN"/>
                  <a:t>- </a:t>
                </a:r>
                <a:r>
                  <a:rPr lang="zh-CN" altLang="en-US"/>
                  <a:t>而数据集</a:t>
                </a:r>
                <a:r>
                  <a:rPr lang="en-US" altLang="zh-CN"/>
                  <a:t>D</a:t>
                </a:r>
                <a:r>
                  <a:rPr lang="zh-CN" altLang="en-US"/>
                  <a:t>只有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的可能</a:t>
                </a:r>
                <a:r>
                  <a:rPr lang="zh-CN" altLang="en-US"/>
                  <a:t>性来自于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zh-CN" altLang="en-US"/>
                  <a:t>。这个式子也是模型</a:t>
                </a:r>
                <a:r>
                  <a:rPr lang="zh-CN" altLang="en-US"/>
                  <a:t>的后验</a:t>
                </a:r>
                <a:r>
                  <a:rPr lang="zh-CN" altLang="en-US"/>
                  <a:t>分布。</a:t>
                </a:r>
                <a:endParaRPr lang="zh-CN" altLang="en-US"/>
              </a:p>
              <a:p>
                <a:pPr algn="l">
                  <a:buClrTx/>
                  <a:buSzTx/>
                  <a:buFontTx/>
                </a:pPr>
                <a:endParaRPr lang="zh-CN" altLang="en-US"/>
              </a:p>
              <a:p>
                <a:pPr algn="l">
                  <a:buClrTx/>
                  <a:buSzTx/>
                  <a:buFontTx/>
                </a:pPr>
                <a:r>
                  <a:rPr lang="zh-CN" altLang="en-US"/>
                  <a:t>传统方法会通过近似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来近似PDD。</a:t>
                </a:r>
                <a:endParaRPr lang="zh-CN" altLang="en-US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55" y="4358005"/>
                <a:ext cx="4267200" cy="19418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940" y="1965960"/>
            <a:ext cx="3985260" cy="76962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377940" y="13773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进一步，</a:t>
            </a:r>
            <a:r>
              <a:rPr lang="en-US" altLang="zh-CN"/>
              <a:t>PDD</a:t>
            </a:r>
            <a:r>
              <a:rPr lang="zh-CN" altLang="en-US"/>
              <a:t>公式可以</a:t>
            </a:r>
            <a:r>
              <a:rPr lang="zh-CN" altLang="en-US"/>
              <a:t>看成：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6433820" y="2955925"/>
                <a:ext cx="4064000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即：</a:t>
                </a:r>
                <a:r>
                  <a:rPr lang="en-US" altLang="zh-CN"/>
                  <a:t>PDD</a:t>
                </a:r>
                <a:r>
                  <a:rPr lang="zh-CN" altLang="en-US"/>
                  <a:t>输出是</a:t>
                </a:r>
                <a:r>
                  <a:rPr lang="zh-CN" altLang="en-US">
                    <a:sym typeface="+mn-ea"/>
                  </a:rPr>
                  <a:t>任意模型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/>
                  <a:t>的下面的值的乘积的</a:t>
                </a:r>
                <a:r>
                  <a:rPr lang="zh-CN" altLang="en-US"/>
                  <a:t>综合：</a:t>
                </a:r>
                <a:endParaRPr lang="zh-CN" altLang="en-US"/>
              </a:p>
              <a:p>
                <a:r>
                  <a:rPr lang="en-US" altLang="zh-CN"/>
                  <a:t>- </a:t>
                </a:r>
                <a:r>
                  <a:rPr lang="zh-CN" altLang="en-US"/>
                  <a:t>模型输出</a:t>
                </a:r>
                <a:endParaRPr lang="zh-CN" altLang="en-US"/>
              </a:p>
              <a:p>
                <a:r>
                  <a:rPr lang="en-US" altLang="zh-CN"/>
                  <a:t>- </a:t>
                </a:r>
                <a:r>
                  <a:rPr lang="zh-CN" altLang="en-US"/>
                  <a:t>模型下输出此数据的概率</a:t>
                </a:r>
                <a:endParaRPr lang="zh-CN" altLang="en-US"/>
              </a:p>
              <a:p>
                <a:r>
                  <a:rPr lang="en-US" altLang="zh-CN"/>
                  <a:t>- </a:t>
                </a:r>
                <a:r>
                  <a:rPr lang="zh-CN" altLang="en-US"/>
                  <a:t>模型的先验概率（模型在模型空间的先验分布）</a:t>
                </a:r>
                <a:endParaRPr lang="en-US" altLang="zh-CN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820" y="2955925"/>
                <a:ext cx="4064000" cy="17532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6433820" y="48787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也就是说：一个结果由所有可能模型的输出</a:t>
            </a:r>
            <a:r>
              <a:rPr lang="zh-CN" altLang="en-US" b="1"/>
              <a:t>加权综合</a:t>
            </a:r>
            <a:r>
              <a:rPr lang="zh-CN" altLang="en-US"/>
              <a:t>得到；每个模型的权重是其被</a:t>
            </a:r>
            <a:r>
              <a:rPr lang="zh-CN" altLang="en-US" b="1"/>
              <a:t>先验设定</a:t>
            </a:r>
            <a:r>
              <a:rPr lang="zh-CN" altLang="en-US"/>
              <a:t>的概率，</a:t>
            </a:r>
            <a:r>
              <a:rPr lang="zh-CN" altLang="en-US"/>
              <a:t>乘上在该模型上出现数据集</a:t>
            </a:r>
            <a:r>
              <a:rPr lang="en-US" altLang="zh-CN"/>
              <a:t>D</a:t>
            </a:r>
            <a:r>
              <a:rPr lang="zh-CN" altLang="en-US"/>
              <a:t>的</a:t>
            </a:r>
            <a:r>
              <a:rPr lang="zh-CN" altLang="en-US"/>
              <a:t>概率。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96901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PFN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39190" y="1270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PFN</a:t>
            </a:r>
            <a:r>
              <a:rPr lang="zh-CN" altLang="en-US" b="1"/>
              <a:t>：</a:t>
            </a:r>
            <a:r>
              <a:rPr lang="en-US" altLang="zh-CN" b="1"/>
              <a:t>Prior-Data Fitted Network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6490" y="3352800"/>
            <a:ext cx="7538720" cy="2893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3150" y="171894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作为一个模型（模型参数为</a:t>
            </a:r>
            <a:r>
              <a:rPr lang="en-US" altLang="zh-CN"/>
              <a:t>θ</a:t>
            </a:r>
            <a:r>
              <a:rPr lang="zh-CN" altLang="en-US"/>
              <a:t>），</a:t>
            </a:r>
            <a:r>
              <a:rPr lang="en-US" altLang="zh-CN"/>
              <a:t>PFN</a:t>
            </a:r>
            <a:r>
              <a:rPr lang="zh-CN" altLang="en-US"/>
              <a:t>本身就是一个这样的</a:t>
            </a:r>
            <a:r>
              <a:rPr lang="zh-CN" altLang="en-US"/>
              <a:t>分布：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90" y="2444750"/>
            <a:ext cx="3202305" cy="5289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68390" y="1448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PFN</a:t>
            </a:r>
            <a:r>
              <a:rPr lang="zh-CN" altLang="en-US"/>
              <a:t>被用于</a:t>
            </a:r>
            <a:r>
              <a:rPr lang="zh-CN" altLang="en-US"/>
              <a:t>直接近似</a:t>
            </a:r>
            <a:r>
              <a:rPr lang="en-US" altLang="zh-CN"/>
              <a:t>PDD</a:t>
            </a:r>
            <a:r>
              <a:rPr lang="zh-CN" altLang="en-US"/>
              <a:t>，即要：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390" y="1965325"/>
            <a:ext cx="3613150" cy="74930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302069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训练理论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&amp; loss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5995" y="2211070"/>
            <a:ext cx="6789420" cy="5791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45995" y="1380490"/>
            <a:ext cx="6790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PFN</a:t>
            </a:r>
            <a:r>
              <a:rPr lang="zh-CN" altLang="en-US"/>
              <a:t>使用</a:t>
            </a:r>
            <a:r>
              <a:rPr lang="en-US" altLang="zh-CN"/>
              <a:t>loss</a:t>
            </a:r>
            <a:r>
              <a:rPr lang="zh-CN" altLang="en-US"/>
              <a:t>函数</a:t>
            </a:r>
            <a:r>
              <a:rPr lang="en-US" altLang="zh-CN"/>
              <a:t>L</a:t>
            </a:r>
            <a:r>
              <a:rPr lang="zh-CN" altLang="en-US"/>
              <a:t>，</a:t>
            </a:r>
            <a:r>
              <a:rPr lang="zh-CN" altLang="en-US"/>
              <a:t>称作</a:t>
            </a:r>
            <a:endParaRPr lang="zh-CN" altLang="en-US"/>
          </a:p>
          <a:p>
            <a:r>
              <a:rPr lang="en-US" altLang="zh-CN"/>
              <a:t>Prior-Data Negative Log-Likelihood (Prior-Data NLL)</a:t>
            </a:r>
            <a:r>
              <a:rPr lang="zh-CN" altLang="en-US"/>
              <a:t>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245995" y="4875530"/>
                <a:ext cx="779907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由于优化</a:t>
                </a:r>
                <a:r>
                  <a:rPr lang="en-US" altLang="zh-CN"/>
                  <a:t>L</a:t>
                </a:r>
                <a:r>
                  <a:rPr lang="zh-CN" altLang="en-US"/>
                  <a:t>等价于优化</a:t>
                </a:r>
                <a:r>
                  <a:rPr lang="en-US" altLang="zh-CN"/>
                  <a:t>p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/>
                  <a:t>的</a:t>
                </a:r>
                <a:r>
                  <a:rPr lang="zh-CN" altLang="en-US" b="1"/>
                  <a:t>交叉熵</a:t>
                </a:r>
                <a:r>
                  <a:rPr lang="zh-CN" altLang="en-US"/>
                  <a:t>（也等价于优化二者的</a:t>
                </a:r>
                <a:r>
                  <a:rPr lang="en-US" altLang="zh-CN"/>
                  <a:t>KL</a:t>
                </a:r>
                <a:r>
                  <a:rPr lang="zh-CN" altLang="en-US"/>
                  <a:t>散度），</a:t>
                </a:r>
                <a:endParaRPr lang="zh-CN" altLang="en-US"/>
              </a:p>
              <a:p>
                <a:r>
                  <a:rPr lang="zh-CN" altLang="en-US"/>
                  <a:t>所以选用它作为</a:t>
                </a:r>
                <a:r>
                  <a:rPr lang="en-US" altLang="zh-CN"/>
                  <a:t>loss</a:t>
                </a:r>
                <a:r>
                  <a:rPr lang="zh-CN" altLang="en-US"/>
                  <a:t>函数的话，就能</a:t>
                </a:r>
                <a:r>
                  <a:rPr lang="zh-CN" altLang="en-US" b="1"/>
                  <a:t>让模型（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）逼近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</a:rPr>
                  <a:t>PDD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en-US" altLang="zh-CN" b="1">
                    <a:sym typeface="+mn-ea"/>
                  </a:rPr>
                  <a:t>p</a:t>
                </a:r>
                <a:r>
                  <a:rPr lang="zh-CN" altLang="en-US" b="1">
                    <a:sym typeface="+mn-ea"/>
                  </a:rPr>
                  <a:t>）</a:t>
                </a:r>
                <a:r>
                  <a:rPr lang="zh-CN" altLang="en-US"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95" y="4875530"/>
                <a:ext cx="7799070" cy="645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245995" y="2975610"/>
            <a:ext cx="303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可以将其</a:t>
            </a:r>
            <a:r>
              <a:rPr lang="zh-CN" altLang="en-US"/>
              <a:t>转变为：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855" y="3429000"/>
            <a:ext cx="6597650" cy="124587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468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来源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65" y="1247775"/>
            <a:ext cx="6789420" cy="5791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01065" y="1993265"/>
                <a:ext cx="679005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注意到，</a:t>
                </a:r>
                <a:r>
                  <a:rPr lang="en-US" altLang="zh-CN"/>
                  <a:t>L</a:t>
                </a:r>
                <a:r>
                  <a:rPr lang="zh-CN" altLang="en-US"/>
                  <a:t>函数里面的数据来自于先验分布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因此，</a:t>
                </a:r>
                <a:r>
                  <a:rPr lang="en-US" altLang="zh-CN"/>
                  <a:t>PFN</a:t>
                </a:r>
                <a:r>
                  <a:rPr lang="zh-CN" altLang="en-US"/>
                  <a:t>实际上是面向先验分布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的训练，而训练得到的能力是</a:t>
                </a:r>
                <a:r>
                  <a:rPr lang="zh-CN" altLang="en-US" b="1"/>
                  <a:t>对先验分布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𝒑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𝑫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b="1"/>
                  <a:t>的后验预测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𝒑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𝒚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𝑫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1993265"/>
                <a:ext cx="6790055" cy="119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01065" y="3358515"/>
                <a:ext cx="6789420" cy="252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10000"/>
                  </a:lnSpc>
                </a:pPr>
                <a:r>
                  <a:rPr lang="zh-CN" altLang="en-US"/>
                  <a:t>先验分布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归根结底是个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超参数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，它</a:t>
                </a:r>
                <a:r>
                  <a:rPr lang="zh-CN" altLang="en-US"/>
                  <a:t>建构于以下</a:t>
                </a:r>
                <a:r>
                  <a:rPr lang="zh-CN" altLang="en-US"/>
                  <a:t>部分：</a:t>
                </a:r>
                <a:endParaRPr lang="zh-CN" altLang="en-US"/>
              </a:p>
              <a:p>
                <a:pPr>
                  <a:lnSpc>
                    <a:spcPct val="110000"/>
                  </a:lnSpc>
                </a:pPr>
                <a:r>
                  <a:rPr lang="en-US" altLang="zh-CN"/>
                  <a:t>1. </a:t>
                </a:r>
                <a:r>
                  <a:rPr lang="zh-CN" altLang="en-US"/>
                  <a:t>设定先验模型架构分布，包括了不同的神经网络层数、节点个数、输入输出组件等。通过超参数设定。</a:t>
                </a:r>
                <a:endParaRPr lang="zh-CN" altLang="en-US"/>
              </a:p>
              <a:p>
                <a:pPr>
                  <a:lnSpc>
                    <a:spcPct val="110000"/>
                  </a:lnSpc>
                </a:pPr>
                <a:r>
                  <a:rPr lang="en-US" altLang="zh-CN"/>
                  <a:t>2. </a:t>
                </a:r>
                <a:r>
                  <a:rPr lang="zh-CN" altLang="en-US"/>
                  <a:t>设定每个架构各自的</a:t>
                </a:r>
                <a:r>
                  <a:rPr lang="zh-CN" altLang="en-US">
                    <a:sym typeface="+mn-ea"/>
                  </a:rPr>
                  <a:t>模型权重</a:t>
                </a:r>
                <a:r>
                  <a:rPr lang="zh-CN" altLang="en-US"/>
                  <a:t>分布，即把它们</a:t>
                </a:r>
                <a:r>
                  <a:rPr lang="zh-CN" altLang="en-US"/>
                  <a:t>内部不同的</a:t>
                </a:r>
                <a:r>
                  <a:rPr lang="en-US" altLang="zh-CN"/>
                  <a:t>weight</a:t>
                </a:r>
                <a:r>
                  <a:rPr lang="zh-CN" altLang="en-US"/>
                  <a:t>值的情形都记录进来。</a:t>
                </a:r>
                <a:r>
                  <a:rPr lang="zh-CN" altLang="en-US">
                    <a:sym typeface="+mn-ea"/>
                  </a:rPr>
                  <a:t>通过超参数设定。</a:t>
                </a:r>
                <a:endParaRPr lang="zh-CN" altLang="en-US"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/>
                  <a:t>3. </a:t>
                </a:r>
                <a:r>
                  <a:rPr lang="zh-CN" altLang="en-US"/>
                  <a:t>底层自变量</a:t>
                </a:r>
                <a:r>
                  <a:rPr lang="en-US" altLang="zh-CN"/>
                  <a:t>x</a:t>
                </a:r>
                <a:r>
                  <a:rPr lang="zh-CN" altLang="en-US"/>
                  <a:t>，服从标准正态分布。对它的采样就被作为各个特征值；而这些特征值会被传入上面两个分布的采样，以生成在不同架构不同权重的模型下得到的标签；特征与标签组合成数据集</a:t>
                </a:r>
                <a:r>
                  <a:rPr lang="en-US" altLang="zh-CN"/>
                  <a:t>D</a:t>
                </a:r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3358515"/>
                <a:ext cx="6789420" cy="2527935"/>
              </a:xfrm>
              <a:prstGeom prst="rect">
                <a:avLst/>
              </a:prstGeom>
              <a:blipFill rotWithShape="1">
                <a:blip r:embed="rId3"/>
                <a:stretch>
                  <a:fillRect r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8348980" y="1826895"/>
            <a:ext cx="3157220" cy="1297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可见，训练数据的来源同时涵盖了不同的模型架构和模型权重，而</a:t>
            </a:r>
            <a:r>
              <a:rPr lang="en-US" altLang="zh-CN"/>
              <a:t>PFN</a:t>
            </a:r>
            <a:r>
              <a:rPr lang="zh-CN" altLang="en-US"/>
              <a:t>就因此能</a:t>
            </a:r>
            <a:r>
              <a:rPr lang="zh-CN" altLang="en-US"/>
              <a:t>同时学习到这些</a:t>
            </a:r>
            <a:r>
              <a:rPr lang="zh-CN" altLang="en-US"/>
              <a:t>模型。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160" y="3239135"/>
            <a:ext cx="2953385" cy="25571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92160" y="1247775"/>
            <a:ext cx="344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所有训练数据完全人工生成！</a:t>
            </a:r>
            <a:endParaRPr lang="zh-CN" altLang="en-US" b="1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468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数据输入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16050" y="1082040"/>
            <a:ext cx="4064000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一轮</a:t>
            </a:r>
            <a:r>
              <a:rPr lang="zh-CN" altLang="en-US"/>
              <a:t>训练：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1. </a:t>
            </a:r>
            <a:r>
              <a:rPr lang="zh-CN" altLang="en-US"/>
              <a:t>从</a:t>
            </a:r>
            <a:r>
              <a:rPr lang="en-US" altLang="zh-CN"/>
              <a:t>p(D)</a:t>
            </a:r>
            <a:r>
              <a:rPr lang="zh-CN" altLang="en-US" b="1"/>
              <a:t>一次采样</a:t>
            </a:r>
            <a:r>
              <a:rPr lang="zh-CN" altLang="en-US"/>
              <a:t>得到</a:t>
            </a:r>
            <a:r>
              <a:rPr lang="en-US" altLang="zh-CN">
                <a:sym typeface="+mn-ea"/>
              </a:rPr>
              <a:t>|D|+1</a:t>
            </a:r>
            <a:r>
              <a:rPr lang="zh-CN" altLang="en-US">
                <a:sym typeface="+mn-ea"/>
              </a:rPr>
              <a:t>组</a:t>
            </a:r>
            <a:r>
              <a:rPr lang="en-US" altLang="zh-CN">
                <a:sym typeface="+mn-ea"/>
              </a:rPr>
              <a:t>(x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, y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。这也使得一轮训练里面的所有数据都</a:t>
            </a:r>
            <a:r>
              <a:rPr lang="zh-CN" altLang="en-US" u="sng">
                <a:sym typeface="+mn-ea"/>
              </a:rPr>
              <a:t>来自同一个模型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把采样得到的数据分为数据集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和预测目标</a:t>
            </a:r>
            <a:r>
              <a:rPr lang="en-US" altLang="zh-CN">
                <a:sym typeface="+mn-ea"/>
              </a:rPr>
              <a:t>(x, y)</a:t>
            </a:r>
            <a:r>
              <a:rPr lang="zh-CN" altLang="en-US">
                <a:sym typeface="+mn-ea"/>
              </a:rPr>
              <a:t>。其中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称作</a:t>
            </a:r>
            <a:r>
              <a:rPr lang="en-US" altLang="zh-CN" b="1">
                <a:sym typeface="+mn-ea"/>
              </a:rPr>
              <a:t>query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给</a:t>
            </a:r>
            <a:r>
              <a:rPr lang="en-US" altLang="zh-CN">
                <a:sym typeface="+mn-ea"/>
              </a:rPr>
              <a:t>PFN</a:t>
            </a:r>
            <a:r>
              <a:rPr lang="zh-CN" altLang="en-US">
                <a:sym typeface="+mn-ea"/>
              </a:rPr>
              <a:t>输入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，要求模型输出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，从而使得</a:t>
            </a:r>
            <a:r>
              <a:rPr lang="en-US" altLang="zh-CN">
                <a:sym typeface="+mn-ea"/>
              </a:rPr>
              <a:t>PFN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b="1">
                <a:sym typeface="+mn-ea"/>
              </a:rPr>
              <a:t>监督学习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58560" y="1082040"/>
            <a:ext cx="440436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每次输入固定</a:t>
            </a:r>
            <a:r>
              <a:rPr lang="en-US" altLang="zh-CN"/>
              <a:t>N=n+m</a:t>
            </a:r>
            <a:r>
              <a:rPr lang="zh-CN" altLang="en-US"/>
              <a:t>组数据。其中数据集部分</a:t>
            </a:r>
            <a:r>
              <a:rPr lang="en-US" altLang="zh-CN"/>
              <a:t>|D|=n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每轮训练都会发生变化，以帮助</a:t>
            </a:r>
            <a:r>
              <a:rPr lang="en-US" altLang="zh-CN"/>
              <a:t>PFN</a:t>
            </a:r>
            <a:r>
              <a:rPr lang="zh-CN" altLang="en-US"/>
              <a:t>学会应对不同大小的数据集；剩余的</a:t>
            </a:r>
            <a:r>
              <a:rPr lang="en-US" altLang="zh-CN"/>
              <a:t>m=N-n</a:t>
            </a:r>
            <a:r>
              <a:rPr lang="zh-CN" altLang="en-US"/>
              <a:t>组数据都当成</a:t>
            </a:r>
            <a:r>
              <a:rPr lang="en-US" altLang="zh-CN"/>
              <a:t>query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58560" y="2719070"/>
            <a:ext cx="440436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一轮训练有</a:t>
            </a:r>
            <a:r>
              <a:rPr lang="en-US" altLang="zh-CN"/>
              <a:t>m=N-n</a:t>
            </a:r>
            <a:r>
              <a:rPr lang="zh-CN" altLang="en-US"/>
              <a:t>个预测目标可以作为训练材料，那</a:t>
            </a:r>
            <a:r>
              <a:rPr lang="en-US" altLang="zh-CN"/>
              <a:t>n</a:t>
            </a:r>
            <a:r>
              <a:rPr lang="zh-CN" altLang="en-US"/>
              <a:t>比较大的时候训练材料就少了。因此，给每个情形</a:t>
            </a:r>
            <a:r>
              <a:rPr lang="zh-CN" altLang="en-US"/>
              <a:t>一个采样权重</a:t>
            </a:r>
            <a:r>
              <a:rPr lang="en-US" altLang="zh-CN"/>
              <a:t>1/m</a:t>
            </a:r>
            <a:r>
              <a:rPr lang="zh-CN" altLang="en-US"/>
              <a:t>，使得</a:t>
            </a:r>
            <a:r>
              <a:rPr lang="en-US" altLang="zh-CN"/>
              <a:t>n</a:t>
            </a:r>
            <a:r>
              <a:rPr lang="zh-CN" altLang="en-US"/>
              <a:t>较大的情形更容易被选中来训练（</a:t>
            </a:r>
            <a:r>
              <a:rPr lang="zh-CN" altLang="en-US" b="1"/>
              <a:t>超采样</a:t>
            </a:r>
            <a:r>
              <a:rPr lang="zh-CN" altLang="en-US"/>
              <a:t>）。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16050" y="4975860"/>
            <a:ext cx="440436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b="1"/>
              <a:t>固定了特征数</a:t>
            </a:r>
            <a:r>
              <a:rPr lang="en-US" altLang="zh-CN"/>
              <a:t>(</a:t>
            </a:r>
            <a:r>
              <a:rPr lang="zh-CN" altLang="en-US"/>
              <a:t>例如</a:t>
            </a:r>
            <a:r>
              <a:rPr lang="en-US" altLang="zh-CN"/>
              <a:t>60)</a:t>
            </a:r>
            <a:r>
              <a:rPr lang="zh-CN" altLang="en-US"/>
              <a:t>。如果特征数小于最大特征数，就补零</a:t>
            </a:r>
            <a:r>
              <a:rPr lang="zh-CN"/>
              <a:t>；还会</a:t>
            </a:r>
            <a:r>
              <a:rPr lang="zh-CN" altLang="en-US" b="1"/>
              <a:t>给特征值乘上</a:t>
            </a:r>
            <a:r>
              <a:rPr lang="en-US" altLang="zh-CN"/>
              <a:t>“</a:t>
            </a:r>
            <a:r>
              <a:rPr lang="zh-CN" altLang="en-US"/>
              <a:t>最大特征数</a:t>
            </a:r>
            <a:r>
              <a:rPr lang="en-US" altLang="zh-CN"/>
              <a:t> / </a:t>
            </a:r>
            <a:r>
              <a:rPr lang="zh-CN" altLang="en-US"/>
              <a:t>当前特征数</a:t>
            </a:r>
            <a:r>
              <a:rPr lang="en-US" altLang="zh-CN"/>
              <a:t>”</a:t>
            </a:r>
            <a:r>
              <a:rPr lang="zh-CN" altLang="en-US"/>
              <a:t>，以放大特征值从而保持均值</a:t>
            </a:r>
            <a:r>
              <a:rPr lang="zh-CN" altLang="en-US"/>
              <a:t>恒定。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416050" y="39192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输入的时候，每个</a:t>
            </a:r>
            <a:r>
              <a:rPr lang="en-US" altLang="zh-CN"/>
              <a:t>(x, y)</a:t>
            </a:r>
            <a:r>
              <a:rPr lang="zh-CN" altLang="en-US"/>
              <a:t>都直接把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 b="1"/>
              <a:t>相加</a:t>
            </a:r>
            <a:r>
              <a:rPr lang="zh-CN" altLang="en-US"/>
              <a:t>。消融实验发现相加和拼接性能</a:t>
            </a:r>
            <a:r>
              <a:rPr lang="zh-CN" altLang="en-US"/>
              <a:t>差不多。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7538085" y="4759325"/>
            <a:ext cx="446405" cy="26924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538085" y="5177155"/>
            <a:ext cx="446405" cy="26924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538085" y="5594985"/>
            <a:ext cx="446405" cy="26924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615045" y="4989830"/>
            <a:ext cx="446405" cy="269240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615045" y="5386070"/>
            <a:ext cx="446405" cy="269240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2" idx="3"/>
          </p:cNvCxnSpPr>
          <p:nvPr/>
        </p:nvCxnSpPr>
        <p:spPr>
          <a:xfrm>
            <a:off x="7984490" y="4893945"/>
            <a:ext cx="627380" cy="139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>
            <a:stCxn id="3" idx="3"/>
            <a:endCxn id="5" idx="1"/>
          </p:cNvCxnSpPr>
          <p:nvPr/>
        </p:nvCxnSpPr>
        <p:spPr>
          <a:xfrm flipV="1">
            <a:off x="7984490" y="5124450"/>
            <a:ext cx="630555" cy="187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 flipV="1">
            <a:off x="7984490" y="5217160"/>
            <a:ext cx="634365" cy="512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直接箭头连接符 14"/>
          <p:cNvCxnSpPr>
            <a:stCxn id="2" idx="3"/>
          </p:cNvCxnSpPr>
          <p:nvPr/>
        </p:nvCxnSpPr>
        <p:spPr>
          <a:xfrm>
            <a:off x="7984490" y="4893945"/>
            <a:ext cx="613410" cy="5645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箭头连接符 15"/>
          <p:cNvCxnSpPr>
            <a:stCxn id="3" idx="3"/>
            <a:endCxn id="6" idx="1"/>
          </p:cNvCxnSpPr>
          <p:nvPr/>
        </p:nvCxnSpPr>
        <p:spPr>
          <a:xfrm>
            <a:off x="7984490" y="5311775"/>
            <a:ext cx="630555" cy="208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>
            <a:stCxn id="4" idx="3"/>
          </p:cNvCxnSpPr>
          <p:nvPr/>
        </p:nvCxnSpPr>
        <p:spPr>
          <a:xfrm flipV="1">
            <a:off x="7984490" y="5614035"/>
            <a:ext cx="627380" cy="11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8" name="文本框 17"/>
          <p:cNvSpPr txBox="1"/>
          <p:nvPr/>
        </p:nvSpPr>
        <p:spPr>
          <a:xfrm>
            <a:off x="7098665" y="6012815"/>
            <a:ext cx="283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 = 5, |D| = n = 3, m = 2</a:t>
            </a:r>
            <a:endParaRPr lang="en-US" altLang="zh-CN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468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训练总体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265" y="2691130"/>
            <a:ext cx="8839200" cy="2895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50060" y="1099185"/>
            <a:ext cx="809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输入先验分布</a:t>
            </a:r>
            <a:r>
              <a:rPr lang="en-US" altLang="zh-CN"/>
              <a:t>p(D)</a:t>
            </a:r>
            <a:r>
              <a:rPr lang="zh-CN" altLang="en-US"/>
              <a:t>，</a:t>
            </a:r>
            <a:r>
              <a:rPr lang="zh-CN" altLang="en-US"/>
              <a:t>要求可以进行</a:t>
            </a:r>
            <a:r>
              <a:rPr lang="en-US" altLang="zh-CN"/>
              <a:t>K</a:t>
            </a:r>
            <a:r>
              <a:rPr lang="zh-CN" altLang="en-US"/>
              <a:t>次采样，得到</a:t>
            </a:r>
            <a:r>
              <a:rPr lang="en-US" altLang="zh-CN"/>
              <a:t>K</a:t>
            </a:r>
            <a:r>
              <a:rPr lang="zh-CN" altLang="en-US"/>
              <a:t>个数据集。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50060" y="1644650"/>
            <a:ext cx="809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</a:t>
            </a:r>
            <a:r>
              <a:rPr lang="zh-CN" altLang="en-US"/>
              <a:t>设为</a:t>
            </a:r>
            <a:r>
              <a:rPr lang="en-US" altLang="zh-CN"/>
              <a:t>m</a:t>
            </a:r>
            <a:r>
              <a:rPr lang="zh-CN" altLang="en-US"/>
              <a:t>个</a:t>
            </a:r>
            <a:r>
              <a:rPr lang="en-US" altLang="zh-CN"/>
              <a:t>L</a:t>
            </a:r>
            <a:r>
              <a:rPr lang="zh-CN" altLang="en-US"/>
              <a:t>函数主体</a:t>
            </a:r>
            <a:r>
              <a:rPr lang="zh-CN" altLang="en-US"/>
              <a:t>部分的</a:t>
            </a:r>
            <a:r>
              <a:rPr lang="zh-CN" altLang="en-US"/>
              <a:t>求和。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50060" y="2167890"/>
            <a:ext cx="813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随机梯度下降优化</a:t>
            </a:r>
            <a:r>
              <a:rPr lang="en-US" altLang="zh-CN"/>
              <a:t>loss</a:t>
            </a:r>
            <a:r>
              <a:rPr lang="zh-CN" altLang="en-US"/>
              <a:t>，最终得到</a:t>
            </a:r>
            <a:r>
              <a:rPr lang="en-US" altLang="zh-CN"/>
              <a:t>PFN</a:t>
            </a:r>
            <a:r>
              <a:rPr lang="zh-CN" altLang="en-US"/>
              <a:t>模型，具有</a:t>
            </a:r>
            <a:r>
              <a:rPr lang="en-US" altLang="zh-CN"/>
              <a:t>PDD</a:t>
            </a:r>
            <a:r>
              <a:rPr lang="zh-CN" altLang="en-US"/>
              <a:t>近似</a:t>
            </a:r>
            <a:r>
              <a:rPr lang="zh-CN" altLang="en-US"/>
              <a:t>能力。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ags/tag2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ags/tag3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2168</Words>
  <Application>WPS 演示</Application>
  <PresentationFormat>宽屏</PresentationFormat>
  <Paragraphs>145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仿宋_GB2312</vt:lpstr>
      <vt:lpstr>仿宋</vt:lpstr>
      <vt:lpstr>Cambria Math</vt:lpstr>
      <vt:lpstr>MS Mincho</vt:lpstr>
      <vt:lpstr>Arial Unicode MS</vt:lpstr>
      <vt:lpstr>Calibri</vt:lpstr>
      <vt:lpstr>WPS</vt:lpstr>
      <vt:lpstr>1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DeathWind</dc:creator>
  <cp:lastModifiedBy>陈禹译</cp:lastModifiedBy>
  <cp:revision>108</cp:revision>
  <dcterms:created xsi:type="dcterms:W3CDTF">2023-08-09T12:44:00Z</dcterms:created>
  <dcterms:modified xsi:type="dcterms:W3CDTF">2025-04-21T14:54:16Z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