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6" r:id="rId14"/>
    <p:sldId id="264" r:id="rId15"/>
    <p:sldId id="277" r:id="rId16"/>
    <p:sldId id="267" r:id="rId17"/>
    <p:sldId id="265" r:id="rId18"/>
    <p:sldId id="268" r:id="rId19"/>
    <p:sldId id="272" r:id="rId20"/>
    <p:sldId id="273" r:id="rId21"/>
    <p:sldId id="274" r:id="rId22"/>
    <p:sldId id="275" r:id="rId23"/>
    <p:sldId id="270" r:id="rId24"/>
    <p:sldId id="271" r:id="rId25"/>
    <p:sldId id="278" r:id="rId26"/>
    <p:sldId id="279" r:id="rId27"/>
    <p:sldId id="276" r:id="rId28"/>
    <p:sldId id="280" r:id="rId29"/>
    <p:sldId id="28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231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2318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0900" y="0"/>
            <a:ext cx="6671418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445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445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547" y="1709738"/>
            <a:ext cx="10516529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547" y="4589463"/>
            <a:ext cx="10516529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3765" indent="0">
              <a:buNone/>
              <a:defRPr sz="1800"/>
            </a:lvl3pPr>
            <a:lvl4pPr marL="1370965" indent="0">
              <a:buNone/>
              <a:defRPr sz="1600"/>
            </a:lvl4pPr>
            <a:lvl5pPr marL="1828165" indent="0">
              <a:buNone/>
              <a:defRPr sz="1600"/>
            </a:lvl5pPr>
            <a:lvl6pPr marL="2285365" indent="0">
              <a:buNone/>
              <a:defRPr sz="1600"/>
            </a:lvl6pPr>
            <a:lvl7pPr marL="2741930" indent="0">
              <a:buNone/>
              <a:defRPr sz="1600"/>
            </a:lvl7pPr>
            <a:lvl8pPr marL="3199130" indent="0">
              <a:buNone/>
              <a:defRPr sz="1600"/>
            </a:lvl8pPr>
            <a:lvl9pPr marL="365633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365125"/>
            <a:ext cx="10516528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82" y="1681163"/>
            <a:ext cx="51574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482" y="2505075"/>
            <a:ext cx="515749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124" y="1681163"/>
            <a:ext cx="51828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124" y="2505075"/>
            <a:ext cx="518288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885" y="987425"/>
            <a:ext cx="617312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82" y="457200"/>
            <a:ext cx="393239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885" y="987425"/>
            <a:ext cx="6173124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482" y="2057400"/>
            <a:ext cx="393239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78179" y="6381750"/>
            <a:ext cx="491946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75403" y="6410325"/>
            <a:ext cx="29591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378" y="908050"/>
            <a:ext cx="10973562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378" y="1600200"/>
            <a:ext cx="10973562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2318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探究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6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79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 bldLvl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细节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705" y="3329940"/>
            <a:ext cx="4274820" cy="2491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7600" y="13614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Transformer</a:t>
            </a:r>
            <a:r>
              <a:rPr lang="zh-CN" altLang="en-US"/>
              <a:t>的</a:t>
            </a:r>
            <a:r>
              <a:rPr lang="en-US" altLang="zh-CN" b="1"/>
              <a:t>Encoder</a:t>
            </a:r>
            <a:r>
              <a:rPr lang="zh-CN" altLang="en-US"/>
              <a:t>，但是</a:t>
            </a:r>
            <a:r>
              <a:rPr lang="zh-CN" altLang="en-US" b="1"/>
              <a:t>去掉位置编码</a:t>
            </a:r>
            <a:r>
              <a:rPr lang="zh-CN" altLang="en-US"/>
              <a:t>，因为数据集输入是顺序无关</a:t>
            </a:r>
            <a:r>
              <a:rPr lang="zh-CN" altLang="en-US"/>
              <a:t>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7600" y="24415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输入的</a:t>
            </a:r>
            <a:r>
              <a:rPr lang="en-US" altLang="zh-CN"/>
              <a:t>query</a:t>
            </a:r>
            <a:r>
              <a:rPr lang="zh-CN" altLang="en-US"/>
              <a:t>的对应位置的输出就被当作是它对应的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3165" y="1361440"/>
            <a:ext cx="4177665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虽然</a:t>
            </a: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m</a:t>
            </a:r>
            <a:r>
              <a:rPr lang="zh-CN" altLang="en-US"/>
              <a:t>个，但实际上依然是</a:t>
            </a:r>
            <a:r>
              <a:rPr lang="en-US" altLang="zh-CN"/>
              <a:t>m</a:t>
            </a:r>
            <a:r>
              <a:rPr lang="zh-CN" altLang="en-US"/>
              <a:t>个独立的</a:t>
            </a:r>
            <a:r>
              <a:rPr lang="en-US" altLang="zh-CN" b="1"/>
              <a:t>n</a:t>
            </a:r>
            <a:r>
              <a:rPr lang="zh-CN" altLang="en-US" b="1"/>
              <a:t>对</a:t>
            </a:r>
            <a:r>
              <a:rPr lang="en-US" altLang="zh-CN" b="1"/>
              <a:t>1</a:t>
            </a:r>
            <a:r>
              <a:rPr lang="zh-CN" altLang="en-US"/>
              <a:t>的预测任务。</a:t>
            </a:r>
            <a:r>
              <a:rPr lang="en-US" altLang="zh-CN"/>
              <a:t>PFN</a:t>
            </a:r>
            <a:r>
              <a:rPr lang="zh-CN" altLang="en-US"/>
              <a:t>添加了注意力掩码</a:t>
            </a:r>
            <a:r>
              <a:rPr lang="zh-CN"/>
              <a:t>，使得注意力计算中</a:t>
            </a:r>
            <a:r>
              <a:rPr lang="zh-CN" b="1"/>
              <a:t>任一</a:t>
            </a:r>
            <a:r>
              <a:rPr lang="en-US" altLang="zh-CN" b="1"/>
              <a:t>query</a:t>
            </a:r>
            <a:r>
              <a:rPr lang="zh-CN" altLang="en-US" b="1"/>
              <a:t>无法被其他任何</a:t>
            </a:r>
            <a:r>
              <a:rPr lang="zh-CN" altLang="en-US" b="1"/>
              <a:t>部分获取</a:t>
            </a:r>
            <a:r>
              <a:rPr lang="zh-CN" altLang="en-US"/>
              <a:t>，从而防止</a:t>
            </a:r>
            <a:r>
              <a:rPr lang="en-US" altLang="zh-CN"/>
              <a:t>query</a:t>
            </a:r>
            <a:r>
              <a:rPr lang="zh-CN" altLang="en-US"/>
              <a:t>之间直接或间接地发生</a:t>
            </a:r>
            <a:r>
              <a:rPr lang="zh-CN" altLang="en-US"/>
              <a:t>交流。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9680" y="3558540"/>
            <a:ext cx="4064000" cy="161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/>
              <a:t>预测头选择：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多分类：一个</a:t>
            </a:r>
            <a:r>
              <a:rPr lang="en-US" altLang="zh-CN"/>
              <a:t>softmax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二分类：一个</a:t>
            </a:r>
            <a:r>
              <a:rPr lang="en-US" altLang="zh-CN"/>
              <a:t>sigmoid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回归：</a:t>
            </a:r>
            <a:r>
              <a:rPr lang="en-US" altLang="zh-CN"/>
              <a:t>the Riemann distribution </a:t>
            </a:r>
            <a:r>
              <a:rPr lang="zh-CN" altLang="en-US"/>
              <a:t>（来自</a:t>
            </a:r>
            <a:r>
              <a:rPr lang="en-US" altLang="zh-CN"/>
              <a:t>PFN</a:t>
            </a:r>
            <a:r>
              <a:rPr lang="zh-CN" altLang="en-US"/>
              <a:t>论文</a:t>
            </a:r>
            <a:r>
              <a:rPr lang="zh-CN" altLang="en-US"/>
              <a:t>中）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29006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Riemann 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Distribution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970" y="2402205"/>
            <a:ext cx="3427095" cy="3046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6255" y="157226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对于一个先验分布，可以通过将它生成的后验数据以</a:t>
            </a:r>
            <a:r>
              <a:rPr lang="en-US" altLang="zh-CN"/>
              <a:t>Riemann Distribution</a:t>
            </a:r>
            <a:r>
              <a:rPr lang="zh-CN" altLang="en-US"/>
              <a:t>的方式还原为一个</a:t>
            </a:r>
            <a:r>
              <a:rPr lang="zh-CN" altLang="en-US" b="1"/>
              <a:t>近似的概率密度函数图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86255" y="309689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对数据取几个边界值以分割为多个</a:t>
            </a:r>
            <a:r>
              <a:rPr lang="zh-CN" altLang="en-US"/>
              <a:t>区间，边界值的数量越多结果越精密。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要求每个区间包含的数据数量</a:t>
            </a:r>
            <a:r>
              <a:rPr lang="zh-CN" altLang="en-US"/>
              <a:t>相等。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画成直方图，则每个方形的面积相等。宽度大，说明数据少，于是高度就低，表示概率密度</a:t>
            </a:r>
            <a:r>
              <a:rPr lang="zh-CN" altLang="en-US"/>
              <a:t>低。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两侧无边界，使用半边的正态分布</a:t>
            </a:r>
            <a:r>
              <a:rPr lang="zh-CN" altLang="en-US"/>
              <a:t>表示。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19570" y="1572260"/>
            <a:ext cx="3695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这使得模型的回归任务</a:t>
            </a:r>
            <a:r>
              <a:rPr lang="zh-CN" altLang="en-US"/>
              <a:t>的输出是个</a:t>
            </a:r>
            <a:r>
              <a:rPr lang="zh-CN" altLang="en-US" b="1"/>
              <a:t>分布</a:t>
            </a:r>
            <a:r>
              <a:rPr lang="zh-CN" altLang="en-US"/>
              <a:t>而非</a:t>
            </a:r>
            <a:r>
              <a:rPr lang="zh-CN" altLang="en-US"/>
              <a:t>单值。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推导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88745" y="16662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输入真实数据集和一个特征向量，就能输出预测出来</a:t>
            </a:r>
            <a:r>
              <a:rPr lang="zh-CN" altLang="en-US"/>
              <a:t>的</a:t>
            </a:r>
            <a:r>
              <a:rPr lang="zh-CN" altLang="en-US"/>
              <a:t>标签。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31290" y="27006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预测过程只是普通的单次前向传播，没有微调等额外</a:t>
            </a:r>
            <a:r>
              <a:rPr lang="zh-CN" altLang="en-US"/>
              <a:t>操作。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31290" y="37350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可以理解为：</a:t>
            </a:r>
            <a:r>
              <a:rPr lang="en-US" altLang="zh-CN"/>
              <a:t>PFN</a:t>
            </a:r>
            <a:r>
              <a:rPr lang="zh-CN" altLang="en-US"/>
              <a:t>直接推导出输入</a:t>
            </a:r>
            <a:r>
              <a:rPr lang="zh-CN" altLang="en-US"/>
              <a:t>的数据服从</a:t>
            </a:r>
            <a:r>
              <a:rPr lang="zh-CN" altLang="en-US"/>
              <a:t>哪种</a:t>
            </a:r>
            <a:r>
              <a:rPr lang="zh-CN" altLang="en-US" b="1"/>
              <a:t>训练好了的神经网络模型</a:t>
            </a:r>
            <a:r>
              <a:rPr lang="zh-CN" altLang="en-US"/>
              <a:t>，然后直接跑出</a:t>
            </a:r>
            <a:r>
              <a:rPr lang="zh-CN" altLang="en-US"/>
              <a:t>答案。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31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2887345"/>
            <a:ext cx="7391400" cy="2811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20240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通过监督训练</a:t>
            </a:r>
            <a:r>
              <a:rPr lang="zh-CN" altLang="en-US">
                <a:sym typeface="+mn-ea"/>
              </a:rPr>
              <a:t>学习了人为设定的先验分布，使其对每个</a:t>
            </a:r>
            <a:r>
              <a:rPr lang="zh-CN" altLang="en-US" u="sng">
                <a:sym typeface="+mn-ea"/>
              </a:rPr>
              <a:t>服从不同模型的先验分布的数据集</a:t>
            </a:r>
            <a:r>
              <a:rPr lang="zh-CN" altLang="en-US">
                <a:sym typeface="+mn-ea"/>
              </a:rPr>
              <a:t>都能进行较好的预测。不使用任何真实数据</a:t>
            </a:r>
            <a:r>
              <a:rPr lang="zh-CN" altLang="en-US">
                <a:sym typeface="+mn-ea"/>
              </a:rPr>
              <a:t>集。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43015" y="14884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假设了真实数据集背后符合某个十分宽泛的先验分布，从而在预测</a:t>
            </a:r>
            <a:r>
              <a:rPr lang="zh-CN" altLang="en-US">
                <a:sym typeface="+mn-ea"/>
              </a:rPr>
              <a:t>它的时候直接将其当成</a:t>
            </a:r>
            <a:r>
              <a:rPr lang="zh-CN" altLang="en-US">
                <a:sym typeface="+mn-ea"/>
              </a:rPr>
              <a:t>该先验分布的后验</a:t>
            </a:r>
            <a:r>
              <a:rPr lang="zh-CN" altLang="en-US">
                <a:sym typeface="+mn-ea"/>
              </a:rPr>
              <a:t>预测。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489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适用于表格的先验：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01065" y="1301115"/>
            <a:ext cx="4303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SCM</a:t>
            </a:r>
            <a:r>
              <a:rPr lang="zh-CN" altLang="en-US"/>
              <a:t>（</a:t>
            </a:r>
            <a:r>
              <a:rPr lang="en-US" altLang="zh-CN"/>
              <a:t>Structural Causal Models</a:t>
            </a:r>
            <a:r>
              <a:rPr lang="zh-CN" altLang="en-US"/>
              <a:t>）是一个</a:t>
            </a:r>
            <a:r>
              <a:rPr lang="en-US" altLang="zh-CN"/>
              <a:t>DAG</a:t>
            </a:r>
            <a:r>
              <a:rPr lang="zh-CN" altLang="en-US"/>
              <a:t>，每个节点由它的所有父结点计算得到；每个节点</a:t>
            </a:r>
            <a:r>
              <a:rPr lang="en-US" altLang="zh-CN"/>
              <a:t> i </a:t>
            </a:r>
            <a:r>
              <a:rPr lang="zh-CN" altLang="en-US"/>
              <a:t>的值</a:t>
            </a:r>
            <a:r>
              <a:rPr lang="en-US" altLang="zh-CN"/>
              <a:t> z</a:t>
            </a:r>
            <a:r>
              <a:rPr lang="en-US" altLang="zh-CN" baseline="-25000"/>
              <a:t>i </a:t>
            </a:r>
            <a:r>
              <a:rPr lang="zh-CN" altLang="en-US"/>
              <a:t>都计算于</a:t>
            </a:r>
            <a:r>
              <a:rPr lang="en-US" altLang="zh-CN"/>
              <a:t>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090" y="2223135"/>
            <a:ext cx="1377315" cy="585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065" y="2850515"/>
            <a:ext cx="43027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即：把所有父结点的值（</a:t>
            </a:r>
            <a:r>
              <a:rPr lang="en-US" altLang="zh-CN">
                <a:sym typeface="+mn-ea"/>
              </a:rPr>
              <a:t>PA</a:t>
            </a:r>
            <a:r>
              <a:rPr lang="zh-CN" altLang="en-US">
                <a:sym typeface="+mn-ea"/>
              </a:rPr>
              <a:t>）和一个属于自己的噪声（</a:t>
            </a:r>
            <a:r>
              <a:rPr lang="en-US" altLang="zh-CN">
                <a:sym typeface="+mn-ea"/>
              </a:rPr>
              <a:t>ε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）传入属于自己的决定函数（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</a:t>
            </a:r>
            <a:r>
              <a:rPr lang="zh-CN" altLang="en-US">
                <a:sym typeface="+mn-ea"/>
              </a:rPr>
              <a:t>）得到。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1380" y="1301115"/>
            <a:ext cx="47853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对包括</a:t>
            </a:r>
            <a:r>
              <a:rPr lang="en-US" altLang="zh-CN"/>
              <a:t>DAG</a:t>
            </a:r>
            <a:r>
              <a:rPr lang="zh-CN" altLang="en-US"/>
              <a:t>架构以及函数</a:t>
            </a:r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zh-CN" altLang="en-US"/>
              <a:t>等东西进行先验，然后对每个决定出来的</a:t>
            </a:r>
            <a:r>
              <a:rPr lang="en-US" altLang="zh-CN"/>
              <a:t>SCM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选取一系列节点</a:t>
            </a:r>
            <a:r>
              <a:rPr lang="en-US" altLang="zh-CN"/>
              <a:t>z</a:t>
            </a:r>
            <a:r>
              <a:rPr lang="en-US" altLang="zh-CN" baseline="-25000"/>
              <a:t>X</a:t>
            </a:r>
            <a:r>
              <a:rPr lang="zh-CN" altLang="en-US"/>
              <a:t>来生成特征，选取一个节点</a:t>
            </a:r>
            <a:r>
              <a:rPr lang="en-US" altLang="zh-CN"/>
              <a:t>z</a:t>
            </a:r>
            <a:r>
              <a:rPr lang="en-US" altLang="zh-CN" baseline="-25000"/>
              <a:t>y</a:t>
            </a:r>
            <a:r>
              <a:rPr lang="zh-CN" altLang="en-US"/>
              <a:t>来生成标签（图中灰色</a:t>
            </a:r>
            <a:r>
              <a:rPr lang="zh-CN" altLang="en-US"/>
              <a:t>节点）。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每次都重新调整全部的</a:t>
            </a:r>
            <a:r>
              <a:rPr lang="en-US" altLang="zh-CN"/>
              <a:t>ε</a:t>
            </a:r>
            <a:r>
              <a:rPr lang="en-US" altLang="zh-CN" baseline="-25000"/>
              <a:t>i</a:t>
            </a:r>
            <a:r>
              <a:rPr lang="zh-CN" altLang="en-US"/>
              <a:t>（对于一个数据集</a:t>
            </a:r>
            <a:r>
              <a:rPr lang="en-US" altLang="zh-CN"/>
              <a:t>, </a:t>
            </a:r>
            <a:r>
              <a:rPr lang="zh-CN" altLang="en-US"/>
              <a:t>仅使用指定的一个分布</a:t>
            </a:r>
            <a:r>
              <a:rPr lang="en-US" altLang="zh-CN"/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/>
              <a:t>)</a:t>
            </a:r>
            <a:r>
              <a:rPr lang="zh-CN" altLang="en-US"/>
              <a:t>），计算</a:t>
            </a:r>
            <a:r>
              <a:rPr lang="en-US" altLang="zh-CN"/>
              <a:t>SCM</a:t>
            </a:r>
            <a:r>
              <a:rPr lang="zh-CN" altLang="en-US"/>
              <a:t>，然后选中的节点的值就作为一组</a:t>
            </a:r>
            <a:r>
              <a:rPr lang="en-US" altLang="zh-CN"/>
              <a:t>X&amp;y</a:t>
            </a:r>
            <a:r>
              <a:rPr lang="zh-CN" altLang="en-US"/>
              <a:t>，成为数据集的一行。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采样</a:t>
            </a:r>
            <a:r>
              <a:rPr lang="en-US" altLang="zh-CN"/>
              <a:t>n</a:t>
            </a:r>
            <a:r>
              <a:rPr lang="zh-CN" altLang="en-US"/>
              <a:t>次，生成</a:t>
            </a:r>
            <a:r>
              <a:rPr lang="en-US" altLang="zh-CN"/>
              <a:t>|D|=n</a:t>
            </a:r>
            <a:r>
              <a:rPr lang="zh-CN" altLang="en-US"/>
              <a:t>的数据集。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3885565"/>
            <a:ext cx="6503670" cy="26346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77125" y="3990340"/>
            <a:ext cx="326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X&amp;y</a:t>
            </a:r>
            <a:r>
              <a:rPr lang="zh-CN" altLang="en-US"/>
              <a:t>节点是任意选择的，甚至</a:t>
            </a:r>
            <a:r>
              <a:rPr lang="en-US" altLang="zh-CN"/>
              <a:t>y</a:t>
            </a:r>
            <a:r>
              <a:rPr lang="zh-CN" altLang="en-US"/>
              <a:t>可以是某个</a:t>
            </a:r>
            <a:r>
              <a:rPr lang="en-US" altLang="zh-CN"/>
              <a:t>x</a:t>
            </a:r>
            <a:r>
              <a:rPr lang="zh-CN" altLang="en-US"/>
              <a:t>的</a:t>
            </a:r>
            <a:r>
              <a:rPr lang="zh-CN" altLang="en-US"/>
              <a:t>父节点（因）。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477125" y="5096510"/>
            <a:ext cx="3269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由于完全是通过调整</a:t>
            </a:r>
            <a:r>
              <a:rPr lang="en-US" altLang="zh-CN"/>
              <a:t>SCM</a:t>
            </a:r>
            <a:r>
              <a:rPr lang="zh-CN" altLang="en-US"/>
              <a:t>的噪声来生成数据的</a:t>
            </a:r>
            <a:r>
              <a:rPr lang="en-US" altLang="zh-CN"/>
              <a:t>, </a:t>
            </a:r>
            <a:r>
              <a:rPr lang="zh-CN" altLang="en-US"/>
              <a:t>因此学习到的是在这种</a:t>
            </a:r>
            <a:r>
              <a:rPr lang="zh-CN" altLang="en-US" b="1"/>
              <a:t>因果模式</a:t>
            </a:r>
            <a:r>
              <a:rPr lang="en-US" altLang="zh-CN"/>
              <a:t>(DAG</a:t>
            </a:r>
            <a:r>
              <a:rPr lang="zh-CN" altLang="en-US"/>
              <a:t>结构和激活函数</a:t>
            </a:r>
            <a:r>
              <a:rPr lang="en-US" altLang="zh-CN"/>
              <a:t>)</a:t>
            </a:r>
            <a:r>
              <a:rPr lang="zh-CN" altLang="en-US"/>
              <a:t>下的分布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965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的先验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12190" y="1481455"/>
            <a:ext cx="4547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生成</a:t>
            </a:r>
            <a:r>
              <a:rPr lang="en-US" altLang="zh-CN" b="1"/>
              <a:t>DAG</a:t>
            </a:r>
            <a:r>
              <a:rPr lang="zh-CN" altLang="en-US"/>
              <a:t>的方法：先验抽样生成一个</a:t>
            </a:r>
            <a:r>
              <a:rPr lang="en-US" altLang="zh-CN"/>
              <a:t>MLP</a:t>
            </a:r>
            <a:r>
              <a:rPr lang="zh-CN" altLang="en-US"/>
              <a:t>，然后对每个点，以</a:t>
            </a:r>
            <a:r>
              <a:rPr lang="en-US" altLang="zh-CN"/>
              <a:t>P</a:t>
            </a:r>
            <a:r>
              <a:rPr lang="en-US" altLang="zh-CN" baseline="-25000"/>
              <a:t>drop</a:t>
            </a:r>
            <a:r>
              <a:rPr lang="zh-CN" altLang="en-US"/>
              <a:t>的概率丢弃，留下的就是</a:t>
            </a:r>
            <a:r>
              <a:rPr lang="en-US" altLang="zh-CN"/>
              <a:t>DAG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2190" y="2602230"/>
            <a:ext cx="4547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p(l) </a:t>
            </a:r>
            <a:r>
              <a:rPr lang="zh-CN" altLang="en-US"/>
              <a:t>（</a:t>
            </a:r>
            <a:r>
              <a:rPr lang="en-US" altLang="zh-CN"/>
              <a:t>MLP</a:t>
            </a:r>
            <a:r>
              <a:rPr lang="zh-CN" altLang="en-US"/>
              <a:t>层数）和</a:t>
            </a:r>
            <a:r>
              <a:rPr lang="en-US" altLang="zh-CN"/>
              <a:t> p(h) 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MLP</a:t>
            </a:r>
            <a:r>
              <a:rPr lang="zh-CN" altLang="en-US"/>
              <a:t>节点数）是</a:t>
            </a:r>
            <a:r>
              <a:rPr lang="en-US" altLang="zh-CN"/>
              <a:t> discretized noisy log-normal distribution (</a:t>
            </a:r>
            <a:r>
              <a:rPr lang="zh-CN" altLang="en-US"/>
              <a:t>截断正态对数均匀分布</a:t>
            </a:r>
            <a:r>
              <a:rPr lang="en-US" altLang="zh-CN"/>
              <a:t>, TNLU)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抛弃</a:t>
            </a:r>
            <a:r>
              <a:rPr lang="en-US" altLang="zh-CN">
                <a:sym typeface="+mn-ea"/>
              </a:rPr>
              <a:t>MLP</a:t>
            </a:r>
            <a:r>
              <a:rPr lang="zh-CN" altLang="en-US">
                <a:sym typeface="+mn-ea"/>
              </a:rPr>
              <a:t>的边的分布</a:t>
            </a:r>
            <a:r>
              <a:rPr lang="en-US" altLang="zh-CN">
                <a:sym typeface="+mn-ea"/>
              </a:rPr>
              <a:t>P</a:t>
            </a:r>
            <a:r>
              <a:rPr lang="en-US" altLang="zh-CN" baseline="-25000">
                <a:sym typeface="+mn-ea"/>
              </a:rPr>
              <a:t>drop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beta distribution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12190" y="4276725"/>
            <a:ext cx="4546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SCM</a:t>
            </a:r>
            <a:r>
              <a:rPr lang="zh-CN" altLang="en-US">
                <a:sym typeface="+mn-ea"/>
              </a:rPr>
              <a:t>的起始值是高斯噪声</a:t>
            </a:r>
            <a:r>
              <a:rPr lang="en-US" altLang="zh-CN">
                <a:sym typeface="+mn-ea"/>
              </a:rPr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，是</a:t>
            </a:r>
            <a:r>
              <a:rPr lang="en-US" altLang="zh-CN">
                <a:sym typeface="+mn-ea"/>
              </a:rPr>
              <a:t> noisy log-normal distribution</a:t>
            </a:r>
            <a:r>
              <a:rPr lang="zh-CN" altLang="en-US">
                <a:sym typeface="+mn-ea"/>
              </a:rPr>
              <a:t>。它来自于先验分布</a:t>
            </a:r>
            <a:r>
              <a:rPr lang="en-US" altLang="zh-CN">
                <a:sym typeface="+mn-ea"/>
              </a:rPr>
              <a:t>p(p(\epsilon))</a:t>
            </a:r>
            <a:r>
              <a:rPr 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该分布要求</a:t>
            </a:r>
            <a:r>
              <a:rPr lang="en-US" altLang="zh-CN">
                <a:sym typeface="+mn-ea"/>
              </a:rPr>
              <a:t>p(</a:t>
            </a:r>
            <a:r>
              <a:rPr lang="en-US" altLang="zh-CN">
                <a:sym typeface="+mn-ea"/>
              </a:rPr>
              <a:t>ε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的方差服从</a:t>
            </a:r>
            <a:r>
              <a:rPr lang="en-US" altLang="zh-CN">
                <a:sym typeface="+mn-ea"/>
              </a:rPr>
              <a:t>TNLU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391285"/>
            <a:ext cx="5570220" cy="408432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849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注意力机制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优化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6570" y="1843405"/>
            <a:ext cx="3704590" cy="2940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19605" y="19634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使用两个共享权重的模块，</a:t>
            </a:r>
            <a:r>
              <a:rPr lang="zh-CN" altLang="en-US"/>
              <a:t>分别：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计算数据集（</a:t>
            </a:r>
            <a:r>
              <a:rPr lang="en-US" altLang="zh-CN"/>
              <a:t>examples</a:t>
            </a:r>
            <a:r>
              <a:rPr lang="zh-CN" altLang="en-US"/>
              <a:t>）中的自</a:t>
            </a:r>
            <a:r>
              <a:rPr lang="zh-CN" altLang="en-US"/>
              <a:t>注意力。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计算数据集与</a:t>
            </a:r>
            <a:r>
              <a:rPr lang="en-US" altLang="zh-CN"/>
              <a:t>query</a:t>
            </a:r>
            <a:r>
              <a:rPr lang="zh-CN" altLang="en-US"/>
              <a:t>（</a:t>
            </a:r>
            <a:r>
              <a:rPr lang="en-US" altLang="zh-CN"/>
              <a:t>validations</a:t>
            </a:r>
            <a:r>
              <a:rPr lang="zh-CN" altLang="en-US"/>
              <a:t>）之间的交叉注意力。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919605" y="38849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使数据集可以注意到自己，但</a:t>
            </a:r>
            <a:r>
              <a:rPr lang="en-US" altLang="zh-CN"/>
              <a:t>query</a:t>
            </a:r>
            <a:r>
              <a:rPr lang="zh-CN" altLang="en-US"/>
              <a:t>不行。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425069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TabPFN + AutoGluon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180" y="2614295"/>
            <a:ext cx="5471160" cy="3543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06395" y="13449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由于</a:t>
            </a:r>
            <a:r>
              <a:rPr lang="en-US" altLang="zh-CN"/>
              <a:t>TabPFN</a:t>
            </a:r>
            <a:r>
              <a:rPr lang="zh-CN" altLang="en-US"/>
              <a:t>犯错的情况几乎刚好和</a:t>
            </a:r>
            <a:r>
              <a:rPr lang="en-US" altLang="zh-CN"/>
              <a:t>baseline</a:t>
            </a:r>
            <a:r>
              <a:rPr lang="zh-CN" altLang="en-US"/>
              <a:t>的这几个模型相反（下图</a:t>
            </a:r>
            <a:r>
              <a:rPr lang="zh-CN" altLang="en-US"/>
              <a:t>深色表示犯错严重）</a:t>
            </a:r>
            <a:r>
              <a:rPr lang="en-US" altLang="zh-CN"/>
              <a:t>, </a:t>
            </a:r>
            <a:r>
              <a:rPr lang="zh-CN" altLang="en-US"/>
              <a:t>因此拿其他模型的结果</a:t>
            </a:r>
            <a:r>
              <a:rPr lang="zh-CN" altLang="en-US" b="1"/>
              <a:t>简单取平均</a:t>
            </a:r>
            <a:r>
              <a:rPr lang="zh-CN" altLang="en-US"/>
              <a:t>就</a:t>
            </a:r>
            <a:r>
              <a:rPr lang="zh-CN" altLang="en-US"/>
              <a:t>应当能提升指标</a:t>
            </a:r>
            <a:r>
              <a:rPr lang="en-US" altLang="zh-CN"/>
              <a:t>, </a:t>
            </a:r>
            <a:r>
              <a:rPr lang="zh-CN" altLang="en-US"/>
              <a:t>作者使用了</a:t>
            </a:r>
            <a:r>
              <a:rPr lang="en-US" altLang="zh-CN"/>
              <a:t>AutoGluon.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TabPFN 2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</a:t>
            </a:r>
            <a:r>
              <a:rPr lang="en-US" altLang="zh-CN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Oval 5"/>
          <p:cNvSpPr/>
          <p:nvPr/>
        </p:nvSpPr>
        <p:spPr>
          <a:xfrm>
            <a:off x="4060932" y="628084"/>
            <a:ext cx="4140278" cy="4143451"/>
          </a:xfrm>
          <a:prstGeom prst="ellipse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Freeform 11"/>
          <p:cNvSpPr>
            <a:spLocks noEditPoints="1"/>
          </p:cNvSpPr>
          <p:nvPr/>
        </p:nvSpPr>
        <p:spPr>
          <a:xfrm>
            <a:off x="5593899" y="937533"/>
            <a:ext cx="1152105" cy="1217169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404" h="1483">
                <a:moveTo>
                  <a:pt x="308" y="0"/>
                </a:moveTo>
                <a:lnTo>
                  <a:pt x="877" y="0"/>
                </a:lnTo>
                <a:cubicBezTo>
                  <a:pt x="984" y="0"/>
                  <a:pt x="1072" y="88"/>
                  <a:pt x="1072" y="195"/>
                </a:cubicBezTo>
                <a:lnTo>
                  <a:pt x="1072" y="456"/>
                </a:lnTo>
                <a:cubicBezTo>
                  <a:pt x="1010" y="504"/>
                  <a:pt x="973" y="550"/>
                  <a:pt x="924" y="616"/>
                </a:cubicBezTo>
                <a:lnTo>
                  <a:pt x="924" y="195"/>
                </a:lnTo>
                <a:cubicBezTo>
                  <a:pt x="924" y="169"/>
                  <a:pt x="903" y="147"/>
                  <a:pt x="877" y="147"/>
                </a:cubicBezTo>
                <a:lnTo>
                  <a:pt x="426" y="147"/>
                </a:lnTo>
                <a:lnTo>
                  <a:pt x="426" y="354"/>
                </a:lnTo>
                <a:cubicBezTo>
                  <a:pt x="426" y="374"/>
                  <a:pt x="409" y="391"/>
                  <a:pt x="389" y="391"/>
                </a:cubicBezTo>
                <a:lnTo>
                  <a:pt x="148" y="391"/>
                </a:lnTo>
                <a:lnTo>
                  <a:pt x="148" y="1111"/>
                </a:lnTo>
                <a:cubicBezTo>
                  <a:pt x="148" y="1138"/>
                  <a:pt x="169" y="1159"/>
                  <a:pt x="196" y="1159"/>
                </a:cubicBezTo>
                <a:lnTo>
                  <a:pt x="647" y="1159"/>
                </a:lnTo>
                <a:cubicBezTo>
                  <a:pt x="632" y="1208"/>
                  <a:pt x="619" y="1257"/>
                  <a:pt x="610" y="1307"/>
                </a:cubicBezTo>
                <a:lnTo>
                  <a:pt x="196" y="1307"/>
                </a:lnTo>
                <a:cubicBezTo>
                  <a:pt x="88" y="1307"/>
                  <a:pt x="0" y="1219"/>
                  <a:pt x="0" y="1111"/>
                </a:cubicBezTo>
                <a:lnTo>
                  <a:pt x="0" y="308"/>
                </a:lnTo>
                <a:lnTo>
                  <a:pt x="308" y="0"/>
                </a:lnTo>
                <a:close/>
                <a:moveTo>
                  <a:pt x="1246" y="478"/>
                </a:moveTo>
                <a:cubicBezTo>
                  <a:pt x="1266" y="490"/>
                  <a:pt x="1279" y="509"/>
                  <a:pt x="1284" y="536"/>
                </a:cubicBezTo>
                <a:cubicBezTo>
                  <a:pt x="1322" y="546"/>
                  <a:pt x="1359" y="571"/>
                  <a:pt x="1386" y="619"/>
                </a:cubicBezTo>
                <a:cubicBezTo>
                  <a:pt x="1404" y="661"/>
                  <a:pt x="1397" y="720"/>
                  <a:pt x="1372" y="765"/>
                </a:cubicBezTo>
                <a:cubicBezTo>
                  <a:pt x="1330" y="843"/>
                  <a:pt x="1273" y="938"/>
                  <a:pt x="1222" y="1016"/>
                </a:cubicBezTo>
                <a:cubicBezTo>
                  <a:pt x="1190" y="1029"/>
                  <a:pt x="1196" y="961"/>
                  <a:pt x="1208" y="944"/>
                </a:cubicBezTo>
                <a:cubicBezTo>
                  <a:pt x="1249" y="882"/>
                  <a:pt x="1284" y="824"/>
                  <a:pt x="1317" y="713"/>
                </a:cubicBezTo>
                <a:cubicBezTo>
                  <a:pt x="1324" y="661"/>
                  <a:pt x="1300" y="637"/>
                  <a:pt x="1284" y="614"/>
                </a:cubicBezTo>
                <a:cubicBezTo>
                  <a:pt x="1283" y="618"/>
                  <a:pt x="1282" y="623"/>
                  <a:pt x="1281" y="628"/>
                </a:cubicBezTo>
                <a:cubicBezTo>
                  <a:pt x="1250" y="614"/>
                  <a:pt x="1220" y="599"/>
                  <a:pt x="1189" y="582"/>
                </a:cubicBezTo>
                <a:cubicBezTo>
                  <a:pt x="1158" y="565"/>
                  <a:pt x="1129" y="543"/>
                  <a:pt x="1099" y="523"/>
                </a:cubicBezTo>
                <a:cubicBezTo>
                  <a:pt x="1157" y="473"/>
                  <a:pt x="1207" y="456"/>
                  <a:pt x="1246" y="478"/>
                </a:cubicBezTo>
                <a:close/>
                <a:moveTo>
                  <a:pt x="1268" y="683"/>
                </a:moveTo>
                <a:cubicBezTo>
                  <a:pt x="1242" y="770"/>
                  <a:pt x="1192" y="879"/>
                  <a:pt x="1121" y="1002"/>
                </a:cubicBezTo>
                <a:cubicBezTo>
                  <a:pt x="1086" y="1064"/>
                  <a:pt x="1045" y="1123"/>
                  <a:pt x="1003" y="1178"/>
                </a:cubicBezTo>
                <a:cubicBezTo>
                  <a:pt x="964" y="1159"/>
                  <a:pt x="925" y="1138"/>
                  <a:pt x="885" y="1116"/>
                </a:cubicBezTo>
                <a:cubicBezTo>
                  <a:pt x="843" y="1094"/>
                  <a:pt x="804" y="1066"/>
                  <a:pt x="764" y="1039"/>
                </a:cubicBezTo>
                <a:cubicBezTo>
                  <a:pt x="790" y="976"/>
                  <a:pt x="821" y="911"/>
                  <a:pt x="857" y="849"/>
                </a:cubicBezTo>
                <a:cubicBezTo>
                  <a:pt x="927" y="727"/>
                  <a:pt x="996" y="628"/>
                  <a:pt x="1058" y="562"/>
                </a:cubicBezTo>
                <a:cubicBezTo>
                  <a:pt x="1091" y="584"/>
                  <a:pt x="1124" y="608"/>
                  <a:pt x="1159" y="628"/>
                </a:cubicBezTo>
                <a:cubicBezTo>
                  <a:pt x="1195" y="649"/>
                  <a:pt x="1232" y="664"/>
                  <a:pt x="1268" y="683"/>
                </a:cubicBezTo>
                <a:close/>
                <a:moveTo>
                  <a:pt x="968" y="1222"/>
                </a:moveTo>
                <a:cubicBezTo>
                  <a:pt x="839" y="1379"/>
                  <a:pt x="708" y="1483"/>
                  <a:pt x="678" y="1466"/>
                </a:cubicBezTo>
                <a:cubicBezTo>
                  <a:pt x="648" y="1448"/>
                  <a:pt x="672" y="1283"/>
                  <a:pt x="743" y="1092"/>
                </a:cubicBezTo>
                <a:cubicBezTo>
                  <a:pt x="779" y="1116"/>
                  <a:pt x="816" y="1140"/>
                  <a:pt x="854" y="1162"/>
                </a:cubicBezTo>
                <a:cubicBezTo>
                  <a:pt x="892" y="1184"/>
                  <a:pt x="930" y="1202"/>
                  <a:pt x="968" y="1222"/>
                </a:cubicBezTo>
                <a:close/>
                <a:moveTo>
                  <a:pt x="508" y="258"/>
                </a:moveTo>
                <a:lnTo>
                  <a:pt x="833" y="258"/>
                </a:lnTo>
                <a:lnTo>
                  <a:pt x="833" y="333"/>
                </a:lnTo>
                <a:lnTo>
                  <a:pt x="508" y="333"/>
                </a:lnTo>
                <a:lnTo>
                  <a:pt x="508" y="258"/>
                </a:lnTo>
                <a:close/>
                <a:moveTo>
                  <a:pt x="256" y="756"/>
                </a:moveTo>
                <a:lnTo>
                  <a:pt x="446" y="756"/>
                </a:lnTo>
                <a:lnTo>
                  <a:pt x="446" y="831"/>
                </a:lnTo>
                <a:lnTo>
                  <a:pt x="256" y="831"/>
                </a:lnTo>
                <a:lnTo>
                  <a:pt x="256" y="756"/>
                </a:lnTo>
                <a:close/>
                <a:moveTo>
                  <a:pt x="256" y="583"/>
                </a:moveTo>
                <a:lnTo>
                  <a:pt x="833" y="583"/>
                </a:lnTo>
                <a:lnTo>
                  <a:pt x="833" y="658"/>
                </a:lnTo>
                <a:lnTo>
                  <a:pt x="256" y="658"/>
                </a:lnTo>
                <a:lnTo>
                  <a:pt x="256" y="583"/>
                </a:lnTo>
                <a:close/>
                <a:moveTo>
                  <a:pt x="256" y="423"/>
                </a:moveTo>
                <a:lnTo>
                  <a:pt x="833" y="423"/>
                </a:lnTo>
                <a:lnTo>
                  <a:pt x="833" y="498"/>
                </a:lnTo>
                <a:lnTo>
                  <a:pt x="256" y="498"/>
                </a:lnTo>
                <a:lnTo>
                  <a:pt x="256" y="423"/>
                </a:lnTo>
                <a:close/>
                <a:moveTo>
                  <a:pt x="192" y="323"/>
                </a:moveTo>
                <a:lnTo>
                  <a:pt x="334" y="323"/>
                </a:lnTo>
                <a:cubicBezTo>
                  <a:pt x="347" y="323"/>
                  <a:pt x="359" y="312"/>
                  <a:pt x="359" y="299"/>
                </a:cubicBezTo>
                <a:lnTo>
                  <a:pt x="359" y="157"/>
                </a:lnTo>
                <a:lnTo>
                  <a:pt x="192" y="323"/>
                </a:ln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12"/>
          <p:cNvSpPr/>
          <p:nvPr/>
        </p:nvSpPr>
        <p:spPr>
          <a:xfrm>
            <a:off x="4194234" y="2740276"/>
            <a:ext cx="3807024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TextBox 77"/>
          <p:cNvSpPr txBox="1"/>
          <p:nvPr/>
        </p:nvSpPr>
        <p:spPr>
          <a:xfrm>
            <a:off x="4546530" y="3068769"/>
            <a:ext cx="3167495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4400" b="1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Rectangle 14"/>
          <p:cNvSpPr/>
          <p:nvPr/>
        </p:nvSpPr>
        <p:spPr>
          <a:xfrm>
            <a:off x="5631985" y="2256266"/>
            <a:ext cx="9232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26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Part 1</a:t>
            </a:r>
            <a:endParaRPr lang="zh-CN" altLang="en-US" sz="26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337" y="92890"/>
            <a:ext cx="2645416" cy="503002"/>
          </a:xfrm>
          <a:prstGeom prst="rect">
            <a:avLst/>
          </a:prstGeom>
        </p:spPr>
      </p:pic>
    </p:spTree>
  </p:cSld>
  <p:clrMapOvr>
    <a:masterClrMapping/>
  </p:clrMapOvr>
  <p:transition advTm="85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ldLvl="0" animBg="1"/>
      <p:bldP spid="10245" grpId="0"/>
      <p:bldP spid="102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44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184400"/>
            <a:ext cx="10797540" cy="3893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45690" y="1219200"/>
            <a:ext cx="8140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总共有三个子层，分别是特征间注意力，样本间注意力，和</a:t>
            </a:r>
            <a:r>
              <a:rPr lang="en-US" altLang="zh-CN"/>
              <a:t>MLP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每个子层后面都跟着一个</a:t>
            </a:r>
            <a:r>
              <a:rPr lang="en-US" altLang="zh-CN"/>
              <a:t>residual addition</a:t>
            </a:r>
            <a:r>
              <a:rPr lang="zh-CN" altLang="en-US"/>
              <a:t>和一个</a:t>
            </a:r>
            <a:r>
              <a:rPr lang="en-US" altLang="zh-CN"/>
              <a:t>half-precision layer norm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60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635" y="1693545"/>
            <a:ext cx="7766050" cy="36207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" y="13671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SCM</a:t>
            </a:r>
            <a:r>
              <a:rPr lang="zh-CN" altLang="en-US"/>
              <a:t>的单个节点在逻辑上细分为维度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en-US" altLang="zh-CN"/>
              <a:t>embedding</a:t>
            </a:r>
            <a:r>
              <a:rPr lang="zh-CN" altLang="en-US"/>
              <a:t>向量。每次边传播函数都使用</a:t>
            </a:r>
            <a:r>
              <a:rPr lang="zh-CN" altLang="en-US"/>
              <a:t>其中一个特殊的计算</a:t>
            </a:r>
            <a:r>
              <a:rPr lang="zh-CN" altLang="en-US"/>
              <a:t>模型：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3195" y="2453005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 b="1"/>
              <a:t>小型神经网络</a:t>
            </a:r>
            <a:r>
              <a:rPr lang="zh-CN" altLang="en-US"/>
              <a:t>。一层映射后使用随机激活函数。这个映射用的权重函数是直接使用</a:t>
            </a:r>
            <a:r>
              <a:rPr lang="en-US" altLang="zh-CN"/>
              <a:t>Xavier</a:t>
            </a:r>
            <a:r>
              <a:rPr lang="zh-CN" altLang="en-US"/>
              <a:t>初始化的，不会</a:t>
            </a:r>
            <a:r>
              <a:rPr lang="zh-CN" altLang="en-US"/>
              <a:t>优化。</a:t>
            </a:r>
            <a:endParaRPr lang="zh-CN" altLang="en-US"/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 b="1">
                <a:sym typeface="+mn-ea"/>
              </a:rPr>
              <a:t>决策树，</a:t>
            </a:r>
            <a:r>
              <a:rPr lang="zh-CN" altLang="en-US">
                <a:sym typeface="+mn-ea"/>
              </a:rPr>
              <a:t>用于</a:t>
            </a:r>
            <a:r>
              <a:rPr lang="zh-CN" altLang="en-US">
                <a:sym typeface="+mn-ea"/>
              </a:rPr>
              <a:t>encode local, rule-based dependencies。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 b="1"/>
              <a:t>类别特征离散化</a:t>
            </a:r>
            <a:r>
              <a:rPr lang="zh-CN" altLang="en-US"/>
              <a:t>。从连续值特征到分类特征的时候，从</a:t>
            </a:r>
            <a:r>
              <a:rPr lang="en-US" altLang="zh-CN"/>
              <a:t>gamma</a:t>
            </a:r>
            <a:r>
              <a:rPr lang="zh-CN" altLang="en-US"/>
              <a:t>函数随机取</a:t>
            </a:r>
            <a:r>
              <a:rPr lang="en-US" altLang="zh-CN"/>
              <a:t>k</a:t>
            </a:r>
            <a:r>
              <a:rPr lang="zh-CN" altLang="en-US"/>
              <a:t>个向量</a:t>
            </a:r>
            <a:r>
              <a:rPr lang="en-US" altLang="zh-CN"/>
              <a:t>{p}</a:t>
            </a:r>
            <a:r>
              <a:rPr lang="zh-CN" altLang="en-US"/>
              <a:t>，然后寻找与连续值</a:t>
            </a:r>
            <a:r>
              <a:rPr lang="zh-CN" altLang="en-US" b="1"/>
              <a:t>最接近</a:t>
            </a:r>
            <a:r>
              <a:rPr lang="zh-CN" altLang="en-US"/>
              <a:t>的向量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，则</a:t>
            </a:r>
            <a:r>
              <a:rPr lang="zh-CN" altLang="en-US" b="1"/>
              <a:t>认为传递结果是特征</a:t>
            </a:r>
            <a:r>
              <a:rPr lang="en-US" altLang="zh-CN" b="1"/>
              <a:t>i</a:t>
            </a:r>
            <a:r>
              <a:rPr lang="zh-CN" altLang="en-US"/>
              <a:t>。之后，又要把特征</a:t>
            </a:r>
            <a:r>
              <a:rPr lang="en-US" altLang="zh-CN"/>
              <a:t>i</a:t>
            </a:r>
            <a:r>
              <a:rPr lang="zh-CN" altLang="en-US"/>
              <a:t>采样为</a:t>
            </a:r>
            <a:r>
              <a:rPr lang="en-US" altLang="zh-CN"/>
              <a:t>embeding</a:t>
            </a:r>
            <a:r>
              <a:rPr lang="zh-CN" altLang="en-US"/>
              <a:t>向量</a:t>
            </a:r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en-US" altLang="zh-CN"/>
              <a:t>’.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82245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SCM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采样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12190" y="1592580"/>
            <a:ext cx="48837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直接选一个未经过后处理的特征作为标签（毕竟在</a:t>
            </a:r>
            <a:r>
              <a:rPr lang="en-US" altLang="zh-CN"/>
              <a:t>SCM</a:t>
            </a:r>
            <a:r>
              <a:rPr lang="zh-CN" altLang="en-US"/>
              <a:t>图里面，特征和标签节点是平等地随机的）。</a:t>
            </a:r>
            <a:r>
              <a:rPr lang="zh-CN" altLang="en-US"/>
              <a:t>分类特征就是分类标签</a:t>
            </a:r>
            <a:r>
              <a:rPr lang="en-US" altLang="zh-CN"/>
              <a:t>, </a:t>
            </a:r>
            <a:r>
              <a:rPr lang="zh-CN" altLang="en-US"/>
              <a:t>连续值特征就是回归标签。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8385" y="3246755"/>
            <a:ext cx="484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SCM</a:t>
            </a:r>
            <a:r>
              <a:rPr lang="zh-CN" altLang="en-US"/>
              <a:t>输入（无父节点的节点）（右图</a:t>
            </a:r>
            <a:r>
              <a:rPr lang="zh-CN" altLang="en-US"/>
              <a:t>最左边）的</a:t>
            </a:r>
            <a:r>
              <a:rPr lang="en-US" altLang="zh-CN"/>
              <a:t>embedding</a:t>
            </a:r>
            <a:r>
              <a:rPr lang="zh-CN" altLang="en-US"/>
              <a:t>向量的每一项都是噪声</a:t>
            </a:r>
            <a:r>
              <a:rPr lang="zh-CN" altLang="en-US"/>
              <a:t>函数。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9020" y="4347210"/>
            <a:ext cx="48475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行采样完毕后（右图</a:t>
            </a:r>
            <a:r>
              <a:rPr lang="zh-CN" altLang="en-US"/>
              <a:t>最右边），进行后处理，包括给所有数据项都以同样的概率指定为缺失值（设为</a:t>
            </a:r>
            <a:r>
              <a:rPr lang="en-US" altLang="zh-CN"/>
              <a:t>0</a:t>
            </a:r>
            <a:r>
              <a:rPr lang="zh-CN" altLang="en-US"/>
              <a:t>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3995" y="2162810"/>
            <a:ext cx="4564380" cy="22479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各种优化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96670" y="1602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随机特征嵌入，给每个特征列加专属于这个特征的嵌入值，使得相同</a:t>
            </a:r>
            <a:r>
              <a:rPr lang="zh-CN" altLang="en-US"/>
              <a:t>分布的特征也能被</a:t>
            </a:r>
            <a:r>
              <a:rPr lang="zh-CN" altLang="en-US"/>
              <a:t>区分开。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96670" y="3119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使用特殊的</a:t>
            </a:r>
            <a:r>
              <a:rPr lang="en-US" altLang="zh-CN"/>
              <a:t>multi-query attention</a:t>
            </a:r>
            <a:r>
              <a:rPr lang="zh-CN" altLang="en-US"/>
              <a:t>变体，并且缓存了所有训练样本的</a:t>
            </a:r>
            <a:r>
              <a:rPr lang="en-US" altLang="zh-CN"/>
              <a:t>key</a:t>
            </a:r>
            <a:r>
              <a:rPr lang="zh-CN" altLang="en-US"/>
              <a:t>和</a:t>
            </a:r>
            <a:r>
              <a:rPr lang="en-US" altLang="zh-CN"/>
              <a:t>value</a:t>
            </a:r>
            <a:r>
              <a:rPr lang="zh-CN" altLang="en-US"/>
              <a:t>来让训练和推导分离。</a:t>
            </a:r>
            <a:r>
              <a:rPr lang="en-US" altLang="zh-CN"/>
              <a:t>(?)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70040" y="1602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TabPFN(PHE) </a:t>
            </a:r>
            <a:r>
              <a:rPr lang="zh-CN" altLang="en-US"/>
              <a:t>相当于对多个</a:t>
            </a:r>
            <a:r>
              <a:rPr lang="en-US" altLang="zh-CN"/>
              <a:t>TabPFN</a:t>
            </a:r>
            <a:r>
              <a:rPr lang="zh-CN" altLang="en-US"/>
              <a:t>模型进行评估，将它们的预测结果加权平均。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70040" y="31197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模型并不是完全置换不变的，因此通过对特征顺序以及分类任务的标签顺序进行洗牌，</a:t>
            </a:r>
            <a:r>
              <a:rPr lang="zh-CN" altLang="en-US"/>
              <a:t>来近似置换不变性。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493000" y="476758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 so on ...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96670" y="46291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采样后还要对样本进行线性组合，以构建更复杂的非独立</a:t>
            </a:r>
            <a:r>
              <a:rPr lang="zh-CN" altLang="en-US"/>
              <a:t>性。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特殊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12190" y="2091690"/>
            <a:ext cx="5318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可以生成数据集的新样本，即</a:t>
            </a:r>
            <a:r>
              <a:rPr lang="en-US" altLang="zh-CN"/>
              <a:t>D </a:t>
            </a:r>
            <a:r>
              <a:rPr lang="en-US" altLang="zh-CN"/>
              <a:t>to (x, y)</a:t>
            </a:r>
            <a:r>
              <a:rPr lang="zh-CN" altLang="en-US"/>
              <a:t>。可应用于</a:t>
            </a:r>
            <a:r>
              <a:rPr lang="en-US" altLang="zh-CN"/>
              <a:t>anomaly detection </a:t>
            </a:r>
            <a:r>
              <a:rPr lang="zh-CN" altLang="en-US"/>
              <a:t>和</a:t>
            </a:r>
            <a:r>
              <a:rPr lang="en-US" altLang="zh-CN"/>
              <a:t> outlier identification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903720" y="2091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用于</a:t>
            </a:r>
            <a:r>
              <a:rPr lang="en-US" altLang="zh-CN"/>
              <a:t>embedding: we simply use the target-column representations of its final layer as embeddings.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783195" y="387731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and so on ...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8110" y="2942590"/>
            <a:ext cx="4297680" cy="185166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657" y="2311807"/>
            <a:ext cx="10724415" cy="8172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到此结束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12" y="6744079"/>
            <a:ext cx="12192318" cy="412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300" y="2159463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300" y="3284591"/>
            <a:ext cx="986113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65" y="944760"/>
            <a:ext cx="4218467" cy="802103"/>
          </a:xfrm>
          <a:prstGeom prst="rect">
            <a:avLst/>
          </a:prstGeom>
        </p:spPr>
      </p:pic>
      <p:sp>
        <p:nvSpPr>
          <p:cNvPr id="2" name="TextBox 43"/>
          <p:cNvSpPr txBox="1"/>
          <p:nvPr>
            <p:custDataLst>
              <p:tags r:id="rId2"/>
            </p:custDataLst>
          </p:nvPr>
        </p:nvSpPr>
        <p:spPr>
          <a:xfrm>
            <a:off x="6323872" y="4409884"/>
            <a:ext cx="148535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陈禹译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46"/>
          <p:cNvSpPr/>
          <p:nvPr>
            <p:custDataLst>
              <p:tags r:id="rId3"/>
            </p:custDataLst>
          </p:nvPr>
        </p:nvSpPr>
        <p:spPr>
          <a:xfrm>
            <a:off x="4741656" y="4548276"/>
            <a:ext cx="1353644" cy="45227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47"/>
          <p:cNvSpPr txBox="1"/>
          <p:nvPr>
            <p:custDataLst>
              <p:tags r:id="rId4"/>
            </p:custDataLst>
          </p:nvPr>
        </p:nvSpPr>
        <p:spPr>
          <a:xfrm>
            <a:off x="4789263" y="4410214"/>
            <a:ext cx="130603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制作人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99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99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99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81" grpId="0" bldLvl="0" animBg="1"/>
      <p:bldP spid="2" grpId="0"/>
      <p:bldP spid="3" grpId="0" bldLvl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设定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7815" y="1679575"/>
            <a:ext cx="4408170" cy="193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zh-CN" altLang="en-US"/>
              <a:t>监督学习问题：特征向量</a:t>
            </a:r>
            <a:r>
              <a:rPr lang="en-US" altLang="zh-CN"/>
              <a:t>x → </a:t>
            </a:r>
            <a:r>
              <a:rPr lang="zh-CN" altLang="en-US"/>
              <a:t>标签</a:t>
            </a:r>
            <a:r>
              <a:rPr lang="en-US" altLang="zh-CN"/>
              <a:t>y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设数据集</a:t>
            </a:r>
            <a:r>
              <a:rPr lang="en-US" altLang="zh-CN"/>
              <a:t> </a:t>
            </a:r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设测试特征向量</a:t>
            </a:r>
            <a:r>
              <a:rPr lang="en-US" altLang="zh-CN"/>
              <a:t>x</a:t>
            </a:r>
            <a:r>
              <a:rPr lang="zh-CN" altLang="en-US"/>
              <a:t>，测试标签</a:t>
            </a:r>
            <a:r>
              <a:rPr lang="en-US" altLang="zh-CN"/>
              <a:t>y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- </a:t>
            </a:r>
            <a:r>
              <a:rPr lang="zh-CN" altLang="en-US"/>
              <a:t>测试数据与数据集</a:t>
            </a:r>
            <a:r>
              <a:rPr lang="en-US" altLang="zh-CN"/>
              <a:t>D</a:t>
            </a:r>
            <a:r>
              <a:rPr lang="zh-CN" altLang="en-US"/>
              <a:t>同分布。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则问题被表示为这样一个</a:t>
            </a:r>
            <a:r>
              <a:rPr lang="zh-CN" altLang="en-US"/>
              <a:t>模型：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518920" y="3547110"/>
            <a:ext cx="41332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ym typeface="+mn-ea"/>
              </a:rPr>
              <a:t>输入数据集</a:t>
            </a:r>
            <a:r>
              <a:rPr lang="en-US" altLang="zh-CN" sz="2000" b="1">
                <a:sym typeface="+mn-ea"/>
              </a:rPr>
              <a:t>D</a:t>
            </a:r>
            <a:r>
              <a:rPr lang="zh-CN" altLang="en-US" sz="2000" b="1">
                <a:sym typeface="+mn-ea"/>
              </a:rPr>
              <a:t>和特征向量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，</a:t>
            </a:r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输出</a:t>
            </a:r>
            <a:r>
              <a:rPr lang="en-US" altLang="zh-CN" sz="2000" b="1">
                <a:sym typeface="+mn-ea"/>
              </a:rPr>
              <a:t>x_test</a:t>
            </a:r>
            <a:r>
              <a:rPr lang="zh-CN" altLang="en-US" sz="2000" b="1">
                <a:sym typeface="+mn-ea"/>
              </a:rPr>
              <a:t>对应的标签</a:t>
            </a:r>
            <a:r>
              <a:rPr lang="en-US" altLang="zh-CN" sz="2000" b="1">
                <a:sym typeface="+mn-ea"/>
              </a:rPr>
              <a:t>y_test</a:t>
            </a:r>
            <a:r>
              <a:rPr lang="zh-CN" altLang="en-US" sz="2000" b="1">
                <a:sym typeface="+mn-ea"/>
              </a:rPr>
              <a:t>。</a:t>
            </a:r>
            <a:endParaRPr lang="zh-CN" altLang="en-US" sz="2000" b="1"/>
          </a:p>
          <a:p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4371975"/>
            <a:ext cx="2262505" cy="6267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55" y="2249805"/>
            <a:ext cx="1638300" cy="3657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369695"/>
            <a:ext cx="4879975" cy="377825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103632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PDD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570" y="2371090"/>
            <a:ext cx="3931285" cy="927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29055" y="137731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对于先验分布</a:t>
            </a:r>
            <a:r>
              <a:rPr lang="zh-CN" altLang="en-US"/>
              <a:t>来说，这就相当于求</a:t>
            </a:r>
            <a:r>
              <a:rPr lang="zh-CN" altLang="en-US" b="1"/>
              <a:t>后验预测分布</a:t>
            </a:r>
            <a:r>
              <a:rPr lang="en-US" altLang="zh-CN" b="1"/>
              <a:t> (posterior predictive distribution, PPD) </a:t>
            </a:r>
            <a:r>
              <a:rPr lang="zh-CN" altLang="en-US" b="1"/>
              <a:t>，</a:t>
            </a:r>
            <a:r>
              <a:rPr lang="zh-CN" altLang="en-US"/>
              <a:t>表示为：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ym typeface="+mn-ea"/>
                  </a:rPr>
                  <a:t>其中，</a:t>
                </a:r>
                <a:r>
                  <a:rPr lang="zh-CN" altLang="en-US"/>
                  <a:t>隐变量</a:t>
                </a:r>
                <a:r>
                  <a:rPr lang="en-US" altLang="zh-CN">
                    <a:sym typeface="+mn-ea"/>
                  </a:rPr>
                  <a:t>t</a:t>
                </a:r>
                <a:r>
                  <a:rPr lang="zh-CN" altLang="en-US"/>
                  <a:t>称为</a:t>
                </a:r>
                <a:r>
                  <a:rPr lang="en-US" altLang="zh-CN"/>
                  <a:t>task</a:t>
                </a:r>
                <a:r>
                  <a:rPr lang="zh-CN" altLang="en-US"/>
                  <a:t>，可以视为一个</a:t>
                </a:r>
                <a:r>
                  <a:rPr lang="zh-CN" altLang="en-US" b="1"/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3462020"/>
                <a:ext cx="4063365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设模型空间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</m:oMath>
                </a14:m>
                <a:r>
                  <a:rPr lang="zh-CN" altLang="en-US"/>
                  <a:t>，则对任意模型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，都形成分布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en-US" altLang="zh-CN"/>
                  <a:t>- </a:t>
                </a:r>
                <a:r>
                  <a:rPr lang="zh-CN" altLang="en-US"/>
                  <a:t>而数据集</a:t>
                </a:r>
                <a:r>
                  <a:rPr lang="en-US" altLang="zh-CN"/>
                  <a:t>D</a:t>
                </a:r>
                <a:r>
                  <a:rPr lang="zh-CN" altLang="en-US"/>
                  <a:t>只有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的可能</a:t>
                </a:r>
                <a:r>
                  <a:rPr lang="zh-CN" altLang="en-US"/>
                  <a:t>性来自于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zh-CN" altLang="en-US"/>
                  <a:t>。这个式子也是模型</a:t>
                </a:r>
                <a:r>
                  <a:rPr lang="zh-CN" altLang="en-US"/>
                  <a:t>的后验</a:t>
                </a:r>
                <a:r>
                  <a:rPr lang="zh-CN" altLang="en-US"/>
                  <a:t>分布。</a:t>
                </a:r>
                <a:endParaRPr lang="zh-CN" altLang="en-US"/>
              </a:p>
              <a:p>
                <a:pPr algn="l">
                  <a:buClrTx/>
                  <a:buSzTx/>
                  <a:buFontTx/>
                </a:pPr>
                <a:endParaRPr lang="zh-CN" altLang="en-US"/>
              </a:p>
              <a:p>
                <a:pPr algn="l">
                  <a:buClrTx/>
                  <a:buSzTx/>
                  <a:buFontTx/>
                </a:pPr>
                <a:r>
                  <a:rPr lang="zh-CN" altLang="en-US"/>
                  <a:t>传统方法会通过近似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来近似PDD。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4358005"/>
                <a:ext cx="4267200" cy="19418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40" y="1965960"/>
            <a:ext cx="398526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77940" y="13773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进一步，</a:t>
            </a:r>
            <a:r>
              <a:rPr lang="en-US" altLang="zh-CN"/>
              <a:t>PDD</a:t>
            </a:r>
            <a:r>
              <a:rPr lang="zh-CN" altLang="en-US"/>
              <a:t>公式可以</a:t>
            </a:r>
            <a:r>
              <a:rPr lang="zh-CN" altLang="en-US"/>
              <a:t>看成：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</a:t>
                </a:r>
                <a:r>
                  <a:rPr lang="en-US" altLang="zh-CN"/>
                  <a:t>PDD</a:t>
                </a:r>
                <a:r>
                  <a:rPr lang="zh-CN" altLang="en-US"/>
                  <a:t>输出是</a:t>
                </a:r>
                <a:r>
                  <a:rPr lang="zh-CN" altLang="en-US">
                    <a:sym typeface="+mn-ea"/>
                  </a:rPr>
                  <a:t>任意模型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𝛷</m:t>
                    </m:r>
                    <m:r>
                      <a:rPr lang="en-US" altLang="zh-CN" i="1"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的下面的值的乘积的</a:t>
                </a:r>
                <a:r>
                  <a:rPr lang="zh-CN" altLang="en-US"/>
                  <a:t>综合：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模型输出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模型下输出此数据的概率</a:t>
                </a:r>
                <a:endParaRPr lang="zh-CN" altLang="en-US"/>
              </a:p>
              <a:p>
                <a:r>
                  <a:rPr lang="en-US" altLang="zh-CN"/>
                  <a:t>- </a:t>
                </a:r>
                <a:r>
                  <a:rPr lang="zh-CN" altLang="en-US"/>
                  <a:t>模型的先验概率（模型在模型空间的先验分布）</a:t>
                </a:r>
                <a:endParaRPr lang="en-US" altLang="zh-CN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20" y="2955925"/>
                <a:ext cx="4064000" cy="175323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6433820" y="4878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也就是说：一个结果由所有可能模型的输出</a:t>
            </a:r>
            <a:r>
              <a:rPr lang="zh-CN" altLang="en-US" b="1"/>
              <a:t>加权综合</a:t>
            </a:r>
            <a:r>
              <a:rPr lang="zh-CN" altLang="en-US"/>
              <a:t>得到；每个模型的权重是其被</a:t>
            </a:r>
            <a:r>
              <a:rPr lang="zh-CN" altLang="en-US" b="1"/>
              <a:t>先验设定</a:t>
            </a:r>
            <a:r>
              <a:rPr lang="zh-CN" altLang="en-US"/>
              <a:t>的概率，</a:t>
            </a:r>
            <a:r>
              <a:rPr lang="zh-CN" altLang="en-US"/>
              <a:t>乘上在该模型上出现数据集</a:t>
            </a:r>
            <a:r>
              <a:rPr lang="en-US" altLang="zh-CN"/>
              <a:t>D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96901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39190" y="127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PFN</a:t>
            </a:r>
            <a:r>
              <a:rPr lang="zh-CN" altLang="en-US" b="1"/>
              <a:t>：</a:t>
            </a:r>
            <a:r>
              <a:rPr lang="en-US" altLang="zh-CN" b="1"/>
              <a:t>Prior-Data Fitted Network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490" y="3352800"/>
            <a:ext cx="7538720" cy="289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0" y="17189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作为一个模型（模型参数为</a:t>
            </a:r>
            <a:r>
              <a:rPr lang="en-US" altLang="zh-CN"/>
              <a:t>θ</a:t>
            </a:r>
            <a:r>
              <a:rPr lang="zh-CN" altLang="en-US"/>
              <a:t>），</a:t>
            </a:r>
            <a:r>
              <a:rPr lang="en-US" altLang="zh-CN"/>
              <a:t>PFN</a:t>
            </a:r>
            <a:r>
              <a:rPr lang="zh-CN" altLang="en-US"/>
              <a:t>本身就是一个这样的</a:t>
            </a:r>
            <a:r>
              <a:rPr lang="zh-CN" altLang="en-US"/>
              <a:t>分布：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2444750"/>
            <a:ext cx="3202305" cy="528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68390" y="1448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被用于</a:t>
            </a:r>
            <a:r>
              <a:rPr lang="zh-CN" altLang="en-US"/>
              <a:t>直接近似</a:t>
            </a:r>
            <a:r>
              <a:rPr lang="en-US" altLang="zh-CN"/>
              <a:t>PDD</a:t>
            </a:r>
            <a:r>
              <a:rPr lang="zh-CN" altLang="en-US"/>
              <a:t>，即要：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1965325"/>
            <a:ext cx="3613150" cy="7493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3020695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训练理论</a:t>
            </a:r>
            <a:r>
              <a:rPr lang="en-US" altLang="zh-CN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&amp; loss</a:t>
            </a:r>
            <a:endParaRPr lang="en-US" altLang="zh-CN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2211070"/>
            <a:ext cx="6789420" cy="579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45995" y="1380490"/>
            <a:ext cx="6790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PFN</a:t>
            </a:r>
            <a:r>
              <a:rPr lang="zh-CN" altLang="en-US"/>
              <a:t>使用</a:t>
            </a:r>
            <a:r>
              <a:rPr lang="en-US" altLang="zh-CN"/>
              <a:t>loss</a:t>
            </a:r>
            <a:r>
              <a:rPr lang="zh-CN" altLang="en-US"/>
              <a:t>函数</a:t>
            </a:r>
            <a:r>
              <a:rPr lang="en-US" altLang="zh-CN"/>
              <a:t>L</a:t>
            </a:r>
            <a:r>
              <a:rPr lang="zh-CN" altLang="en-US"/>
              <a:t>，</a:t>
            </a:r>
            <a:r>
              <a:rPr lang="zh-CN" altLang="en-US"/>
              <a:t>称作</a:t>
            </a:r>
            <a:endParaRPr lang="zh-CN" altLang="en-US"/>
          </a:p>
          <a:p>
            <a:r>
              <a:rPr lang="en-US" altLang="zh-CN"/>
              <a:t>Prior-Data Negative Log-Likelihood (Prior-Data NLL)</a:t>
            </a:r>
            <a:r>
              <a:rPr lang="zh-CN" altLang="en-US"/>
              <a:t>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由于优化</a:t>
                </a:r>
                <a:r>
                  <a:rPr lang="en-US" altLang="zh-CN"/>
                  <a:t>L</a:t>
                </a:r>
                <a:r>
                  <a:rPr lang="zh-CN" altLang="en-US"/>
                  <a:t>等价于优化</a:t>
                </a:r>
                <a:r>
                  <a:rPr lang="en-US" altLang="zh-CN"/>
                  <a:t>p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/>
                  <a:t>的</a:t>
                </a:r>
                <a:r>
                  <a:rPr lang="zh-CN" altLang="en-US" b="1"/>
                  <a:t>交叉熵</a:t>
                </a:r>
                <a:r>
                  <a:rPr lang="zh-CN" altLang="en-US"/>
                  <a:t>（也等价于优化二者的</a:t>
                </a:r>
                <a:r>
                  <a:rPr lang="en-US" altLang="zh-CN"/>
                  <a:t>KL</a:t>
                </a:r>
                <a:r>
                  <a:rPr lang="zh-CN" altLang="en-US"/>
                  <a:t>散度），</a:t>
                </a:r>
                <a:endParaRPr lang="zh-CN" altLang="en-US"/>
              </a:p>
              <a:p>
                <a:r>
                  <a:rPr lang="zh-CN" altLang="en-US"/>
                  <a:t>所以选用它作为</a:t>
                </a:r>
                <a:r>
                  <a:rPr lang="en-US" altLang="zh-CN"/>
                  <a:t>loss</a:t>
                </a:r>
                <a:r>
                  <a:rPr lang="zh-CN" altLang="en-US"/>
                  <a:t>函数的话，就能</a:t>
                </a:r>
                <a:r>
                  <a:rPr lang="zh-CN" altLang="en-US" b="1"/>
                  <a:t>让模型（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）逼近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PDD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 b="1">
                    <a:sym typeface="+mn-ea"/>
                  </a:rPr>
                  <a:t>p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95" y="4875530"/>
                <a:ext cx="7799070" cy="6451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2245995" y="2975610"/>
            <a:ext cx="3035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可以将其</a:t>
            </a:r>
            <a:r>
              <a:rPr lang="zh-CN" altLang="en-US"/>
              <a:t>转变为：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55" y="3429000"/>
            <a:ext cx="6597650" cy="124587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来源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247775"/>
            <a:ext cx="6789420" cy="579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注意到，</a:t>
                </a:r>
                <a:r>
                  <a:rPr lang="en-US" altLang="zh-CN"/>
                  <a:t>L</a:t>
                </a:r>
                <a:r>
                  <a:rPr lang="zh-CN" altLang="en-US"/>
                  <a:t>函数里面的数据来自于先验分布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因此，</a:t>
                </a:r>
                <a:r>
                  <a:rPr lang="en-US" altLang="zh-CN"/>
                  <a:t>PFN</a:t>
                </a:r>
                <a:r>
                  <a:rPr lang="zh-CN" altLang="en-US"/>
                  <a:t>实际上是面向先验分布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的训练，而训练得到的能力是</a:t>
                </a:r>
                <a:r>
                  <a:rPr lang="zh-CN" altLang="en-US" b="1"/>
                  <a:t>对先验分布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b="1"/>
                  <a:t>的后验预测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𝒑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𝒚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𝑫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993265"/>
                <a:ext cx="679005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10000"/>
                  </a:lnSpc>
                </a:pPr>
                <a:r>
                  <a:rPr lang="zh-CN" altLang="en-US"/>
                  <a:t>先验分布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归根结底是个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超参数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</a:t>
                </a:r>
                <a:r>
                  <a:rPr lang="zh-CN" altLang="en-US"/>
                  <a:t>建构于以下</a:t>
                </a:r>
                <a:r>
                  <a:rPr lang="zh-CN" altLang="en-US"/>
                  <a:t>部分：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1. </a:t>
                </a:r>
                <a:r>
                  <a:rPr lang="zh-CN" altLang="en-US"/>
                  <a:t>设定先验模型架构分布，包括了不同的神经网络层数、节点个数、输入输出组件等。通过超参数设定。</a:t>
                </a:r>
                <a:endParaRPr lang="zh-CN" altLang="en-US"/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2. </a:t>
                </a:r>
                <a:r>
                  <a:rPr lang="zh-CN" altLang="en-US"/>
                  <a:t>设定每个架构各自的</a:t>
                </a:r>
                <a:r>
                  <a:rPr lang="zh-CN" altLang="en-US">
                    <a:sym typeface="+mn-ea"/>
                  </a:rPr>
                  <a:t>模型权重</a:t>
                </a:r>
                <a:r>
                  <a:rPr lang="zh-CN" altLang="en-US"/>
                  <a:t>分布，即把它们</a:t>
                </a:r>
                <a:r>
                  <a:rPr lang="zh-CN" altLang="en-US"/>
                  <a:t>内部不同的</a:t>
                </a:r>
                <a:r>
                  <a:rPr lang="en-US" altLang="zh-CN"/>
                  <a:t>weight</a:t>
                </a:r>
                <a:r>
                  <a:rPr lang="zh-CN" altLang="en-US"/>
                  <a:t>值的情形都记录进来。</a:t>
                </a:r>
                <a:r>
                  <a:rPr lang="zh-CN" altLang="en-US">
                    <a:sym typeface="+mn-ea"/>
                  </a:rPr>
                  <a:t>通过超参数设定。</a:t>
                </a:r>
                <a:endParaRPr lang="zh-CN" altLang="en-US">
                  <a:sym typeface="+mn-ea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/>
                  <a:t>3. </a:t>
                </a:r>
                <a:r>
                  <a:rPr lang="zh-CN" altLang="en-US"/>
                  <a:t>底层自变量</a:t>
                </a:r>
                <a:r>
                  <a:rPr lang="en-US" altLang="zh-CN"/>
                  <a:t>x</a:t>
                </a:r>
                <a:r>
                  <a:rPr lang="zh-CN" altLang="en-US"/>
                  <a:t>，服从标准正态分布。对它的采样就被作为各个特征值；而这些特征值会被传入上面两个分布的采样，以生成在不同架构不同权重的模型下得到的标签；特征与标签组合成数据集</a:t>
                </a:r>
                <a:r>
                  <a:rPr lang="en-US" altLang="zh-CN"/>
                  <a:t>D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358515"/>
                <a:ext cx="6789420" cy="2527935"/>
              </a:xfrm>
              <a:prstGeom prst="rect">
                <a:avLst/>
              </a:prstGeom>
              <a:blipFill rotWithShape="1">
                <a:blip r:embed="rId3"/>
                <a:stretch>
                  <a:fillRect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348980" y="1826895"/>
            <a:ext cx="3157220" cy="129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可见，训练数据的来源同时涵盖了不同的模型架构和模型权重，而</a:t>
            </a:r>
            <a:r>
              <a:rPr lang="en-US" altLang="zh-CN"/>
              <a:t>PFN</a:t>
            </a:r>
            <a:r>
              <a:rPr lang="zh-CN" altLang="en-US"/>
              <a:t>就因此能</a:t>
            </a:r>
            <a:r>
              <a:rPr lang="zh-CN" altLang="en-US"/>
              <a:t>同时学习到这些</a:t>
            </a:r>
            <a:r>
              <a:rPr lang="zh-CN" altLang="en-US"/>
              <a:t>模型。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160" y="3239135"/>
            <a:ext cx="2953385" cy="2557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2160" y="1247775"/>
            <a:ext cx="344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所有训练数据完全人工生成！</a:t>
            </a:r>
            <a:endParaRPr lang="zh-CN" altLang="en-US" b="1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数据输入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6050" y="1082040"/>
            <a:ext cx="4064000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</a:t>
            </a:r>
            <a:r>
              <a:rPr lang="zh-CN" altLang="en-US"/>
              <a:t>训练：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1. </a:t>
            </a:r>
            <a:r>
              <a:rPr lang="zh-CN" altLang="en-US"/>
              <a:t>从</a:t>
            </a:r>
            <a:r>
              <a:rPr lang="en-US" altLang="zh-CN"/>
              <a:t>p(D)</a:t>
            </a:r>
            <a:r>
              <a:rPr lang="zh-CN" altLang="en-US" b="1"/>
              <a:t>一次采样</a:t>
            </a:r>
            <a:r>
              <a:rPr lang="zh-CN" altLang="en-US"/>
              <a:t>得到</a:t>
            </a:r>
            <a:r>
              <a:rPr lang="en-US" altLang="zh-CN">
                <a:sym typeface="+mn-ea"/>
              </a:rPr>
              <a:t>|D|+1</a:t>
            </a:r>
            <a:r>
              <a:rPr lang="zh-CN" altLang="en-US">
                <a:sym typeface="+mn-ea"/>
              </a:rPr>
              <a:t>组</a:t>
            </a:r>
            <a:r>
              <a:rPr lang="en-US" altLang="zh-CN">
                <a:sym typeface="+mn-ea"/>
              </a:rPr>
              <a:t>(x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, y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。这也使得一轮训练里面的所有数据都</a:t>
            </a:r>
            <a:r>
              <a:rPr lang="zh-CN" altLang="en-US" u="sng">
                <a:sym typeface="+mn-ea"/>
              </a:rPr>
              <a:t>来自同一个模型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把采样得到的数据分为数据集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和预测目标</a:t>
            </a:r>
            <a:r>
              <a:rPr lang="en-US" altLang="zh-CN">
                <a:sym typeface="+mn-ea"/>
              </a:rPr>
              <a:t>(x, y)</a:t>
            </a:r>
            <a:r>
              <a:rPr lang="zh-CN" altLang="en-US">
                <a:sym typeface="+mn-ea"/>
              </a:rPr>
              <a:t>。其中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称作</a:t>
            </a:r>
            <a:r>
              <a:rPr lang="en-US" altLang="zh-CN" b="1">
                <a:sym typeface="+mn-ea"/>
              </a:rPr>
              <a:t>query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给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，要求模型输出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，从而使得</a:t>
            </a:r>
            <a:r>
              <a:rPr lang="en-US" altLang="zh-CN">
                <a:sym typeface="+mn-ea"/>
              </a:rPr>
              <a:t>PFN</a:t>
            </a:r>
            <a:r>
              <a:rPr lang="zh-CN" altLang="en-US">
                <a:sym typeface="+mn-ea"/>
              </a:rPr>
              <a:t>可以</a:t>
            </a:r>
            <a:r>
              <a:rPr lang="zh-CN" altLang="en-US" b="1">
                <a:sym typeface="+mn-ea"/>
              </a:rPr>
              <a:t>监督学习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58560" y="108204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每次输入固定</a:t>
            </a:r>
            <a:r>
              <a:rPr lang="en-US" altLang="zh-CN"/>
              <a:t>N=n+m</a:t>
            </a:r>
            <a:r>
              <a:rPr lang="zh-CN" altLang="en-US"/>
              <a:t>组数据。其中数据集部分</a:t>
            </a:r>
            <a:r>
              <a:rPr lang="en-US" altLang="zh-CN"/>
              <a:t>|D|=n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/>
              <a:t>每轮训练都会发生变化，以帮助</a:t>
            </a:r>
            <a:r>
              <a:rPr lang="en-US" altLang="zh-CN"/>
              <a:t>PFN</a:t>
            </a:r>
            <a:r>
              <a:rPr lang="zh-CN" altLang="en-US"/>
              <a:t>学会应对不同大小的数据集；剩余的</a:t>
            </a:r>
            <a:r>
              <a:rPr lang="en-US" altLang="zh-CN"/>
              <a:t>m=N-n</a:t>
            </a:r>
            <a:r>
              <a:rPr lang="zh-CN" altLang="en-US"/>
              <a:t>组数据都当成</a:t>
            </a:r>
            <a:r>
              <a:rPr lang="en-US" altLang="zh-CN"/>
              <a:t>query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58560" y="2719070"/>
            <a:ext cx="4404360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/>
              <a:t>一轮训练有</a:t>
            </a:r>
            <a:r>
              <a:rPr lang="en-US" altLang="zh-CN"/>
              <a:t>m=N-n</a:t>
            </a:r>
            <a:r>
              <a:rPr lang="zh-CN" altLang="en-US"/>
              <a:t>个预测目标可以作为训练材料，那</a:t>
            </a:r>
            <a:r>
              <a:rPr lang="en-US" altLang="zh-CN"/>
              <a:t>n</a:t>
            </a:r>
            <a:r>
              <a:rPr lang="zh-CN" altLang="en-US"/>
              <a:t>比较大的时候训练材料就少了。因此，给每个情形</a:t>
            </a:r>
            <a:r>
              <a:rPr lang="zh-CN" altLang="en-US"/>
              <a:t>一个采样权重</a:t>
            </a:r>
            <a:r>
              <a:rPr lang="en-US" altLang="zh-CN"/>
              <a:t>1/m</a:t>
            </a:r>
            <a:r>
              <a:rPr lang="zh-CN" altLang="en-US"/>
              <a:t>，使得</a:t>
            </a:r>
            <a:r>
              <a:rPr lang="en-US" altLang="zh-CN"/>
              <a:t>n</a:t>
            </a:r>
            <a:r>
              <a:rPr lang="zh-CN" altLang="en-US"/>
              <a:t>较大的情形更容易被选中来训练（</a:t>
            </a:r>
            <a:r>
              <a:rPr lang="zh-CN" altLang="en-US" b="1"/>
              <a:t>超采样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6050" y="4975860"/>
            <a:ext cx="4404360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b="1"/>
              <a:t>固定了特征数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60)</a:t>
            </a:r>
            <a:r>
              <a:rPr lang="zh-CN" altLang="en-US"/>
              <a:t>。如果特征数小于最大特征数，就补零</a:t>
            </a:r>
            <a:r>
              <a:rPr lang="zh-CN"/>
              <a:t>；还会</a:t>
            </a:r>
            <a:r>
              <a:rPr lang="zh-CN" altLang="en-US" b="1"/>
              <a:t>给特征值乘上</a:t>
            </a:r>
            <a:r>
              <a:rPr lang="en-US" altLang="zh-CN"/>
              <a:t>“</a:t>
            </a:r>
            <a:r>
              <a:rPr lang="zh-CN" altLang="en-US"/>
              <a:t>最大特征数</a:t>
            </a:r>
            <a:r>
              <a:rPr lang="en-US" altLang="zh-CN"/>
              <a:t> / </a:t>
            </a:r>
            <a:r>
              <a:rPr lang="zh-CN" altLang="en-US"/>
              <a:t>当前特征数</a:t>
            </a:r>
            <a:r>
              <a:rPr lang="en-US" altLang="zh-CN"/>
              <a:t>”</a:t>
            </a:r>
            <a:r>
              <a:rPr lang="zh-CN" altLang="en-US"/>
              <a:t>，以放大特征值从而保持均值</a:t>
            </a:r>
            <a:r>
              <a:rPr lang="zh-CN" altLang="en-US"/>
              <a:t>恒定。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416050" y="39192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输入的时候，每个</a:t>
            </a:r>
            <a:r>
              <a:rPr lang="en-US" altLang="zh-CN"/>
              <a:t>(x, y)</a:t>
            </a:r>
            <a:r>
              <a:rPr lang="zh-CN" altLang="en-US"/>
              <a:t>都直接把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 b="1"/>
              <a:t>相加</a:t>
            </a:r>
            <a:r>
              <a:rPr lang="zh-CN" altLang="en-US"/>
              <a:t>。消融实验发现相加和拼接性能</a:t>
            </a:r>
            <a:r>
              <a:rPr lang="zh-CN" altLang="en-US"/>
              <a:t>差不多。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538085" y="475932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538085" y="517715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538085" y="5594985"/>
            <a:ext cx="446405" cy="269240"/>
          </a:xfrm>
          <a:prstGeom prst="roundRect">
            <a:avLst/>
          </a:prstGeom>
          <a:solidFill>
            <a:schemeClr val="accent1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615045" y="498983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15045" y="5386070"/>
            <a:ext cx="446405" cy="269240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7984490" y="4893945"/>
            <a:ext cx="627380" cy="1390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3"/>
            <a:endCxn id="5" idx="1"/>
          </p:cNvCxnSpPr>
          <p:nvPr/>
        </p:nvCxnSpPr>
        <p:spPr>
          <a:xfrm flipV="1">
            <a:off x="7984490" y="5124450"/>
            <a:ext cx="630555" cy="187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直接箭头连接符 13"/>
          <p:cNvCxnSpPr>
            <a:stCxn id="4" idx="3"/>
          </p:cNvCxnSpPr>
          <p:nvPr/>
        </p:nvCxnSpPr>
        <p:spPr>
          <a:xfrm flipV="1">
            <a:off x="7984490" y="5217160"/>
            <a:ext cx="634365" cy="5124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2" idx="3"/>
          </p:cNvCxnSpPr>
          <p:nvPr/>
        </p:nvCxnSpPr>
        <p:spPr>
          <a:xfrm>
            <a:off x="7984490" y="4893945"/>
            <a:ext cx="613410" cy="564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3" idx="3"/>
            <a:endCxn id="6" idx="1"/>
          </p:cNvCxnSpPr>
          <p:nvPr/>
        </p:nvCxnSpPr>
        <p:spPr>
          <a:xfrm>
            <a:off x="7984490" y="5311775"/>
            <a:ext cx="630555" cy="208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4" idx="3"/>
          </p:cNvCxnSpPr>
          <p:nvPr/>
        </p:nvCxnSpPr>
        <p:spPr>
          <a:xfrm flipV="1">
            <a:off x="7984490" y="5614035"/>
            <a:ext cx="627380" cy="11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7098665" y="601281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 = 5, |D| = n = 3, m = 2</a:t>
            </a:r>
            <a:endParaRPr lang="en-US" altLang="zh-CN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456" y="177398"/>
            <a:ext cx="2468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训练总体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6882" y="221832"/>
            <a:ext cx="474489" cy="560183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2691130"/>
            <a:ext cx="8839200" cy="2895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50060" y="1099185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输入先验分布</a:t>
            </a:r>
            <a:r>
              <a:rPr lang="en-US" altLang="zh-CN"/>
              <a:t>p(D)</a:t>
            </a:r>
            <a:r>
              <a:rPr lang="zh-CN" altLang="en-US"/>
              <a:t>，</a:t>
            </a:r>
            <a:r>
              <a:rPr lang="zh-CN" altLang="en-US"/>
              <a:t>要求可以进行</a:t>
            </a:r>
            <a:r>
              <a:rPr lang="en-US" altLang="zh-CN"/>
              <a:t>K</a:t>
            </a:r>
            <a:r>
              <a:rPr lang="zh-CN" altLang="en-US"/>
              <a:t>次采样，得到</a:t>
            </a:r>
            <a:r>
              <a:rPr lang="en-US" altLang="zh-CN"/>
              <a:t>K</a:t>
            </a:r>
            <a:r>
              <a:rPr lang="zh-CN" altLang="en-US"/>
              <a:t>个数据集。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0060" y="1644650"/>
            <a:ext cx="8097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</a:t>
            </a:r>
            <a:r>
              <a:rPr lang="zh-CN" altLang="en-US"/>
              <a:t>设为</a:t>
            </a:r>
            <a:r>
              <a:rPr lang="en-US" altLang="zh-CN"/>
              <a:t>m</a:t>
            </a:r>
            <a:r>
              <a:rPr lang="zh-CN" altLang="en-US"/>
              <a:t>个</a:t>
            </a:r>
            <a:r>
              <a:rPr lang="en-US" altLang="zh-CN"/>
              <a:t>L</a:t>
            </a:r>
            <a:r>
              <a:rPr lang="zh-CN" altLang="en-US"/>
              <a:t>函数主体</a:t>
            </a:r>
            <a:r>
              <a:rPr lang="zh-CN" altLang="en-US"/>
              <a:t>部分的</a:t>
            </a:r>
            <a:r>
              <a:rPr lang="zh-CN" altLang="en-US"/>
              <a:t>求和。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0060" y="2167890"/>
            <a:ext cx="813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随机梯度下降优化</a:t>
            </a:r>
            <a:r>
              <a:rPr lang="en-US" altLang="zh-CN"/>
              <a:t>loss</a:t>
            </a:r>
            <a:r>
              <a:rPr lang="zh-CN" altLang="en-US"/>
              <a:t>，最终得到</a:t>
            </a:r>
            <a:r>
              <a:rPr lang="en-US" altLang="zh-CN"/>
              <a:t>PFN</a:t>
            </a:r>
            <a:r>
              <a:rPr lang="zh-CN" altLang="en-US"/>
              <a:t>模型，具有</a:t>
            </a:r>
            <a:r>
              <a:rPr lang="en-US" altLang="zh-CN"/>
              <a:t>PDD</a:t>
            </a:r>
            <a:r>
              <a:rPr lang="zh-CN" altLang="en-US"/>
              <a:t>近似</a:t>
            </a:r>
            <a:r>
              <a:rPr lang="zh-CN" altLang="en-US"/>
              <a:t>能力。</a:t>
            </a:r>
            <a:endParaRPr lang="zh-CN" altLang="en-US"/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2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3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4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5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ags/tag6.xml><?xml version="1.0" encoding="utf-8"?>
<p:tagLst xmlns:p="http://schemas.openxmlformats.org/presentationml/2006/main">
  <p:tag name="KSO_WM_DIAGRAM_VIRTUALLY_FRAME" val="{&quot;height&quot;:53.424082673270775,&quot;left&quot;:250.4087051595772,&quot;top&quot;:377.21091268808243,&quot;width&quot;:512.938030713048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4150</Words>
  <Application>WPS 演示</Application>
  <PresentationFormat>宽屏</PresentationFormat>
  <Paragraphs>233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仿宋_GB2312</vt:lpstr>
      <vt:lpstr>仿宋</vt:lpstr>
      <vt:lpstr>Cambria Math</vt:lpstr>
      <vt:lpstr>MS Mincho</vt:lpstr>
      <vt:lpstr>Arial Unicode MS</vt:lpstr>
      <vt:lpstr>Calibri</vt:lpstr>
      <vt:lpstr>WPS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DeathWind</dc:creator>
  <cp:lastModifiedBy>陈禹译</cp:lastModifiedBy>
  <cp:revision>202</cp:revision>
  <dcterms:created xsi:type="dcterms:W3CDTF">2023-08-09T12:44:00Z</dcterms:created>
  <dcterms:modified xsi:type="dcterms:W3CDTF">2025-05-05T07:05:06Z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