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445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445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547" y="1709738"/>
            <a:ext cx="10516529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547" y="4589463"/>
            <a:ext cx="10516529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3765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1930" indent="0">
              <a:buNone/>
              <a:defRPr sz="1600"/>
            </a:lvl7pPr>
            <a:lvl8pPr marL="3199130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78" y="1600200"/>
            <a:ext cx="5409816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538" y="1600200"/>
            <a:ext cx="541140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365125"/>
            <a:ext cx="10516528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82" y="1681163"/>
            <a:ext cx="51574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482" y="2505075"/>
            <a:ext cx="515749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124" y="1681163"/>
            <a:ext cx="51828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124" y="2505075"/>
            <a:ext cx="518288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231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2318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231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2318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520900" y="0"/>
            <a:ext cx="6671418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457200"/>
            <a:ext cx="393239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885" y="987425"/>
            <a:ext cx="617312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82" y="2057400"/>
            <a:ext cx="39323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457200"/>
            <a:ext cx="393239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885" y="987425"/>
            <a:ext cx="6173124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82" y="2057400"/>
            <a:ext cx="39323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740" y="908050"/>
            <a:ext cx="2742200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78" y="908050"/>
            <a:ext cx="8079018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445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445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547" y="1709738"/>
            <a:ext cx="10516529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547" y="4589463"/>
            <a:ext cx="10516529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3765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1930" indent="0">
              <a:buNone/>
              <a:defRPr sz="1600"/>
            </a:lvl7pPr>
            <a:lvl8pPr marL="3199130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78" y="1600200"/>
            <a:ext cx="5409816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538" y="1600200"/>
            <a:ext cx="541140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365125"/>
            <a:ext cx="10516528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82" y="1681163"/>
            <a:ext cx="51574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482" y="2505075"/>
            <a:ext cx="515749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124" y="1681163"/>
            <a:ext cx="51828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124" y="2505075"/>
            <a:ext cx="518288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457200"/>
            <a:ext cx="393239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885" y="987425"/>
            <a:ext cx="617312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82" y="2057400"/>
            <a:ext cx="39323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457200"/>
            <a:ext cx="393239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885" y="987425"/>
            <a:ext cx="6173124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82" y="2057400"/>
            <a:ext cx="39323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740" y="908050"/>
            <a:ext cx="2742200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78" y="908050"/>
            <a:ext cx="8079018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378" y="908050"/>
            <a:ext cx="10973562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378" y="1600200"/>
            <a:ext cx="10973562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第二级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236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59956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67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/>
        </p:nvSpPr>
        <p:spPr bwMode="auto">
          <a:xfrm>
            <a:off x="11578179" y="6381750"/>
            <a:ext cx="491946" cy="396875"/>
          </a:xfrm>
          <a:prstGeom prst="rect">
            <a:avLst/>
          </a:prstGeom>
          <a:solidFill>
            <a:srgbClr val="0F3D68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TextBox 4"/>
          <p:cNvSpPr txBox="1"/>
          <p:nvPr/>
        </p:nvSpPr>
        <p:spPr>
          <a:xfrm>
            <a:off x="11675403" y="6410325"/>
            <a:ext cx="29591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fld id="{9A0DB2DC-4C9A-4742-B13C-FB6460FD3503}" type="slidenum"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6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609378" y="908050"/>
            <a:ext cx="10973562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3" name="Rectangle 3"/>
          <p:cNvSpPr>
            <a:spLocks noGrp="1"/>
          </p:cNvSpPr>
          <p:nvPr>
            <p:ph type="body"/>
          </p:nvPr>
        </p:nvSpPr>
        <p:spPr>
          <a:xfrm>
            <a:off x="609378" y="1600200"/>
            <a:ext cx="10973562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2054" name="矩形 1"/>
          <p:cNvSpPr>
            <a:spLocks noChangeArrowheads="1"/>
          </p:cNvSpPr>
          <p:nvPr/>
        </p:nvSpPr>
        <p:spPr bwMode="auto">
          <a:xfrm>
            <a:off x="0" y="6713538"/>
            <a:ext cx="12192318" cy="144463"/>
          </a:xfrm>
          <a:prstGeom prst="rect">
            <a:avLst/>
          </a:prstGeom>
          <a:solidFill>
            <a:srgbClr val="0F3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236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59956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67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932" y="628084"/>
            <a:ext cx="4140278" cy="4143451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899" y="937533"/>
            <a:ext cx="1152105" cy="1217169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12"/>
          <p:cNvSpPr/>
          <p:nvPr/>
        </p:nvSpPr>
        <p:spPr>
          <a:xfrm>
            <a:off x="4194234" y="2740276"/>
            <a:ext cx="3807024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6530" y="3068769"/>
            <a:ext cx="316749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TabPFN</a:t>
            </a:r>
            <a:endParaRPr lang="en-US" altLang="zh-CN" sz="4400" b="1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6" name="Rectangle 14"/>
          <p:cNvSpPr/>
          <p:nvPr/>
        </p:nvSpPr>
        <p:spPr>
          <a:xfrm>
            <a:off x="5631985" y="2256266"/>
            <a:ext cx="942340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6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26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en-US" altLang="zh-CN" sz="2600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337" y="92890"/>
            <a:ext cx="2645416" cy="503002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 animBg="1"/>
      <p:bldP spid="10245" grpId="0"/>
      <p:bldP spid="102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252920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" y="1350645"/>
            <a:ext cx="3278505" cy="4463415"/>
          </a:xfrm>
          <a:prstGeom prst="rect">
            <a:avLst/>
          </a:prstGeom>
        </p:spPr>
      </p:pic>
      <p:sp>
        <p:nvSpPr>
          <p:cNvPr id="15365" name="矩形 5"/>
          <p:cNvSpPr/>
          <p:nvPr/>
        </p:nvSpPr>
        <p:spPr>
          <a:xfrm>
            <a:off x="4649788" y="1350645"/>
            <a:ext cx="6719887" cy="431800"/>
          </a:xfrm>
          <a:prstGeom prst="rect">
            <a:avLst/>
          </a:prstGeom>
          <a:solidFill>
            <a:srgbClr val="113E6A"/>
          </a:solidFill>
          <a:ln w="9525">
            <a:noFill/>
          </a:ln>
        </p:spPr>
        <p:txBody>
          <a:bodyPr anchor="t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6" name="矩形 6"/>
          <p:cNvSpPr/>
          <p:nvPr/>
        </p:nvSpPr>
        <p:spPr>
          <a:xfrm>
            <a:off x="4649788" y="3042920"/>
            <a:ext cx="6719887" cy="431800"/>
          </a:xfrm>
          <a:prstGeom prst="rect">
            <a:avLst/>
          </a:prstGeom>
          <a:solidFill>
            <a:srgbClr val="113E6A"/>
          </a:solidFill>
          <a:ln w="9525">
            <a:noFill/>
          </a:ln>
        </p:spPr>
        <p:txBody>
          <a:bodyPr anchor="t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7" name="矩形 7"/>
          <p:cNvSpPr/>
          <p:nvPr/>
        </p:nvSpPr>
        <p:spPr>
          <a:xfrm>
            <a:off x="4649788" y="4886008"/>
            <a:ext cx="6719887" cy="431800"/>
          </a:xfrm>
          <a:prstGeom prst="rect">
            <a:avLst/>
          </a:prstGeom>
          <a:solidFill>
            <a:srgbClr val="113E6A"/>
          </a:solidFill>
          <a:ln w="9525">
            <a:noFill/>
          </a:ln>
        </p:spPr>
        <p:txBody>
          <a:bodyPr anchor="t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8" name="TextBox 8"/>
          <p:cNvSpPr txBox="1"/>
          <p:nvPr/>
        </p:nvSpPr>
        <p:spPr>
          <a:xfrm>
            <a:off x="4649788" y="1350645"/>
            <a:ext cx="3622675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纯粹的模型设计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9" name="Freeform 6"/>
          <p:cNvSpPr/>
          <p:nvPr/>
        </p:nvSpPr>
        <p:spPr>
          <a:xfrm>
            <a:off x="4217988" y="1368108"/>
            <a:ext cx="339725" cy="388937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443" h="511">
                <a:moveTo>
                  <a:pt x="0" y="256"/>
                </a:moveTo>
                <a:lnTo>
                  <a:pt x="221" y="128"/>
                </a:lnTo>
                <a:lnTo>
                  <a:pt x="443" y="0"/>
                </a:lnTo>
                <a:lnTo>
                  <a:pt x="443" y="256"/>
                </a:lnTo>
                <a:lnTo>
                  <a:pt x="443" y="511"/>
                </a:lnTo>
                <a:lnTo>
                  <a:pt x="221" y="384"/>
                </a:lnTo>
                <a:lnTo>
                  <a:pt x="0" y="256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370" name="Freeform 6"/>
          <p:cNvSpPr/>
          <p:nvPr/>
        </p:nvSpPr>
        <p:spPr>
          <a:xfrm>
            <a:off x="4217988" y="3060383"/>
            <a:ext cx="339725" cy="388937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443" h="511">
                <a:moveTo>
                  <a:pt x="0" y="256"/>
                </a:moveTo>
                <a:lnTo>
                  <a:pt x="221" y="128"/>
                </a:lnTo>
                <a:lnTo>
                  <a:pt x="443" y="0"/>
                </a:lnTo>
                <a:lnTo>
                  <a:pt x="443" y="256"/>
                </a:lnTo>
                <a:lnTo>
                  <a:pt x="443" y="511"/>
                </a:lnTo>
                <a:lnTo>
                  <a:pt x="221" y="384"/>
                </a:lnTo>
                <a:lnTo>
                  <a:pt x="0" y="256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371" name="Freeform 6"/>
          <p:cNvSpPr/>
          <p:nvPr/>
        </p:nvSpPr>
        <p:spPr>
          <a:xfrm>
            <a:off x="4217988" y="4889183"/>
            <a:ext cx="339725" cy="388937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443" h="511">
                <a:moveTo>
                  <a:pt x="0" y="256"/>
                </a:moveTo>
                <a:lnTo>
                  <a:pt x="221" y="128"/>
                </a:lnTo>
                <a:lnTo>
                  <a:pt x="443" y="0"/>
                </a:lnTo>
                <a:lnTo>
                  <a:pt x="443" y="256"/>
                </a:lnTo>
                <a:lnTo>
                  <a:pt x="443" y="511"/>
                </a:lnTo>
                <a:lnTo>
                  <a:pt x="221" y="384"/>
                </a:lnTo>
                <a:lnTo>
                  <a:pt x="0" y="256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372" name="TextBox 13"/>
          <p:cNvSpPr txBox="1"/>
          <p:nvPr/>
        </p:nvSpPr>
        <p:spPr>
          <a:xfrm>
            <a:off x="4649788" y="3057208"/>
            <a:ext cx="3767137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特殊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的注意力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机制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73" name="TextBox 14"/>
          <p:cNvSpPr txBox="1"/>
          <p:nvPr/>
        </p:nvSpPr>
        <p:spPr>
          <a:xfrm>
            <a:off x="4649788" y="4886008"/>
            <a:ext cx="3767137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序列化输入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74" name="TextBox 15"/>
          <p:cNvSpPr txBox="1"/>
          <p:nvPr/>
        </p:nvSpPr>
        <p:spPr>
          <a:xfrm>
            <a:off x="4648200" y="1869758"/>
            <a:ext cx="657701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solidFill>
                  <a:srgbClr val="004C54"/>
                </a:solidFill>
                <a:latin typeface="微软雅黑" panose="020B0503020204020204" charset="-122"/>
                <a:ea typeface="微软雅黑" panose="020B0503020204020204" charset="-122"/>
              </a:rPr>
              <a:t>通过组件的设计与拼接构建出整个模型架构，可以直接使用梯度下降来</a:t>
            </a:r>
            <a:r>
              <a:rPr lang="zh-CN" altLang="en-US" dirty="0">
                <a:solidFill>
                  <a:srgbClr val="004C54"/>
                </a:solidFill>
                <a:latin typeface="微软雅黑" panose="020B0503020204020204" charset="-122"/>
                <a:ea typeface="微软雅黑" panose="020B0503020204020204" charset="-122"/>
              </a:rPr>
              <a:t>优化。</a:t>
            </a:r>
            <a:endParaRPr lang="zh-CN" altLang="en-US" dirty="0">
              <a:solidFill>
                <a:srgbClr val="004C5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75" name="TextBox 16"/>
          <p:cNvSpPr txBox="1"/>
          <p:nvPr/>
        </p:nvSpPr>
        <p:spPr>
          <a:xfrm>
            <a:off x="4648200" y="3520758"/>
            <a:ext cx="657701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solidFill>
                  <a:srgbClr val="004C54"/>
                </a:solidFill>
                <a:latin typeface="微软雅黑" panose="020B0503020204020204" charset="-122"/>
                <a:ea typeface="微软雅黑" panose="020B0503020204020204" charset="-122"/>
              </a:rPr>
              <a:t>其注意力组件提供了输入间互相联系的能力，也提供了足够的并发训练的可能性，使得模型能快速优化得</a:t>
            </a:r>
            <a:r>
              <a:rPr lang="zh-CN" altLang="en-US" dirty="0">
                <a:solidFill>
                  <a:srgbClr val="004C54"/>
                </a:solidFill>
                <a:latin typeface="微软雅黑" panose="020B0503020204020204" charset="-122"/>
                <a:ea typeface="微软雅黑" panose="020B0503020204020204" charset="-122"/>
              </a:rPr>
              <a:t>更好。</a:t>
            </a:r>
            <a:endParaRPr lang="zh-CN" altLang="en-US" dirty="0">
              <a:solidFill>
                <a:srgbClr val="004C5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76" name="TextBox 17"/>
          <p:cNvSpPr txBox="1"/>
          <p:nvPr/>
        </p:nvSpPr>
        <p:spPr>
          <a:xfrm>
            <a:off x="4648200" y="5322570"/>
            <a:ext cx="657701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solidFill>
                  <a:srgbClr val="004C54"/>
                </a:solidFill>
                <a:latin typeface="微软雅黑" panose="020B0503020204020204" charset="-122"/>
                <a:ea typeface="微软雅黑" panose="020B0503020204020204" charset="-122"/>
              </a:rPr>
              <a:t>通过位置编码和序列掩码形式的训练，使得模型可以获得强大的序列预测</a:t>
            </a:r>
            <a:r>
              <a:rPr lang="zh-CN" altLang="en-US" dirty="0">
                <a:solidFill>
                  <a:srgbClr val="004C54"/>
                </a:solidFill>
                <a:latin typeface="微软雅黑" panose="020B0503020204020204" charset="-122"/>
                <a:ea typeface="微软雅黑" panose="020B0503020204020204" charset="-122"/>
              </a:rPr>
              <a:t>能力。</a:t>
            </a:r>
            <a:endParaRPr lang="zh-CN" altLang="en-US" dirty="0">
              <a:solidFill>
                <a:srgbClr val="004C5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76E-6 -2.59259E-6 L 0.09003 -2.59259E-6 " pathEditMode="relative" rAng="0" ptsTypes="AA">
                                      <p:cBhvr>
                                        <p:cTn id="36" dur="500" spd="-999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76E-6 -2.59259E-6 L 0.09003 -2.59259E-6 " pathEditMode="relative" rAng="0" ptsTypes="AA">
                                      <p:cBhvr>
                                        <p:cTn id="40" dur="500" spd="-999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76E-6 -2.59259E-6 L 0.09003 -2.59259E-6 " pathEditMode="relative" rAng="0" ptsTypes="AA">
                                      <p:cBhvr>
                                        <p:cTn id="44" dur="500" spd="-999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5365" grpId="0" bldLvl="0" animBg="1"/>
      <p:bldP spid="15366" grpId="0" bldLvl="0" animBg="1"/>
      <p:bldP spid="15367" grpId="0" bldLvl="0" animBg="1"/>
      <p:bldP spid="15368" grpId="0"/>
      <p:bldP spid="15372" grpId="0"/>
      <p:bldP spid="15373" grpId="0"/>
      <p:bldP spid="15374" grpId="0"/>
      <p:bldP spid="15375" grpId="0"/>
      <p:bldP spid="153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03632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PDD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6700" y="1968500"/>
            <a:ext cx="3931285" cy="927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60185" y="111633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后验预测分布</a:t>
            </a:r>
            <a:r>
              <a:rPr lang="en-US" altLang="zh-CN" b="1"/>
              <a:t> (posterior predictive distribution, PPD) </a:t>
            </a:r>
            <a:r>
              <a:rPr lang="zh-CN" altLang="en-US"/>
              <a:t>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560185" y="3173730"/>
                <a:ext cx="406336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sym typeface="+mn-ea"/>
                  </a:rPr>
                  <a:t>其中，</a:t>
                </a:r>
                <a:r>
                  <a:rPr lang="zh-CN" altLang="en-US"/>
                  <a:t>隐变量</a:t>
                </a:r>
                <a:r>
                  <a:rPr lang="en-US" altLang="zh-CN">
                    <a:sym typeface="+mn-ea"/>
                  </a:rPr>
                  <a:t>t</a:t>
                </a:r>
                <a:r>
                  <a:rPr lang="zh-CN" altLang="en-US"/>
                  <a:t>称为</a:t>
                </a:r>
                <a:r>
                  <a:rPr lang="en-US" altLang="zh-CN"/>
                  <a:t>task</a:t>
                </a:r>
                <a:r>
                  <a:rPr lang="zh-CN" altLang="en-US"/>
                  <a:t>，可以视为一个</a:t>
                </a:r>
                <a:r>
                  <a:rPr lang="zh-CN" altLang="en-US" b="1"/>
                  <a:t>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185" y="3173730"/>
                <a:ext cx="4063365" cy="6451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560185" y="4097020"/>
                <a:ext cx="4267200" cy="19418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/>
                  <a:t>- </a:t>
                </a:r>
                <a:r>
                  <a:rPr lang="zh-CN" altLang="en-US"/>
                  <a:t>设模型空间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𝛷</m:t>
                    </m:r>
                  </m:oMath>
                </a14:m>
                <a:r>
                  <a:rPr lang="zh-CN" altLang="en-US"/>
                  <a:t>，则对任意模型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𝛷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zh-CN" altLang="en-US"/>
                  <a:t>，都有预测</a:t>
                </a:r>
                <a:r>
                  <a:rPr lang="zh-CN" altLang="en-US"/>
                  <a:t>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  <a:p>
                <a:pPr algn="l">
                  <a:buClrTx/>
                  <a:buSzTx/>
                  <a:buFontTx/>
                </a:pPr>
                <a:r>
                  <a:rPr lang="en-US" altLang="zh-CN"/>
                  <a:t>-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是</a:t>
                </a:r>
                <a:r>
                  <a:rPr lang="zh-CN" altLang="en-US">
                    <a:sym typeface="+mn-ea"/>
                  </a:rPr>
                  <a:t>得知数据集</a:t>
                </a:r>
                <a:r>
                  <a:rPr lang="en-US" altLang="zh-CN">
                    <a:sym typeface="+mn-ea"/>
                  </a:rPr>
                  <a:t>D</a:t>
                </a:r>
                <a:r>
                  <a:rPr lang="zh-CN" altLang="en-US">
                    <a:sym typeface="+mn-ea"/>
                  </a:rPr>
                  <a:t>之后</a:t>
                </a:r>
                <a:r>
                  <a:rPr lang="zh-CN" altLang="en-US">
                    <a:sym typeface="+mn-ea"/>
                  </a:rPr>
                  <a:t>模型</a:t>
                </a:r>
                <a:r>
                  <a:rPr lang="zh-CN" altLang="en-US">
                    <a:sym typeface="+mn-ea"/>
                  </a:rPr>
                  <a:t>的后验分布。</a:t>
                </a:r>
                <a:endParaRPr lang="zh-CN" altLang="en-US"/>
              </a:p>
              <a:p>
                <a:pPr algn="l">
                  <a:buClrTx/>
                  <a:buSzTx/>
                  <a:buFontTx/>
                </a:pPr>
                <a:endParaRPr lang="zh-CN" altLang="en-US"/>
              </a:p>
              <a:p>
                <a:pPr algn="l">
                  <a:buClrTx/>
                  <a:buSzTx/>
                  <a:buFontTx/>
                </a:pPr>
                <a:r>
                  <a:rPr lang="zh-CN" altLang="en-US"/>
                  <a:t>传统方法会通过近似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来近似PDD。</a:t>
                </a:r>
                <a:endParaRPr lang="zh-CN" altLang="en-US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185" y="4097020"/>
                <a:ext cx="4267200" cy="19418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990" y="2949575"/>
            <a:ext cx="3794125" cy="29375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70990" y="1116330"/>
            <a:ext cx="41332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ym typeface="+mn-ea"/>
              </a:rPr>
              <a:t>PFN</a:t>
            </a:r>
            <a:r>
              <a:rPr lang="zh-CN" altLang="en-US" sz="2000">
                <a:sym typeface="+mn-ea"/>
              </a:rPr>
              <a:t>用来</a:t>
            </a:r>
            <a:r>
              <a:rPr lang="zh-CN" altLang="en-US" sz="2000" b="1">
                <a:solidFill>
                  <a:schemeClr val="bg1">
                    <a:lumMod val="75000"/>
                  </a:schemeClr>
                </a:solidFill>
                <a:sym typeface="+mn-ea"/>
              </a:rPr>
              <a:t>解决</a:t>
            </a:r>
            <a:r>
              <a:rPr lang="zh-CN" altLang="en-US" sz="2000" b="1">
                <a:sym typeface="+mn-ea"/>
              </a:rPr>
              <a:t>监督学习问题</a:t>
            </a:r>
            <a:r>
              <a:rPr lang="zh-CN" altLang="en-US" sz="2000">
                <a:sym typeface="+mn-ea"/>
              </a:rPr>
              <a:t>：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输入数据集</a:t>
            </a:r>
            <a:r>
              <a:rPr lang="en-US" altLang="zh-CN" sz="2000">
                <a:sym typeface="+mn-ea"/>
              </a:rPr>
              <a:t>D</a:t>
            </a:r>
            <a:r>
              <a:rPr lang="zh-CN" altLang="en-US" sz="2000">
                <a:sym typeface="+mn-ea"/>
              </a:rPr>
              <a:t>和特征向量</a:t>
            </a:r>
            <a:r>
              <a:rPr lang="en-US" altLang="zh-CN" sz="2000">
                <a:sym typeface="+mn-ea"/>
              </a:rPr>
              <a:t>x_test</a:t>
            </a:r>
            <a:r>
              <a:rPr lang="zh-CN" altLang="en-US" sz="2000">
                <a:sym typeface="+mn-ea"/>
              </a:rPr>
              <a:t>，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输出</a:t>
            </a:r>
            <a:r>
              <a:rPr lang="en-US" altLang="zh-CN" sz="2000">
                <a:sym typeface="+mn-ea"/>
              </a:rPr>
              <a:t>x_test</a:t>
            </a:r>
            <a:r>
              <a:rPr lang="zh-CN" altLang="en-US" sz="2000">
                <a:sym typeface="+mn-ea"/>
              </a:rPr>
              <a:t>对应的标签</a:t>
            </a:r>
            <a:r>
              <a:rPr lang="en-US" altLang="zh-CN" sz="2000">
                <a:sym typeface="+mn-ea"/>
              </a:rPr>
              <a:t>y_test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990" y="2273300"/>
            <a:ext cx="2262505" cy="626745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418782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PFN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：训练理论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&amp; loss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8725" y="2348230"/>
            <a:ext cx="6789420" cy="5791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38725" y="1517650"/>
            <a:ext cx="6790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PFN</a:t>
            </a:r>
            <a:r>
              <a:rPr lang="zh-CN" altLang="en-US"/>
              <a:t>使用</a:t>
            </a:r>
            <a:r>
              <a:rPr lang="en-US" altLang="zh-CN"/>
              <a:t>loss</a:t>
            </a:r>
            <a:r>
              <a:rPr lang="zh-CN" altLang="en-US"/>
              <a:t>函数</a:t>
            </a:r>
            <a:r>
              <a:rPr lang="en-US" altLang="zh-CN"/>
              <a:t>L</a:t>
            </a:r>
            <a:r>
              <a:rPr lang="zh-CN" altLang="en-US"/>
              <a:t>，</a:t>
            </a:r>
            <a:r>
              <a:rPr lang="zh-CN" altLang="en-US"/>
              <a:t>称作</a:t>
            </a:r>
            <a:endParaRPr lang="zh-CN" altLang="en-US"/>
          </a:p>
          <a:p>
            <a:r>
              <a:rPr lang="en-US" altLang="zh-CN"/>
              <a:t>Prior-Data Negative Log-Likelihood (Prior-Data NLL)</a:t>
            </a:r>
            <a:r>
              <a:rPr lang="zh-CN" altLang="en-US"/>
              <a:t>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061585" y="5012690"/>
                <a:ext cx="675449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即：优化</a:t>
                </a:r>
                <a:r>
                  <a:rPr lang="en-US" altLang="zh-CN"/>
                  <a:t>L</a:t>
                </a:r>
                <a:r>
                  <a:rPr lang="zh-CN" altLang="en-US"/>
                  <a:t>等价于优化</a:t>
                </a:r>
                <a:r>
                  <a:rPr lang="en-US" altLang="zh-CN"/>
                  <a:t>p</a:t>
                </a:r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/>
                  <a:t>的</a:t>
                </a:r>
                <a:r>
                  <a:rPr lang="zh-CN" altLang="en-US" b="1"/>
                  <a:t>交叉熵</a:t>
                </a:r>
                <a:r>
                  <a:rPr lang="zh-CN" altLang="en-US"/>
                  <a:t>（也等价于优化二者的</a:t>
                </a:r>
                <a:r>
                  <a:rPr lang="en-US" altLang="zh-CN"/>
                  <a:t>KL</a:t>
                </a:r>
                <a:r>
                  <a:rPr lang="zh-CN" altLang="en-US"/>
                  <a:t>散度）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585" y="5012690"/>
                <a:ext cx="6754495" cy="6451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5038725" y="3112770"/>
            <a:ext cx="3035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可以将其</a:t>
            </a:r>
            <a:r>
              <a:rPr lang="zh-CN" altLang="en-US"/>
              <a:t>转变为：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585" y="3566160"/>
            <a:ext cx="6597650" cy="12458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73100" y="1851025"/>
            <a:ext cx="3823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PFN</a:t>
            </a:r>
            <a:r>
              <a:rPr lang="zh-CN" altLang="en-US" b="1"/>
              <a:t>：</a:t>
            </a:r>
            <a:r>
              <a:rPr lang="en-US" altLang="zh-CN" b="1"/>
              <a:t>Prior-Data Fitted Network</a:t>
            </a:r>
            <a:endParaRPr lang="en-US" altLang="zh-CN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" y="3220720"/>
            <a:ext cx="3202305" cy="5289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4205" y="4147820"/>
            <a:ext cx="3816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PFN</a:t>
            </a:r>
            <a:r>
              <a:rPr lang="zh-CN" altLang="en-US"/>
              <a:t>被用于</a:t>
            </a:r>
            <a:r>
              <a:rPr lang="zh-CN" altLang="en-US"/>
              <a:t>直接近似</a:t>
            </a:r>
            <a:r>
              <a:rPr lang="en-US" altLang="zh-CN"/>
              <a:t>PDD</a:t>
            </a:r>
            <a:r>
              <a:rPr lang="zh-CN" altLang="en-US"/>
              <a:t>，即要：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310" y="4561840"/>
            <a:ext cx="3003550" cy="6229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4205" y="24491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作为一个模型（模型参数为</a:t>
            </a:r>
            <a:r>
              <a:rPr lang="en-US" altLang="zh-CN"/>
              <a:t>θ</a:t>
            </a:r>
            <a:r>
              <a:rPr lang="zh-CN" altLang="en-US"/>
              <a:t>），</a:t>
            </a:r>
            <a:r>
              <a:rPr lang="en-US" altLang="zh-CN"/>
              <a:t>PFN</a:t>
            </a:r>
            <a:r>
              <a:rPr lang="zh-CN" altLang="en-US"/>
              <a:t>本身就是一个这样的</a:t>
            </a:r>
            <a:r>
              <a:rPr lang="zh-CN" altLang="en-US"/>
              <a:t>分布：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2468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训练数据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来源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065" y="1247775"/>
            <a:ext cx="6789420" cy="5791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01065" y="2068195"/>
                <a:ext cx="679005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注意到，</a:t>
                </a:r>
                <a:r>
                  <a:rPr lang="en-US" altLang="zh-CN"/>
                  <a:t>L</a:t>
                </a:r>
                <a:r>
                  <a:rPr lang="zh-CN" altLang="en-US"/>
                  <a:t>函数里面的数据来自于先验分布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65" y="2068195"/>
                <a:ext cx="679005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01065" y="2599690"/>
                <a:ext cx="6789420" cy="1309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10000"/>
                  </a:lnSpc>
                </a:pPr>
                <a:r>
                  <a:rPr lang="zh-CN" altLang="en-US"/>
                  <a:t>先验分布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归根结底是个</a:t>
                </a: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超参数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，它</a:t>
                </a:r>
                <a:r>
                  <a:rPr lang="zh-CN" altLang="en-US"/>
                  <a:t>建构于：</a:t>
                </a:r>
                <a:endParaRPr lang="zh-CN" altLang="en-US"/>
              </a:p>
              <a:p>
                <a:pPr>
                  <a:lnSpc>
                    <a:spcPct val="110000"/>
                  </a:lnSpc>
                </a:pPr>
                <a:r>
                  <a:rPr lang="en-US" altLang="zh-CN"/>
                  <a:t>1. </a:t>
                </a:r>
                <a:r>
                  <a:rPr lang="zh-CN" altLang="en-US">
                    <a:sym typeface="+mn-ea"/>
                  </a:rPr>
                  <a:t>设定的</a:t>
                </a:r>
                <a:r>
                  <a:rPr lang="zh-CN" altLang="en-US"/>
                  <a:t>先验模型架构分布</a:t>
                </a:r>
                <a:endParaRPr lang="zh-CN" altLang="en-US"/>
              </a:p>
              <a:p>
                <a:pPr>
                  <a:lnSpc>
                    <a:spcPct val="110000"/>
                  </a:lnSpc>
                </a:pPr>
                <a:r>
                  <a:rPr lang="en-US" altLang="zh-CN"/>
                  <a:t>2. </a:t>
                </a:r>
                <a:r>
                  <a:rPr lang="zh-CN" altLang="en-US"/>
                  <a:t>设定</a:t>
                </a:r>
                <a:r>
                  <a:rPr lang="zh-CN" altLang="en-US"/>
                  <a:t>的每个架构各自的</a:t>
                </a:r>
                <a:r>
                  <a:rPr lang="zh-CN" altLang="en-US">
                    <a:sym typeface="+mn-ea"/>
                  </a:rPr>
                  <a:t>模型权重</a:t>
                </a:r>
                <a:r>
                  <a:rPr lang="zh-CN" altLang="en-US"/>
                  <a:t>分布</a:t>
                </a:r>
                <a:endParaRPr lang="zh-CN" altLang="en-US">
                  <a:sym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/>
                  <a:t>3. </a:t>
                </a:r>
                <a:r>
                  <a:rPr lang="zh-CN" altLang="en-US"/>
                  <a:t>底层自变量</a:t>
                </a:r>
                <a:r>
                  <a:rPr lang="en-US" altLang="zh-CN"/>
                  <a:t>x</a:t>
                </a:r>
                <a:r>
                  <a:rPr lang="zh-CN" altLang="en-US"/>
                  <a:t>，服从标准正态分布，用于从上面两个分布</a:t>
                </a:r>
                <a:r>
                  <a:rPr lang="zh-CN" altLang="en-US"/>
                  <a:t>采样。</a:t>
                </a:r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65" y="2599690"/>
                <a:ext cx="6789420" cy="13093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8348980" y="1247775"/>
            <a:ext cx="3157220" cy="1663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TabPFN</a:t>
            </a:r>
            <a:r>
              <a:rPr lang="zh-CN" altLang="en-US"/>
              <a:t>使用</a:t>
            </a:r>
            <a:r>
              <a:rPr lang="zh-CN" altLang="en-US"/>
              <a:t>了适合表格的模型架构：</a:t>
            </a:r>
            <a:r>
              <a:rPr lang="en-US" altLang="zh-CN"/>
              <a:t>SCM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Structural Causal Models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复杂</a:t>
            </a:r>
            <a:r>
              <a:rPr lang="zh-CN" altLang="en-US">
                <a:sym typeface="+mn-ea"/>
              </a:rPr>
              <a:t>因果关系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非单向</a:t>
            </a:r>
            <a:r>
              <a:rPr lang="zh-CN" altLang="en-US">
                <a:sym typeface="+mn-ea"/>
              </a:rPr>
              <a:t>性</a:t>
            </a:r>
            <a:endParaRPr lang="zh-CN" alt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901065" y="4043680"/>
                <a:ext cx="344741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所有训练数据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b="1"/>
                  <a:t>完全人工生成！</a:t>
                </a:r>
                <a:endParaRPr lang="zh-CN" altLang="en-US" b="1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65" y="4043680"/>
                <a:ext cx="3447415" cy="368300"/>
              </a:xfrm>
              <a:prstGeom prst="rect">
                <a:avLst/>
              </a:prstGeom>
              <a:blipFill rotWithShape="1">
                <a:blip r:embed="rId4"/>
                <a:stretch>
                  <a:fillRect r="-2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700" y="3194050"/>
            <a:ext cx="2697480" cy="26212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1065" y="4681855"/>
            <a:ext cx="67900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训练数据的特征作为模型输入，标签作为期望输出。因此，</a:t>
            </a:r>
            <a:r>
              <a:rPr lang="en-US" altLang="zh-CN"/>
              <a:t>PFN</a:t>
            </a:r>
            <a:r>
              <a:rPr lang="zh-CN" altLang="en-US"/>
              <a:t>是一个</a:t>
            </a:r>
            <a:r>
              <a:rPr lang="zh-CN" altLang="en-US" b="1"/>
              <a:t>通过监督学习优化的模型</a:t>
            </a:r>
            <a:r>
              <a:rPr lang="zh-CN" altLang="en-US"/>
              <a:t>。论文选择</a:t>
            </a:r>
            <a:r>
              <a:rPr lang="en-US" altLang="zh-CN"/>
              <a:t>Transformer</a:t>
            </a:r>
            <a:r>
              <a:rPr lang="zh-CN" altLang="en-US"/>
              <a:t>作为该监督学习</a:t>
            </a:r>
            <a:r>
              <a:rPr lang="zh-CN" altLang="en-US"/>
              <a:t>模型。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706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细节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4455" y="3776345"/>
            <a:ext cx="4274820" cy="2491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54455" y="942975"/>
            <a:ext cx="4177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Transformer</a:t>
            </a:r>
            <a:r>
              <a:rPr lang="zh-CN" altLang="en-US"/>
              <a:t>的</a:t>
            </a:r>
            <a:r>
              <a:rPr lang="en-US" altLang="zh-CN" b="1"/>
              <a:t>Encoder</a:t>
            </a:r>
            <a:r>
              <a:rPr lang="zh-CN" altLang="en-US"/>
              <a:t>，但是</a:t>
            </a:r>
            <a:r>
              <a:rPr lang="zh-CN" altLang="en-US" b="1"/>
              <a:t>去掉位置编码</a:t>
            </a:r>
            <a:r>
              <a:rPr lang="zh-CN" altLang="en-US"/>
              <a:t>，因为数据集输入是顺序无关</a:t>
            </a:r>
            <a:r>
              <a:rPr lang="zh-CN" altLang="en-US"/>
              <a:t>的。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54455" y="2013585"/>
            <a:ext cx="4177665" cy="161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/>
              <a:t>虽然</a:t>
            </a:r>
            <a:r>
              <a:rPr lang="en-US" altLang="zh-CN"/>
              <a:t>query</a:t>
            </a:r>
            <a:r>
              <a:rPr lang="zh-CN" altLang="en-US"/>
              <a:t>有</a:t>
            </a:r>
            <a:r>
              <a:rPr lang="en-US" altLang="zh-CN"/>
              <a:t>m</a:t>
            </a:r>
            <a:r>
              <a:rPr lang="zh-CN" altLang="en-US"/>
              <a:t>个，但实际上依然是</a:t>
            </a:r>
            <a:r>
              <a:rPr lang="en-US" altLang="zh-CN"/>
              <a:t>m</a:t>
            </a:r>
            <a:r>
              <a:rPr lang="zh-CN" altLang="en-US"/>
              <a:t>个独立的</a:t>
            </a:r>
            <a:r>
              <a:rPr lang="en-US" altLang="zh-CN" b="1"/>
              <a:t>n</a:t>
            </a:r>
            <a:r>
              <a:rPr lang="zh-CN" altLang="en-US" b="1"/>
              <a:t>对</a:t>
            </a:r>
            <a:r>
              <a:rPr lang="en-US" altLang="zh-CN" b="1"/>
              <a:t>1</a:t>
            </a:r>
            <a:r>
              <a:rPr lang="zh-CN" altLang="en-US"/>
              <a:t>的预测任务。</a:t>
            </a:r>
            <a:r>
              <a:rPr lang="en-US" altLang="zh-CN"/>
              <a:t>PFN</a:t>
            </a:r>
            <a:r>
              <a:rPr lang="zh-CN" altLang="en-US"/>
              <a:t>添加了注意力掩码</a:t>
            </a:r>
            <a:r>
              <a:rPr lang="zh-CN"/>
              <a:t>，使得注意力计算中</a:t>
            </a:r>
            <a:r>
              <a:rPr lang="zh-CN" b="1"/>
              <a:t>任一</a:t>
            </a:r>
            <a:r>
              <a:rPr lang="en-US" altLang="zh-CN" b="1"/>
              <a:t>query</a:t>
            </a:r>
            <a:r>
              <a:rPr lang="zh-CN" altLang="en-US" b="1"/>
              <a:t>无法被其他任何</a:t>
            </a:r>
            <a:r>
              <a:rPr lang="zh-CN" altLang="en-US" b="1"/>
              <a:t>部分获取</a:t>
            </a:r>
            <a:r>
              <a:rPr lang="zh-CN" altLang="en-US"/>
              <a:t>，从而防止</a:t>
            </a:r>
            <a:r>
              <a:rPr lang="en-US" altLang="zh-CN"/>
              <a:t>query</a:t>
            </a:r>
            <a:r>
              <a:rPr lang="zh-CN" altLang="en-US"/>
              <a:t>之间直接或间接地发生</a:t>
            </a:r>
            <a:r>
              <a:rPr lang="zh-CN" altLang="en-US"/>
              <a:t>交流。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70675" y="942975"/>
            <a:ext cx="4064000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/>
              <a:t>预测头选择：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多分类：一个</a:t>
            </a:r>
            <a:r>
              <a:rPr lang="en-US" altLang="zh-CN"/>
              <a:t>softmax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二分类：一个</a:t>
            </a:r>
            <a:r>
              <a:rPr lang="en-US" altLang="zh-CN"/>
              <a:t>sigmoid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回归：</a:t>
            </a:r>
            <a:r>
              <a:rPr lang="en-US" altLang="zh-CN"/>
              <a:t>the Riemann distribution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30" y="3483610"/>
            <a:ext cx="3131820" cy="2784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70675" y="250698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Riemann distribution</a:t>
            </a:r>
            <a:r>
              <a:rPr lang="zh-CN" altLang="en-US">
                <a:sym typeface="+mn-ea"/>
              </a:rPr>
              <a:t>使得模型的回归任务的输出是个</a:t>
            </a:r>
            <a:r>
              <a:rPr lang="zh-CN" altLang="en-US" b="1">
                <a:sym typeface="+mn-ea"/>
              </a:rPr>
              <a:t>分布</a:t>
            </a:r>
            <a:r>
              <a:rPr lang="zh-CN" altLang="en-US">
                <a:sym typeface="+mn-ea"/>
              </a:rPr>
              <a:t>而非单值。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366395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TabPFN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注意力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优化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" y="2184400"/>
            <a:ext cx="10797540" cy="38938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38680" y="1273175"/>
            <a:ext cx="814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总共有三个子层，分别是特征间注意力，样本间注意力，和</a:t>
            </a:r>
            <a:r>
              <a:rPr lang="en-US" altLang="zh-CN"/>
              <a:t>MLP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944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12190" y="1650365"/>
            <a:ext cx="45472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python</a:t>
            </a:r>
            <a:r>
              <a:rPr lang="zh-CN" altLang="en-US"/>
              <a:t>编写了</a:t>
            </a:r>
            <a:r>
              <a:rPr lang="en-US" altLang="zh-CN"/>
              <a:t>TabPFN</a:t>
            </a:r>
            <a:r>
              <a:rPr lang="zh-CN" altLang="en-US"/>
              <a:t>的应用代码。</a:t>
            </a:r>
            <a:endParaRPr lang="zh-CN" altLang="en-US"/>
          </a:p>
          <a:p>
            <a:r>
              <a:rPr lang="zh-CN" altLang="en-US"/>
              <a:t>代码能力包括：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选取数据集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选取模型（</a:t>
            </a:r>
            <a:r>
              <a:rPr lang="en-US" altLang="zh-CN"/>
              <a:t>TabPFN</a:t>
            </a:r>
            <a:r>
              <a:rPr lang="zh-CN" altLang="en-US"/>
              <a:t>本身就有若干模型）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计算指标与保存预测结果。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12190" y="355727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选用的数据集是软件缺陷的开源数据集，是从</a:t>
            </a:r>
            <a:r>
              <a:rPr lang="en-US" altLang="zh-CN"/>
              <a:t>Java</a:t>
            </a:r>
            <a:r>
              <a:rPr lang="zh-CN" altLang="en-US"/>
              <a:t>项目里面收集的。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特征是软件度量元（即从软件源码的静态分析中提取的信息）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标签是</a:t>
            </a:r>
            <a:r>
              <a:rPr lang="en-US" altLang="zh-CN"/>
              <a:t>“</a:t>
            </a:r>
            <a:r>
              <a:rPr lang="zh-CN" altLang="en-US"/>
              <a:t>是否有缺陷</a:t>
            </a:r>
            <a:r>
              <a:rPr lang="en-US" altLang="zh-CN"/>
              <a:t>”</a:t>
            </a:r>
            <a:r>
              <a:rPr lang="zh-CN" altLang="en-US"/>
              <a:t>（</a:t>
            </a:r>
            <a:r>
              <a:rPr lang="en-US" altLang="zh-CN"/>
              <a:t>01</a:t>
            </a:r>
            <a:r>
              <a:rPr lang="zh-CN" altLang="en-US"/>
              <a:t>二元值）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4995" y="2757805"/>
            <a:ext cx="5812790" cy="22688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74995" y="1858010"/>
            <a:ext cx="5739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可见即使</a:t>
            </a:r>
            <a:r>
              <a:rPr lang="en-US" altLang="zh-CN"/>
              <a:t>TabPFN</a:t>
            </a:r>
            <a:r>
              <a:rPr lang="zh-CN" altLang="en-US"/>
              <a:t>从来没有</a:t>
            </a:r>
            <a:r>
              <a:rPr lang="en-US" altLang="zh-CN"/>
              <a:t>“</a:t>
            </a:r>
            <a:r>
              <a:rPr lang="zh-CN" altLang="en-US"/>
              <a:t>见过</a:t>
            </a:r>
            <a:r>
              <a:rPr lang="en-US" altLang="zh-CN"/>
              <a:t>”</a:t>
            </a:r>
            <a:r>
              <a:rPr lang="zh-CN" altLang="en-US"/>
              <a:t>真实的软件缺陷数据集，但依然有强大的预测</a:t>
            </a:r>
            <a:r>
              <a:rPr lang="zh-CN" altLang="en-US"/>
              <a:t>能力。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1349</Words>
  <Application>WPS 演示</Application>
  <PresentationFormat>宽屏</PresentationFormat>
  <Paragraphs>100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Arial Unicode MS</vt:lpstr>
      <vt:lpstr>Calibri</vt:lpstr>
      <vt:lpstr>微软雅黑</vt:lpstr>
      <vt:lpstr>仿宋_GB2312</vt:lpstr>
      <vt:lpstr>仿宋</vt:lpstr>
      <vt:lpstr>Cambria Math</vt:lpstr>
      <vt:lpstr>MS Mincho</vt:lpstr>
      <vt:lpstr>Calibri</vt:lpstr>
      <vt:lpstr>WPS</vt:lpstr>
      <vt:lpstr>1</vt:lpstr>
      <vt:lpstr>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DeathWind</dc:creator>
  <cp:lastModifiedBy>陈禹译</cp:lastModifiedBy>
  <cp:revision>41</cp:revision>
  <dcterms:created xsi:type="dcterms:W3CDTF">2023-08-09T12:44:00Z</dcterms:created>
  <dcterms:modified xsi:type="dcterms:W3CDTF">2025-06-14T05:34:40Z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7E7C7AB58A6443A19B79FEF611747531_12</vt:lpwstr>
  </property>
</Properties>
</file>