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7" r:id="rId16"/>
    <p:sldId id="265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900" y="0"/>
            <a:ext cx="6671418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8179" y="6381750"/>
            <a:ext cx="491946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75403" y="6410325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2318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探究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9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 bldLvl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3329940"/>
            <a:ext cx="4274820" cy="249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13614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 b="1"/>
              <a:t>Encoder</a:t>
            </a:r>
            <a:r>
              <a:rPr lang="zh-CN" altLang="en-US"/>
              <a:t>，但是</a:t>
            </a:r>
            <a:r>
              <a:rPr lang="zh-CN" altLang="en-US" b="1"/>
              <a:t>去掉位置编码</a:t>
            </a:r>
            <a:r>
              <a:rPr lang="zh-CN" altLang="en-US"/>
              <a:t>，因为数据集输入是顺序无关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7600" y="24415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输入的</a:t>
            </a:r>
            <a:r>
              <a:rPr lang="en-US" altLang="zh-CN"/>
              <a:t>query</a:t>
            </a:r>
            <a:r>
              <a:rPr lang="zh-CN" altLang="en-US"/>
              <a:t>的对应位置的输出就被当作是它对应的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3165" y="1361440"/>
            <a:ext cx="417766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虽然</a:t>
            </a: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个，但实际上依然是</a:t>
            </a:r>
            <a:r>
              <a:rPr lang="en-US" altLang="zh-CN"/>
              <a:t>m</a:t>
            </a:r>
            <a:r>
              <a:rPr lang="zh-CN" altLang="en-US"/>
              <a:t>个独立的</a:t>
            </a:r>
            <a:r>
              <a:rPr lang="en-US" altLang="zh-CN" b="1"/>
              <a:t>n</a:t>
            </a:r>
            <a:r>
              <a:rPr lang="zh-CN" altLang="en-US" b="1"/>
              <a:t>对</a:t>
            </a:r>
            <a:r>
              <a:rPr lang="en-US" altLang="zh-CN" b="1"/>
              <a:t>1</a:t>
            </a:r>
            <a:r>
              <a:rPr lang="zh-CN" altLang="en-US"/>
              <a:t>的预测任务。</a:t>
            </a:r>
            <a:r>
              <a:rPr lang="en-US" altLang="zh-CN"/>
              <a:t>PFN</a:t>
            </a:r>
            <a:r>
              <a:rPr lang="zh-CN" altLang="en-US"/>
              <a:t>添加了注意力掩码</a:t>
            </a:r>
            <a:r>
              <a:rPr lang="zh-CN"/>
              <a:t>，使得</a:t>
            </a:r>
            <a:r>
              <a:rPr lang="zh-CN" b="1"/>
              <a:t>任一</a:t>
            </a:r>
            <a:r>
              <a:rPr lang="en-US" altLang="zh-CN" b="1"/>
              <a:t>query</a:t>
            </a:r>
            <a:r>
              <a:rPr lang="zh-CN" altLang="en-US" b="1"/>
              <a:t>无法被其他任何</a:t>
            </a:r>
            <a:r>
              <a:rPr lang="zh-CN" altLang="en-US" b="1"/>
              <a:t>部分获取</a:t>
            </a:r>
            <a:r>
              <a:rPr lang="zh-CN" altLang="en-US"/>
              <a:t>，从而防止</a:t>
            </a:r>
            <a:r>
              <a:rPr lang="en-US" altLang="zh-CN"/>
              <a:t>query</a:t>
            </a:r>
            <a:r>
              <a:rPr lang="zh-CN" altLang="en-US"/>
              <a:t>之间直接或间接地发生</a:t>
            </a:r>
            <a:r>
              <a:rPr lang="zh-CN" altLang="en-US"/>
              <a:t>交流。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9680" y="3558540"/>
            <a:ext cx="406400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预测头选择：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多分类：一个</a:t>
            </a:r>
            <a:r>
              <a:rPr lang="en-US" altLang="zh-CN"/>
              <a:t>softmax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二分类：一个</a:t>
            </a:r>
            <a:r>
              <a:rPr lang="en-US" altLang="zh-CN"/>
              <a:t>sigmoid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回归：</a:t>
            </a:r>
            <a:r>
              <a:rPr lang="en-US" altLang="zh-CN"/>
              <a:t>the Riemann distribution </a:t>
            </a:r>
            <a:r>
              <a:rPr lang="zh-CN" altLang="en-US"/>
              <a:t>（来自</a:t>
            </a:r>
            <a:r>
              <a:rPr lang="en-US" altLang="zh-CN"/>
              <a:t>PFN</a:t>
            </a:r>
            <a:r>
              <a:rPr lang="zh-CN" altLang="en-US"/>
              <a:t>论文</a:t>
            </a:r>
            <a:r>
              <a:rPr lang="zh-CN" altLang="en-US"/>
              <a:t>中）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8745" y="16662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输入真实数据集和要预测的特征，就能输出预测的</a:t>
            </a:r>
            <a:r>
              <a:rPr lang="zh-CN" altLang="en-US"/>
              <a:t>标签。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1290" y="27006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预测过程只是普通的单次前向传播，没有微调等额外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1290" y="37350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可以理解为：</a:t>
            </a:r>
            <a:r>
              <a:rPr lang="en-US" altLang="zh-CN"/>
              <a:t>PFN</a:t>
            </a:r>
            <a:r>
              <a:rPr lang="zh-CN" altLang="en-US"/>
              <a:t>直接推导出输入</a:t>
            </a:r>
            <a:r>
              <a:rPr lang="zh-CN" altLang="en-US"/>
              <a:t>的数据服从</a:t>
            </a:r>
            <a:r>
              <a:rPr lang="zh-CN" altLang="en-US"/>
              <a:t>哪种</a:t>
            </a:r>
            <a:r>
              <a:rPr lang="zh-CN" altLang="en-US" b="1"/>
              <a:t>训练好了的神经网络模型</a:t>
            </a:r>
            <a:r>
              <a:rPr lang="zh-CN" altLang="en-US"/>
              <a:t>，然后直接跑出</a:t>
            </a:r>
            <a:r>
              <a:rPr lang="zh-CN" altLang="en-US"/>
              <a:t>答案。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31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2887345"/>
            <a:ext cx="7391400" cy="2811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240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通过监督训练</a:t>
            </a:r>
            <a:r>
              <a:rPr lang="zh-CN" altLang="en-US">
                <a:sym typeface="+mn-ea"/>
              </a:rPr>
              <a:t>学习了人为设定的先验分布，使其对每个</a:t>
            </a:r>
            <a:r>
              <a:rPr lang="zh-CN" altLang="en-US" u="sng">
                <a:sym typeface="+mn-ea"/>
              </a:rPr>
              <a:t>服从不同模型的先验分布的数据集</a:t>
            </a:r>
            <a:r>
              <a:rPr lang="zh-CN" altLang="en-US">
                <a:sym typeface="+mn-ea"/>
              </a:rPr>
              <a:t>都能进行较好的预测。不使用任何真实数据</a:t>
            </a:r>
            <a:r>
              <a:rPr lang="zh-CN" altLang="en-US">
                <a:sym typeface="+mn-ea"/>
              </a:rPr>
              <a:t>集。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015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假设了真实数据集背后符合某个十分宽泛的先验分布，从而在预测</a:t>
            </a:r>
            <a:r>
              <a:rPr lang="zh-CN" altLang="en-US">
                <a:sym typeface="+mn-ea"/>
              </a:rPr>
              <a:t>它的时候直接将其当成</a:t>
            </a:r>
            <a:r>
              <a:rPr lang="zh-CN" altLang="en-US">
                <a:sym typeface="+mn-ea"/>
              </a:rPr>
              <a:t>该先验分布的后验</a:t>
            </a:r>
            <a:r>
              <a:rPr lang="zh-CN" altLang="en-US">
                <a:sym typeface="+mn-ea"/>
              </a:rPr>
              <a:t>预测。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3303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TODO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1320" y="15455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修改了掩码的（实现）细节，让数据集可以注意</a:t>
            </a:r>
            <a:r>
              <a:rPr lang="zh-CN" altLang="en-US"/>
              <a:t>自己，但</a:t>
            </a:r>
            <a:r>
              <a:rPr lang="en-US" altLang="zh-CN"/>
              <a:t>query</a:t>
            </a:r>
            <a:r>
              <a:rPr lang="zh-CN" altLang="en-US"/>
              <a:t>不行。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76880" y="2509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找到了适用于表格的</a:t>
            </a:r>
            <a:r>
              <a:rPr lang="zh-CN" altLang="en-US"/>
              <a:t>先验。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1445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3303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TODO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设定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815" y="1679575"/>
            <a:ext cx="4408170" cy="193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监督学习问题：特征向量</a:t>
            </a:r>
            <a:r>
              <a:rPr lang="en-US" altLang="zh-CN"/>
              <a:t>x → </a:t>
            </a:r>
            <a:r>
              <a:rPr lang="zh-CN" altLang="en-US"/>
              <a:t>标签</a:t>
            </a:r>
            <a:r>
              <a:rPr lang="en-US" altLang="zh-CN"/>
              <a:t>y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设数据集</a:t>
            </a:r>
            <a:r>
              <a:rPr lang="en-US" altLang="zh-CN"/>
              <a:t> 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设测试特征向量</a:t>
            </a:r>
            <a:r>
              <a:rPr lang="en-US" altLang="zh-CN"/>
              <a:t>x</a:t>
            </a:r>
            <a:r>
              <a:rPr lang="zh-CN" altLang="en-US"/>
              <a:t>，测试标签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测试数据与数据集</a:t>
            </a:r>
            <a:r>
              <a:rPr lang="en-US" altLang="zh-CN"/>
              <a:t>D</a:t>
            </a:r>
            <a:r>
              <a:rPr lang="zh-CN" altLang="en-US"/>
              <a:t>同分布。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则问题被表示为这样一个</a:t>
            </a:r>
            <a:r>
              <a:rPr lang="zh-CN" altLang="en-US"/>
              <a:t>模型：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518920" y="3547110"/>
            <a:ext cx="413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输入数据集</a:t>
            </a:r>
            <a:r>
              <a:rPr lang="en-US" altLang="zh-CN" sz="2000" b="1">
                <a:sym typeface="+mn-ea"/>
              </a:rPr>
              <a:t>D</a:t>
            </a:r>
            <a:r>
              <a:rPr lang="zh-CN" altLang="en-US" sz="2000" b="1">
                <a:sym typeface="+mn-ea"/>
              </a:rPr>
              <a:t>和特征向量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输出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对应的标签</a:t>
            </a:r>
            <a:r>
              <a:rPr lang="en-US" altLang="zh-CN" sz="2000" b="1">
                <a:sym typeface="+mn-ea"/>
              </a:rPr>
              <a:t>y_test</a:t>
            </a:r>
            <a:r>
              <a:rPr lang="zh-CN" altLang="en-US" sz="2000" b="1">
                <a:sym typeface="+mn-ea"/>
              </a:rPr>
              <a:t>。</a:t>
            </a:r>
            <a:endParaRPr lang="zh-CN" altLang="en-US" sz="2000" b="1"/>
          </a:p>
          <a:p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4371975"/>
            <a:ext cx="2262505" cy="626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55" y="2249805"/>
            <a:ext cx="1638300" cy="365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36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PDD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2371090"/>
            <a:ext cx="3931285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055" y="13773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这就相当于求</a:t>
            </a:r>
            <a:r>
              <a:rPr lang="zh-CN" altLang="en-US" b="1"/>
              <a:t>后验预测分布</a:t>
            </a:r>
            <a:r>
              <a:rPr lang="en-US" altLang="zh-CN" b="1"/>
              <a:t> (posterior predictive distribution, PPD) </a:t>
            </a:r>
            <a:r>
              <a:rPr lang="zh-CN" altLang="en-US" b="1"/>
              <a:t>，</a:t>
            </a:r>
            <a:r>
              <a:rPr lang="zh-CN" altLang="en-US"/>
              <a:t>表示为：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其中，</a:t>
                </a:r>
                <a:r>
                  <a:rPr lang="zh-CN" altLang="en-US"/>
                  <a:t>隐变量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/>
                  <a:t>称为</a:t>
                </a:r>
                <a:r>
                  <a:rPr lang="en-US" altLang="zh-CN"/>
                  <a:t>task</a:t>
                </a:r>
                <a:r>
                  <a:rPr lang="zh-CN" altLang="en-US"/>
                  <a:t>，可以视为一个</a:t>
                </a:r>
                <a:r>
                  <a:rPr lang="zh-CN" altLang="en-US" b="1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329055" y="4358005"/>
                <a:ext cx="4267200" cy="12617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设模型空间</a:t>
                </a:r>
                <a:r>
                  <a:rPr lang="en-US" altLang="zh-CN"/>
                  <a:t>Φ</a:t>
                </a:r>
                <a:r>
                  <a:rPr lang="zh-CN" altLang="en-US"/>
                  <a:t>，则对任意模型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∈Φ </m:t>
                    </m:r>
                  </m:oMath>
                </a14:m>
                <a:r>
                  <a:rPr lang="zh-CN" altLang="en-US"/>
                  <a:t>，都形成分布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 φ)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而数据集</a:t>
                </a:r>
                <a:r>
                  <a:rPr lang="en-US" altLang="zh-CN"/>
                  <a:t>D</a:t>
                </a:r>
                <a:r>
                  <a:rPr lang="zh-CN" altLang="en-US"/>
                  <a:t>只有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的可能来自于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。这个式子也是模型</a:t>
                </a:r>
                <a:r>
                  <a:rPr lang="zh-CN" altLang="en-US"/>
                  <a:t>的后验</a:t>
                </a:r>
                <a:r>
                  <a:rPr lang="zh-CN" altLang="en-US"/>
                  <a:t>分布。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zh-CN" altLang="en-US"/>
                  <a:t>传统方法会通过近似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来近似PDD。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4358005"/>
                <a:ext cx="4267200" cy="1261745"/>
              </a:xfrm>
              <a:prstGeom prst="rect">
                <a:avLst/>
              </a:prstGeom>
              <a:blipFill rotWithShape="1">
                <a:blip r:embed="rId3"/>
                <a:stretch>
                  <a:fillRect b="-34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40" y="1692275"/>
            <a:ext cx="398526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77940" y="1103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进一步，</a:t>
            </a:r>
            <a:r>
              <a:rPr lang="en-US" altLang="zh-CN"/>
              <a:t>PDD</a:t>
            </a:r>
            <a:r>
              <a:rPr lang="zh-CN" altLang="en-US"/>
              <a:t>公式可以</a:t>
            </a:r>
            <a:r>
              <a:rPr lang="zh-CN" altLang="en-US"/>
              <a:t>看成：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33820" y="2682240"/>
                <a:ext cx="406400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</a:t>
                </a:r>
                <a:r>
                  <a:rPr lang="en-US" altLang="zh-CN"/>
                  <a:t>PDD</a:t>
                </a:r>
                <a:r>
                  <a:rPr lang="zh-CN" altLang="en-US"/>
                  <a:t>输出是</a:t>
                </a:r>
                <a:r>
                  <a:rPr lang="zh-CN" altLang="en-US">
                    <a:sym typeface="+mn-ea"/>
                  </a:rPr>
                  <a:t>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的下面的值的乘积的</a:t>
                </a:r>
                <a:r>
                  <a:rPr lang="zh-CN" altLang="en-US"/>
                  <a:t>综合：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模型输出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模型下输出此数据的概率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模型的先验概率（模型在模型空间的先验分布）</a:t>
                </a:r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20" y="2682240"/>
                <a:ext cx="4064000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433820" y="460502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也就是说：一个结果由所有可能模型的输出</a:t>
            </a:r>
            <a:r>
              <a:rPr lang="zh-CN" altLang="en-US" b="1"/>
              <a:t>加权综合</a:t>
            </a:r>
            <a:r>
              <a:rPr lang="zh-CN" altLang="en-US"/>
              <a:t>得到；每个模型的权重是其被</a:t>
            </a:r>
            <a:r>
              <a:rPr lang="zh-CN" altLang="en-US" b="1"/>
              <a:t>先验设定</a:t>
            </a:r>
            <a:r>
              <a:rPr lang="zh-CN" altLang="en-US"/>
              <a:t>的概率，</a:t>
            </a:r>
            <a:r>
              <a:rPr lang="zh-CN" altLang="en-US"/>
              <a:t>乘上在该模型上出现数据集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69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9190" y="127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PFN</a:t>
            </a:r>
            <a:r>
              <a:rPr lang="zh-CN" altLang="en-US" b="1"/>
              <a:t>：</a:t>
            </a:r>
            <a:r>
              <a:rPr lang="en-US" altLang="zh-CN" b="1"/>
              <a:t>Prior-Data Fitted Network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490" y="3352800"/>
            <a:ext cx="7538720" cy="289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0" y="17189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作为一个模型（模型参数为</a:t>
            </a:r>
            <a:r>
              <a:rPr lang="en-US" altLang="zh-CN"/>
              <a:t>θ</a:t>
            </a:r>
            <a:r>
              <a:rPr lang="zh-CN" altLang="en-US"/>
              <a:t>），</a:t>
            </a:r>
            <a:r>
              <a:rPr lang="en-US" altLang="zh-CN"/>
              <a:t>PFN</a:t>
            </a:r>
            <a:r>
              <a:rPr lang="zh-CN" altLang="en-US"/>
              <a:t>本身就是一个这样的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2444750"/>
            <a:ext cx="3202305" cy="528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8390" y="1448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被用于</a:t>
            </a:r>
            <a:r>
              <a:rPr lang="zh-CN" altLang="en-US"/>
              <a:t>直接近似</a:t>
            </a:r>
            <a:r>
              <a:rPr lang="en-US" altLang="zh-CN"/>
              <a:t>PDD</a:t>
            </a:r>
            <a:r>
              <a:rPr lang="zh-CN" altLang="en-US"/>
              <a:t>，即要：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1965325"/>
            <a:ext cx="3613150" cy="7493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302069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训练理论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&amp;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2211070"/>
            <a:ext cx="67894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5995" y="1380490"/>
            <a:ext cx="679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使用</a:t>
            </a:r>
            <a:r>
              <a:rPr lang="en-US" altLang="zh-CN"/>
              <a:t>loss</a:t>
            </a:r>
            <a:r>
              <a:rPr lang="zh-CN" altLang="en-US"/>
              <a:t>函数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zh-CN" altLang="en-US"/>
              <a:t>称作</a:t>
            </a:r>
            <a:endParaRPr lang="zh-CN" altLang="en-US"/>
          </a:p>
          <a:p>
            <a:r>
              <a:rPr lang="en-US" altLang="zh-CN"/>
              <a:t>Prior-Data Negative Log-Likelihood (Prior-Data NLL)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由于优化</a:t>
                </a:r>
                <a:r>
                  <a:rPr lang="en-US" altLang="zh-CN"/>
                  <a:t>L</a:t>
                </a:r>
                <a:r>
                  <a:rPr lang="zh-CN" altLang="en-US"/>
                  <a:t>等价于优化</a:t>
                </a:r>
                <a:r>
                  <a:rPr lang="en-US" altLang="zh-CN"/>
                  <a:t>p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zh-CN" altLang="en-US" b="1"/>
                  <a:t>交叉熵</a:t>
                </a:r>
                <a:r>
                  <a:rPr lang="zh-CN" altLang="en-US"/>
                  <a:t>（也等价于优化二者的</a:t>
                </a:r>
                <a:r>
                  <a:rPr lang="en-US" altLang="zh-CN"/>
                  <a:t>KL</a:t>
                </a:r>
                <a:r>
                  <a:rPr lang="zh-CN" altLang="en-US"/>
                  <a:t>散度），</a:t>
                </a:r>
                <a:endParaRPr lang="zh-CN" altLang="en-US"/>
              </a:p>
              <a:p>
                <a:r>
                  <a:rPr lang="zh-CN" altLang="en-US"/>
                  <a:t>所以选用它作为</a:t>
                </a:r>
                <a:r>
                  <a:rPr lang="en-US" altLang="zh-CN"/>
                  <a:t>loss</a:t>
                </a:r>
                <a:r>
                  <a:rPr lang="zh-CN" altLang="en-US"/>
                  <a:t>函数的话，就能</a:t>
                </a:r>
                <a:r>
                  <a:rPr lang="zh-CN" altLang="en-US" b="1"/>
                  <a:t>让模型（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）逼近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PDD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b="1">
                    <a:sym typeface="+mn-ea"/>
                  </a:rPr>
                  <a:t>p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45995" y="297561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可以将其</a:t>
            </a:r>
            <a:r>
              <a:rPr lang="zh-CN" altLang="en-US"/>
              <a:t>转变为：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55" y="3429000"/>
            <a:ext cx="6597650" cy="124587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来源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247775"/>
            <a:ext cx="6789420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注意到，</a:t>
                </a:r>
                <a:r>
                  <a:rPr lang="en-US" altLang="zh-CN"/>
                  <a:t>L</a:t>
                </a:r>
                <a:r>
                  <a:rPr lang="zh-CN" altLang="en-US"/>
                  <a:t>函数里面的数据来自于先验分布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因此，</a:t>
                </a:r>
                <a:r>
                  <a:rPr lang="en-US" altLang="zh-CN"/>
                  <a:t>PFN</a:t>
                </a:r>
                <a:r>
                  <a:rPr lang="zh-CN" altLang="en-US"/>
                  <a:t>实际上是面向先验分布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的训练，而训练得到的能力是</a:t>
                </a:r>
                <a:r>
                  <a:rPr lang="zh-CN" altLang="en-US" b="1"/>
                  <a:t>对先验分布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b="1"/>
                  <a:t>的后验预测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/>
                  <a:t>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归根结底是个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超参数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</a:t>
                </a:r>
                <a:r>
                  <a:rPr lang="zh-CN" altLang="en-US"/>
                  <a:t>建构于以下</a:t>
                </a:r>
                <a:r>
                  <a:rPr lang="zh-CN" altLang="en-US"/>
                  <a:t>部分：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1. </a:t>
                </a:r>
                <a:r>
                  <a:rPr lang="zh-CN" altLang="en-US"/>
                  <a:t>设定先验模型架构分布，包括了不同的神经网络层数、节点个数、输入输出组件等。通过超参数设定。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2. </a:t>
                </a:r>
                <a:r>
                  <a:rPr lang="zh-CN" altLang="en-US"/>
                  <a:t>设定每个架构各自的</a:t>
                </a:r>
                <a:r>
                  <a:rPr lang="zh-CN" altLang="en-US">
                    <a:sym typeface="+mn-ea"/>
                  </a:rPr>
                  <a:t>模型权重</a:t>
                </a:r>
                <a:r>
                  <a:rPr lang="zh-CN" altLang="en-US"/>
                  <a:t>分布，即把它们</a:t>
                </a:r>
                <a:r>
                  <a:rPr lang="zh-CN" altLang="en-US"/>
                  <a:t>内部不同的</a:t>
                </a:r>
                <a:r>
                  <a:rPr lang="en-US" altLang="zh-CN"/>
                  <a:t>weight</a:t>
                </a:r>
                <a:r>
                  <a:rPr lang="zh-CN" altLang="en-US"/>
                  <a:t>值的情形都记录进来。</a:t>
                </a:r>
                <a:r>
                  <a:rPr lang="zh-CN" altLang="en-US">
                    <a:sym typeface="+mn-ea"/>
                  </a:rPr>
                  <a:t>通过超参数设定。</a:t>
                </a:r>
                <a:endParaRPr lang="zh-CN" altLang="en-US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3. </a:t>
                </a:r>
                <a:r>
                  <a:rPr lang="zh-CN" altLang="en-US"/>
                  <a:t>底层自变量</a:t>
                </a:r>
                <a:r>
                  <a:rPr lang="en-US" altLang="zh-CN"/>
                  <a:t>x</a:t>
                </a:r>
                <a:r>
                  <a:rPr lang="zh-CN" altLang="en-US"/>
                  <a:t>，服从标准正态分布。对它的采样就被作为各个特征值；而这些特征值会被传入上面两个分布的采样，以生成在不同架构不同权重的模型下得到的标签；特征与标签组合成数据集</a:t>
                </a:r>
                <a:r>
                  <a:rPr lang="en-US" altLang="zh-CN"/>
                  <a:t>D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blipFill rotWithShape="1">
                <a:blip r:embed="rId3"/>
                <a:stretch>
                  <a:fillRect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48980" y="1826895"/>
            <a:ext cx="3157220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可见，训练数据的来源同时涵盖了不同的模型架构和模型权重，而</a:t>
            </a:r>
            <a:r>
              <a:rPr lang="en-US" altLang="zh-CN"/>
              <a:t>PFN</a:t>
            </a:r>
            <a:r>
              <a:rPr lang="zh-CN" altLang="en-US"/>
              <a:t>就因此能</a:t>
            </a:r>
            <a:r>
              <a:rPr lang="zh-CN" altLang="en-US"/>
              <a:t>同时学习到这些</a:t>
            </a:r>
            <a:r>
              <a:rPr lang="zh-CN" altLang="en-US"/>
              <a:t>模型。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160" y="3239135"/>
            <a:ext cx="2953385" cy="2557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2160" y="1247775"/>
            <a:ext cx="344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所有训练数据完全人工生成！</a:t>
            </a:r>
            <a:endParaRPr lang="zh-CN" altLang="en-US" b="1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数据输入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6050" y="1628775"/>
            <a:ext cx="406400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</a:t>
            </a:r>
            <a:r>
              <a:rPr lang="zh-CN" altLang="en-US"/>
              <a:t>训练：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p(D)</a:t>
            </a:r>
            <a:r>
              <a:rPr lang="zh-CN" altLang="en-US" b="1"/>
              <a:t>一次采样</a:t>
            </a:r>
            <a:r>
              <a:rPr lang="zh-CN" altLang="en-US"/>
              <a:t>得到</a:t>
            </a:r>
            <a:r>
              <a:rPr lang="en-US" altLang="zh-CN">
                <a:sym typeface="+mn-ea"/>
              </a:rPr>
              <a:t>|D|+1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y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。这也使得一轮训练里面的所有数据都</a:t>
            </a:r>
            <a:r>
              <a:rPr lang="zh-CN" altLang="en-US" u="sng">
                <a:sym typeface="+mn-ea"/>
              </a:rPr>
              <a:t>来自同一个模型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把采样得到的数据分为数据集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和预测目标</a:t>
            </a:r>
            <a:r>
              <a:rPr lang="en-US" altLang="zh-CN">
                <a:sym typeface="+mn-ea"/>
              </a:rPr>
              <a:t>(x, y)</a:t>
            </a:r>
            <a:r>
              <a:rPr lang="zh-CN" altLang="en-US">
                <a:sym typeface="+mn-ea"/>
              </a:rPr>
              <a:t>。其中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称作</a:t>
            </a:r>
            <a:r>
              <a:rPr lang="en-US" altLang="zh-CN" b="1">
                <a:sym typeface="+mn-ea"/>
              </a:rPr>
              <a:t>query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给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，要求模型输出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，从而使得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监督学习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8560" y="108204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每次输入固定</a:t>
            </a:r>
            <a:r>
              <a:rPr lang="en-US" altLang="zh-CN"/>
              <a:t>N</a:t>
            </a:r>
            <a:r>
              <a:rPr lang="zh-CN" altLang="en-US"/>
              <a:t>组数据。设</a:t>
            </a:r>
            <a:r>
              <a:rPr lang="en-US" altLang="zh-CN"/>
              <a:t>|D|=n</a:t>
            </a:r>
            <a:r>
              <a:rPr lang="zh-CN" altLang="en-US"/>
              <a:t>，则</a:t>
            </a:r>
            <a:r>
              <a:rPr lang="en-US" altLang="zh-CN"/>
              <a:t>n</a:t>
            </a:r>
            <a:r>
              <a:rPr lang="zh-CN" altLang="en-US"/>
              <a:t>每轮训练都会发生变化，以帮助</a:t>
            </a:r>
            <a:r>
              <a:rPr lang="en-US" altLang="zh-CN"/>
              <a:t>PFN</a:t>
            </a:r>
            <a:r>
              <a:rPr lang="zh-CN" altLang="en-US"/>
              <a:t>学会应对不同大小的数据集。剩余的</a:t>
            </a:r>
            <a:r>
              <a:rPr lang="en-US" altLang="zh-CN"/>
              <a:t>m=N-n</a:t>
            </a:r>
            <a:r>
              <a:rPr lang="zh-CN" altLang="en-US"/>
              <a:t>组数据都当成</a:t>
            </a:r>
            <a:r>
              <a:rPr lang="en-US" altLang="zh-CN"/>
              <a:t>query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58560" y="2719070"/>
            <a:ext cx="440436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/>
              <a:t>|D|=n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情形</a:t>
            </a:r>
            <a:r>
              <a:rPr lang="zh-CN" altLang="en-US"/>
              <a:t>，一轮训练就有</a:t>
            </a:r>
            <a:r>
              <a:rPr lang="en-US" altLang="zh-CN"/>
              <a:t>m</a:t>
            </a:r>
            <a:r>
              <a:rPr lang="zh-CN" altLang="en-US"/>
              <a:t>个预测目标可以作为训练材料，那</a:t>
            </a:r>
            <a:r>
              <a:rPr lang="en-US" altLang="zh-CN"/>
              <a:t>n</a:t>
            </a:r>
            <a:r>
              <a:rPr lang="zh-CN" altLang="en-US"/>
              <a:t>比较大的时候训练材料就少了。因此，给每个情形</a:t>
            </a:r>
            <a:r>
              <a:rPr lang="zh-CN" altLang="en-US"/>
              <a:t>一个采样权重</a:t>
            </a:r>
            <a:r>
              <a:rPr lang="en-US" altLang="zh-CN"/>
              <a:t>1/m</a:t>
            </a:r>
            <a:r>
              <a:rPr lang="zh-CN" altLang="en-US"/>
              <a:t>，使得</a:t>
            </a:r>
            <a:r>
              <a:rPr lang="en-US" altLang="zh-CN"/>
              <a:t>n</a:t>
            </a:r>
            <a:r>
              <a:rPr lang="zh-CN" altLang="en-US"/>
              <a:t>较大的情形更容易被选中来训练（</a:t>
            </a:r>
            <a:r>
              <a:rPr lang="zh-CN" altLang="en-US" b="1"/>
              <a:t>超采样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58560" y="4688205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固定了特征数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60)</a:t>
            </a:r>
            <a:r>
              <a:rPr lang="zh-CN" altLang="en-US"/>
              <a:t>。如果特征数小于最大特征数，就补零</a:t>
            </a:r>
            <a:r>
              <a:rPr lang="zh-CN"/>
              <a:t>；还会</a:t>
            </a:r>
            <a:r>
              <a:rPr lang="zh-CN" altLang="en-US" b="1"/>
              <a:t>给特征值乘上</a:t>
            </a:r>
            <a:r>
              <a:rPr lang="en-US" altLang="zh-CN"/>
              <a:t>“</a:t>
            </a:r>
            <a:r>
              <a:rPr lang="zh-CN" altLang="en-US"/>
              <a:t>最大特征数</a:t>
            </a:r>
            <a:r>
              <a:rPr lang="en-US" altLang="zh-CN"/>
              <a:t> / </a:t>
            </a:r>
            <a:r>
              <a:rPr lang="zh-CN" altLang="en-US"/>
              <a:t>当前特征数</a:t>
            </a:r>
            <a:r>
              <a:rPr lang="en-US" altLang="zh-CN"/>
              <a:t>”</a:t>
            </a:r>
            <a:r>
              <a:rPr lang="zh-CN" altLang="en-US"/>
              <a:t>，以放大特征值从而保持均值</a:t>
            </a:r>
            <a:r>
              <a:rPr lang="zh-CN" altLang="en-US"/>
              <a:t>恒定。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16050" y="48844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输入的时候，每个</a:t>
            </a:r>
            <a:r>
              <a:rPr lang="en-US" altLang="zh-CN"/>
              <a:t>(x, y)</a:t>
            </a:r>
            <a:r>
              <a:rPr lang="zh-CN" altLang="en-US"/>
              <a:t>都直接把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 b="1"/>
              <a:t>相加</a:t>
            </a:r>
            <a:r>
              <a:rPr lang="zh-CN" altLang="en-US"/>
              <a:t>。消融实验发现相加和拼接性能</a:t>
            </a:r>
            <a:r>
              <a:rPr lang="zh-CN" altLang="en-US"/>
              <a:t>差不多。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训练总体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2691130"/>
            <a:ext cx="8839200" cy="2895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0060" y="1099185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输入先验分布</a:t>
            </a:r>
            <a:r>
              <a:rPr lang="en-US" altLang="zh-CN"/>
              <a:t>p(D)</a:t>
            </a:r>
            <a:r>
              <a:rPr lang="zh-CN" altLang="en-US"/>
              <a:t>，</a:t>
            </a:r>
            <a:r>
              <a:rPr lang="zh-CN" altLang="en-US"/>
              <a:t>要求可以进行</a:t>
            </a:r>
            <a:r>
              <a:rPr lang="en-US" altLang="zh-CN"/>
              <a:t>K</a:t>
            </a:r>
            <a:r>
              <a:rPr lang="zh-CN" altLang="en-US"/>
              <a:t>次采样，得到</a:t>
            </a:r>
            <a:r>
              <a:rPr lang="en-US" altLang="zh-CN"/>
              <a:t>K</a:t>
            </a:r>
            <a:r>
              <a:rPr lang="zh-CN" altLang="en-US"/>
              <a:t>个数据集。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0060" y="1644650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设为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en-US" altLang="zh-CN"/>
              <a:t>L</a:t>
            </a:r>
            <a:r>
              <a:rPr lang="zh-CN" altLang="en-US"/>
              <a:t>函数主体</a:t>
            </a:r>
            <a:r>
              <a:rPr lang="zh-CN" altLang="en-US"/>
              <a:t>部分的</a:t>
            </a:r>
            <a:r>
              <a:rPr lang="zh-CN" altLang="en-US"/>
              <a:t>求和。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0060" y="2167890"/>
            <a:ext cx="813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随机梯度下降优化</a:t>
            </a:r>
            <a:r>
              <a:rPr lang="en-US" altLang="zh-CN"/>
              <a:t>loss</a:t>
            </a:r>
            <a:r>
              <a:rPr lang="zh-CN" altLang="en-US"/>
              <a:t>，最终得到</a:t>
            </a:r>
            <a:r>
              <a:rPr lang="en-US" altLang="zh-CN"/>
              <a:t>PFN</a:t>
            </a:r>
            <a:r>
              <a:rPr lang="zh-CN" altLang="en-US"/>
              <a:t>模型，具有</a:t>
            </a:r>
            <a:r>
              <a:rPr lang="en-US" altLang="zh-CN"/>
              <a:t>PDD</a:t>
            </a:r>
            <a:r>
              <a:rPr lang="zh-CN" altLang="en-US"/>
              <a:t>近似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2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3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WPS 演示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仿宋_GB2312</vt:lpstr>
      <vt:lpstr>仿宋</vt:lpstr>
      <vt:lpstr>Cambria Math</vt:lpstr>
      <vt:lpstr>MS Mincho</vt:lpstr>
      <vt:lpstr>WPS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DeathWind</dc:creator>
  <cp:lastModifiedBy>陈禹译</cp:lastModifiedBy>
  <cp:revision>95</cp:revision>
  <dcterms:created xsi:type="dcterms:W3CDTF">2023-08-09T12:44:00Z</dcterms:created>
  <dcterms:modified xsi:type="dcterms:W3CDTF">2025-04-20T16:35:32Z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