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4"/>
    <p:restoredTop sz="94692"/>
  </p:normalViewPr>
  <p:slideViewPr>
    <p:cSldViewPr snapToGrid="0">
      <p:cViewPr>
        <p:scale>
          <a:sx n="80" d="100"/>
          <a:sy n="80" d="100"/>
        </p:scale>
        <p:origin x="166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0:04:18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599 1454 24575,'-17'-18'0,"7"10"0,-30-25 0,20 20 0,-30-24 0,20 11 0,-2 0 0,1-5 0,9 9 0,-24-30 0,-2-5 0,8 5 0,5 7 0,9 9 0,9 12 0,-12-22 0,10 12 0,-7-42 0,7 24 0,0-13 0,14 34 0,-5 10 0,9-10 0,-5 7 0,6-17 0,0-4 0,0 9 0,4-16 0,-2 8 0,6 7 0,2-15 0,-4 34 0,10-12 0,-10 3 0,11-7 0,-5 6 0,5-2 0,-2 17 0,-2-2 0,6 1 0,-8 6 0,9-2 0,-10 5 0,5-1 0,-1 4 0,12-10 0,8 4 0,10-8 0,1 10 0,-17 1 0,-3 5 0,-10 0 0,0 0 0,6 3 0,0 4 0,10 8 0,3 3 0,0-2 0,18 6 0,-11 2 0,19 11 0,-26-9 0,15 11 0,-15-4 0,11 6 0,-8-5 0,-5-3 0,-10-2 0,-2-5 0,-4 6 0,-9-14 0,6 25 0,-4-4 0,3 17 0,-6-20 0,5 18 0,-9 5 0,4 24 0,-12-1 0,4-12 0,-17 7 0,9-15 0,-11 18 0,12-37 0,0-5 0,4-27 0,0 0 0,0 6 0,-1-4 0,1 3 0,-1 1 0,1-4 0,-1 3 0,1-11 0,-4-8 0,1-20 0,-4 9 0,3-13 0,-6 4 0,9 7 0,-6-7 0,12 15 0,-4 3 0,1-2 0,0 4 0,1 0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0:04:19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24575,'2'3'0,"1"1"0,-1 1 0,5 2 0,-1 18 0,2-7 0,3 24 0,-4-19 0,-1 3 0,-1-11 0,-5-6 0,5-1 0,-5-1 0,2-3 0,-2 1 0,0 0 0,0-1 0,2-1 0,1-1 0,2-4 0,17-8 0,15-13 0,20-9 0,-10 6 0,-5 1 0,-22 14 0,1 0 0,-7 2 0,0 3 0,-9 3 0,0-1 0,-3 4 0,-2-2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F68A-9FD6-9BA8-0418-0E4D87E2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FC922-8E36-1EDF-AFB8-DEC3A2326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0630-DE0B-1076-9198-66AA0B20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9A4E-4B31-71F7-DA99-B8D4A349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9F05-6569-04F4-3401-1EC3BE19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598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AA29-9496-7373-8ABC-F11D547A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F3714-1A6D-A288-1D33-1A6526DC9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E28-630C-A657-0E1D-2B2285F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D698-B223-5E37-367E-54779B12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D85F-3A15-EE3D-1543-A3C9DD9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931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DDAF2-78C4-D2F2-9380-6B8C735C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7F127-4692-7650-8F49-FBC15EB8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C421-125B-1D8D-584C-41B97EC8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1274-68BA-1FA2-12FF-D1B464C6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3D28-859D-C038-F599-BCB019E4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15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5652-C620-E4D1-6803-0254E705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D005-4B05-EB93-4CF1-5B578AA8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3824-43BE-0A4F-D842-77B99FAB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CE5F-FB4D-B9D5-E660-D7DB7DDB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5D880-3F62-7FE1-0676-5EAB9BE3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9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6A44-B578-93B2-D6F8-16C25CA6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9DAE-89AC-5ADA-2EBE-7C3983EE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C10A-C7FF-D3B3-E615-492EBBAA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FF28-008D-6628-37C5-F42B71CD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6663-CCA7-02E4-1161-B2C489BA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5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5519-68FD-58CA-561C-9DA12995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F3FC-4A85-9884-CBB9-26A456CB8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B9DD1-DA03-BBA1-9003-236DA81B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B2DA-8EE4-44A4-1F54-E81B4481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807E-F72F-9E71-61A3-1605EC21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0A5B1-EBB1-1724-A150-3848203F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92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924B-717B-B472-9C9C-83551AF6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898A-7117-0367-60CF-8793785B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C7C9A-F0AD-BD38-0E66-43CB9495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47D45-44E3-02C1-738B-8B6CD73BD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03307-8324-DDB5-EBE4-0CEA00C9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746DE-8844-0857-7BE0-FB84F661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27E6-D99A-3AAC-4B94-BE0A80D6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E7B59-E373-BFBA-B542-3B5C100B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894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4F4D-7C2D-2ADB-5F6B-403DB91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C520F-F59E-559F-F78C-F3B72BAE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77260-BE3D-3E5A-A178-4924369B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83FF1-4921-70BC-A5A8-DDD7D3FE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792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9CFD5-C2A6-1C93-986F-8A9963F3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F1F60-CE37-ADC5-F2C0-91E533ED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3CF3-A37F-6AA8-DC5E-0FBA3D11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268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1137-FEC4-E551-158D-7492B15D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010B-153C-B038-BBF4-EDCFC4BB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96A11-F118-89B3-13F7-BB4BEACF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DD642-0B67-24DF-76C2-8651649E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B58A-D21F-0E45-9869-8226AE31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965FA-B9B1-67FB-473D-73678AB9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6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A3F-1486-17CF-4F80-5C9559C2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EBAF0-3CE3-196F-E043-E28E213E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329A5-D084-7711-636F-75BEBA1E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9AFB2-DE15-A1E6-3CCC-6BD9BC23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1170-8336-67BE-8A8E-B6975ED2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CFC0-DA64-2644-C0F4-93CD732C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202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2228B-4804-FF5E-293F-3BFC594B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D60A-744C-3257-610B-19F20887C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6CBBA-9804-D267-AEA7-34FE69473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DD1FF9-FDA2-F040-9B27-6347180D30B6}" type="datetimeFigureOut">
              <a:rPr lang="en-CN" smtClean="0"/>
              <a:t>2024/11/15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73EA-F9A1-6473-E150-2161E2498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5EC1-9D0A-C533-B461-E8AE33AB2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224DF-CED1-E24F-863A-FD1BCAC00F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086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12" Type="http://schemas.openxmlformats.org/officeDocument/2006/relationships/image" Target="../media/image8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9.png"/><Relationship Id="rId5" Type="http://schemas.openxmlformats.org/officeDocument/2006/relationships/image" Target="../media/image70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Constructible_polygon&amp;oldid=1253496815" TargetMode="External"/><Relationship Id="rId2" Type="http://schemas.openxmlformats.org/officeDocument/2006/relationships/hyperlink" Target="https://en.wikipedia.org/w/index.php?title=Angle_trisection&amp;oldid=125708403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6.png"/><Relationship Id="rId3" Type="http://schemas.openxmlformats.org/officeDocument/2006/relationships/image" Target="../media/image810.png"/><Relationship Id="rId7" Type="http://schemas.openxmlformats.org/officeDocument/2006/relationships/image" Target="../media/image120.png"/><Relationship Id="rId12" Type="http://schemas.openxmlformats.org/officeDocument/2006/relationships/image" Target="../media/image15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customXml" Target="../ink/ink2.xml"/><Relationship Id="rId5" Type="http://schemas.openxmlformats.org/officeDocument/2006/relationships/image" Target="../media/image100.png"/><Relationship Id="rId10" Type="http://schemas.openxmlformats.org/officeDocument/2006/relationships/image" Target="../media/image14.png"/><Relationship Id="rId4" Type="http://schemas.openxmlformats.org/officeDocument/2006/relationships/image" Target="../media/image92.pn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23B5-70A9-AFD9-D13A-C1345F20E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??"/>
              </a:rPr>
              <a:t>Not all angles can be trisected using ruler and compass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6F623-CC3A-7409-A844-5AB0BDA78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4202"/>
          </a:xfrm>
        </p:spPr>
        <p:txBody>
          <a:bodyPr/>
          <a:lstStyle/>
          <a:p>
            <a:r>
              <a:rPr lang="en-CN" dirty="0"/>
              <a:t>An understandable, step by step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CDD5A-8922-09D1-BE4E-713FED1698EE}"/>
              </a:ext>
            </a:extLst>
          </p:cNvPr>
          <p:cNvSpPr txBox="1"/>
          <p:nvPr/>
        </p:nvSpPr>
        <p:spPr>
          <a:xfrm>
            <a:off x="5581275" y="464851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Yifan Mo</a:t>
            </a:r>
          </a:p>
        </p:txBody>
      </p:sp>
    </p:spTree>
    <p:extLst>
      <p:ext uri="{BB962C8B-B14F-4D97-AF65-F5344CB8AC3E}">
        <p14:creationId xmlns:p14="http://schemas.microsoft.com/office/powerpoint/2010/main" val="184258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369B031F-6BC9-C649-A0B8-CF2541E90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240" y="264005"/>
                <a:ext cx="11207316" cy="799354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Getting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N" sz="2000" dirty="0"/>
                  <a:t> by first proving whenever no solutions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sz="2000" dirty="0"/>
                  <a:t>, also no solution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N" sz="2000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369B031F-6BC9-C649-A0B8-CF2541E90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264005"/>
                <a:ext cx="11207316" cy="799354"/>
              </a:xfrm>
              <a:prstGeom prst="rect">
                <a:avLst/>
              </a:prstGeom>
              <a:blipFill>
                <a:blip r:embed="rId2"/>
                <a:stretch>
                  <a:fillRect l="-2265" t="-23438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DD1D9-B68D-344C-A338-E922B49F415E}"/>
                  </a:ext>
                </a:extLst>
              </p:cNvPr>
              <p:cNvSpPr txBox="1"/>
              <p:nvPr/>
            </p:nvSpPr>
            <p:spPr>
              <a:xfrm>
                <a:off x="399152" y="1110389"/>
                <a:ext cx="72459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CN" dirty="0"/>
                  <a:t>roof by contradiction: </a:t>
                </a:r>
              </a:p>
              <a:p>
                <a:r>
                  <a:rPr lang="en-CN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sz="1800" dirty="0">
                    <a:solidFill>
                      <a:schemeClr val="tx1"/>
                    </a:solidFill>
                  </a:rPr>
                  <a:t> has no solutions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sz="1800" dirty="0">
                    <a:solidFill>
                      <a:schemeClr val="tx1"/>
                    </a:solidFill>
                  </a:rPr>
                  <a:t>, but has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N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DD1D9-B68D-344C-A338-E922B49F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52" y="1110389"/>
                <a:ext cx="7245958" cy="646331"/>
              </a:xfrm>
              <a:prstGeom prst="rect">
                <a:avLst/>
              </a:prstGeom>
              <a:blipFill>
                <a:blip r:embed="rId3"/>
                <a:stretch>
                  <a:fillRect l="-701" t="-3846" b="-134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1565BF-0BC2-6500-5269-BA0C56CD37EC}"/>
                  </a:ext>
                </a:extLst>
              </p:cNvPr>
              <p:cNvSpPr txBox="1"/>
              <p:nvPr/>
            </p:nvSpPr>
            <p:spPr>
              <a:xfrm>
                <a:off x="399152" y="1859793"/>
                <a:ext cx="6189836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Denote that solution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CN" dirty="0"/>
                  <a:t>. Plug it into </a:t>
                </a:r>
                <a:r>
                  <a:rPr lang="en-CN" u="sng" dirty="0"/>
                  <a:t>equation</a:t>
                </a:r>
                <a:r>
                  <a:rPr lang="en-CN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1565BF-0BC2-6500-5269-BA0C56CD3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52" y="1859793"/>
                <a:ext cx="6189836" cy="373307"/>
              </a:xfrm>
              <a:prstGeom prst="rect">
                <a:avLst/>
              </a:prstGeom>
              <a:blipFill>
                <a:blip r:embed="rId4"/>
                <a:stretch>
                  <a:fillRect l="-82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947F9C-3EC2-5D88-BF73-86FD63C69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90904"/>
            <a:ext cx="65151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04631-5A5C-F798-0E6B-5F0BE4107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" y="2991984"/>
            <a:ext cx="6273800" cy="66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459C5-23DF-208C-F339-F2DF55AF77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0144"/>
          <a:stretch/>
        </p:blipFill>
        <p:spPr>
          <a:xfrm>
            <a:off x="71120" y="3489824"/>
            <a:ext cx="6248400" cy="48121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01E4EAD-01E7-F8E8-0538-E8B027E1DC3D}"/>
              </a:ext>
            </a:extLst>
          </p:cNvPr>
          <p:cNvGrpSpPr/>
          <p:nvPr/>
        </p:nvGrpSpPr>
        <p:grpSpPr>
          <a:xfrm>
            <a:off x="1022785" y="3934404"/>
            <a:ext cx="4206674" cy="632874"/>
            <a:chOff x="1022785" y="3934404"/>
            <a:chExt cx="4206674" cy="6328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010A33-1E58-8589-D16B-7D1F6BB9D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284" t="1" r="22505" b="2862"/>
            <a:stretch/>
          </p:blipFill>
          <p:spPr>
            <a:xfrm>
              <a:off x="1474707" y="3971034"/>
              <a:ext cx="3754752" cy="38243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8DFBD8-C856-F400-E782-28226CC5A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0642" t="-4859" r="15714" b="4859"/>
            <a:stretch/>
          </p:blipFill>
          <p:spPr>
            <a:xfrm>
              <a:off x="1022785" y="3959764"/>
              <a:ext cx="223520" cy="393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2FEF3C-E5C3-038B-69E9-230AB36A1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8157" r="19855" b="-42227"/>
            <a:stretch/>
          </p:blipFill>
          <p:spPr>
            <a:xfrm>
              <a:off x="1336909" y="3934404"/>
              <a:ext cx="137798" cy="632874"/>
            </a:xfrm>
            <a:prstGeom prst="rect">
              <a:avLst/>
            </a:prstGeom>
          </p:spPr>
        </p:pic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A31D121-871A-4147-5BBF-3D5FA351445C}"/>
              </a:ext>
            </a:extLst>
          </p:cNvPr>
          <p:cNvSpPr/>
          <p:nvPr/>
        </p:nvSpPr>
        <p:spPr>
          <a:xfrm rot="16200000">
            <a:off x="2328353" y="3627052"/>
            <a:ext cx="177184" cy="1703268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339A0-2C59-B152-BC43-0AC70729FAA0}"/>
                  </a:ext>
                </a:extLst>
              </p:cNvPr>
              <p:cNvSpPr txBox="1"/>
              <p:nvPr/>
            </p:nvSpPr>
            <p:spPr>
              <a:xfrm>
                <a:off x="1876700" y="4567278"/>
                <a:ext cx="11242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>
                    <a:solidFill>
                      <a:srgbClr val="FF0000"/>
                    </a:solidFill>
                  </a:rPr>
                  <a:t>Belong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CN" sz="1400" dirty="0">
                    <a:solidFill>
                      <a:srgbClr val="FF0000"/>
                    </a:solidFill>
                  </a:rPr>
                  <a:t>Denote 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339A0-2C59-B152-BC43-0AC70729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00" y="4567278"/>
                <a:ext cx="1124282" cy="523220"/>
              </a:xfrm>
              <a:prstGeom prst="rect">
                <a:avLst/>
              </a:prstGeom>
              <a:blipFill>
                <a:blip r:embed="rId9"/>
                <a:stretch>
                  <a:fillRect l="-1111" t="-2381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FDD9BAA7-D9D2-F7E0-B99F-BC1FC071C9CD}"/>
              </a:ext>
            </a:extLst>
          </p:cNvPr>
          <p:cNvSpPr/>
          <p:nvPr/>
        </p:nvSpPr>
        <p:spPr>
          <a:xfrm rot="16200000">
            <a:off x="4096193" y="3820092"/>
            <a:ext cx="177184" cy="1317188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0B4E7D-42B1-0669-9D7B-BFC3C6FEB3D4}"/>
                  </a:ext>
                </a:extLst>
              </p:cNvPr>
              <p:cNvSpPr txBox="1"/>
              <p:nvPr/>
            </p:nvSpPr>
            <p:spPr>
              <a:xfrm>
                <a:off x="3644540" y="4567277"/>
                <a:ext cx="11364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dirty="0">
                    <a:solidFill>
                      <a:srgbClr val="FF0000"/>
                    </a:solidFill>
                  </a:rPr>
                  <a:t>Belong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CN" sz="1400" dirty="0">
                    <a:solidFill>
                      <a:srgbClr val="FF0000"/>
                    </a:solidFill>
                  </a:rPr>
                  <a:t>Denote 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0B4E7D-42B1-0669-9D7B-BFC3C6FE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40" y="4567277"/>
                <a:ext cx="1136401" cy="523220"/>
              </a:xfrm>
              <a:prstGeom prst="rect">
                <a:avLst/>
              </a:prstGeom>
              <a:blipFill>
                <a:blip r:embed="rId10"/>
                <a:stretch>
                  <a:fillRect l="-2222" t="-2381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30FF-EA46-8AF6-CF18-39CB3265D76A}"/>
                  </a:ext>
                </a:extLst>
              </p:cNvPr>
              <p:cNvSpPr txBox="1"/>
              <p:nvPr/>
            </p:nvSpPr>
            <p:spPr>
              <a:xfrm>
                <a:off x="0" y="5217218"/>
                <a:ext cx="7606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600" dirty="0"/>
                  <a:t>What we want to show: there are no solutions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sz="1600" dirty="0"/>
                  <a:t>. </a:t>
                </a:r>
              </a:p>
              <a:p>
                <a:r>
                  <a:rPr lang="en-CN" sz="1600" dirty="0"/>
                  <a:t>What we just assumed: one of the three roots is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N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30FF-EA46-8AF6-CF18-39CB3265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7218"/>
                <a:ext cx="7606899" cy="584775"/>
              </a:xfrm>
              <a:prstGeom prst="rect">
                <a:avLst/>
              </a:prstGeom>
              <a:blipFill>
                <a:blip r:embed="rId11"/>
                <a:stretch>
                  <a:fillRect l="-500" t="-2128" b="-1276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028FAB-20F9-310C-8C4E-27F9C9796D67}"/>
                  </a:ext>
                </a:extLst>
              </p:cNvPr>
              <p:cNvSpPr txBox="1"/>
              <p:nvPr/>
            </p:nvSpPr>
            <p:spPr>
              <a:xfrm>
                <a:off x="7918289" y="4903843"/>
                <a:ext cx="3827523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>
                    <a:solidFill>
                      <a:srgbClr val="FF0000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028FAB-20F9-310C-8C4E-27F9C979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89" y="4903843"/>
                <a:ext cx="3827523" cy="373307"/>
              </a:xfrm>
              <a:prstGeom prst="rect">
                <a:avLst/>
              </a:prstGeom>
              <a:blipFill>
                <a:blip r:embed="rId12"/>
                <a:stretch>
                  <a:fillRect l="-1325" t="-322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1A4D4D16-76C2-A782-3570-5709E623999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476" t="-1713" r="6250" b="1713"/>
          <a:stretch/>
        </p:blipFill>
        <p:spPr>
          <a:xfrm>
            <a:off x="6096000" y="2403264"/>
            <a:ext cx="6031258" cy="187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2F65CA-8CAB-72B5-399D-5B2E39A37356}"/>
                  </a:ext>
                </a:extLst>
              </p:cNvPr>
              <p:cNvSpPr txBox="1"/>
              <p:nvPr/>
            </p:nvSpPr>
            <p:spPr>
              <a:xfrm>
                <a:off x="6967970" y="4309182"/>
                <a:ext cx="4293611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N" dirty="0">
                    <a:solidFill>
                      <a:srgbClr val="FF0000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</m:oMath>
                </a14:m>
                <a:r>
                  <a:rPr lang="en-CN" dirty="0">
                    <a:solidFill>
                      <a:srgbClr val="FF0000"/>
                    </a:solidFill>
                  </a:rPr>
                  <a:t> is a solution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2F65CA-8CAB-72B5-399D-5B2E39A3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970" y="4309182"/>
                <a:ext cx="4293611" cy="373307"/>
              </a:xfrm>
              <a:prstGeom prst="rect">
                <a:avLst/>
              </a:prstGeom>
              <a:blipFill>
                <a:blip r:embed="rId14"/>
                <a:stretch>
                  <a:fillRect l="-1180" t="-10000" r="-295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130A00-654D-7FEE-5FC7-2722DE662E8E}"/>
              </a:ext>
            </a:extLst>
          </p:cNvPr>
          <p:cNvSpPr txBox="1"/>
          <p:nvPr/>
        </p:nvSpPr>
        <p:spPr>
          <a:xfrm>
            <a:off x="8537801" y="387835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00B0F0"/>
                </a:solidFill>
              </a:rPr>
              <a:t>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1BF21-9FAF-209B-1F50-EA796AF99587}"/>
              </a:ext>
            </a:extLst>
          </p:cNvPr>
          <p:cNvSpPr txBox="1"/>
          <p:nvPr/>
        </p:nvSpPr>
        <p:spPr>
          <a:xfrm>
            <a:off x="8545866" y="39068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7C4446-DE16-308B-5249-D931E3DECBD0}"/>
                  </a:ext>
                </a:extLst>
              </p:cNvPr>
              <p:cNvSpPr txBox="1"/>
              <p:nvPr/>
            </p:nvSpPr>
            <p:spPr>
              <a:xfrm>
                <a:off x="6797565" y="1859685"/>
                <a:ext cx="3565976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Plug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</m:oMath>
                </a14:m>
                <a:r>
                  <a:rPr lang="en-CN" dirty="0"/>
                  <a:t> into </a:t>
                </a:r>
                <a:r>
                  <a:rPr lang="en-CN" u="sng" dirty="0"/>
                  <a:t>expression</a:t>
                </a:r>
                <a:r>
                  <a:rPr lang="en-CN" dirty="0"/>
                  <a:t>: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7C4446-DE16-308B-5249-D931E3DE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65" y="1859685"/>
                <a:ext cx="3565976" cy="373307"/>
              </a:xfrm>
              <a:prstGeom prst="rect">
                <a:avLst/>
              </a:prstGeom>
              <a:blipFill>
                <a:blip r:embed="rId15"/>
                <a:stretch>
                  <a:fillRect l="-1418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A04AFC5-56EF-F957-3682-E1DA83EF321E}"/>
              </a:ext>
            </a:extLst>
          </p:cNvPr>
          <p:cNvSpPr/>
          <p:nvPr/>
        </p:nvSpPr>
        <p:spPr>
          <a:xfrm>
            <a:off x="10363541" y="2514600"/>
            <a:ext cx="1651675" cy="2834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A920F0-1262-43F5-DC86-7328F3179876}"/>
                  </a:ext>
                </a:extLst>
              </p:cNvPr>
              <p:cNvSpPr txBox="1"/>
              <p:nvPr/>
            </p:nvSpPr>
            <p:spPr>
              <a:xfrm>
                <a:off x="9184368" y="5910857"/>
                <a:ext cx="1512658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A920F0-1262-43F5-DC86-7328F317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368" y="5910857"/>
                <a:ext cx="1512658" cy="373307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A85645-5686-8626-C80C-86943050DBC3}"/>
              </a:ext>
            </a:extLst>
          </p:cNvPr>
          <p:cNvCxnSpPr/>
          <p:nvPr/>
        </p:nvCxnSpPr>
        <p:spPr>
          <a:xfrm>
            <a:off x="9907510" y="5382924"/>
            <a:ext cx="0" cy="527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967760-4E22-7F99-22F2-2E60CE358EB2}"/>
                  </a:ext>
                </a:extLst>
              </p:cNvPr>
              <p:cNvSpPr txBox="1"/>
              <p:nvPr/>
            </p:nvSpPr>
            <p:spPr>
              <a:xfrm>
                <a:off x="0" y="5864869"/>
                <a:ext cx="772053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600" dirty="0"/>
                  <a:t>Inspiration: when we are dealing with equations with real coefficients, complex roots always come in pairs. Just like how </a:t>
                </a:r>
                <a14:m>
                  <m:oMath xmlns:m="http://schemas.openxmlformats.org/officeDocument/2006/math">
                    <m:r>
                      <a:rPr lang="en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N" sz="1600" dirty="0"/>
                  <a:t> is an extended field based on </a:t>
                </a:r>
                <a14:m>
                  <m:oMath xmlns:m="http://schemas.openxmlformats.org/officeDocument/2006/math">
                    <m:r>
                      <a:rPr lang="en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N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N" sz="1600" dirty="0"/>
                  <a:t> is an extended field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sz="1600" dirty="0"/>
                  <a:t>. We suspect solutions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′\</m:t>
                    </m:r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CN" sz="1600" dirty="0"/>
                  <a:t> also come in </a:t>
                </a:r>
                <a:r>
                  <a:rPr lang="en-CN" sz="1600" dirty="0">
                    <a:solidFill>
                      <a:srgbClr val="FF0000"/>
                    </a:solidFill>
                  </a:rPr>
                  <a:t>conjugate pairs</a:t>
                </a:r>
                <a:r>
                  <a:rPr lang="en-CN" sz="1600" dirty="0"/>
                  <a:t>.</a:t>
                </a:r>
              </a:p>
              <a:p>
                <a:endParaRPr lang="en-CN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967760-4E22-7F99-22F2-2E60CE358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4869"/>
                <a:ext cx="7720535" cy="1077218"/>
              </a:xfrm>
              <a:prstGeom prst="rect">
                <a:avLst/>
              </a:prstGeom>
              <a:blipFill>
                <a:blip r:embed="rId17"/>
                <a:stretch>
                  <a:fillRect l="-493" t="-11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4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3" grpId="0"/>
      <p:bldP spid="14" grpId="0" animBg="1"/>
      <p:bldP spid="15" grpId="0"/>
      <p:bldP spid="16" grpId="0"/>
      <p:bldP spid="17" grpId="0"/>
      <p:bldP spid="22" grpId="0"/>
      <p:bldP spid="23" grpId="0"/>
      <p:bldP spid="24" grpId="0"/>
      <p:bldP spid="25" grpId="0"/>
      <p:bldP spid="2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00596D-B4AB-30C5-D59E-3ECBB67C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5" y="2080749"/>
            <a:ext cx="1905000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B77CC97B-B473-562E-AEE2-C0A222B49E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240" y="264005"/>
                <a:ext cx="11207316" cy="799354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Getting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N" sz="2000" dirty="0"/>
                  <a:t> by first proving whenever no solutions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sz="2000" dirty="0"/>
                  <a:t>, also no solution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N" sz="2000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B77CC97B-B473-562E-AEE2-C0A222B4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264005"/>
                <a:ext cx="11207316" cy="799354"/>
              </a:xfrm>
              <a:prstGeom prst="rect">
                <a:avLst/>
              </a:prstGeom>
              <a:blipFill>
                <a:blip r:embed="rId3"/>
                <a:stretch>
                  <a:fillRect l="-2265" t="-23438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09098-93E3-23D5-9DDE-DC7739226653}"/>
                  </a:ext>
                </a:extLst>
              </p:cNvPr>
              <p:cNvSpPr txBox="1"/>
              <p:nvPr/>
            </p:nvSpPr>
            <p:spPr>
              <a:xfrm>
                <a:off x="399152" y="1110389"/>
                <a:ext cx="71802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CN" dirty="0"/>
                  <a:t>roof by contradiction: </a:t>
                </a:r>
              </a:p>
              <a:p>
                <a:r>
                  <a:rPr lang="en-CN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sz="1800" dirty="0">
                    <a:solidFill>
                      <a:schemeClr val="tx1"/>
                    </a:solidFill>
                  </a:rPr>
                  <a:t> has no solutions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sz="1800" dirty="0">
                    <a:solidFill>
                      <a:schemeClr val="tx1"/>
                    </a:solidFill>
                  </a:rPr>
                  <a:t>, but has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N" dirty="0"/>
                  <a:t>.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09098-93E3-23D5-9DDE-DC773922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52" y="1110389"/>
                <a:ext cx="7180235" cy="923330"/>
              </a:xfrm>
              <a:prstGeom prst="rect">
                <a:avLst/>
              </a:prstGeom>
              <a:blipFill>
                <a:blip r:embed="rId4"/>
                <a:stretch>
                  <a:fillRect l="-707" t="-2703" r="-70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55C092-BEA9-7AEB-6058-07F2AD8152C6}"/>
              </a:ext>
            </a:extLst>
          </p:cNvPr>
          <p:cNvSpPr txBox="1"/>
          <p:nvPr/>
        </p:nvSpPr>
        <p:spPr>
          <a:xfrm>
            <a:off x="2540000" y="1896083"/>
            <a:ext cx="827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Apply the special power of equations: relationship between roots and coefficients.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8D989-2919-E0EE-B1FF-E4E3A1D6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2578113"/>
            <a:ext cx="66294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6B549-CC74-02BE-3B02-044D7EBBD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574" y="2997200"/>
            <a:ext cx="59309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5A771-DDE3-16D8-DC12-77AD09CD2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490" y="3563898"/>
            <a:ext cx="20447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EB806D-4F13-D48C-1D5D-BED66C06A75C}"/>
                  </a:ext>
                </a:extLst>
              </p:cNvPr>
              <p:cNvSpPr txBox="1"/>
              <p:nvPr/>
            </p:nvSpPr>
            <p:spPr>
              <a:xfrm>
                <a:off x="3069726" y="360783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EB806D-4F13-D48C-1D5D-BED66C06A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26" y="3607832"/>
                <a:ext cx="4315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7D1344F-535E-B2FA-EF22-4E0E09834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2790" y="3956566"/>
            <a:ext cx="3327400" cy="113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9DFF55-8DC3-F21A-7CE4-38ACDA73A708}"/>
                  </a:ext>
                </a:extLst>
              </p:cNvPr>
              <p:cNvSpPr txBox="1"/>
              <p:nvPr/>
            </p:nvSpPr>
            <p:spPr>
              <a:xfrm>
                <a:off x="5330190" y="4601515"/>
                <a:ext cx="273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>
                    <a:solidFill>
                      <a:srgbClr val="FF00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9DFF55-8DC3-F21A-7CE4-38ACDA73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190" y="4601515"/>
                <a:ext cx="2730876" cy="369332"/>
              </a:xfrm>
              <a:prstGeom prst="rect">
                <a:avLst/>
              </a:prstGeom>
              <a:blipFill>
                <a:blip r:embed="rId10"/>
                <a:stretch>
                  <a:fillRect l="-1852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20F911-1C74-D4B9-0B24-EA61D1773123}"/>
                  </a:ext>
                </a:extLst>
              </p:cNvPr>
              <p:cNvSpPr txBox="1"/>
              <p:nvPr/>
            </p:nvSpPr>
            <p:spPr>
              <a:xfrm>
                <a:off x="2926080" y="5086866"/>
                <a:ext cx="6825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N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dirty="0"/>
                  <a:t> has solutions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N" dirty="0"/>
                  <a:t>, then one of its roots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20F911-1C74-D4B9-0B24-EA61D177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0" y="5086866"/>
                <a:ext cx="6825074" cy="369332"/>
              </a:xfrm>
              <a:prstGeom prst="rect">
                <a:avLst/>
              </a:prstGeom>
              <a:blipFill>
                <a:blip r:embed="rId11"/>
                <a:stretch>
                  <a:fillRect t="-6667" r="-743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74AD2-8A06-851A-F356-3CF209B89E09}"/>
                  </a:ext>
                </a:extLst>
              </p:cNvPr>
              <p:cNvSpPr txBox="1"/>
              <p:nvPr/>
            </p:nvSpPr>
            <p:spPr>
              <a:xfrm>
                <a:off x="2926080" y="5648960"/>
                <a:ext cx="7052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Contradiction. Thus </a:t>
                </a:r>
                <a:r>
                  <a:rPr lang="en-CN" sz="1800" dirty="0">
                    <a:solidFill>
                      <a:srgbClr val="FF0000"/>
                    </a:solidFill>
                  </a:rPr>
                  <a:t>whenever no solutions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sz="1800" dirty="0">
                    <a:solidFill>
                      <a:srgbClr val="FF0000"/>
                    </a:solidFill>
                  </a:rPr>
                  <a:t>, also no solution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74AD2-8A06-851A-F356-3CF209B89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0" y="5648960"/>
                <a:ext cx="7052765" cy="369332"/>
              </a:xfrm>
              <a:prstGeom prst="rect">
                <a:avLst/>
              </a:prstGeom>
              <a:blipFill>
                <a:blip r:embed="rId12"/>
                <a:stretch>
                  <a:fillRect l="-719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2BF2F0-ADE3-32D4-2DC0-0105594D6B53}"/>
                  </a:ext>
                </a:extLst>
              </p:cNvPr>
              <p:cNvSpPr txBox="1"/>
              <p:nvPr/>
            </p:nvSpPr>
            <p:spPr>
              <a:xfrm>
                <a:off x="2401718" y="6143362"/>
                <a:ext cx="7308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Proof by mathematical induction: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dirty="0"/>
                  <a:t> has no solutions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2BF2F0-ADE3-32D4-2DC0-0105594D6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18" y="6143362"/>
                <a:ext cx="7308796" cy="369332"/>
              </a:xfrm>
              <a:prstGeom prst="rect">
                <a:avLst/>
              </a:prstGeom>
              <a:blipFill>
                <a:blip r:embed="rId13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1C0FB-C939-51FB-B6A1-BC505D8973F3}"/>
                  </a:ext>
                </a:extLst>
              </p:cNvPr>
              <p:cNvSpPr txBox="1"/>
              <p:nvPr/>
            </p:nvSpPr>
            <p:spPr>
              <a:xfrm>
                <a:off x="411626" y="1884574"/>
                <a:ext cx="415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dirty="0"/>
                  <a:t> has no solutions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1C0FB-C939-51FB-B6A1-BC505D89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26" y="1884574"/>
                <a:ext cx="4155440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174A515-D75C-E9E7-A67F-D5875D6C75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018520" cy="772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Summing it up, and more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BD404-CAA2-91D6-CC80-DCDDC895DC16}"/>
                  </a:ext>
                </a:extLst>
              </p:cNvPr>
              <p:cNvSpPr txBox="1"/>
              <p:nvPr/>
            </p:nvSpPr>
            <p:spPr>
              <a:xfrm>
                <a:off x="1508633" y="2620015"/>
                <a:ext cx="1717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BD404-CAA2-91D6-CC80-DCDDC895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633" y="2620015"/>
                <a:ext cx="171704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62F44B-24BF-E9F1-10EB-931F8293F0D3}"/>
                  </a:ext>
                </a:extLst>
              </p:cNvPr>
              <p:cNvSpPr txBox="1"/>
              <p:nvPr/>
            </p:nvSpPr>
            <p:spPr>
              <a:xfrm>
                <a:off x="279547" y="3424539"/>
                <a:ext cx="4419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Cannot construct a line segment of length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</m:e>
                    </m:func>
                  </m:oMath>
                </a14:m>
                <a:r>
                  <a:rPr lang="en-CN" dirty="0"/>
                  <a:t> using ruler and compass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62F44B-24BF-E9F1-10EB-931F8293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7" y="3424539"/>
                <a:ext cx="4419599" cy="646331"/>
              </a:xfrm>
              <a:prstGeom prst="rect">
                <a:avLst/>
              </a:prstGeom>
              <a:blipFill>
                <a:blip r:embed="rId4"/>
                <a:stretch>
                  <a:fillRect l="-1433" t="-3846" b="-134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0E93D6-4104-BD09-8155-6E2D413A48FD}"/>
                  </a:ext>
                </a:extLst>
              </p:cNvPr>
              <p:cNvSpPr txBox="1"/>
              <p:nvPr/>
            </p:nvSpPr>
            <p:spPr>
              <a:xfrm>
                <a:off x="116714" y="4676508"/>
                <a:ext cx="4809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Cannot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N" dirty="0"/>
                  <a:t> using ruler and compass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0E93D6-4104-BD09-8155-6E2D413A4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4" y="4676508"/>
                <a:ext cx="4809586" cy="369332"/>
              </a:xfrm>
              <a:prstGeom prst="rect">
                <a:avLst/>
              </a:prstGeom>
              <a:blipFill>
                <a:blip r:embed="rId5"/>
                <a:stretch>
                  <a:fillRect l="-1055" t="-6667" r="-264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316DE-36A2-10F7-FC9C-031F6A31EB59}"/>
                  </a:ext>
                </a:extLst>
              </p:cNvPr>
              <p:cNvSpPr txBox="1"/>
              <p:nvPr/>
            </p:nvSpPr>
            <p:spPr>
              <a:xfrm>
                <a:off x="279547" y="5555459"/>
                <a:ext cx="4483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Cannot trisect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N" dirty="0"/>
                  <a:t> using ruler and compass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316DE-36A2-10F7-FC9C-031F6A31E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7" y="5555459"/>
                <a:ext cx="4483920" cy="369332"/>
              </a:xfrm>
              <a:prstGeom prst="rect">
                <a:avLst/>
              </a:prstGeom>
              <a:blipFill>
                <a:blip r:embed="rId6"/>
                <a:stretch>
                  <a:fillRect l="-1416" t="-6667" r="-283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>
            <a:extLst>
              <a:ext uri="{FF2B5EF4-FFF2-40B4-BE49-F238E27FC236}">
                <a16:creationId xmlns:a16="http://schemas.microsoft.com/office/drawing/2014/main" id="{64CF9950-3CC6-E8EF-BA14-A23D2527BAF0}"/>
              </a:ext>
            </a:extLst>
          </p:cNvPr>
          <p:cNvSpPr/>
          <p:nvPr/>
        </p:nvSpPr>
        <p:spPr>
          <a:xfrm>
            <a:off x="2267008" y="2253906"/>
            <a:ext cx="156025" cy="3661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4E94761-1B70-AC08-7703-BB35B613B63E}"/>
              </a:ext>
            </a:extLst>
          </p:cNvPr>
          <p:cNvSpPr/>
          <p:nvPr/>
        </p:nvSpPr>
        <p:spPr>
          <a:xfrm>
            <a:off x="2267007" y="3023888"/>
            <a:ext cx="156025" cy="3661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5ADDD24-7396-99CB-E8C0-49CB2E1A3CB8}"/>
              </a:ext>
            </a:extLst>
          </p:cNvPr>
          <p:cNvSpPr/>
          <p:nvPr/>
        </p:nvSpPr>
        <p:spPr>
          <a:xfrm>
            <a:off x="2267007" y="4194521"/>
            <a:ext cx="156025" cy="3661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D67E380-6A0A-5145-4020-70196F5BC74B}"/>
              </a:ext>
            </a:extLst>
          </p:cNvPr>
          <p:cNvSpPr/>
          <p:nvPr/>
        </p:nvSpPr>
        <p:spPr>
          <a:xfrm>
            <a:off x="2267007" y="5117595"/>
            <a:ext cx="156025" cy="3661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BCDEB-AECC-0145-4F91-38DC33E511CE}"/>
              </a:ext>
            </a:extLst>
          </p:cNvPr>
          <p:cNvSpPr txBox="1"/>
          <p:nvPr/>
        </p:nvSpPr>
        <p:spPr>
          <a:xfrm>
            <a:off x="5212657" y="1122068"/>
            <a:ext cx="541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Applications of our conclusion (in math, not real life):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857C3-5CFE-352C-F5F3-AB8CB055A4AD}"/>
              </a:ext>
            </a:extLst>
          </p:cNvPr>
          <p:cNvSpPr txBox="1"/>
          <p:nvPr/>
        </p:nvSpPr>
        <p:spPr>
          <a:xfrm>
            <a:off x="4926300" y="1873220"/>
            <a:ext cx="660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The notion of constructible numbers and field extention appear frequently in Galois theory.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83E3AD-30F0-F8C3-8246-C07FB5351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094" y="2813881"/>
            <a:ext cx="5054600" cy="31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469A97-5229-45B9-0E07-461D9B96AEFA}"/>
                  </a:ext>
                </a:extLst>
              </p:cNvPr>
              <p:cNvSpPr txBox="1"/>
              <p:nvPr/>
            </p:nvSpPr>
            <p:spPr>
              <a:xfrm>
                <a:off x="5015981" y="3524645"/>
                <a:ext cx="705930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sz="1600" dirty="0"/>
                  <a:t> </a:t>
                </a:r>
                <a:r>
                  <a:rPr lang="en-CN" sz="1400" dirty="0"/>
                  <a:t>is one example of a </a:t>
                </a:r>
                <a:r>
                  <a:rPr lang="en-CN" dirty="0"/>
                  <a:t>“minimal polynomial”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N" dirty="0"/>
                  <a:t>. 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469A97-5229-45B9-0E07-461D9B96A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81" y="3524645"/>
                <a:ext cx="7059305" cy="374270"/>
              </a:xfrm>
              <a:prstGeom prst="rect">
                <a:avLst/>
              </a:prstGeom>
              <a:blipFill>
                <a:blip r:embed="rId8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FFAF7AFA-41F3-A207-33C9-4C0A81B91F92}"/>
              </a:ext>
            </a:extLst>
          </p:cNvPr>
          <p:cNvSpPr/>
          <p:nvPr/>
        </p:nvSpPr>
        <p:spPr>
          <a:xfrm rot="16200000">
            <a:off x="8360384" y="2789303"/>
            <a:ext cx="80108" cy="80264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89857-E946-C19D-9D94-46DED4EE717F}"/>
              </a:ext>
            </a:extLst>
          </p:cNvPr>
          <p:cNvSpPr txBox="1"/>
          <p:nvPr/>
        </p:nvSpPr>
        <p:spPr>
          <a:xfrm>
            <a:off x="7822442" y="3223454"/>
            <a:ext cx="3562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</a:t>
            </a:r>
            <a:r>
              <a:rPr lang="en-CN" sz="1200" dirty="0">
                <a:solidFill>
                  <a:srgbClr val="FF0000"/>
                </a:solidFill>
              </a:rPr>
              <a:t>egree of extension = degree of minimal polynomial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9D13DD29-94BD-49D6-333A-FD1FEDD698E5}"/>
              </a:ext>
            </a:extLst>
          </p:cNvPr>
          <p:cNvSpPr/>
          <p:nvPr/>
        </p:nvSpPr>
        <p:spPr>
          <a:xfrm>
            <a:off x="9603891" y="3930431"/>
            <a:ext cx="145866" cy="2855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437A7C-E5ED-3019-925B-937498F9B724}"/>
                  </a:ext>
                </a:extLst>
              </p:cNvPr>
              <p:cNvSpPr txBox="1"/>
              <p:nvPr/>
            </p:nvSpPr>
            <p:spPr>
              <a:xfrm>
                <a:off x="6715794" y="4220898"/>
                <a:ext cx="5255881" cy="1883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600" dirty="0"/>
                  <a:t>Cannot draw a cube of volume 2 with ruler and compass</a:t>
                </a:r>
              </a:p>
              <a:p>
                <a:endParaRPr lang="en-CN" sz="1600" dirty="0"/>
              </a:p>
              <a:p>
                <a:r>
                  <a:rPr lang="en-CN" sz="1600" dirty="0"/>
                  <a:t>since it would require we construct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N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600" b="0" dirty="0"/>
                  <a:t>, which  has a magic equation (minimal polynomial)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en-US" sz="1600" b="0" dirty="0"/>
              </a:p>
              <a:p>
                <a:endParaRPr lang="en-CN" sz="1600" dirty="0"/>
              </a:p>
              <a:p>
                <a:r>
                  <a:rPr lang="en-CN" sz="1600" dirty="0"/>
                  <a:t>but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CN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CN" sz="1600" dirty="0"/>
              </a:p>
              <a:p>
                <a:endParaRPr lang="en-CN" sz="1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437A7C-E5ED-3019-925B-937498F9B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94" y="4220898"/>
                <a:ext cx="5255881" cy="1883721"/>
              </a:xfrm>
              <a:prstGeom prst="rect">
                <a:avLst/>
              </a:prstGeom>
              <a:blipFill>
                <a:blip r:embed="rId9"/>
                <a:stretch>
                  <a:fillRect l="-482" t="-6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020F93-28EA-4D5D-D7CA-03ABDDA70D8F}"/>
              </a:ext>
            </a:extLst>
          </p:cNvPr>
          <p:cNvCxnSpPr/>
          <p:nvPr/>
        </p:nvCxnSpPr>
        <p:spPr>
          <a:xfrm>
            <a:off x="8127764" y="3855953"/>
            <a:ext cx="324398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AC900E-7DFE-5D2F-BCF7-C8226D9250D6}"/>
                  </a:ext>
                </a:extLst>
              </p:cNvPr>
              <p:cNvSpPr txBox="1"/>
              <p:nvPr/>
            </p:nvSpPr>
            <p:spPr>
              <a:xfrm>
                <a:off x="411626" y="1137920"/>
                <a:ext cx="415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dirty="0"/>
                  <a:t> has no solutions in 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AC900E-7DFE-5D2F-BCF7-C8226D925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26" y="1137920"/>
                <a:ext cx="4155440" cy="369332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>
            <a:extLst>
              <a:ext uri="{FF2B5EF4-FFF2-40B4-BE49-F238E27FC236}">
                <a16:creationId xmlns:a16="http://schemas.microsoft.com/office/drawing/2014/main" id="{93396655-95B1-5F45-494A-BDC98172D3B5}"/>
              </a:ext>
            </a:extLst>
          </p:cNvPr>
          <p:cNvSpPr/>
          <p:nvPr/>
        </p:nvSpPr>
        <p:spPr>
          <a:xfrm>
            <a:off x="2267008" y="1507252"/>
            <a:ext cx="156025" cy="3661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14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4" grpId="0"/>
      <p:bldP spid="19" grpId="0"/>
      <p:bldP spid="21" grpId="0"/>
      <p:bldP spid="22" grpId="0" animBg="1"/>
      <p:bldP spid="23" grpId="0"/>
      <p:bldP spid="42" grpId="0" animBg="1"/>
      <p:bldP spid="45" grpId="0"/>
      <p:bldP spid="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3EB76-737E-AAED-CDD2-D0D2F185C6B7}"/>
              </a:ext>
            </a:extLst>
          </p:cNvPr>
          <p:cNvSpPr txBox="1"/>
          <p:nvPr/>
        </p:nvSpPr>
        <p:spPr>
          <a:xfrm>
            <a:off x="304799" y="4519863"/>
            <a:ext cx="115824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Angle trisection. (2024). In </a:t>
            </a:r>
            <a:r>
              <a:rPr lang="en-US" sz="1600" i="1" dirty="0">
                <a:effectLst/>
              </a:rPr>
              <a:t>Wikipedia</a:t>
            </a:r>
            <a:r>
              <a:rPr lang="en-US" sz="1600" dirty="0">
                <a:effectLst/>
              </a:rPr>
              <a:t>. </a:t>
            </a:r>
            <a:r>
              <a:rPr lang="en-US" sz="1600" dirty="0">
                <a:effectLst/>
                <a:hlinkClick r:id="rId2"/>
              </a:rPr>
              <a:t>https://en.wikipedia.org/w/index.php?title=Angle_trisection&amp;oldid=1257084030</a:t>
            </a:r>
            <a:endParaRPr lang="en-US" sz="1600" dirty="0">
              <a:effectLst/>
            </a:endParaRPr>
          </a:p>
          <a:p>
            <a:endParaRPr lang="en-CN" sz="1600" dirty="0"/>
          </a:p>
          <a:p>
            <a:endParaRPr lang="en-US" sz="1600" dirty="0"/>
          </a:p>
          <a:p>
            <a:r>
              <a:rPr lang="en-US" sz="1600" dirty="0">
                <a:effectLst/>
              </a:rPr>
              <a:t>Constructible polygon. (2024). In </a:t>
            </a:r>
            <a:r>
              <a:rPr lang="en-US" sz="1600" i="1" dirty="0">
                <a:effectLst/>
              </a:rPr>
              <a:t>Wikipedia</a:t>
            </a:r>
            <a:r>
              <a:rPr lang="en-US" sz="1600" dirty="0">
                <a:effectLst/>
              </a:rPr>
              <a:t>. </a:t>
            </a:r>
            <a:r>
              <a:rPr lang="en-US" sz="1600" dirty="0">
                <a:effectLst/>
                <a:hlinkClick r:id="rId3"/>
              </a:rPr>
              <a:t>https://en.wikipedia.org/w/index.php?title=Constructible_polygon&amp;oldid=1253496815</a:t>
            </a:r>
            <a:endParaRPr lang="en-US" sz="1600" dirty="0">
              <a:effectLst/>
            </a:endParaRPr>
          </a:p>
          <a:p>
            <a:endParaRPr lang="en-CN" sz="1600" dirty="0"/>
          </a:p>
          <a:p>
            <a:endParaRPr lang="en-CN" sz="1600" dirty="0"/>
          </a:p>
          <a:p>
            <a:r>
              <a:rPr lang="en-US" sz="1600" dirty="0" err="1">
                <a:effectLst/>
              </a:rPr>
              <a:t>Yūki</a:t>
            </a:r>
            <a:r>
              <a:rPr lang="en-US" sz="1600" dirty="0">
                <a:effectLst/>
              </a:rPr>
              <a:t>, H., &amp; Gonzalez, T. (2021). </a:t>
            </a:r>
            <a:r>
              <a:rPr lang="en-US" sz="1600" i="1" dirty="0">
                <a:effectLst/>
              </a:rPr>
              <a:t>Math girls 5: Galois theory</a:t>
            </a:r>
            <a:r>
              <a:rPr lang="en-US" sz="1600" dirty="0">
                <a:effectLst/>
              </a:rPr>
              <a:t> (First edition). Bento Books.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FEF6D-6939-9D76-0F26-18F723061102}"/>
              </a:ext>
            </a:extLst>
          </p:cNvPr>
          <p:cNvSpPr txBox="1"/>
          <p:nvPr/>
        </p:nvSpPr>
        <p:spPr>
          <a:xfrm>
            <a:off x="4742389" y="2006406"/>
            <a:ext cx="2707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E1B34-445D-9B4A-5D5B-47F0F1DFB225}"/>
              </a:ext>
            </a:extLst>
          </p:cNvPr>
          <p:cNvSpPr txBox="1"/>
          <p:nvPr/>
        </p:nvSpPr>
        <p:spPr>
          <a:xfrm>
            <a:off x="5581273" y="342900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Yifan Mo</a:t>
            </a:r>
          </a:p>
        </p:txBody>
      </p:sp>
    </p:spTree>
    <p:extLst>
      <p:ext uri="{BB962C8B-B14F-4D97-AF65-F5344CB8AC3E}">
        <p14:creationId xmlns:p14="http://schemas.microsoft.com/office/powerpoint/2010/main" val="222971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6562-3C39-D495-D16F-FE401E99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lstStyle/>
          <a:p>
            <a:r>
              <a:rPr lang="en-CN" dirty="0"/>
              <a:t>Investigating the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E17F-3C98-779D-E945-FE827F6F9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53348"/>
              </a:xfrm>
            </p:spPr>
            <p:txBody>
              <a:bodyPr>
                <a:normAutofit/>
              </a:bodyPr>
              <a:lstStyle/>
              <a:p>
                <a:r>
                  <a:rPr lang="en-CN" sz="2000" dirty="0"/>
                  <a:t>Angles that can be trisected: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°, 270°, 90°</m:t>
                    </m:r>
                  </m:oMath>
                </a14:m>
                <a:r>
                  <a:rPr lang="en-CN" sz="2000" dirty="0"/>
                  <a:t>…</a:t>
                </a:r>
              </a:p>
              <a:p>
                <a:endParaRPr lang="en-CN" sz="2000" dirty="0"/>
              </a:p>
              <a:p>
                <a:r>
                  <a:rPr lang="en-CN" sz="2000" dirty="0"/>
                  <a:t>Given fact: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n-CN" sz="2000" dirty="0"/>
                  <a:t> is not trisect-able</a:t>
                </a:r>
              </a:p>
              <a:p>
                <a:pPr marL="0" indent="0">
                  <a:buNone/>
                </a:pPr>
                <a:endParaRPr lang="en-CN" sz="2000" dirty="0"/>
              </a:p>
              <a:p>
                <a:r>
                  <a:rPr lang="en-CN" sz="2000" dirty="0"/>
                  <a:t>Notice that we didn’t actually come up with a procedure for trisection. We simply stated that 1/3 of each of those angles can be constructed using ruler and compass. </a:t>
                </a:r>
              </a:p>
              <a:p>
                <a:endParaRPr lang="en-CN" sz="2000" dirty="0"/>
              </a:p>
              <a:p>
                <a:r>
                  <a:rPr lang="en-CN" sz="2000" dirty="0"/>
                  <a:t>Can we construct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n-CN" sz="2000" dirty="0"/>
                  <a:t> angle?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E17F-3C98-779D-E945-FE827F6F9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53348"/>
              </a:xfrm>
              <a:blipFill>
                <a:blip r:embed="rId2"/>
                <a:stretch>
                  <a:fillRect l="-603" t="-1600" r="-3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we construct the 90. degree angle ...">
            <a:extLst>
              <a:ext uri="{FF2B5EF4-FFF2-40B4-BE49-F238E27FC236}">
                <a16:creationId xmlns:a16="http://schemas.microsoft.com/office/drawing/2014/main" id="{2476E951-2177-830C-90D4-DED82C39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05" y="1320665"/>
            <a:ext cx="2137201" cy="171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truct Equilateral Triangle ...">
            <a:extLst>
              <a:ext uri="{FF2B5EF4-FFF2-40B4-BE49-F238E27FC236}">
                <a16:creationId xmlns:a16="http://schemas.microsoft.com/office/drawing/2014/main" id="{C3B2713D-687F-0396-C742-3C4FCBBB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33" y="1204034"/>
            <a:ext cx="1870800" cy="20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191C48-CBA9-F153-7F29-E9EE7D4893B2}"/>
              </a:ext>
            </a:extLst>
          </p:cNvPr>
          <p:cNvGrpSpPr/>
          <p:nvPr/>
        </p:nvGrpSpPr>
        <p:grpSpPr>
          <a:xfrm>
            <a:off x="6909101" y="4216021"/>
            <a:ext cx="3476064" cy="1936853"/>
            <a:chOff x="5546912" y="4328048"/>
            <a:chExt cx="3476064" cy="1936853"/>
          </a:xfrm>
        </p:grpSpPr>
        <p:pic>
          <p:nvPicPr>
            <p:cNvPr id="1030" name="Picture 6" descr="Right Triangle Trigonometry">
              <a:extLst>
                <a:ext uri="{FF2B5EF4-FFF2-40B4-BE49-F238E27FC236}">
                  <a16:creationId xmlns:a16="http://schemas.microsoft.com/office/drawing/2014/main" id="{41198029-E67C-3717-CFC7-EF5E20232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912" y="4328048"/>
              <a:ext cx="3476064" cy="183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48159E-3A28-1B36-02E9-901B227F9A38}"/>
                </a:ext>
              </a:extLst>
            </p:cNvPr>
            <p:cNvSpPr/>
            <p:nvPr/>
          </p:nvSpPr>
          <p:spPr>
            <a:xfrm>
              <a:off x="8821271" y="5109882"/>
              <a:ext cx="201705" cy="416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AA0FCB-327C-F732-2D55-7B71DC09C9B7}"/>
                </a:ext>
              </a:extLst>
            </p:cNvPr>
            <p:cNvSpPr/>
            <p:nvPr/>
          </p:nvSpPr>
          <p:spPr>
            <a:xfrm rot="20248390">
              <a:off x="7140108" y="4732594"/>
              <a:ext cx="163486" cy="38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00D160-46E2-1D88-B4F5-9D3AA5EBB88B}"/>
                </a:ext>
              </a:extLst>
            </p:cNvPr>
            <p:cNvSpPr/>
            <p:nvPr/>
          </p:nvSpPr>
          <p:spPr>
            <a:xfrm>
              <a:off x="7168845" y="5895569"/>
              <a:ext cx="201705" cy="2644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10D36C-8289-B3D2-1EA2-E4C94F1B9BEA}"/>
                    </a:ext>
                  </a:extLst>
                </p:cNvPr>
                <p:cNvSpPr txBox="1"/>
                <p:nvPr/>
              </p:nvSpPr>
              <p:spPr>
                <a:xfrm>
                  <a:off x="6826170" y="5895569"/>
                  <a:ext cx="1088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10D36C-8289-B3D2-1EA2-E4C94F1B9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170" y="5895569"/>
                  <a:ext cx="108876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94BAF7-481C-DC35-0716-4DF72570694E}"/>
                </a:ext>
              </a:extLst>
            </p:cNvPr>
            <p:cNvSpPr txBox="1"/>
            <p:nvPr/>
          </p:nvSpPr>
          <p:spPr>
            <a:xfrm>
              <a:off x="7128503" y="48145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1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23646412-13D7-CF34-2099-88754309835E}"/>
              </a:ext>
            </a:extLst>
          </p:cNvPr>
          <p:cNvSpPr/>
          <p:nvPr/>
        </p:nvSpPr>
        <p:spPr>
          <a:xfrm>
            <a:off x="2606728" y="4954504"/>
            <a:ext cx="216682" cy="43683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6ACB60-6E2F-71EB-CD0D-40D41906A996}"/>
                  </a:ext>
                </a:extLst>
              </p:cNvPr>
              <p:cNvSpPr txBox="1"/>
              <p:nvPr/>
            </p:nvSpPr>
            <p:spPr>
              <a:xfrm>
                <a:off x="599440" y="5469719"/>
                <a:ext cx="502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Can we construct a line segment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⁡(20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°)</m:t>
                    </m:r>
                  </m:oMath>
                </a14:m>
                <a:r>
                  <a:rPr lang="en-CN" dirty="0"/>
                  <a:t> using unmarked ruler and compass?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6ACB60-6E2F-71EB-CD0D-40D41906A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469719"/>
                <a:ext cx="5029200" cy="646331"/>
              </a:xfrm>
              <a:prstGeom prst="rect">
                <a:avLst/>
              </a:prstGeom>
              <a:blipFill>
                <a:blip r:embed="rId7"/>
                <a:stretch>
                  <a:fillRect l="-1008" t="-3846" b="-134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C259A8-C2AB-2556-9527-B90B3992D74E}"/>
                  </a:ext>
                </a:extLst>
              </p:cNvPr>
              <p:cNvSpPr txBox="1"/>
              <p:nvPr/>
            </p:nvSpPr>
            <p:spPr>
              <a:xfrm>
                <a:off x="462513" y="6235425"/>
                <a:ext cx="11240193" cy="492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solidFill>
                      <a:schemeClr val="accent4"/>
                    </a:solidFill>
                    <a:effectLst/>
                    <a:latin typeface="Arial" panose="020B0604020202020204" pitchFamily="34" charset="0"/>
                  </a:rPr>
                  <a:t>Gauss–</a:t>
                </a:r>
                <a:r>
                  <a:rPr lang="en-US" b="0" i="1" dirty="0" err="1">
                    <a:solidFill>
                      <a:schemeClr val="accent4"/>
                    </a:solidFill>
                    <a:effectLst/>
                    <a:latin typeface="Arial" panose="020B0604020202020204" pitchFamily="34" charset="0"/>
                  </a:rPr>
                  <a:t>Wantzel</a:t>
                </a:r>
                <a:r>
                  <a:rPr lang="en-US" b="0" i="1" dirty="0">
                    <a:solidFill>
                      <a:schemeClr val="accent4"/>
                    </a:solidFill>
                    <a:effectLst/>
                    <a:latin typeface="Arial" panose="020B0604020202020204" pitchFamily="34" charset="0"/>
                  </a:rPr>
                  <a:t> 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N" i="1" dirty="0">
                    <a:solidFill>
                      <a:schemeClr val="accent4"/>
                    </a:solidFill>
                  </a:rPr>
                  <a:t> is constructible if and only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num>
                      <m:den>
                        <m:r>
                          <a:rPr lang="en-CN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N" i="1" dirty="0">
                    <a:solidFill>
                      <a:schemeClr val="accent4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N" i="1" dirty="0">
                    <a:solidFill>
                      <a:schemeClr val="accent4"/>
                    </a:solidFill>
                  </a:rPr>
                  <a:t> are distinct fermat primes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C259A8-C2AB-2556-9527-B90B3992D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" y="6235425"/>
                <a:ext cx="11240193" cy="492635"/>
              </a:xfrm>
              <a:prstGeom prst="rect">
                <a:avLst/>
              </a:prstGeom>
              <a:blipFill>
                <a:blip r:embed="rId8"/>
                <a:stretch>
                  <a:fillRect l="-451" b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8882-0359-1C27-90A7-0598FF1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Constructible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21E1E-2D3D-187A-E9BC-A451611B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" y="2848633"/>
            <a:ext cx="6926318" cy="2143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B7CC6A-56FA-C1C9-AD7D-9210FEA97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79" y="1773182"/>
            <a:ext cx="3949700" cy="378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957F0-1EEF-24A0-4BDA-E555D6EB33E4}"/>
              </a:ext>
            </a:extLst>
          </p:cNvPr>
          <p:cNvSpPr txBox="1"/>
          <p:nvPr/>
        </p:nvSpPr>
        <p:spPr>
          <a:xfrm>
            <a:off x="2783972" y="5422690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2F8AC-B223-7508-198D-F311B5706777}"/>
              </a:ext>
            </a:extLst>
          </p:cNvPr>
          <p:cNvSpPr txBox="1"/>
          <p:nvPr/>
        </p:nvSpPr>
        <p:spPr>
          <a:xfrm>
            <a:off x="6962932" y="5607356"/>
            <a:ext cx="389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Still Integers …… but in two directions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A53F2-5D52-BD3C-E7AA-AB84E1EE1656}"/>
              </a:ext>
            </a:extLst>
          </p:cNvPr>
          <p:cNvSpPr txBox="1"/>
          <p:nvPr/>
        </p:nvSpPr>
        <p:spPr>
          <a:xfrm>
            <a:off x="838200" y="1422213"/>
            <a:ext cx="527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Line segment of length what length CAN we draw? </a:t>
            </a:r>
          </a:p>
        </p:txBody>
      </p:sp>
    </p:spTree>
    <p:extLst>
      <p:ext uri="{BB962C8B-B14F-4D97-AF65-F5344CB8AC3E}">
        <p14:creationId xmlns:p14="http://schemas.microsoft.com/office/powerpoint/2010/main" val="424150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44F37-4A40-7819-DD84-F566C68FF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6"/>
          <a:stretch/>
        </p:blipFill>
        <p:spPr>
          <a:xfrm>
            <a:off x="629920" y="1328191"/>
            <a:ext cx="4134645" cy="2620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E8607-4AA2-3755-F1C8-459EDC676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" r="11576"/>
          <a:stretch/>
        </p:blipFill>
        <p:spPr>
          <a:xfrm>
            <a:off x="534240" y="3885418"/>
            <a:ext cx="4511040" cy="2738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CB919-B9F1-0A69-A958-DC36351F24EC}"/>
              </a:ext>
            </a:extLst>
          </p:cNvPr>
          <p:cNvSpPr txBox="1"/>
          <p:nvPr/>
        </p:nvSpPr>
        <p:spPr>
          <a:xfrm>
            <a:off x="4853234" y="245386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Addition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DB3885-BFC9-9AFE-799E-F9C707AB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7"/>
            <a:ext cx="10515600" cy="1325563"/>
          </a:xfrm>
        </p:spPr>
        <p:txBody>
          <a:bodyPr/>
          <a:lstStyle/>
          <a:p>
            <a:r>
              <a:rPr lang="en-CN" dirty="0"/>
              <a:t>Constructible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642C0-3E9F-2913-CD18-5F49DE7DDBCD}"/>
              </a:ext>
            </a:extLst>
          </p:cNvPr>
          <p:cNvSpPr txBox="1"/>
          <p:nvPr/>
        </p:nvSpPr>
        <p:spPr>
          <a:xfrm>
            <a:off x="4853234" y="5078839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Subtraction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926F37-0B6C-51A9-1410-613761A02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34" t="7846"/>
          <a:stretch/>
        </p:blipFill>
        <p:spPr>
          <a:xfrm>
            <a:off x="6320541" y="815638"/>
            <a:ext cx="3983248" cy="2692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16C4E9-0EFC-9644-12A4-462A7A086623}"/>
              </a:ext>
            </a:extLst>
          </p:cNvPr>
          <p:cNvSpPr txBox="1"/>
          <p:nvPr/>
        </p:nvSpPr>
        <p:spPr>
          <a:xfrm>
            <a:off x="10331521" y="2453861"/>
            <a:ext cx="155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Multiplication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3D337-ABC0-2BA4-B70B-6DB862CB6B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40"/>
          <a:stretch/>
        </p:blipFill>
        <p:spPr>
          <a:xfrm>
            <a:off x="6320541" y="3295429"/>
            <a:ext cx="4415067" cy="2563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610983-53D1-BCED-D539-289B7CFEAB05}"/>
              </a:ext>
            </a:extLst>
          </p:cNvPr>
          <p:cNvSpPr txBox="1"/>
          <p:nvPr/>
        </p:nvSpPr>
        <p:spPr>
          <a:xfrm>
            <a:off x="10435043" y="489417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407257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C125-AF47-6054-78F4-72F60E547E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Constructible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E5239-9960-1C15-58C9-4A3CB104ABD0}"/>
              </a:ext>
            </a:extLst>
          </p:cNvPr>
          <p:cNvSpPr txBox="1"/>
          <p:nvPr/>
        </p:nvSpPr>
        <p:spPr>
          <a:xfrm>
            <a:off x="5640779" y="2974769"/>
            <a:ext cx="46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60BFEB-1F40-CB07-501B-25CC778B9982}"/>
                  </a:ext>
                </a:extLst>
              </p:cNvPr>
              <p:cNvSpPr txBox="1"/>
              <p:nvPr/>
            </p:nvSpPr>
            <p:spPr>
              <a:xfrm>
                <a:off x="838200" y="1567543"/>
                <a:ext cx="845455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All rational numbers can be expressed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CN" dirty="0"/>
                  <a:t>          </a:t>
                </a:r>
                <a14:m>
                  <m:oMath xmlns:m="http://schemas.openxmlformats.org/officeDocument/2006/math">
                    <m:r>
                      <a:rPr lang="en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CN" dirty="0"/>
                  <a:t> is constructible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60BFEB-1F40-CB07-501B-25CC778B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7543"/>
                <a:ext cx="8454559" cy="493405"/>
              </a:xfrm>
              <a:prstGeom prst="rect">
                <a:avLst/>
              </a:prstGeom>
              <a:blipFill>
                <a:blip r:embed="rId2"/>
                <a:stretch>
                  <a:fillRect l="-751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AE3D28-6F2A-7EA5-8961-A282F8DC564F}"/>
                  </a:ext>
                </a:extLst>
              </p:cNvPr>
              <p:cNvSpPr txBox="1"/>
              <p:nvPr/>
            </p:nvSpPr>
            <p:spPr>
              <a:xfrm>
                <a:off x="4585074" y="2466009"/>
                <a:ext cx="22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CN" dirty="0"/>
                  <a:t> is constructible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AE3D28-6F2A-7EA5-8961-A282F8DC5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74" y="2466009"/>
                <a:ext cx="2204386" cy="276999"/>
              </a:xfrm>
              <a:prstGeom prst="rect">
                <a:avLst/>
              </a:prstGeom>
              <a:blipFill>
                <a:blip r:embed="rId3"/>
                <a:stretch>
                  <a:fillRect l="-2857" t="-26087" r="-5714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874287-11FC-BDCC-703C-431E2FCFA834}"/>
                  </a:ext>
                </a:extLst>
              </p:cNvPr>
              <p:cNvSpPr txBox="1"/>
              <p:nvPr/>
            </p:nvSpPr>
            <p:spPr>
              <a:xfrm>
                <a:off x="838200" y="3788240"/>
                <a:ext cx="4251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🗿 Treat numbers as fields.     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N" dirty="0"/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874287-11FC-BDCC-703C-431E2FCF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8240"/>
                <a:ext cx="4251677" cy="369332"/>
              </a:xfrm>
              <a:prstGeom prst="rect">
                <a:avLst/>
              </a:prstGeom>
              <a:blipFill>
                <a:blip r:embed="rId4"/>
                <a:stretch>
                  <a:fillRect l="-1493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88B1BB2-5F1E-4917-9E7B-2BD919DA7A7C}"/>
              </a:ext>
            </a:extLst>
          </p:cNvPr>
          <p:cNvSpPr/>
          <p:nvPr/>
        </p:nvSpPr>
        <p:spPr>
          <a:xfrm>
            <a:off x="7428333" y="3512129"/>
            <a:ext cx="3728851" cy="20930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DB755E-5E98-D746-C5A9-80DBD2A21757}"/>
              </a:ext>
            </a:extLst>
          </p:cNvPr>
          <p:cNvSpPr/>
          <p:nvPr/>
        </p:nvSpPr>
        <p:spPr>
          <a:xfrm>
            <a:off x="8762011" y="3812969"/>
            <a:ext cx="1884536" cy="14774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21F2F7-330A-0D13-DDE2-48CA74167079}"/>
              </a:ext>
            </a:extLst>
          </p:cNvPr>
          <p:cNvSpPr/>
          <p:nvPr/>
        </p:nvSpPr>
        <p:spPr>
          <a:xfrm>
            <a:off x="6096000" y="2743009"/>
            <a:ext cx="5351813" cy="3515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697A13-D589-0D3A-A3A3-1940A017BB91}"/>
                  </a:ext>
                </a:extLst>
              </p:cNvPr>
              <p:cNvSpPr txBox="1"/>
              <p:nvPr/>
            </p:nvSpPr>
            <p:spPr>
              <a:xfrm>
                <a:off x="9524011" y="4373976"/>
                <a:ext cx="5611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697A13-D589-0D3A-A3A3-1940A017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11" y="4373976"/>
                <a:ext cx="5611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1A9721-551F-A82E-D0BF-9AFFF7BB7157}"/>
                  </a:ext>
                </a:extLst>
              </p:cNvPr>
              <p:cNvSpPr txBox="1"/>
              <p:nvPr/>
            </p:nvSpPr>
            <p:spPr>
              <a:xfrm>
                <a:off x="7943921" y="4373976"/>
                <a:ext cx="525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1A9721-551F-A82E-D0BF-9AFFF7BB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921" y="4373976"/>
                <a:ext cx="52548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9F7A5-3540-E7DE-73C7-F69E46BE3D37}"/>
                  </a:ext>
                </a:extLst>
              </p:cNvPr>
              <p:cNvSpPr txBox="1"/>
              <p:nvPr/>
            </p:nvSpPr>
            <p:spPr>
              <a:xfrm>
                <a:off x="6524484" y="4315987"/>
                <a:ext cx="5017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9F7A5-3540-E7DE-73C7-F69E46BE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84" y="4315987"/>
                <a:ext cx="5017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E6A7B-2BF8-E69F-E848-9EEEFE2DAE78}"/>
              </a:ext>
            </a:extLst>
          </p:cNvPr>
          <p:cNvCxnSpPr>
            <a:cxnSpLocks/>
          </p:cNvCxnSpPr>
          <p:nvPr/>
        </p:nvCxnSpPr>
        <p:spPr>
          <a:xfrm flipH="1">
            <a:off x="8249920" y="4743308"/>
            <a:ext cx="798015" cy="39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7820F2-B900-B6C0-505E-D8B30020D8EF}"/>
              </a:ext>
            </a:extLst>
          </p:cNvPr>
          <p:cNvCxnSpPr>
            <a:cxnSpLocks/>
          </p:cNvCxnSpPr>
          <p:nvPr/>
        </p:nvCxnSpPr>
        <p:spPr>
          <a:xfrm flipH="1">
            <a:off x="7079990" y="5140960"/>
            <a:ext cx="946410" cy="59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880D8E-55C5-6021-7C3A-04A0FDBC975E}"/>
                  </a:ext>
                </a:extLst>
              </p:cNvPr>
              <p:cNvSpPr txBox="1"/>
              <p:nvPr/>
            </p:nvSpPr>
            <p:spPr>
              <a:xfrm>
                <a:off x="8366783" y="5037468"/>
                <a:ext cx="171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</a:t>
                </a:r>
                <a:r>
                  <a:rPr lang="en-CN" dirty="0">
                    <a:solidFill>
                      <a:srgbClr val="FF0000"/>
                    </a:solidFill>
                  </a:rPr>
                  <a:t>xtension via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÷</m:t>
                    </m:r>
                  </m:oMath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880D8E-55C5-6021-7C3A-04A0FDBC9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83" y="5037468"/>
                <a:ext cx="1718336" cy="369332"/>
              </a:xfrm>
              <a:prstGeom prst="rect">
                <a:avLst/>
              </a:prstGeom>
              <a:blipFill>
                <a:blip r:embed="rId8"/>
                <a:stretch>
                  <a:fillRect l="-3704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7FDC5B9-08EF-F92A-03D0-1FF7263B6256}"/>
              </a:ext>
            </a:extLst>
          </p:cNvPr>
          <p:cNvGrpSpPr/>
          <p:nvPr/>
        </p:nvGrpSpPr>
        <p:grpSpPr>
          <a:xfrm>
            <a:off x="9218619" y="4084861"/>
            <a:ext cx="450360" cy="523800"/>
            <a:chOff x="9218619" y="4084861"/>
            <a:chExt cx="450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2DE49C-D667-433C-5C3D-8ABBCE5FE245}"/>
                    </a:ext>
                  </a:extLst>
                </p14:cNvPr>
                <p14:cNvContentPartPr/>
                <p14:nvPr/>
              </p14:nvContentPartPr>
              <p14:xfrm>
                <a:off x="9218619" y="4084861"/>
                <a:ext cx="394920" cy="523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2DE49C-D667-433C-5C3D-8ABBCE5FE2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12499" y="4078741"/>
                  <a:ext cx="4071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625DCC-4CE2-2DD0-1983-CB6946047FA0}"/>
                    </a:ext>
                  </a:extLst>
                </p14:cNvPr>
                <p14:cNvContentPartPr/>
                <p14:nvPr/>
              </p14:nvContentPartPr>
              <p14:xfrm>
                <a:off x="9539019" y="4495981"/>
                <a:ext cx="129960" cy="77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625DCC-4CE2-2DD0-1983-CB6946047F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32899" y="4489861"/>
                  <a:ext cx="14220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DCC73F-EC95-D7D5-BD9D-60B4541ACFEF}"/>
                  </a:ext>
                </a:extLst>
              </p:cNvPr>
              <p:cNvSpPr txBox="1"/>
              <p:nvPr/>
            </p:nvSpPr>
            <p:spPr>
              <a:xfrm>
                <a:off x="9047935" y="3791563"/>
                <a:ext cx="952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−×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DCC73F-EC95-D7D5-BD9D-60B4541AC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35" y="3791563"/>
                <a:ext cx="9521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F08DB95-4C9A-D42F-2CF0-2DFDFC442791}"/>
              </a:ext>
            </a:extLst>
          </p:cNvPr>
          <p:cNvSpPr txBox="1"/>
          <p:nvPr/>
        </p:nvSpPr>
        <p:spPr>
          <a:xfrm>
            <a:off x="7428332" y="54712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72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4" grpId="0"/>
      <p:bldP spid="16" grpId="0"/>
      <p:bldP spid="18" grpId="0"/>
      <p:bldP spid="22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6DAAE7-0C73-6135-6161-1E402D9B8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CN" dirty="0"/>
                  <a:t>Constructible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6DAAE7-0C73-6135-6161-1E402D9B8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75E7B6A-70D2-48D7-F45E-D1DF08C5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2247"/>
            <a:ext cx="4749800" cy="400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21BC13-EC71-DE33-A0B8-56ABF3627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10" y="2358781"/>
            <a:ext cx="3606800" cy="20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CCDA1-35C3-3D19-8A5C-E62902FED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163" y="2358781"/>
            <a:ext cx="1866900" cy="227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65CF1-D769-D329-FE30-017BFB8D7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429" y="1365616"/>
            <a:ext cx="4373462" cy="683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CB7E60-7771-20DA-045B-CF648947A0A8}"/>
                  </a:ext>
                </a:extLst>
              </p:cNvPr>
              <p:cNvSpPr txBox="1"/>
              <p:nvPr/>
            </p:nvSpPr>
            <p:spPr>
              <a:xfrm>
                <a:off x="5314536" y="4246963"/>
                <a:ext cx="1562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N" sz="1100" i="1" dirty="0"/>
                  <a:t>th </a:t>
                </a:r>
                <a:r>
                  <a:rPr lang="en-CN" dirty="0"/>
                  <a:t>sqrt root)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CB7E60-7771-20DA-045B-CF648947A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36" y="4246963"/>
                <a:ext cx="1562928" cy="369332"/>
              </a:xfrm>
              <a:prstGeom prst="rect">
                <a:avLst/>
              </a:prstGeom>
              <a:blipFill>
                <a:blip r:embed="rId7"/>
                <a:stretch>
                  <a:fillRect l="-3226" t="-6667" r="-2419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72E6A-C86D-579C-3953-3FFA0153F749}"/>
                  </a:ext>
                </a:extLst>
              </p:cNvPr>
              <p:cNvSpPr txBox="1"/>
              <p:nvPr/>
            </p:nvSpPr>
            <p:spPr>
              <a:xfrm>
                <a:off x="1384649" y="5355633"/>
                <a:ext cx="95550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>
                    <a:solidFill>
                      <a:srgbClr val="FF0000"/>
                    </a:solidFill>
                  </a:rPr>
                  <a:t>WE HAVE FULLY DEFINED</a:t>
                </a:r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N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CN" dirty="0">
                    <a:solidFill>
                      <a:srgbClr val="FF0000"/>
                    </a:solidFill>
                  </a:rPr>
                  <a:t>the set of </a:t>
                </a:r>
                <a:r>
                  <a:rPr lang="en-US" dirty="0">
                    <a:solidFill>
                      <a:srgbClr val="FF0000"/>
                    </a:solidFill>
                  </a:rPr>
                  <a:t>real numbers that can be obtained from the integers using a finite number of operations that include addition, subtraction, multiplication, division, and taking square roots</a:t>
                </a:r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72E6A-C86D-579C-3953-3FFA0153F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49" y="5355633"/>
                <a:ext cx="9555061" cy="923330"/>
              </a:xfrm>
              <a:prstGeom prst="rect">
                <a:avLst/>
              </a:prstGeom>
              <a:blipFill>
                <a:blip r:embed="rId8"/>
                <a:stretch>
                  <a:fillRect l="-398" t="-2703" b="-94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9C3E95-3014-E962-090E-4C55A7C3B799}"/>
                  </a:ext>
                </a:extLst>
              </p:cNvPr>
              <p:cNvSpPr txBox="1"/>
              <p:nvPr/>
            </p:nvSpPr>
            <p:spPr>
              <a:xfrm>
                <a:off x="5254772" y="4769181"/>
                <a:ext cx="241136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Not allowed: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9C3E95-3014-E962-090E-4C55A7C3B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72" y="4769181"/>
                <a:ext cx="2411366" cy="372410"/>
              </a:xfrm>
              <a:prstGeom prst="rect">
                <a:avLst/>
              </a:prstGeom>
              <a:blipFill>
                <a:blip r:embed="rId9"/>
                <a:stretch>
                  <a:fillRect l="-2094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3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6A526C-27A6-AF7C-A6FB-B40F158C98E6}"/>
                  </a:ext>
                </a:extLst>
              </p:cNvPr>
              <p:cNvSpPr txBox="1"/>
              <p:nvPr/>
            </p:nvSpPr>
            <p:spPr>
              <a:xfrm>
                <a:off x="406400" y="1131260"/>
                <a:ext cx="636623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Goal: find an </a:t>
                </a:r>
                <a:r>
                  <a:rPr lang="en-CN" dirty="0">
                    <a:solidFill>
                      <a:srgbClr val="FF0000"/>
                    </a:solidFill>
                  </a:rPr>
                  <a:t>equation that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dirty="0">
                    <a:solidFill>
                      <a:srgbClr val="FF0000"/>
                    </a:solidFill>
                  </a:rPr>
                  <a:t> as one of its solutions.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6A526C-27A6-AF7C-A6FB-B40F158C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131260"/>
                <a:ext cx="6366230" cy="404983"/>
              </a:xfrm>
              <a:prstGeom prst="rect">
                <a:avLst/>
              </a:prstGeom>
              <a:blipFill>
                <a:blip r:embed="rId2"/>
                <a:stretch>
                  <a:fillRect l="-996" t="-3125" r="-398" b="-218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04D4C6-D954-C364-B188-7855573B3F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01852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Leap of faith: investigating equations and roots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EB64CF-6CFE-B40D-6515-499A24F6866D}"/>
                  </a:ext>
                </a:extLst>
              </p:cNvPr>
              <p:cNvSpPr txBox="1"/>
              <p:nvPr/>
            </p:nvSpPr>
            <p:spPr>
              <a:xfrm>
                <a:off x="406400" y="1911005"/>
                <a:ext cx="4257040" cy="4979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N" dirty="0"/>
                  <a:t>  ?  It’s not helpful because no new property</a:t>
                </a:r>
              </a:p>
              <a:p>
                <a:endParaRPr lang="en-CN" dirty="0"/>
              </a:p>
              <a:p>
                <a:r>
                  <a:rPr lang="en-CN" dirty="0"/>
                  <a:t>When studying a property of subject A , try to find another subject B that is related to subject A but doesn’t take advantage it’s property. </a:t>
                </a:r>
              </a:p>
              <a:p>
                <a:endParaRPr lang="en-CN" dirty="0"/>
              </a:p>
              <a:p>
                <a:r>
                  <a:rPr lang="en-CN" dirty="0"/>
                  <a:t>Avoid a direct use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  <m:r>
                      <a:rPr lang="en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N" dirty="0"/>
                  <a:t>in the expression of an equation</a:t>
                </a:r>
              </a:p>
              <a:p>
                <a:endParaRPr lang="en-CN" dirty="0"/>
              </a:p>
              <a:p>
                <a:r>
                  <a:rPr lang="en-CN" dirty="0"/>
                  <a:t>Equation is a relation. Try to relate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dirty="0"/>
                  <a:t> to some other entity and then 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. </a:t>
                </a:r>
              </a:p>
              <a:p>
                <a:endParaRPr lang="en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  <m:sup>
                            <m:r>
                              <a:rPr lang="en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dirty="0"/>
                  <a:t> is related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dirty="0"/>
                  <a:t> through the triple angle formula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EB64CF-6CFE-B40D-6515-499A24F6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911005"/>
                <a:ext cx="4257040" cy="4979568"/>
              </a:xfrm>
              <a:prstGeom prst="rect">
                <a:avLst/>
              </a:prstGeom>
              <a:blipFill>
                <a:blip r:embed="rId3"/>
                <a:stretch>
                  <a:fillRect l="-1488" b="-101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CF92472-F834-9FA6-0173-C6A7F4923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1690688"/>
            <a:ext cx="3284220" cy="64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4251F-D2B2-F418-2D18-E7A68A918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860" y="2909558"/>
            <a:ext cx="2971800" cy="52070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85BC357B-6139-9C8D-CA34-58CDB105AF87}"/>
              </a:ext>
            </a:extLst>
          </p:cNvPr>
          <p:cNvSpPr/>
          <p:nvPr/>
        </p:nvSpPr>
        <p:spPr>
          <a:xfrm>
            <a:off x="6115137" y="2265680"/>
            <a:ext cx="200289" cy="55969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963DAF-5565-D6EF-7089-19004767A366}"/>
                  </a:ext>
                </a:extLst>
              </p:cNvPr>
              <p:cNvSpPr txBox="1"/>
              <p:nvPr/>
            </p:nvSpPr>
            <p:spPr>
              <a:xfrm>
                <a:off x="6305550" y="2492503"/>
                <a:ext cx="828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=20°</m:t>
                      </m:r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963DAF-5565-D6EF-7089-19004767A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2492503"/>
                <a:ext cx="82830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253AC920-7C69-958B-B981-F2CC4E91DECA}"/>
              </a:ext>
            </a:extLst>
          </p:cNvPr>
          <p:cNvSpPr/>
          <p:nvPr/>
        </p:nvSpPr>
        <p:spPr>
          <a:xfrm>
            <a:off x="6115138" y="3371780"/>
            <a:ext cx="200288" cy="62997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ED0846-D21B-CB7A-B2C5-33A934B0D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098" y="4015658"/>
            <a:ext cx="2544904" cy="642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7179ED-AA97-7D35-5298-3246E1DEDAB2}"/>
                  </a:ext>
                </a:extLst>
              </p:cNvPr>
              <p:cNvSpPr txBox="1"/>
              <p:nvPr/>
            </p:nvSpPr>
            <p:spPr>
              <a:xfrm>
                <a:off x="6315427" y="3604229"/>
                <a:ext cx="12330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7179ED-AA97-7D35-5298-3246E1DE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427" y="3604229"/>
                <a:ext cx="1233094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0AEEB5C-DFAD-0E14-01B5-57972A55F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240" y="4989762"/>
            <a:ext cx="3327400" cy="5842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46BE59C1-6F38-D164-BD7F-003FC49D9A7B}"/>
              </a:ext>
            </a:extLst>
          </p:cNvPr>
          <p:cNvSpPr/>
          <p:nvPr/>
        </p:nvSpPr>
        <p:spPr>
          <a:xfrm>
            <a:off x="6125015" y="4543614"/>
            <a:ext cx="190411" cy="4889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AAA70-A5D2-529B-DAA8-F3AF65C83398}"/>
              </a:ext>
            </a:extLst>
          </p:cNvPr>
          <p:cNvSpPr txBox="1"/>
          <p:nvPr/>
        </p:nvSpPr>
        <p:spPr>
          <a:xfrm>
            <a:off x="6364091" y="466634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rearrange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47C099F-6E19-1032-6B45-32FBE33ECBF3}"/>
              </a:ext>
            </a:extLst>
          </p:cNvPr>
          <p:cNvSpPr/>
          <p:nvPr/>
        </p:nvSpPr>
        <p:spPr>
          <a:xfrm>
            <a:off x="6125015" y="5477078"/>
            <a:ext cx="190411" cy="4889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23AD0E-F309-80FD-2A91-832CA3B69EBB}"/>
                  </a:ext>
                </a:extLst>
              </p:cNvPr>
              <p:cNvSpPr txBox="1"/>
              <p:nvPr/>
            </p:nvSpPr>
            <p:spPr>
              <a:xfrm>
                <a:off x="6376967" y="5565856"/>
                <a:ext cx="12943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</a:t>
                </a:r>
                <a:r>
                  <a:rPr lang="en-CN" sz="1100" dirty="0"/>
                  <a:t>et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</m:e>
                    </m:func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CN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23AD0E-F309-80FD-2A91-832CA3B69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967" y="5565856"/>
                <a:ext cx="1294393" cy="261610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82BB63B-C76C-B3E5-A2CF-98214390CD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8877" y="5982427"/>
            <a:ext cx="2656180" cy="67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06A6F-9FEC-4463-95C2-5BB1BDAF846F}"/>
                  </a:ext>
                </a:extLst>
              </p:cNvPr>
              <p:cNvSpPr txBox="1"/>
              <p:nvPr/>
            </p:nvSpPr>
            <p:spPr>
              <a:xfrm>
                <a:off x="8848253" y="1305410"/>
                <a:ext cx="1391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06A6F-9FEC-4463-95C2-5BB1BDAF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253" y="1305410"/>
                <a:ext cx="1391728" cy="461665"/>
              </a:xfrm>
              <a:prstGeom prst="rect">
                <a:avLst/>
              </a:prstGeom>
              <a:blipFill>
                <a:blip r:embed="rId12"/>
                <a:stretch>
                  <a:fillRect r="-901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1B530-EE7C-43CE-D2B6-1C54E2FA506B}"/>
                  </a:ext>
                </a:extLst>
              </p:cNvPr>
              <p:cNvSpPr txBox="1"/>
              <p:nvPr/>
            </p:nvSpPr>
            <p:spPr>
              <a:xfrm>
                <a:off x="9309405" y="3109392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1B530-EE7C-43CE-D2B6-1C54E2FA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05" y="3109392"/>
                <a:ext cx="4694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978B5-7733-46D1-29D4-FE01AECD0E4A}"/>
              </a:ext>
            </a:extLst>
          </p:cNvPr>
          <p:cNvCxnSpPr>
            <a:cxnSpLocks/>
          </p:cNvCxnSpPr>
          <p:nvPr/>
        </p:nvCxnSpPr>
        <p:spPr>
          <a:xfrm>
            <a:off x="9508498" y="1777181"/>
            <a:ext cx="0" cy="123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3988F1-9933-5DAB-885B-3E41E0CA5C92}"/>
              </a:ext>
            </a:extLst>
          </p:cNvPr>
          <p:cNvSpPr txBox="1"/>
          <p:nvPr/>
        </p:nvSpPr>
        <p:spPr>
          <a:xfrm>
            <a:off x="8670238" y="219256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CN" sz="1600" dirty="0"/>
              <a:t>s not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34FF0-F0C8-3E78-EA7B-C9D72E052507}"/>
              </a:ext>
            </a:extLst>
          </p:cNvPr>
          <p:cNvSpPr txBox="1"/>
          <p:nvPr/>
        </p:nvSpPr>
        <p:spPr>
          <a:xfrm>
            <a:off x="10587187" y="2076448"/>
            <a:ext cx="139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CN" sz="1400" dirty="0"/>
              <a:t>ome magic equation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ABB348D8-08B7-BB3F-B1CF-B37DA5E6977A}"/>
              </a:ext>
            </a:extLst>
          </p:cNvPr>
          <p:cNvSpPr/>
          <p:nvPr/>
        </p:nvSpPr>
        <p:spPr>
          <a:xfrm rot="5400000">
            <a:off x="10384397" y="1300631"/>
            <a:ext cx="574768" cy="1000432"/>
          </a:xfrm>
          <a:prstGeom prst="bentArrow">
            <a:avLst>
              <a:gd name="adj1" fmla="val 3480"/>
              <a:gd name="adj2" fmla="val 5478"/>
              <a:gd name="adj3" fmla="val 13414"/>
              <a:gd name="adj4" fmla="val 43750"/>
            </a:avLst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78EAA-E674-2731-F096-86FD2CB92225}"/>
              </a:ext>
            </a:extLst>
          </p:cNvPr>
          <p:cNvSpPr txBox="1"/>
          <p:nvPr/>
        </p:nvSpPr>
        <p:spPr>
          <a:xfrm>
            <a:off x="10251558" y="1221051"/>
            <a:ext cx="1103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</a:t>
            </a:r>
            <a:r>
              <a:rPr lang="en-CN" sz="1600" dirty="0"/>
              <a:t> a root 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C909E-95C9-A049-42E8-876D9F6833B2}"/>
              </a:ext>
            </a:extLst>
          </p:cNvPr>
          <p:cNvSpPr txBox="1"/>
          <p:nvPr/>
        </p:nvSpPr>
        <p:spPr>
          <a:xfrm>
            <a:off x="10018149" y="3348215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 no solutions in</a:t>
            </a:r>
            <a:endParaRPr lang="en-CN" sz="1600" dirty="0"/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472C64C9-8AF8-9B22-3DDE-F6C72277EF05}"/>
              </a:ext>
            </a:extLst>
          </p:cNvPr>
          <p:cNvSpPr/>
          <p:nvPr/>
        </p:nvSpPr>
        <p:spPr>
          <a:xfrm rot="10800000">
            <a:off x="9923165" y="2674575"/>
            <a:ext cx="1217409" cy="699921"/>
          </a:xfrm>
          <a:prstGeom prst="bentArrow">
            <a:avLst>
              <a:gd name="adj1" fmla="val 3480"/>
              <a:gd name="adj2" fmla="val 5478"/>
              <a:gd name="adj3" fmla="val 13414"/>
              <a:gd name="adj4" fmla="val 43750"/>
            </a:avLst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ADBCE8-F18A-EB0A-DF7B-8992B6480E15}"/>
                  </a:ext>
                </a:extLst>
              </p:cNvPr>
              <p:cNvSpPr txBox="1"/>
              <p:nvPr/>
            </p:nvSpPr>
            <p:spPr>
              <a:xfrm>
                <a:off x="7058493" y="6469869"/>
                <a:ext cx="34860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…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⁡(20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°)</m:t>
                    </m:r>
                  </m:oMath>
                </a14:m>
                <a:r>
                  <a:rPr lang="en-CN" sz="1600" dirty="0"/>
                  <a:t> as one of its solutions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ADBCE8-F18A-EB0A-DF7B-8992B648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93" y="6469869"/>
                <a:ext cx="3486019" cy="338554"/>
              </a:xfrm>
              <a:prstGeom prst="rect">
                <a:avLst/>
              </a:prstGeom>
              <a:blipFill>
                <a:blip r:embed="rId14"/>
                <a:stretch>
                  <a:fillRect l="-725" t="-7143" b="-17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7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/>
      <p:bldP spid="16" grpId="0" animBg="1"/>
      <p:bldP spid="17" grpId="0"/>
      <p:bldP spid="18" grpId="0" animBg="1"/>
      <p:bldP spid="19" grpId="0"/>
      <p:bldP spid="26" grpId="0"/>
      <p:bldP spid="28" grpId="0" animBg="1"/>
      <p:bldP spid="29" grpId="0"/>
      <p:bldP spid="30" grpId="0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864FB6-5D06-BACA-9D1B-F1B4C9BC22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1018520" cy="192087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dirty="0"/>
                  <a:t> solvable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N" dirty="0"/>
                  <a:t> ?</a:t>
                </a:r>
              </a:p>
              <a:p>
                <a:r>
                  <a:rPr lang="en-CN" dirty="0"/>
                  <a:t>	</a:t>
                </a:r>
                <a:r>
                  <a:rPr lang="en-CN" sz="2800" dirty="0">
                    <a:solidFill>
                      <a:srgbClr val="FF0000"/>
                    </a:solidFill>
                  </a:rPr>
                  <a:t>weak version: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sz="2800" dirty="0">
                    <a:solidFill>
                      <a:srgbClr val="FF0000"/>
                    </a:solidFill>
                  </a:rPr>
                  <a:t> solvable in </a:t>
                </a:r>
                <a14:m>
                  <m:oMath xmlns:m="http://schemas.openxmlformats.org/officeDocument/2006/math">
                    <m:r>
                      <a:rPr lang="en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CN" sz="2800" dirty="0">
                    <a:solidFill>
                      <a:srgbClr val="FF0000"/>
                    </a:solidFill>
                  </a:rPr>
                  <a:t> ?</a:t>
                </a:r>
                <a:endParaRPr lang="en-CN" sz="2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864FB6-5D06-BACA-9D1B-F1B4C9BC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1018520" cy="1920875"/>
              </a:xfrm>
              <a:prstGeom prst="rect">
                <a:avLst/>
              </a:prstGeom>
              <a:blipFill>
                <a:blip r:embed="rId2"/>
                <a:stretch>
                  <a:fillRect l="-2304" t="-986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1B1AF3-DFE8-03AF-65A0-736651DA0E23}"/>
                  </a:ext>
                </a:extLst>
              </p:cNvPr>
              <p:cNvSpPr txBox="1"/>
              <p:nvPr/>
            </p:nvSpPr>
            <p:spPr>
              <a:xfrm>
                <a:off x="132080" y="1733837"/>
                <a:ext cx="4881849" cy="441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600" dirty="0"/>
                  <a:t>Suppose solution exists: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CN" sz="1600" dirty="0"/>
                  <a:t> 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N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CN" sz="1600" dirty="0"/>
                  <a:t> are co-prime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1B1AF3-DFE8-03AF-65A0-736651DA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1733837"/>
                <a:ext cx="4881849" cy="441916"/>
              </a:xfrm>
              <a:prstGeom prst="rect">
                <a:avLst/>
              </a:prstGeom>
              <a:blipFill>
                <a:blip r:embed="rId3"/>
                <a:stretch>
                  <a:fillRect l="-779" b="-2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6571CD-F3E4-17CC-C09F-55413262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" y="2210965"/>
            <a:ext cx="3594100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3C18E1-6218-0C55-9CE7-6EB0E592558F}"/>
                  </a:ext>
                </a:extLst>
              </p:cNvPr>
              <p:cNvSpPr txBox="1"/>
              <p:nvPr/>
            </p:nvSpPr>
            <p:spPr>
              <a:xfrm>
                <a:off x="5217305" y="3997330"/>
                <a:ext cx="6973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N" dirty="0"/>
                  <a:t> has prime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CN" dirty="0"/>
                  <a:t>. Without loss of generality,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3C18E1-6218-0C55-9CE7-6EB0E5925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05" y="3997330"/>
                <a:ext cx="6973832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D49207-4436-8C10-74A0-6BDF6F8F7B13}"/>
                  </a:ext>
                </a:extLst>
              </p:cNvPr>
              <p:cNvSpPr txBox="1"/>
              <p:nvPr/>
            </p:nvSpPr>
            <p:spPr>
              <a:xfrm>
                <a:off x="5217305" y="1770129"/>
                <a:ext cx="3273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N" dirty="0"/>
                  <a:t> </a:t>
                </a:r>
                <a:r>
                  <a:rPr lang="en-CN" dirty="0">
                    <a:solidFill>
                      <a:srgbClr val="FF0000"/>
                    </a:solidFill>
                  </a:rPr>
                  <a:t>Reject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D49207-4436-8C10-74A0-6BDF6F8F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05" y="1770129"/>
                <a:ext cx="3273076" cy="369332"/>
              </a:xfrm>
              <a:prstGeom prst="rect">
                <a:avLst/>
              </a:prstGeom>
              <a:blipFill>
                <a:blip r:embed="rId6"/>
                <a:stretch>
                  <a:fillRect t="-6667" r="-772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AAE1F4-D73D-992A-2561-7F9EDD50AF8C}"/>
                  </a:ext>
                </a:extLst>
              </p:cNvPr>
              <p:cNvSpPr txBox="1"/>
              <p:nvPr/>
            </p:nvSpPr>
            <p:spPr>
              <a:xfrm>
                <a:off x="5217305" y="2610222"/>
                <a:ext cx="3568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CN" dirty="0"/>
                  <a:t> </a:t>
                </a:r>
                <a:r>
                  <a:rPr lang="en-CN" dirty="0">
                    <a:solidFill>
                      <a:srgbClr val="FF0000"/>
                    </a:solidFill>
                  </a:rPr>
                  <a:t>Reject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AAE1F4-D73D-992A-2561-7F9EDD50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05" y="2610222"/>
                <a:ext cx="3568028" cy="369332"/>
              </a:xfrm>
              <a:prstGeom prst="rect">
                <a:avLst/>
              </a:prstGeom>
              <a:blipFill>
                <a:blip r:embed="rId7"/>
                <a:stretch>
                  <a:fillRect t="-6667" r="-709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7B8BA7-F050-EDB3-D732-F18541D3C697}"/>
                  </a:ext>
                </a:extLst>
              </p:cNvPr>
              <p:cNvSpPr txBox="1"/>
              <p:nvPr/>
            </p:nvSpPr>
            <p:spPr>
              <a:xfrm>
                <a:off x="5217305" y="3303776"/>
                <a:ext cx="241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N" dirty="0"/>
                  <a:t> </a:t>
                </a:r>
                <a:r>
                  <a:rPr lang="en-CN" dirty="0">
                    <a:solidFill>
                      <a:srgbClr val="FF0000"/>
                    </a:solidFill>
                  </a:rPr>
                  <a:t>Reject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7B8BA7-F050-EDB3-D732-F18541D3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05" y="3303776"/>
                <a:ext cx="2411686" cy="369332"/>
              </a:xfrm>
              <a:prstGeom prst="rect">
                <a:avLst/>
              </a:prstGeom>
              <a:blipFill>
                <a:blip r:embed="rId8"/>
                <a:stretch>
                  <a:fillRect t="-6667" r="-104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6B49F3-F491-71A7-CE06-31A976BA307B}"/>
                  </a:ext>
                </a:extLst>
              </p:cNvPr>
              <p:cNvSpPr txBox="1"/>
              <p:nvPr/>
            </p:nvSpPr>
            <p:spPr>
              <a:xfrm>
                <a:off x="4439976" y="4690884"/>
                <a:ext cx="7751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N" dirty="0"/>
                  <a:t>  which is impossible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6B49F3-F491-71A7-CE06-31A976BA3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976" y="4690884"/>
                <a:ext cx="7751161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C4661-C3E4-7C99-5189-4278723A04AA}"/>
                  </a:ext>
                </a:extLst>
              </p:cNvPr>
              <p:cNvSpPr txBox="1"/>
              <p:nvPr/>
            </p:nvSpPr>
            <p:spPr>
              <a:xfrm>
                <a:off x="4170276" y="555477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CN" sz="2800" dirty="0">
                    <a:solidFill>
                      <a:srgbClr val="FF0000"/>
                    </a:solidFill>
                  </a:rPr>
                  <a:t> is not solvable in </a:t>
                </a:r>
                <a14:m>
                  <m:oMath xmlns:m="http://schemas.openxmlformats.org/officeDocument/2006/math">
                    <m:r>
                      <a:rPr lang="en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CN" sz="2800" dirty="0">
                    <a:solidFill>
                      <a:srgbClr val="FF0000"/>
                    </a:solidFill>
                  </a:rPr>
                  <a:t> </a:t>
                </a:r>
                <a:endParaRPr lang="en-C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C4661-C3E4-7C99-5189-42787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76" y="5554772"/>
                <a:ext cx="6096000" cy="523220"/>
              </a:xfrm>
              <a:prstGeom prst="rect">
                <a:avLst/>
              </a:prstGeom>
              <a:blipFill>
                <a:blip r:embed="rId10"/>
                <a:stretch>
                  <a:fillRect l="-208" t="-11905" b="-3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8C5295B-268A-DADB-7746-C21466290C36}"/>
              </a:ext>
            </a:extLst>
          </p:cNvPr>
          <p:cNvSpPr txBox="1"/>
          <p:nvPr/>
        </p:nvSpPr>
        <p:spPr>
          <a:xfrm>
            <a:off x="1496774" y="538332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nvestigate divisibility 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379BD-BE2E-8ED9-5265-CA351E3E9987}"/>
              </a:ext>
            </a:extLst>
          </p:cNvPr>
          <p:cNvCxnSpPr>
            <a:cxnSpLocks/>
          </p:cNvCxnSpPr>
          <p:nvPr/>
        </p:nvCxnSpPr>
        <p:spPr>
          <a:xfrm flipV="1">
            <a:off x="2573004" y="4875550"/>
            <a:ext cx="0" cy="53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1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D30FC5-8D31-97B5-F253-CB3D55B4825E}"/>
              </a:ext>
            </a:extLst>
          </p:cNvPr>
          <p:cNvSpPr/>
          <p:nvPr/>
        </p:nvSpPr>
        <p:spPr>
          <a:xfrm>
            <a:off x="3334680" y="1900724"/>
            <a:ext cx="2592304" cy="17507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8A7284-7D15-9C07-FDD9-5FDEC187F571}"/>
              </a:ext>
            </a:extLst>
          </p:cNvPr>
          <p:cNvSpPr/>
          <p:nvPr/>
        </p:nvSpPr>
        <p:spPr>
          <a:xfrm>
            <a:off x="223520" y="1056448"/>
            <a:ext cx="5798853" cy="386099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8B8749-6AF3-E823-9447-A6C0B14FD763}"/>
                  </a:ext>
                </a:extLst>
              </p:cNvPr>
              <p:cNvSpPr txBox="1"/>
              <p:nvPr/>
            </p:nvSpPr>
            <p:spPr>
              <a:xfrm>
                <a:off x="4172851" y="2331612"/>
                <a:ext cx="525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8B8749-6AF3-E823-9447-A6C0B14F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51" y="2331612"/>
                <a:ext cx="525482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791E1-5AB4-7B9E-D0AC-ADC68D377EFA}"/>
                  </a:ext>
                </a:extLst>
              </p:cNvPr>
              <p:cNvSpPr txBox="1"/>
              <p:nvPr/>
            </p:nvSpPr>
            <p:spPr>
              <a:xfrm>
                <a:off x="344446" y="2529237"/>
                <a:ext cx="5017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791E1-5AB4-7B9E-D0AC-ADC68D37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46" y="2529237"/>
                <a:ext cx="5017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22EB2-0A02-8508-03BB-766A23619AFC}"/>
              </a:ext>
            </a:extLst>
          </p:cNvPr>
          <p:cNvCxnSpPr>
            <a:cxnSpLocks/>
          </p:cNvCxnSpPr>
          <p:nvPr/>
        </p:nvCxnSpPr>
        <p:spPr>
          <a:xfrm flipH="1" flipV="1">
            <a:off x="846178" y="1961650"/>
            <a:ext cx="3268622" cy="142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DA0897-3FC7-E4AC-40E3-1EBB9BAC9765}"/>
                  </a:ext>
                </a:extLst>
              </p:cNvPr>
              <p:cNvSpPr txBox="1"/>
              <p:nvPr/>
            </p:nvSpPr>
            <p:spPr>
              <a:xfrm rot="158784">
                <a:off x="1501653" y="1578759"/>
                <a:ext cx="2188904" cy="44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𝑓𝑖𝑛𝑖𝑡𝑒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DA0897-3FC7-E4AC-40E3-1EBB9BA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784">
                <a:off x="1501653" y="1578759"/>
                <a:ext cx="2188904" cy="44275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7922-35C8-86BB-2C73-814C755F9816}"/>
                  </a:ext>
                </a:extLst>
              </p:cNvPr>
              <p:cNvSpPr txBox="1"/>
              <p:nvPr/>
            </p:nvSpPr>
            <p:spPr>
              <a:xfrm>
                <a:off x="2360882" y="2369793"/>
                <a:ext cx="1166636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7922-35C8-86BB-2C73-814C755F9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82" y="2369793"/>
                <a:ext cx="1166636" cy="497059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C071F-4A89-7CBC-5954-EE605ED02BC6}"/>
                  </a:ext>
                </a:extLst>
              </p:cNvPr>
              <p:cNvSpPr txBox="1"/>
              <p:nvPr/>
            </p:nvSpPr>
            <p:spPr>
              <a:xfrm>
                <a:off x="1106266" y="3002313"/>
                <a:ext cx="1166636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C071F-4A89-7CBC-5954-EE605ED0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66" y="3002313"/>
                <a:ext cx="1166636" cy="530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4095AE8-9793-DB49-3C36-D78250BD8BA9}"/>
              </a:ext>
            </a:extLst>
          </p:cNvPr>
          <p:cNvSpPr txBox="1"/>
          <p:nvPr/>
        </p:nvSpPr>
        <p:spPr>
          <a:xfrm>
            <a:off x="3920305" y="2776100"/>
            <a:ext cx="1117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</a:t>
            </a:r>
            <a:r>
              <a:rPr lang="en-CN" sz="1100" dirty="0"/>
              <a:t>ur equation is insolvable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82DA09-CE57-14E4-79E7-B14F386E832F}"/>
              </a:ext>
            </a:extLst>
          </p:cNvPr>
          <p:cNvSpPr/>
          <p:nvPr/>
        </p:nvSpPr>
        <p:spPr>
          <a:xfrm>
            <a:off x="2377759" y="1518900"/>
            <a:ext cx="3590184" cy="2783036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74ADB7-2F5B-0AD1-C79B-5EBA107286A5}"/>
              </a:ext>
            </a:extLst>
          </p:cNvPr>
          <p:cNvSpPr/>
          <p:nvPr/>
        </p:nvSpPr>
        <p:spPr>
          <a:xfrm>
            <a:off x="900609" y="1178560"/>
            <a:ext cx="5067333" cy="353780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A345CA-C69B-0ECB-2CA8-85C66F79C8D4}"/>
              </a:ext>
            </a:extLst>
          </p:cNvPr>
          <p:cNvCxnSpPr>
            <a:cxnSpLocks/>
          </p:cNvCxnSpPr>
          <p:nvPr/>
        </p:nvCxnSpPr>
        <p:spPr>
          <a:xfrm flipH="1">
            <a:off x="2830110" y="2889720"/>
            <a:ext cx="817330" cy="377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12AFC1-72BE-BAE9-164D-FC36772C1CF7}"/>
                  </a:ext>
                </a:extLst>
              </p:cNvPr>
              <p:cNvSpPr txBox="1"/>
              <p:nvPr/>
            </p:nvSpPr>
            <p:spPr>
              <a:xfrm rot="20134413">
                <a:off x="2688813" y="3017807"/>
                <a:ext cx="1253936" cy="378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∗1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12AFC1-72BE-BAE9-164D-FC36772C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4413">
                <a:off x="2688813" y="3017807"/>
                <a:ext cx="1253936" cy="3783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E2F789-CF7D-665F-E40B-A2CF3E314471}"/>
              </a:ext>
            </a:extLst>
          </p:cNvPr>
          <p:cNvCxnSpPr>
            <a:cxnSpLocks/>
          </p:cNvCxnSpPr>
          <p:nvPr/>
        </p:nvCxnSpPr>
        <p:spPr>
          <a:xfrm flipH="1">
            <a:off x="2307770" y="3712577"/>
            <a:ext cx="607399" cy="361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B7C627-20E7-EB1F-B4D2-0C712279738E}"/>
                  </a:ext>
                </a:extLst>
              </p:cNvPr>
              <p:cNvSpPr txBox="1"/>
              <p:nvPr/>
            </p:nvSpPr>
            <p:spPr>
              <a:xfrm rot="19835125">
                <a:off x="1978565" y="3883022"/>
                <a:ext cx="1450020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∗1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B7C627-20E7-EB1F-B4D2-0C7122797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5125">
                <a:off x="1978565" y="3883022"/>
                <a:ext cx="1450020" cy="3727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D36040D-3C2F-874C-8939-3696C884E6D6}"/>
              </a:ext>
            </a:extLst>
          </p:cNvPr>
          <p:cNvSpPr txBox="1"/>
          <p:nvPr/>
        </p:nvSpPr>
        <p:spPr>
          <a:xfrm>
            <a:off x="457200" y="327791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95DC7AA6-0B6B-F9DC-462D-E87135136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036" y="264005"/>
                <a:ext cx="11018520" cy="799354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Getting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CN" sz="2000" dirty="0"/>
              </a:p>
            </p:txBody>
          </p:sp>
        </mc:Choice>
        <mc:Fallback xmlns="">
          <p:sp>
            <p:nvSpPr>
              <p:cNvPr id="40" name="Title 1">
                <a:extLst>
                  <a:ext uri="{FF2B5EF4-FFF2-40B4-BE49-F238E27FC236}">
                    <a16:creationId xmlns:a16="http://schemas.microsoft.com/office/drawing/2014/main" id="{95DC7AA6-0B6B-F9DC-462D-E8713513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36" y="264005"/>
                <a:ext cx="11018520" cy="799354"/>
              </a:xfrm>
              <a:prstGeom prst="rect">
                <a:avLst/>
              </a:prstGeom>
              <a:blipFill>
                <a:blip r:embed="rId10"/>
                <a:stretch>
                  <a:fillRect l="-2304" t="-23438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314848-A475-0A46-2CD8-A290A6874685}"/>
                  </a:ext>
                </a:extLst>
              </p:cNvPr>
              <p:cNvSpPr txBox="1"/>
              <p:nvPr/>
            </p:nvSpPr>
            <p:spPr>
              <a:xfrm>
                <a:off x="6263926" y="1399988"/>
                <a:ext cx="5618480" cy="2901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It would be convenient to name the new field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CN" dirty="0"/>
              </a:p>
              <a:p>
                <a:r>
                  <a:rPr lang="en-CN" dirty="0"/>
                  <a:t>What we just did is called field extension. </a:t>
                </a:r>
              </a:p>
              <a:p>
                <a:endParaRPr lang="en-CN" dirty="0"/>
              </a:p>
              <a:p>
                <a:endParaRPr lang="en-CN" dirty="0"/>
              </a:p>
              <a:p>
                <a:r>
                  <a:rPr lang="en-CN" dirty="0"/>
                  <a:t>Since 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CN" dirty="0"/>
                  <a:t> is just a starting point and we want to know w</a:t>
                </a:r>
                <a:r>
                  <a:rPr lang="en-US" dirty="0"/>
                  <a:t>hat generally happens when we extend a field, it is more convenient to denote a field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dirty="0"/>
                  <a:t> and define:</a:t>
                </a:r>
              </a:p>
              <a:p>
                <a:endParaRPr lang="en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314848-A475-0A46-2CD8-A290A6874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26" y="1399988"/>
                <a:ext cx="5618480" cy="2901948"/>
              </a:xfrm>
              <a:prstGeom prst="rect">
                <a:avLst/>
              </a:prstGeom>
              <a:blipFill>
                <a:blip r:embed="rId11"/>
                <a:stretch>
                  <a:fillRect l="-903" t="-873" b="-43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1CBC2-DD3B-6EF5-DC92-1640F8F8AD7E}"/>
                  </a:ext>
                </a:extLst>
              </p:cNvPr>
              <p:cNvSpPr txBox="1"/>
              <p:nvPr/>
            </p:nvSpPr>
            <p:spPr>
              <a:xfrm>
                <a:off x="4876800" y="5127556"/>
                <a:ext cx="65227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What is now left to do is essentially mathematical induction. </a:t>
                </a:r>
              </a:p>
              <a:p>
                <a:r>
                  <a:rPr lang="en-CN" dirty="0"/>
                  <a:t>Suppose our equation has no solutions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N" dirty="0"/>
                  <a:t>, we want to prove that it also has no solutions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N" dirty="0"/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1CBC2-DD3B-6EF5-DC92-1640F8F8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27556"/>
                <a:ext cx="6522720" cy="923330"/>
              </a:xfrm>
              <a:prstGeom prst="rect">
                <a:avLst/>
              </a:prstGeom>
              <a:blipFill>
                <a:blip r:embed="rId12"/>
                <a:stretch>
                  <a:fillRect l="-778" t="-2703" b="-94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2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 animBg="1"/>
      <p:bldP spid="26" grpId="0" animBg="1"/>
      <p:bldP spid="33" grpId="0"/>
      <p:bldP spid="35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1259</Words>
  <Application>Microsoft Macintosh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??</vt:lpstr>
      <vt:lpstr>Aptos</vt:lpstr>
      <vt:lpstr>Aptos Display</vt:lpstr>
      <vt:lpstr>Arial</vt:lpstr>
      <vt:lpstr>Cambria Math</vt:lpstr>
      <vt:lpstr>Office Theme</vt:lpstr>
      <vt:lpstr>Not all angles can be trisected using ruler and compass</vt:lpstr>
      <vt:lpstr>Investigating the statement</vt:lpstr>
      <vt:lpstr>Constructible numbers</vt:lpstr>
      <vt:lpstr>Constructible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all angles can be trisected using ruler and compass</dc:title>
  <dc:creator>Yifan Mo</dc:creator>
  <cp:lastModifiedBy>Yifan Mo</cp:lastModifiedBy>
  <cp:revision>14</cp:revision>
  <dcterms:created xsi:type="dcterms:W3CDTF">2024-11-02T01:30:08Z</dcterms:created>
  <dcterms:modified xsi:type="dcterms:W3CDTF">2024-11-15T22:30:54Z</dcterms:modified>
</cp:coreProperties>
</file>