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357" r:id="rId4"/>
    <p:sldId id="400" r:id="rId5"/>
    <p:sldId id="317" r:id="rId6"/>
    <p:sldId id="397" r:id="rId7"/>
    <p:sldId id="399" r:id="rId8"/>
    <p:sldId id="258" r:id="rId9"/>
    <p:sldId id="277" r:id="rId10"/>
    <p:sldId id="259" r:id="rId11"/>
    <p:sldId id="396" r:id="rId12"/>
    <p:sldId id="262" r:id="rId13"/>
    <p:sldId id="402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266" r:id="rId22"/>
    <p:sldId id="411" r:id="rId23"/>
    <p:sldId id="412" r:id="rId24"/>
    <p:sldId id="413" r:id="rId25"/>
    <p:sldId id="35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D15"/>
    <a:srgbClr val="AC59C1"/>
    <a:srgbClr val="00BBD6"/>
    <a:srgbClr val="B2D235"/>
    <a:srgbClr val="F13B48"/>
    <a:srgbClr val="937863"/>
    <a:srgbClr val="0EBEA9"/>
    <a:srgbClr val="7DC013"/>
    <a:srgbClr val="FFCC01"/>
    <a:srgbClr val="E92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5" autoAdjust="0"/>
    <p:restoredTop sz="94561" autoAdjust="0"/>
  </p:normalViewPr>
  <p:slideViewPr>
    <p:cSldViewPr snapToGrid="0" showGuides="1">
      <p:cViewPr varScale="1">
        <p:scale>
          <a:sx n="80" d="100"/>
          <a:sy n="80" d="100"/>
        </p:scale>
        <p:origin x="69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xcelR\Data%20Analyst\Project\Insurance%20Project\meeting%20Worke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R\Data%20Analyst\Project\Insurance%20Project\invoice%20Work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[meeting Worked.xlsx]No of Meeting Date!PivotTable1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Meeting By Acc Exec</a:t>
            </a:r>
          </a:p>
        </c:rich>
      </c:tx>
      <c:overlay val="0"/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-2.2581208782727497E-17"/>
              <c:y val="0.104575189231686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2.4634330519394494E-3"/>
              <c:y val="0.1087581968009543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4.5162417565454993E-17"/>
              <c:y val="0.12967323464729183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-2.4634330519394494E-3"/>
              <c:y val="0.1213072195087568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0"/>
              <c:y val="0.158954287632164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0"/>
              <c:y val="0.15058827249362916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2.4634330519394494E-3"/>
              <c:y val="0.15477128006289662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0"/>
              <c:y val="0.18405233304776897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0"/>
              <c:y val="0.2258824087404437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2.2581208782727497E-17"/>
              <c:y val="0.104575189231686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-2.4634330519394494E-3"/>
              <c:y val="0.1087581968009543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4.5162417565454993E-17"/>
              <c:y val="0.12967323464729183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layout>
            <c:manualLayout>
              <c:x val="-2.4634330519394494E-3"/>
              <c:y val="0.1213072195087568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0"/>
              <c:y val="0.158954287632164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layout>
            <c:manualLayout>
              <c:x val="0"/>
              <c:y val="0.15058827249362916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2.4634330519394494E-3"/>
              <c:y val="0.15477128006289662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layout>
            <c:manualLayout>
              <c:x val="0"/>
              <c:y val="0.18405233304776897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0"/>
              <c:y val="0.2258824087404437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layout>
            <c:manualLayout>
              <c:x val="-2.2581208782727497E-17"/>
              <c:y val="0.104575189231686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-2.4634330519394494E-3"/>
              <c:y val="0.1087581968009543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layout>
            <c:manualLayout>
              <c:x val="-4.5162417565454993E-17"/>
              <c:y val="0.12967323464729183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layout>
            <c:manualLayout>
              <c:x val="-2.4634330519394494E-3"/>
              <c:y val="0.1213072195087568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layout>
            <c:manualLayout>
              <c:x val="0"/>
              <c:y val="0.158954287632164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layout>
            <c:manualLayout>
              <c:x val="0"/>
              <c:y val="0.15058827249362916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layout>
            <c:manualLayout>
              <c:x val="-2.4634330519394494E-3"/>
              <c:y val="0.15477128006289662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layout>
            <c:manualLayout>
              <c:x val="0"/>
              <c:y val="0.18405233304776897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layout>
            <c:manualLayout>
              <c:x val="0"/>
              <c:y val="0.2258824087404437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'No of Meeting Date'!$C$3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2.2581208782727497E-17"/>
                  <c:y val="0.1045751892316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10-4D8F-9828-1A0BB95A4580}"/>
                </c:ext>
              </c:extLst>
            </c:dLbl>
            <c:dLbl>
              <c:idx val="1"/>
              <c:layout>
                <c:manualLayout>
                  <c:x val="-2.4634330519394494E-3"/>
                  <c:y val="0.108758196800954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10-4D8F-9828-1A0BB95A4580}"/>
                </c:ext>
              </c:extLst>
            </c:dLbl>
            <c:dLbl>
              <c:idx val="2"/>
              <c:layout>
                <c:manualLayout>
                  <c:x val="-4.5162417565454993E-17"/>
                  <c:y val="0.129673234647291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10-4D8F-9828-1A0BB95A4580}"/>
                </c:ext>
              </c:extLst>
            </c:dLbl>
            <c:dLbl>
              <c:idx val="3"/>
              <c:layout>
                <c:manualLayout>
                  <c:x val="-2.4634330519394494E-3"/>
                  <c:y val="0.121307219508756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10-4D8F-9828-1A0BB95A4580}"/>
                </c:ext>
              </c:extLst>
            </c:dLbl>
            <c:dLbl>
              <c:idx val="4"/>
              <c:layout>
                <c:manualLayout>
                  <c:x val="0"/>
                  <c:y val="0.15895428763216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10-4D8F-9828-1A0BB95A4580}"/>
                </c:ext>
              </c:extLst>
            </c:dLbl>
            <c:dLbl>
              <c:idx val="5"/>
              <c:layout>
                <c:manualLayout>
                  <c:x val="0"/>
                  <c:y val="0.150588272493629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10-4D8F-9828-1A0BB95A4580}"/>
                </c:ext>
              </c:extLst>
            </c:dLbl>
            <c:dLbl>
              <c:idx val="6"/>
              <c:layout>
                <c:manualLayout>
                  <c:x val="-2.4634330519394494E-3"/>
                  <c:y val="0.154771280062896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C10-4D8F-9828-1A0BB95A4580}"/>
                </c:ext>
              </c:extLst>
            </c:dLbl>
            <c:dLbl>
              <c:idx val="7"/>
              <c:layout>
                <c:manualLayout>
                  <c:x val="0"/>
                  <c:y val="0.18405233304776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C10-4D8F-9828-1A0BB95A4580}"/>
                </c:ext>
              </c:extLst>
            </c:dLbl>
            <c:dLbl>
              <c:idx val="8"/>
              <c:layout>
                <c:manualLayout>
                  <c:x val="0"/>
                  <c:y val="0.225882408740443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10-4D8F-9828-1A0BB95A45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Meeting Date'!$B$4:$B$13</c:f>
              <c:strCache>
                <c:ptCount val="9"/>
                <c:pt idx="0">
                  <c:v>Raju Kumar</c:v>
                </c:pt>
                <c:pt idx="1">
                  <c:v>Mark</c:v>
                </c:pt>
                <c:pt idx="2">
                  <c:v>Manish Sharma</c:v>
                </c:pt>
                <c:pt idx="3">
                  <c:v>Gilbert</c:v>
                </c:pt>
                <c:pt idx="4">
                  <c:v>Animesh Rawat</c:v>
                </c:pt>
                <c:pt idx="5">
                  <c:v>Ketan Jain</c:v>
                </c:pt>
                <c:pt idx="6">
                  <c:v>Shivani Sharma</c:v>
                </c:pt>
                <c:pt idx="7">
                  <c:v>Vinay</c:v>
                </c:pt>
                <c:pt idx="8">
                  <c:v>Abhinav Shivam</c:v>
                </c:pt>
              </c:strCache>
            </c:strRef>
          </c:cat>
          <c:val>
            <c:numRef>
              <c:f>'No of Meeting Date'!$C$4:$C$13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C10-4D8F-9828-1A0BB95A45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08085823"/>
        <c:axId val="808100703"/>
        <c:axId val="0"/>
      </c:bar3DChart>
      <c:catAx>
        <c:axId val="8080858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100703"/>
        <c:crosses val="autoZero"/>
        <c:auto val="1"/>
        <c:lblAlgn val="ctr"/>
        <c:lblOffset val="100"/>
        <c:noMultiLvlLbl val="0"/>
      </c:catAx>
      <c:valAx>
        <c:axId val="8081007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085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[invoice Worked.xlsx]Invoices!PivotTable1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5810109990311734"/>
          <c:y val="0.19521784512163393"/>
          <c:w val="0.36973121631531325"/>
          <c:h val="0.651931321084864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Invoices!$C$3:$C$4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Invoices!$B$5:$B$16</c:f>
              <c:strCache>
                <c:ptCount val="11"/>
                <c:pt idx="0">
                  <c:v>Divya Dhingra</c:v>
                </c:pt>
                <c:pt idx="1">
                  <c:v>Ankita Shah</c:v>
                </c:pt>
                <c:pt idx="2">
                  <c:v>Vidit Shah</c:v>
                </c:pt>
                <c:pt idx="3">
                  <c:v>Animesh Rawat</c:v>
                </c:pt>
                <c:pt idx="4">
                  <c:v>Vinay</c:v>
                </c:pt>
                <c:pt idx="5">
                  <c:v>Shobhit Agarwal</c:v>
                </c:pt>
                <c:pt idx="6">
                  <c:v>Abhinav Shivam</c:v>
                </c:pt>
                <c:pt idx="7">
                  <c:v>Shloka Shelat</c:v>
                </c:pt>
                <c:pt idx="8">
                  <c:v>Gautam Murkunde</c:v>
                </c:pt>
                <c:pt idx="9">
                  <c:v>Mark</c:v>
                </c:pt>
                <c:pt idx="10">
                  <c:v>Neel Jain</c:v>
                </c:pt>
              </c:strCache>
            </c:strRef>
          </c:cat>
          <c:val>
            <c:numRef>
              <c:f>Invoices!$C$5:$C$16</c:f>
              <c:numCache>
                <c:formatCode>General</c:formatCode>
                <c:ptCount val="11"/>
                <c:pt idx="0">
                  <c:v>5</c:v>
                </c:pt>
                <c:pt idx="1">
                  <c:v>18</c:v>
                </c:pt>
                <c:pt idx="5">
                  <c:v>4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7-4C0C-8159-AA30F84AA652}"/>
            </c:ext>
          </c:extLst>
        </c:ser>
        <c:ser>
          <c:idx val="1"/>
          <c:order val="1"/>
          <c:tx>
            <c:strRef>
              <c:f>Invoices!$D$3:$D$4</c:f>
              <c:strCache>
                <c:ptCount val="1"/>
                <c:pt idx="0">
                  <c:v>Cross Sell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Invoices!$B$5:$B$16</c:f>
              <c:strCache>
                <c:ptCount val="11"/>
                <c:pt idx="0">
                  <c:v>Divya Dhingra</c:v>
                </c:pt>
                <c:pt idx="1">
                  <c:v>Ankita Shah</c:v>
                </c:pt>
                <c:pt idx="2">
                  <c:v>Vidit Shah</c:v>
                </c:pt>
                <c:pt idx="3">
                  <c:v>Animesh Rawat</c:v>
                </c:pt>
                <c:pt idx="4">
                  <c:v>Vinay</c:v>
                </c:pt>
                <c:pt idx="5">
                  <c:v>Shobhit Agarwal</c:v>
                </c:pt>
                <c:pt idx="6">
                  <c:v>Abhinav Shivam</c:v>
                </c:pt>
                <c:pt idx="7">
                  <c:v>Shloka Shelat</c:v>
                </c:pt>
                <c:pt idx="8">
                  <c:v>Gautam Murkunde</c:v>
                </c:pt>
                <c:pt idx="9">
                  <c:v>Mark</c:v>
                </c:pt>
                <c:pt idx="10">
                  <c:v>Neel Jain</c:v>
                </c:pt>
              </c:strCache>
            </c:strRef>
          </c:cat>
          <c:val>
            <c:numRef>
              <c:f>Invoices!$D$5:$D$16</c:f>
              <c:numCache>
                <c:formatCode>General</c:formatCode>
                <c:ptCount val="11"/>
                <c:pt idx="2">
                  <c:v>12</c:v>
                </c:pt>
                <c:pt idx="3">
                  <c:v>20</c:v>
                </c:pt>
                <c:pt idx="4">
                  <c:v>19</c:v>
                </c:pt>
                <c:pt idx="6">
                  <c:v>10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77-4C0C-8159-AA30F84AA652}"/>
            </c:ext>
          </c:extLst>
        </c:ser>
        <c:ser>
          <c:idx val="2"/>
          <c:order val="2"/>
          <c:tx>
            <c:strRef>
              <c:f>Invoices!$E$3:$E$4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Invoices!$B$5:$B$16</c:f>
              <c:strCache>
                <c:ptCount val="11"/>
                <c:pt idx="0">
                  <c:v>Divya Dhingra</c:v>
                </c:pt>
                <c:pt idx="1">
                  <c:v>Ankita Shah</c:v>
                </c:pt>
                <c:pt idx="2">
                  <c:v>Vidit Shah</c:v>
                </c:pt>
                <c:pt idx="3">
                  <c:v>Animesh Rawat</c:v>
                </c:pt>
                <c:pt idx="4">
                  <c:v>Vinay</c:v>
                </c:pt>
                <c:pt idx="5">
                  <c:v>Shobhit Agarwal</c:v>
                </c:pt>
                <c:pt idx="6">
                  <c:v>Abhinav Shivam</c:v>
                </c:pt>
                <c:pt idx="7">
                  <c:v>Shloka Shelat</c:v>
                </c:pt>
                <c:pt idx="8">
                  <c:v>Gautam Murkunde</c:v>
                </c:pt>
                <c:pt idx="9">
                  <c:v>Mark</c:v>
                </c:pt>
                <c:pt idx="10">
                  <c:v>Neel Jain</c:v>
                </c:pt>
              </c:strCache>
            </c:strRef>
          </c:cat>
          <c:val>
            <c:numRef>
              <c:f>Invoices!$E$5:$E$16</c:f>
              <c:numCache>
                <c:formatCode>General</c:formatCode>
                <c:ptCount val="11"/>
                <c:pt idx="5">
                  <c:v>8</c:v>
                </c:pt>
                <c:pt idx="7">
                  <c:v>7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77-4C0C-8159-AA30F84AA652}"/>
            </c:ext>
          </c:extLst>
        </c:ser>
        <c:ser>
          <c:idx val="3"/>
          <c:order val="3"/>
          <c:tx>
            <c:strRef>
              <c:f>Invoices!$F$3:$F$4</c:f>
              <c:strCache>
                <c:ptCount val="1"/>
                <c:pt idx="0">
                  <c:v>Renewal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Invoices!$B$5:$B$16</c:f>
              <c:strCache>
                <c:ptCount val="11"/>
                <c:pt idx="0">
                  <c:v>Divya Dhingra</c:v>
                </c:pt>
                <c:pt idx="1">
                  <c:v>Ankita Shah</c:v>
                </c:pt>
                <c:pt idx="2">
                  <c:v>Vidit Shah</c:v>
                </c:pt>
                <c:pt idx="3">
                  <c:v>Animesh Rawat</c:v>
                </c:pt>
                <c:pt idx="4">
                  <c:v>Vinay</c:v>
                </c:pt>
                <c:pt idx="5">
                  <c:v>Shobhit Agarwal</c:v>
                </c:pt>
                <c:pt idx="6">
                  <c:v>Abhinav Shivam</c:v>
                </c:pt>
                <c:pt idx="7">
                  <c:v>Shloka Shelat</c:v>
                </c:pt>
                <c:pt idx="8">
                  <c:v>Gautam Murkunde</c:v>
                </c:pt>
                <c:pt idx="9">
                  <c:v>Mark</c:v>
                </c:pt>
                <c:pt idx="10">
                  <c:v>Neel Jain</c:v>
                </c:pt>
              </c:strCache>
            </c:strRef>
          </c:cat>
          <c:val>
            <c:numRef>
              <c:f>Invoices!$F$5:$F$16</c:f>
              <c:numCache>
                <c:formatCode>General</c:formatCode>
                <c:ptCount val="11"/>
                <c:pt idx="0">
                  <c:v>58</c:v>
                </c:pt>
                <c:pt idx="1">
                  <c:v>18</c:v>
                </c:pt>
                <c:pt idx="2">
                  <c:v>15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77-4C0C-8159-AA30F84AA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6745296"/>
        <c:axId val="1346749136"/>
      </c:barChart>
      <c:catAx>
        <c:axId val="134674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749136"/>
        <c:crosses val="autoZero"/>
        <c:auto val="1"/>
        <c:lblAlgn val="ctr"/>
        <c:lblOffset val="100"/>
        <c:noMultiLvlLbl val="0"/>
      </c:catAx>
      <c:valAx>
        <c:axId val="134674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No of Invoices</a:t>
                </a:r>
                <a:r>
                  <a:rPr lang="en-US" b="1" baseline="0">
                    <a:solidFill>
                      <a:sysClr val="windowText" lastClr="000000"/>
                    </a:solidFill>
                  </a:rPr>
                  <a:t> by Acc Exec</a:t>
                </a:r>
                <a:endParaRPr lang="en-US" b="1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2981329390964253"/>
              <c:y val="3.6087780694079905E-2"/>
            </c:manualLayout>
          </c:layout>
          <c:overlay val="0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74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301485119836624"/>
          <c:y val="0.44386446485855935"/>
          <c:w val="0.14782984381632175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2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7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C03AA-D59E-4F38-9F50-6993286DD19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2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704253" y="2708322"/>
            <a:ext cx="4783494" cy="1627327"/>
            <a:chOff x="2279799" y="3524503"/>
            <a:chExt cx="8895183" cy="1962993"/>
          </a:xfrm>
        </p:grpSpPr>
        <p:sp>
          <p:nvSpPr>
            <p:cNvPr id="4" name="Rectangle 3"/>
            <p:cNvSpPr/>
            <p:nvPr/>
          </p:nvSpPr>
          <p:spPr>
            <a:xfrm>
              <a:off x="2279799" y="3524503"/>
              <a:ext cx="8895183" cy="148035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Signika" panose="02010003020600000004" pitchFamily="50" charset="0"/>
                </a:rPr>
                <a:t>Insurance Business Performance Analysis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2719" y="5004856"/>
              <a:ext cx="1929343" cy="482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Group 3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BD5FFBA-EAB0-1EFD-3D26-E888B929D76C}"/>
              </a:ext>
            </a:extLst>
          </p:cNvPr>
          <p:cNvSpPr/>
          <p:nvPr/>
        </p:nvSpPr>
        <p:spPr>
          <a:xfrm>
            <a:off x="8823960" y="4907258"/>
            <a:ext cx="3277844" cy="18607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ignika" panose="02010003020600000004" pitchFamily="50" charset="0"/>
              </a:rPr>
              <a:t>AYAN BASU</a:t>
            </a:r>
          </a:p>
          <a:p>
            <a:pPr algn="ctr"/>
            <a:r>
              <a:rPr lang="en-US" sz="2000" dirty="0">
                <a:latin typeface="Signika" panose="02010003020600000004" pitchFamily="50" charset="0"/>
              </a:rPr>
              <a:t>LAXMI SHARMA</a:t>
            </a:r>
          </a:p>
          <a:p>
            <a:pPr algn="ctr"/>
            <a:r>
              <a:rPr lang="en-US" sz="2000" dirty="0">
                <a:latin typeface="Signika" panose="02010003020600000004" pitchFamily="50" charset="0"/>
              </a:rPr>
              <a:t>SUKHADA BORADE</a:t>
            </a:r>
          </a:p>
        </p:txBody>
      </p:sp>
    </p:spTree>
    <p:extLst>
      <p:ext uri="{BB962C8B-B14F-4D97-AF65-F5344CB8AC3E}">
        <p14:creationId xmlns:p14="http://schemas.microsoft.com/office/powerpoint/2010/main" val="23601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rgbClr val="F49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73090" y="449206"/>
            <a:ext cx="54458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ignika" panose="02010003020600000004" pitchFamily="50" charset="0"/>
              </a:rPr>
              <a:t>Opportunity Overview</a:t>
            </a:r>
            <a:endParaRPr lang="ar-SA" sz="44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10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04D5B-D007-FFDB-08D4-B46C1FA9A726}"/>
              </a:ext>
            </a:extLst>
          </p:cNvPr>
          <p:cNvSpPr/>
          <p:nvPr/>
        </p:nvSpPr>
        <p:spPr>
          <a:xfrm>
            <a:off x="4698822" y="3172908"/>
            <a:ext cx="2794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49D15"/>
                </a:solidFill>
                <a:latin typeface="Signika" panose="02010003020600000004" pitchFamily="50" charset="0"/>
              </a:rPr>
              <a:t>Top 4 by Revenue</a:t>
            </a:r>
            <a:endParaRPr lang="ar-SA" sz="2800" b="1" dirty="0">
              <a:solidFill>
                <a:srgbClr val="F49D15"/>
              </a:solidFill>
              <a:latin typeface="Signika" panose="02010003020600000004" pitchFamily="50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A02446-CC5C-F5B2-9C65-C6B3BD9DB790}"/>
              </a:ext>
            </a:extLst>
          </p:cNvPr>
          <p:cNvGrpSpPr/>
          <p:nvPr/>
        </p:nvGrpSpPr>
        <p:grpSpPr>
          <a:xfrm>
            <a:off x="2111987" y="4075380"/>
            <a:ext cx="7968023" cy="1353811"/>
            <a:chOff x="2105891" y="2621031"/>
            <a:chExt cx="7968023" cy="13538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19E3FE-47D3-FFAB-95B6-5F9600783164}"/>
                </a:ext>
              </a:extLst>
            </p:cNvPr>
            <p:cNvGrpSpPr/>
            <p:nvPr/>
          </p:nvGrpSpPr>
          <p:grpSpPr>
            <a:xfrm>
              <a:off x="2105891" y="2621031"/>
              <a:ext cx="942666" cy="1353811"/>
              <a:chOff x="2105891" y="2921475"/>
              <a:chExt cx="942666" cy="135381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339199" y="3936732"/>
                <a:ext cx="5029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Fire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105891" y="2921475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rgbClr val="F13B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F3F97E-B686-5362-B692-9DD432E96627}"/>
                  </a:ext>
                </a:extLst>
              </p:cNvPr>
              <p:cNvSpPr txBox="1"/>
              <p:nvPr/>
            </p:nvSpPr>
            <p:spPr>
              <a:xfrm>
                <a:off x="2272493" y="3226486"/>
                <a:ext cx="6094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500K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E9D5DF-2EA6-0098-2ECC-21C9721AE6D4}"/>
                </a:ext>
              </a:extLst>
            </p:cNvPr>
            <p:cNvGrpSpPr/>
            <p:nvPr/>
          </p:nvGrpSpPr>
          <p:grpSpPr>
            <a:xfrm>
              <a:off x="4161027" y="2621031"/>
              <a:ext cx="1500284" cy="1353811"/>
              <a:chOff x="4161027" y="2921475"/>
              <a:chExt cx="1500284" cy="1353811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161027" y="3936732"/>
                <a:ext cx="15002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DB Mega Policy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4439521" y="2921475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rgbClr val="B2D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7EC72-1291-7F75-1177-C982E4665ADC}"/>
                  </a:ext>
                </a:extLst>
              </p:cNvPr>
              <p:cNvSpPr txBox="1"/>
              <p:nvPr/>
            </p:nvSpPr>
            <p:spPr>
              <a:xfrm>
                <a:off x="4606123" y="3225087"/>
                <a:ext cx="6094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400K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C9473E-2273-F8D3-0B1A-E2DAEF5D4AD3}"/>
                </a:ext>
              </a:extLst>
            </p:cNvPr>
            <p:cNvGrpSpPr/>
            <p:nvPr/>
          </p:nvGrpSpPr>
          <p:grpSpPr>
            <a:xfrm>
              <a:off x="6297712" y="2621031"/>
              <a:ext cx="1894173" cy="1353811"/>
              <a:chOff x="6297712" y="2921475"/>
              <a:chExt cx="1894173" cy="135381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297712" y="3936732"/>
                <a:ext cx="18941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EL Group Mediclaim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73151" y="2921475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rgbClr val="00B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3909FA-BAFC-8AD9-1FD6-CCD9CAF200A7}"/>
                  </a:ext>
                </a:extLst>
              </p:cNvPr>
              <p:cNvSpPr txBox="1"/>
              <p:nvPr/>
            </p:nvSpPr>
            <p:spPr>
              <a:xfrm>
                <a:off x="6939753" y="3225087"/>
                <a:ext cx="6094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400K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DB809E-DF98-E0B3-8BA2-6720CB91E167}"/>
                </a:ext>
              </a:extLst>
            </p:cNvPr>
            <p:cNvGrpSpPr/>
            <p:nvPr/>
          </p:nvGrpSpPr>
          <p:grpSpPr>
            <a:xfrm>
              <a:off x="9082937" y="2621031"/>
              <a:ext cx="990977" cy="1353811"/>
              <a:chOff x="9082937" y="2921475"/>
              <a:chExt cx="990977" cy="1353811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9082937" y="3936732"/>
                <a:ext cx="9909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CVP GMC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9106781" y="2921475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rgbClr val="F49D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E7E9FA-2E04-F9B5-A4B3-71B77FC26CE5}"/>
                  </a:ext>
                </a:extLst>
              </p:cNvPr>
              <p:cNvSpPr txBox="1"/>
              <p:nvPr/>
            </p:nvSpPr>
            <p:spPr>
              <a:xfrm>
                <a:off x="9273383" y="3229606"/>
                <a:ext cx="6094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350K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FDDAF6-7839-9FA1-5123-DC061E5F9358}"/>
              </a:ext>
            </a:extLst>
          </p:cNvPr>
          <p:cNvGrpSpPr/>
          <p:nvPr/>
        </p:nvGrpSpPr>
        <p:grpSpPr>
          <a:xfrm>
            <a:off x="3620109" y="1436962"/>
            <a:ext cx="4951780" cy="1084678"/>
            <a:chOff x="3707249" y="2005344"/>
            <a:chExt cx="4951780" cy="10846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E057A7-4BE1-CDE7-97B4-614361ED9B60}"/>
                </a:ext>
              </a:extLst>
            </p:cNvPr>
            <p:cNvGrpSpPr/>
            <p:nvPr/>
          </p:nvGrpSpPr>
          <p:grpSpPr>
            <a:xfrm>
              <a:off x="3707249" y="2005344"/>
              <a:ext cx="2188260" cy="1084678"/>
              <a:chOff x="635000" y="1450963"/>
              <a:chExt cx="1828800" cy="19589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336F38-B29C-CDBC-6CD7-637BC857CD4C}"/>
                  </a:ext>
                </a:extLst>
              </p:cNvPr>
              <p:cNvSpPr/>
              <p:nvPr/>
            </p:nvSpPr>
            <p:spPr>
              <a:xfrm>
                <a:off x="635000" y="1450963"/>
                <a:ext cx="1828800" cy="1828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Total</a:t>
                </a:r>
              </a:p>
              <a:p>
                <a:pPr algn="ctr"/>
                <a:r>
                  <a:rPr lang="en-US" sz="2400" b="1" dirty="0"/>
                  <a:t>49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7A3D18-BE4D-EE1C-25AB-AA2943FF6AEA}"/>
                  </a:ext>
                </a:extLst>
              </p:cNvPr>
              <p:cNvSpPr/>
              <p:nvPr/>
            </p:nvSpPr>
            <p:spPr>
              <a:xfrm>
                <a:off x="635000" y="3279764"/>
                <a:ext cx="1828800" cy="130186"/>
              </a:xfrm>
              <a:prstGeom prst="rect">
                <a:avLst/>
              </a:prstGeom>
              <a:solidFill>
                <a:srgbClr val="F1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5BD701-25B2-2C4A-34EA-253E93D36D27}"/>
                </a:ext>
              </a:extLst>
            </p:cNvPr>
            <p:cNvGrpSpPr/>
            <p:nvPr/>
          </p:nvGrpSpPr>
          <p:grpSpPr>
            <a:xfrm>
              <a:off x="6470769" y="2005344"/>
              <a:ext cx="2188260" cy="1084678"/>
              <a:chOff x="2707640" y="1450963"/>
              <a:chExt cx="1828800" cy="195898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CCBD24-BF0F-9099-9A32-0E1371CC010C}"/>
                  </a:ext>
                </a:extLst>
              </p:cNvPr>
              <p:cNvSpPr/>
              <p:nvPr/>
            </p:nvSpPr>
            <p:spPr>
              <a:xfrm>
                <a:off x="2707640" y="1450963"/>
                <a:ext cx="1828800" cy="1828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Open</a:t>
                </a:r>
              </a:p>
              <a:p>
                <a:pPr algn="ctr"/>
                <a:r>
                  <a:rPr lang="en-US" sz="2400" b="1" dirty="0"/>
                  <a:t>44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387515-E34B-34BE-0C2F-93187A19D05B}"/>
                  </a:ext>
                </a:extLst>
              </p:cNvPr>
              <p:cNvSpPr/>
              <p:nvPr/>
            </p:nvSpPr>
            <p:spPr>
              <a:xfrm>
                <a:off x="2707640" y="3279764"/>
                <a:ext cx="1828800" cy="130186"/>
              </a:xfrm>
              <a:prstGeom prst="rect">
                <a:avLst/>
              </a:prstGeom>
              <a:solidFill>
                <a:srgbClr val="B2D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39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CA7E6-DB3C-5C26-5B35-EAFD4B389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BEAC8B-4750-FA90-15FB-20121603B2C0}"/>
              </a:ext>
            </a:extLst>
          </p:cNvPr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rgbClr val="F49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722429-BEBC-7A11-3E86-9643CCE4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120" y="265188"/>
            <a:ext cx="1593574" cy="365125"/>
          </a:xfrm>
        </p:spPr>
        <p:txBody>
          <a:bodyPr/>
          <a:lstStyle/>
          <a:p>
            <a:fld id="{4F9E3CE2-270C-42D5-8D60-FABC561C8A39}" type="slidenum">
              <a:rPr lang="en-US" smtClean="0"/>
              <a:t>11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DDE2BD-97FE-D412-C520-E2C4C29B0655}"/>
              </a:ext>
            </a:extLst>
          </p:cNvPr>
          <p:cNvSpPr/>
          <p:nvPr/>
        </p:nvSpPr>
        <p:spPr>
          <a:xfrm>
            <a:off x="3079212" y="827260"/>
            <a:ext cx="60335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ignika" panose="02010003020600000004" pitchFamily="50" charset="0"/>
              </a:rPr>
              <a:t>Stage Funnel by Revenue</a:t>
            </a:r>
            <a:endParaRPr lang="ar-SA" sz="44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6F070D-8042-BEDF-F004-DA5D0D2D0625}"/>
              </a:ext>
            </a:extLst>
          </p:cNvPr>
          <p:cNvSpPr/>
          <p:nvPr/>
        </p:nvSpPr>
        <p:spPr>
          <a:xfrm>
            <a:off x="0" y="647537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7810AD-3128-E21B-2B81-9E86C8F03D1E}"/>
              </a:ext>
            </a:extLst>
          </p:cNvPr>
          <p:cNvSpPr txBox="1"/>
          <p:nvPr/>
        </p:nvSpPr>
        <p:spPr>
          <a:xfrm>
            <a:off x="11447819" y="655392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11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E02B68-9B9C-E4C7-60EC-CCE447ACAEBE}"/>
              </a:ext>
            </a:extLst>
          </p:cNvPr>
          <p:cNvGrpSpPr/>
          <p:nvPr/>
        </p:nvGrpSpPr>
        <p:grpSpPr>
          <a:xfrm>
            <a:off x="3585119" y="2741241"/>
            <a:ext cx="4564562" cy="3576948"/>
            <a:chOff x="3686138" y="2444179"/>
            <a:chExt cx="4564562" cy="357694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E23C5DA-7A71-F90C-46BB-DF4893463E37}"/>
                </a:ext>
              </a:extLst>
            </p:cNvPr>
            <p:cNvSpPr/>
            <p:nvPr/>
          </p:nvSpPr>
          <p:spPr>
            <a:xfrm rot="5400000">
              <a:off x="5352028" y="778289"/>
              <a:ext cx="1232782" cy="4564562"/>
            </a:xfrm>
            <a:custGeom>
              <a:avLst/>
              <a:gdLst>
                <a:gd name="connsiteX0" fmla="*/ 0 w 1043188"/>
                <a:gd name="connsiteY0" fmla="*/ 0 h 3734873"/>
                <a:gd name="connsiteX1" fmla="*/ 1043188 w 1043188"/>
                <a:gd name="connsiteY1" fmla="*/ 0 h 3734873"/>
                <a:gd name="connsiteX2" fmla="*/ 1043188 w 1043188"/>
                <a:gd name="connsiteY2" fmla="*/ 3734873 h 3734873"/>
                <a:gd name="connsiteX3" fmla="*/ 0 w 1043188"/>
                <a:gd name="connsiteY3" fmla="*/ 3734873 h 3734873"/>
                <a:gd name="connsiteX4" fmla="*/ 0 w 1043188"/>
                <a:gd name="connsiteY4" fmla="*/ 0 h 3734873"/>
                <a:gd name="connsiteX0" fmla="*/ 0 w 1101554"/>
                <a:gd name="connsiteY0" fmla="*/ 0 h 3734873"/>
                <a:gd name="connsiteX1" fmla="*/ 1043188 w 1101554"/>
                <a:gd name="connsiteY1" fmla="*/ 0 h 3734873"/>
                <a:gd name="connsiteX2" fmla="*/ 1101554 w 1101554"/>
                <a:gd name="connsiteY2" fmla="*/ 2990707 h 3734873"/>
                <a:gd name="connsiteX3" fmla="*/ 0 w 1101554"/>
                <a:gd name="connsiteY3" fmla="*/ 3734873 h 3734873"/>
                <a:gd name="connsiteX4" fmla="*/ 0 w 1101554"/>
                <a:gd name="connsiteY4" fmla="*/ 0 h 3734873"/>
                <a:gd name="connsiteX0" fmla="*/ 0 w 1106418"/>
                <a:gd name="connsiteY0" fmla="*/ 0 h 3734873"/>
                <a:gd name="connsiteX1" fmla="*/ 1106418 w 1106418"/>
                <a:gd name="connsiteY1" fmla="*/ 724711 h 3734873"/>
                <a:gd name="connsiteX2" fmla="*/ 1101554 w 1106418"/>
                <a:gd name="connsiteY2" fmla="*/ 2990707 h 3734873"/>
                <a:gd name="connsiteX3" fmla="*/ 0 w 1106418"/>
                <a:gd name="connsiteY3" fmla="*/ 3734873 h 3734873"/>
                <a:gd name="connsiteX4" fmla="*/ 0 w 1106418"/>
                <a:gd name="connsiteY4" fmla="*/ 0 h 3734873"/>
                <a:gd name="connsiteX0" fmla="*/ 0 w 1106885"/>
                <a:gd name="connsiteY0" fmla="*/ 0 h 3734873"/>
                <a:gd name="connsiteX1" fmla="*/ 1106418 w 1106885"/>
                <a:gd name="connsiteY1" fmla="*/ 724711 h 3734873"/>
                <a:gd name="connsiteX2" fmla="*/ 1106418 w 1106885"/>
                <a:gd name="connsiteY2" fmla="*/ 2980980 h 3734873"/>
                <a:gd name="connsiteX3" fmla="*/ 0 w 1106885"/>
                <a:gd name="connsiteY3" fmla="*/ 3734873 h 3734873"/>
                <a:gd name="connsiteX4" fmla="*/ 0 w 1106885"/>
                <a:gd name="connsiteY4" fmla="*/ 0 h 373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885" h="3734873">
                  <a:moveTo>
                    <a:pt x="0" y="0"/>
                  </a:moveTo>
                  <a:lnTo>
                    <a:pt x="1106418" y="724711"/>
                  </a:lnTo>
                  <a:cubicBezTo>
                    <a:pt x="1104797" y="1480043"/>
                    <a:pt x="1108039" y="2225648"/>
                    <a:pt x="1106418" y="2980980"/>
                  </a:cubicBezTo>
                  <a:lnTo>
                    <a:pt x="0" y="3734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Quality</a:t>
              </a:r>
            </a:p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5920K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C65D13-3706-C4D0-1E22-1F2009E17EF4}"/>
                </a:ext>
              </a:extLst>
            </p:cNvPr>
            <p:cNvGrpSpPr/>
            <p:nvPr/>
          </p:nvGrpSpPr>
          <p:grpSpPr>
            <a:xfrm>
              <a:off x="4248213" y="3838575"/>
              <a:ext cx="3396320" cy="952811"/>
              <a:chOff x="3269263" y="4044763"/>
              <a:chExt cx="3396320" cy="95281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7730D6B-7CCE-C8B2-6321-9D24CB1EF77D}"/>
                  </a:ext>
                </a:extLst>
              </p:cNvPr>
              <p:cNvSpPr/>
              <p:nvPr/>
            </p:nvSpPr>
            <p:spPr>
              <a:xfrm rot="5400000">
                <a:off x="4491017" y="2823009"/>
                <a:ext cx="952811" cy="3396320"/>
              </a:xfrm>
              <a:custGeom>
                <a:avLst/>
                <a:gdLst>
                  <a:gd name="connsiteX0" fmla="*/ 0 w 1043188"/>
                  <a:gd name="connsiteY0" fmla="*/ 0 h 3734873"/>
                  <a:gd name="connsiteX1" fmla="*/ 1043188 w 1043188"/>
                  <a:gd name="connsiteY1" fmla="*/ 0 h 3734873"/>
                  <a:gd name="connsiteX2" fmla="*/ 1043188 w 1043188"/>
                  <a:gd name="connsiteY2" fmla="*/ 3734873 h 3734873"/>
                  <a:gd name="connsiteX3" fmla="*/ 0 w 1043188"/>
                  <a:gd name="connsiteY3" fmla="*/ 3734873 h 3734873"/>
                  <a:gd name="connsiteX4" fmla="*/ 0 w 1043188"/>
                  <a:gd name="connsiteY4" fmla="*/ 0 h 3734873"/>
                  <a:gd name="connsiteX0" fmla="*/ 0 w 1101554"/>
                  <a:gd name="connsiteY0" fmla="*/ 0 h 3734873"/>
                  <a:gd name="connsiteX1" fmla="*/ 1043188 w 1101554"/>
                  <a:gd name="connsiteY1" fmla="*/ 0 h 3734873"/>
                  <a:gd name="connsiteX2" fmla="*/ 1101554 w 1101554"/>
                  <a:gd name="connsiteY2" fmla="*/ 2990707 h 3734873"/>
                  <a:gd name="connsiteX3" fmla="*/ 0 w 1101554"/>
                  <a:gd name="connsiteY3" fmla="*/ 3734873 h 3734873"/>
                  <a:gd name="connsiteX4" fmla="*/ 0 w 1101554"/>
                  <a:gd name="connsiteY4" fmla="*/ 0 h 3734873"/>
                  <a:gd name="connsiteX0" fmla="*/ 0 w 1106418"/>
                  <a:gd name="connsiteY0" fmla="*/ 0 h 3734873"/>
                  <a:gd name="connsiteX1" fmla="*/ 1106418 w 1106418"/>
                  <a:gd name="connsiteY1" fmla="*/ 724711 h 3734873"/>
                  <a:gd name="connsiteX2" fmla="*/ 1101554 w 1106418"/>
                  <a:gd name="connsiteY2" fmla="*/ 2990707 h 3734873"/>
                  <a:gd name="connsiteX3" fmla="*/ 0 w 1106418"/>
                  <a:gd name="connsiteY3" fmla="*/ 3734873 h 3734873"/>
                  <a:gd name="connsiteX4" fmla="*/ 0 w 1106418"/>
                  <a:gd name="connsiteY4" fmla="*/ 0 h 3734873"/>
                  <a:gd name="connsiteX0" fmla="*/ 0 w 1106885"/>
                  <a:gd name="connsiteY0" fmla="*/ 0 h 3734873"/>
                  <a:gd name="connsiteX1" fmla="*/ 1106418 w 1106885"/>
                  <a:gd name="connsiteY1" fmla="*/ 724711 h 3734873"/>
                  <a:gd name="connsiteX2" fmla="*/ 1106418 w 1106885"/>
                  <a:gd name="connsiteY2" fmla="*/ 2980980 h 3734873"/>
                  <a:gd name="connsiteX3" fmla="*/ 0 w 1106885"/>
                  <a:gd name="connsiteY3" fmla="*/ 3734873 h 3734873"/>
                  <a:gd name="connsiteX4" fmla="*/ 0 w 1106885"/>
                  <a:gd name="connsiteY4" fmla="*/ 0 h 373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885" h="3734873">
                    <a:moveTo>
                      <a:pt x="0" y="0"/>
                    </a:moveTo>
                    <a:lnTo>
                      <a:pt x="1106418" y="724711"/>
                    </a:lnTo>
                    <a:cubicBezTo>
                      <a:pt x="1104797" y="1480043"/>
                      <a:pt x="1108039" y="2225648"/>
                      <a:pt x="1106418" y="2980980"/>
                    </a:cubicBezTo>
                    <a:lnTo>
                      <a:pt x="0" y="37348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2C3AD9-D52C-0170-FFA4-BAAD02F5AB97}"/>
                  </a:ext>
                </a:extLst>
              </p:cNvPr>
              <p:cNvSpPr/>
              <p:nvPr/>
            </p:nvSpPr>
            <p:spPr>
              <a:xfrm rot="5400000">
                <a:off x="4696696" y="3434998"/>
                <a:ext cx="677108" cy="2120783"/>
              </a:xfrm>
              <a:prstGeom prst="rect">
                <a:avLst/>
              </a:prstGeom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Negotiate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899K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F39FA28-FAEC-B460-7D66-8F7219FE7E70}"/>
                </a:ext>
              </a:extLst>
            </p:cNvPr>
            <p:cNvGrpSpPr/>
            <p:nvPr/>
          </p:nvGrpSpPr>
          <p:grpSpPr>
            <a:xfrm>
              <a:off x="5328001" y="4929183"/>
              <a:ext cx="1280835" cy="1091944"/>
              <a:chOff x="9120982" y="3300971"/>
              <a:chExt cx="1280835" cy="1091944"/>
            </a:xfrm>
          </p:grpSpPr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id="{CB3A612F-902D-4AA7-A915-83A282E95FC2}"/>
                  </a:ext>
                </a:extLst>
              </p:cNvPr>
              <p:cNvSpPr/>
              <p:nvPr/>
            </p:nvSpPr>
            <p:spPr>
              <a:xfrm rot="5400000">
                <a:off x="9215428" y="3206525"/>
                <a:ext cx="1091944" cy="1280835"/>
              </a:xfrm>
              <a:custGeom>
                <a:avLst/>
                <a:gdLst>
                  <a:gd name="connsiteX0" fmla="*/ 0 w 1043188"/>
                  <a:gd name="connsiteY0" fmla="*/ 0 h 3734873"/>
                  <a:gd name="connsiteX1" fmla="*/ 1043188 w 1043188"/>
                  <a:gd name="connsiteY1" fmla="*/ 0 h 3734873"/>
                  <a:gd name="connsiteX2" fmla="*/ 1043188 w 1043188"/>
                  <a:gd name="connsiteY2" fmla="*/ 3734873 h 3734873"/>
                  <a:gd name="connsiteX3" fmla="*/ 0 w 1043188"/>
                  <a:gd name="connsiteY3" fmla="*/ 3734873 h 3734873"/>
                  <a:gd name="connsiteX4" fmla="*/ 0 w 1043188"/>
                  <a:gd name="connsiteY4" fmla="*/ 0 h 3734873"/>
                  <a:gd name="connsiteX0" fmla="*/ 0 w 1101554"/>
                  <a:gd name="connsiteY0" fmla="*/ 0 h 3734873"/>
                  <a:gd name="connsiteX1" fmla="*/ 1043188 w 1101554"/>
                  <a:gd name="connsiteY1" fmla="*/ 0 h 3734873"/>
                  <a:gd name="connsiteX2" fmla="*/ 1101554 w 1101554"/>
                  <a:gd name="connsiteY2" fmla="*/ 2990707 h 3734873"/>
                  <a:gd name="connsiteX3" fmla="*/ 0 w 1101554"/>
                  <a:gd name="connsiteY3" fmla="*/ 3734873 h 3734873"/>
                  <a:gd name="connsiteX4" fmla="*/ 0 w 1101554"/>
                  <a:gd name="connsiteY4" fmla="*/ 0 h 3734873"/>
                  <a:gd name="connsiteX0" fmla="*/ 0 w 1106418"/>
                  <a:gd name="connsiteY0" fmla="*/ 0 h 3734873"/>
                  <a:gd name="connsiteX1" fmla="*/ 1106418 w 1106418"/>
                  <a:gd name="connsiteY1" fmla="*/ 724711 h 3734873"/>
                  <a:gd name="connsiteX2" fmla="*/ 1101554 w 1106418"/>
                  <a:gd name="connsiteY2" fmla="*/ 2990707 h 3734873"/>
                  <a:gd name="connsiteX3" fmla="*/ 0 w 1106418"/>
                  <a:gd name="connsiteY3" fmla="*/ 3734873 h 3734873"/>
                  <a:gd name="connsiteX4" fmla="*/ 0 w 1106418"/>
                  <a:gd name="connsiteY4" fmla="*/ 0 h 3734873"/>
                  <a:gd name="connsiteX0" fmla="*/ 0 w 1106885"/>
                  <a:gd name="connsiteY0" fmla="*/ 0 h 3734873"/>
                  <a:gd name="connsiteX1" fmla="*/ 1106418 w 1106885"/>
                  <a:gd name="connsiteY1" fmla="*/ 724711 h 3734873"/>
                  <a:gd name="connsiteX2" fmla="*/ 1106418 w 1106885"/>
                  <a:gd name="connsiteY2" fmla="*/ 2980980 h 3734873"/>
                  <a:gd name="connsiteX3" fmla="*/ 0 w 1106885"/>
                  <a:gd name="connsiteY3" fmla="*/ 3734873 h 3734873"/>
                  <a:gd name="connsiteX4" fmla="*/ 0 w 1106885"/>
                  <a:gd name="connsiteY4" fmla="*/ 0 h 373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885" h="3734873">
                    <a:moveTo>
                      <a:pt x="0" y="0"/>
                    </a:moveTo>
                    <a:lnTo>
                      <a:pt x="1106418" y="724711"/>
                    </a:lnTo>
                    <a:cubicBezTo>
                      <a:pt x="1104797" y="1480043"/>
                      <a:pt x="1108039" y="2225648"/>
                      <a:pt x="1106418" y="2980980"/>
                    </a:cubicBezTo>
                    <a:lnTo>
                      <a:pt x="0" y="37348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30F627-1FC0-541E-8538-FD4F345AC60A}"/>
                  </a:ext>
                </a:extLst>
              </p:cNvPr>
              <p:cNvSpPr/>
              <p:nvPr/>
            </p:nvSpPr>
            <p:spPr>
              <a:xfrm>
                <a:off x="9143172" y="3560192"/>
                <a:ext cx="121674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Propose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Solution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60K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4490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8B6E0C-49A3-D7CE-AE69-9CD95CFE3870}"/>
              </a:ext>
            </a:extLst>
          </p:cNvPr>
          <p:cNvSpPr/>
          <p:nvPr/>
        </p:nvSpPr>
        <p:spPr>
          <a:xfrm>
            <a:off x="4077972" y="449206"/>
            <a:ext cx="4036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Excel Dashboard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A993C-B2C0-AA87-F060-0F0B2541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4" y="1126364"/>
            <a:ext cx="10525125" cy="49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2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CEEE9-CE15-7D8A-7B1E-2A3CF467A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ED04E3-7962-8E2C-88DA-4EFFDDDF0802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87296A-3A5C-9CD5-1524-5D7F6BF07492}"/>
              </a:ext>
            </a:extLst>
          </p:cNvPr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DD617D-5C83-EE02-92AB-EAA70CDB5065}"/>
              </a:ext>
            </a:extLst>
          </p:cNvPr>
          <p:cNvSpPr/>
          <p:nvPr/>
        </p:nvSpPr>
        <p:spPr>
          <a:xfrm>
            <a:off x="3624355" y="449206"/>
            <a:ext cx="49433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Power BI Dashboard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5BE3B-A288-C678-1B88-8EF5A802D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081188"/>
            <a:ext cx="10848975" cy="51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1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C53ED-CB8D-5118-4230-AE61F4C7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33B864-84AD-FAB7-CBEF-0606F9B40C42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47F67B-F878-5103-0D61-474B66E7ADAE}"/>
              </a:ext>
            </a:extLst>
          </p:cNvPr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14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1773C-C400-339F-D99C-4002FE33C8AD}"/>
              </a:ext>
            </a:extLst>
          </p:cNvPr>
          <p:cNvSpPr/>
          <p:nvPr/>
        </p:nvSpPr>
        <p:spPr>
          <a:xfrm>
            <a:off x="3757019" y="449206"/>
            <a:ext cx="4678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Tableau Dashboard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4F53F-8117-F885-1201-2DAA9842B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12192000" cy="53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3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F22-2142-551C-E8E6-1ED5B716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830" y="286603"/>
            <a:ext cx="318897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SQL</a:t>
            </a:r>
            <a:r>
              <a:rPr lang="en-US" dirty="0"/>
              <a:t>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3064B6D-767D-0127-7293-4E87925E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84" y="1789113"/>
            <a:ext cx="5435866" cy="4222277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1CEDA4-30CF-EE97-D022-C744ACE59122}"/>
              </a:ext>
            </a:extLst>
          </p:cNvPr>
          <p:cNvSpPr txBox="1"/>
          <p:nvPr/>
        </p:nvSpPr>
        <p:spPr>
          <a:xfrm>
            <a:off x="2901315" y="12043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KPI 1 - NO OF INVOICE BY ACCOUNT EXECUTIVE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E43821-CB84-E723-93C8-B090729FB985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9254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0A61A-0732-CD7E-0F4D-B1CDD633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F1B-23F0-58C1-DE1C-ABE0D896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830" y="286603"/>
            <a:ext cx="318897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SQL</a:t>
            </a: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9DF92-DFBD-DD45-3413-71A35A272E97}"/>
              </a:ext>
            </a:extLst>
          </p:cNvPr>
          <p:cNvSpPr txBox="1"/>
          <p:nvPr/>
        </p:nvSpPr>
        <p:spPr>
          <a:xfrm>
            <a:off x="2901315" y="12043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KPI-2 YEARLY MEETING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97B0B0-8AB8-8AD3-FDB1-87B3BE692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19" y="1846263"/>
            <a:ext cx="5062887" cy="402272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CFA551-A074-09EB-E735-50B4A56DF90D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51436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6FEF9-0A61-FFCB-733C-B24980CDF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9D4C-9E63-7FB6-AF6F-6D1B12DA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830" y="286603"/>
            <a:ext cx="318897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SQL</a:t>
            </a: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30AB4-2FF9-2AFC-B0D2-6531A0E02431}"/>
              </a:ext>
            </a:extLst>
          </p:cNvPr>
          <p:cNvSpPr txBox="1"/>
          <p:nvPr/>
        </p:nvSpPr>
        <p:spPr>
          <a:xfrm>
            <a:off x="2929890" y="98890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KPI3-TARGET,INVOICE,ACHIEVED#PLACED_ACHIEVED_PERCENTAGE,INVOICED_ACHIEVED_PERCENTAGE BY INCOME_CLASS#CROSS_SELL,NEW,RENEWAL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5B391C-19E9-BC21-1C20-269B4CC69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48" y="1846263"/>
            <a:ext cx="12024852" cy="437755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B3C452-6CF3-5535-BA11-6667E46D79B0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r>
              <a:rPr lang="en-US" sz="1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2196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D8299-E98C-8B80-7A1D-F738D509C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45D1-CD03-42B3-8082-87060223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830" y="286603"/>
            <a:ext cx="318897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SQL</a:t>
            </a: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7D8C8-9A64-F62F-F874-FD7FABF465BD}"/>
              </a:ext>
            </a:extLst>
          </p:cNvPr>
          <p:cNvSpPr txBox="1"/>
          <p:nvPr/>
        </p:nvSpPr>
        <p:spPr>
          <a:xfrm>
            <a:off x="2901315" y="138895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KPI-4 STAGE FUNNEL BY REVENUE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A1BEF8-87A4-EBA8-255E-B185359D8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46" y="1846263"/>
            <a:ext cx="9399634" cy="402272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DC9565-3F6A-C7F6-56AA-1B3A1531942E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606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105F6-8777-0CD4-A3F5-19EF9653C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1D68-06F7-162B-DBFB-F3C40BDC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830" y="286603"/>
            <a:ext cx="318897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SQL</a:t>
            </a: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C4781-5FF9-F1A2-F11C-9B455E4069AD}"/>
              </a:ext>
            </a:extLst>
          </p:cNvPr>
          <p:cNvSpPr txBox="1"/>
          <p:nvPr/>
        </p:nvSpPr>
        <p:spPr>
          <a:xfrm>
            <a:off x="2901315" y="138895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KPI-5 NUMBER OF MEETINGS BY ACCOUNT EXECUTIVE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9F86E-AAD0-9ABA-C3F6-B7B482F28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8" y="1846263"/>
            <a:ext cx="8554129" cy="402272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2D1B3C-3D5C-E946-3CE4-30E666698A69}"/>
              </a:ext>
            </a:extLst>
          </p:cNvPr>
          <p:cNvSpPr/>
          <p:nvPr/>
        </p:nvSpPr>
        <p:spPr>
          <a:xfrm>
            <a:off x="0" y="6412328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52585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1999" cy="6858000"/>
            <a:chOff x="0" y="0"/>
            <a:chExt cx="12192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438400" cy="685800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21A43D-9C1C-4AD1-DC61-47154634D7FA}"/>
              </a:ext>
            </a:extLst>
          </p:cNvPr>
          <p:cNvGrpSpPr/>
          <p:nvPr/>
        </p:nvGrpSpPr>
        <p:grpSpPr>
          <a:xfrm>
            <a:off x="1799407" y="2624831"/>
            <a:ext cx="8367492" cy="2037565"/>
            <a:chOff x="1775876" y="1648226"/>
            <a:chExt cx="8367492" cy="2037565"/>
          </a:xfrm>
        </p:grpSpPr>
        <p:sp>
          <p:nvSpPr>
            <p:cNvPr id="100" name="Title 1"/>
            <p:cNvSpPr txBox="1">
              <a:spLocks/>
            </p:cNvSpPr>
            <p:nvPr/>
          </p:nvSpPr>
          <p:spPr>
            <a:xfrm>
              <a:off x="1775876" y="1648226"/>
              <a:ext cx="8367492" cy="72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Insurance Analytics is a project that focuses on leveraging data to gain data-driven insights and make informed decisions in the insurance industry</a:t>
              </a:r>
              <a:endParaRPr lang="en-GB" sz="20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  <p:sp>
          <p:nvSpPr>
            <p:cNvPr id="101" name="Subtitle 2"/>
            <p:cNvSpPr txBox="1">
              <a:spLocks/>
            </p:cNvSpPr>
            <p:nvPr/>
          </p:nvSpPr>
          <p:spPr>
            <a:xfrm>
              <a:off x="2747426" y="2639351"/>
              <a:ext cx="6688183" cy="1046440"/>
            </a:xfrm>
            <a:prstGeom prst="rect">
              <a:avLst/>
            </a:prstGeom>
          </p:spPr>
          <p:txBody>
            <a:bodyPr vert="horz" wrap="square" lIns="121920" tIns="60960" rIns="121920" bIns="60960" rtlCol="0">
              <a:spAutoFit/>
            </a:bodyPr>
            <a:lstStyle/>
            <a:p>
              <a:pPr algn="ctr" defTabSz="1219050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Data visualization plays a crucial role in insurance analytics as it allows for the effective communication of complex information and trends</a:t>
              </a:r>
              <a:endParaRPr lang="en-US" b="1" dirty="0">
                <a:solidFill>
                  <a:schemeClr val="bg1"/>
                </a:solidFill>
                <a:cs typeface="Clear Sans Light" panose="020B03030302020203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1CBD1A-EF0D-812E-F901-90D857C8F8A4}"/>
              </a:ext>
            </a:extLst>
          </p:cNvPr>
          <p:cNvGrpSpPr/>
          <p:nvPr/>
        </p:nvGrpSpPr>
        <p:grpSpPr>
          <a:xfrm>
            <a:off x="1017637" y="771928"/>
            <a:ext cx="10156725" cy="405656"/>
            <a:chOff x="1017638" y="3530356"/>
            <a:chExt cx="10156725" cy="4056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19200" y="3733184"/>
              <a:ext cx="25908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556000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894438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32838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17638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0771238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771900" y="3733184"/>
              <a:ext cx="23431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143625" y="3733184"/>
              <a:ext cx="23431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542388" y="3733184"/>
              <a:ext cx="23431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2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58A3-050F-09AA-E271-EC49C0EAD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C96-FE04-17E6-363B-F8E4E114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830" y="286603"/>
            <a:ext cx="318897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SQL</a:t>
            </a: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7BB65D-FD14-DAF8-BC05-2A196038EC82}"/>
              </a:ext>
            </a:extLst>
          </p:cNvPr>
          <p:cNvSpPr txBox="1"/>
          <p:nvPr/>
        </p:nvSpPr>
        <p:spPr>
          <a:xfrm>
            <a:off x="2901315" y="138895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KPI-6 TOP 5 OPPOTURNITY BY REVENUE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42F89C-821E-F8B6-78B1-B0ACCAC7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10" y="1846263"/>
            <a:ext cx="8638106" cy="402272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D86AF9-ABEC-071C-5EC5-1313AFE6998F}"/>
              </a:ext>
            </a:extLst>
          </p:cNvPr>
          <p:cNvSpPr/>
          <p:nvPr/>
        </p:nvSpPr>
        <p:spPr>
          <a:xfrm>
            <a:off x="0" y="6412328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7679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731191" y="1798824"/>
            <a:ext cx="1897467" cy="474367"/>
          </a:xfrm>
          <a:prstGeom prst="roundRect">
            <a:avLst/>
          </a:prstGeom>
          <a:solidFill>
            <a:srgbClr val="F1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New policies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62129" y="2698655"/>
            <a:ext cx="1897467" cy="474367"/>
          </a:xfrm>
          <a:prstGeom prst="round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Cross sell Policies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284193" y="4538049"/>
            <a:ext cx="1897467" cy="474367"/>
          </a:xfrm>
          <a:prstGeom prst="roundRect">
            <a:avLst/>
          </a:prstGeom>
          <a:solidFill>
            <a:srgbClr val="937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CAC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753709" y="3621215"/>
            <a:ext cx="1897467" cy="474367"/>
          </a:xfrm>
          <a:prstGeom prst="round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Renewal polices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26747" y="3682183"/>
            <a:ext cx="1812662" cy="1762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26747" y="2935838"/>
            <a:ext cx="1321082" cy="7463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26747" y="2036007"/>
            <a:ext cx="790144" cy="16461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26747" y="3682183"/>
            <a:ext cx="1343146" cy="1093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80958" y="1734237"/>
            <a:ext cx="332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Steady growth with the decent profit margin. Need to focus on increasing the growth rate.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25661" y="2634068"/>
            <a:ext cx="332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High profitability  and significant growth. continue leveraging cross-selling opportunities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40920" y="3556628"/>
            <a:ext cx="3320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Exceptional  performance  in renewals with very high profitability and growth. Maintain strong focus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25661" y="4473462"/>
            <a:ext cx="332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Need to check Customer Acquisition Cost and incentivize new business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03026" y="449206"/>
            <a:ext cx="1985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Insights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21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 flipH="1">
            <a:off x="1596692" y="2289801"/>
            <a:ext cx="2083664" cy="3826316"/>
            <a:chOff x="8199726" y="980132"/>
            <a:chExt cx="2899947" cy="5325290"/>
          </a:xfrm>
        </p:grpSpPr>
        <p:sp>
          <p:nvSpPr>
            <p:cNvPr id="53" name="Freeform 303"/>
            <p:cNvSpPr>
              <a:spLocks/>
            </p:cNvSpPr>
            <p:nvPr/>
          </p:nvSpPr>
          <p:spPr bwMode="auto">
            <a:xfrm>
              <a:off x="8252045" y="3106512"/>
              <a:ext cx="930525" cy="762357"/>
            </a:xfrm>
            <a:custGeom>
              <a:avLst/>
              <a:gdLst>
                <a:gd name="T0" fmla="*/ 65 w 105"/>
                <a:gd name="T1" fmla="*/ 86 h 86"/>
                <a:gd name="T2" fmla="*/ 8 w 105"/>
                <a:gd name="T3" fmla="*/ 34 h 86"/>
                <a:gd name="T4" fmla="*/ 7 w 105"/>
                <a:gd name="T5" fmla="*/ 8 h 86"/>
                <a:gd name="T6" fmla="*/ 7 w 105"/>
                <a:gd name="T7" fmla="*/ 8 h 86"/>
                <a:gd name="T8" fmla="*/ 33 w 105"/>
                <a:gd name="T9" fmla="*/ 7 h 86"/>
                <a:gd name="T10" fmla="*/ 105 w 105"/>
                <a:gd name="T11" fmla="*/ 72 h 86"/>
                <a:gd name="T12" fmla="*/ 101 w 105"/>
                <a:gd name="T13" fmla="*/ 76 h 86"/>
                <a:gd name="T14" fmla="*/ 65 w 10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6">
                  <a:moveTo>
                    <a:pt x="65" y="86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1" y="76"/>
                    <a:pt x="101" y="76"/>
                    <a:pt x="101" y="76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199726" y="980132"/>
              <a:ext cx="2899947" cy="5325290"/>
              <a:chOff x="8199726" y="980132"/>
              <a:chExt cx="2899947" cy="5325290"/>
            </a:xfrm>
          </p:grpSpPr>
          <p:sp>
            <p:nvSpPr>
              <p:cNvPr id="55" name="Freeform 282"/>
              <p:cNvSpPr>
                <a:spLocks/>
              </p:cNvSpPr>
              <p:nvPr/>
            </p:nvSpPr>
            <p:spPr bwMode="auto">
              <a:xfrm>
                <a:off x="9126513" y="4328525"/>
                <a:ext cx="1061321" cy="1887208"/>
              </a:xfrm>
              <a:custGeom>
                <a:avLst/>
                <a:gdLst>
                  <a:gd name="T0" fmla="*/ 31 w 120"/>
                  <a:gd name="T1" fmla="*/ 0 h 213"/>
                  <a:gd name="T2" fmla="*/ 31 w 120"/>
                  <a:gd name="T3" fmla="*/ 0 h 213"/>
                  <a:gd name="T4" fmla="*/ 33 w 120"/>
                  <a:gd name="T5" fmla="*/ 0 h 213"/>
                  <a:gd name="T6" fmla="*/ 88 w 120"/>
                  <a:gd name="T7" fmla="*/ 0 h 213"/>
                  <a:gd name="T8" fmla="*/ 90 w 120"/>
                  <a:gd name="T9" fmla="*/ 0 h 213"/>
                  <a:gd name="T10" fmla="*/ 90 w 120"/>
                  <a:gd name="T11" fmla="*/ 0 h 213"/>
                  <a:gd name="T12" fmla="*/ 92 w 120"/>
                  <a:gd name="T13" fmla="*/ 0 h 213"/>
                  <a:gd name="T14" fmla="*/ 120 w 120"/>
                  <a:gd name="T15" fmla="*/ 0 h 213"/>
                  <a:gd name="T16" fmla="*/ 120 w 120"/>
                  <a:gd name="T17" fmla="*/ 7 h 213"/>
                  <a:gd name="T18" fmla="*/ 120 w 120"/>
                  <a:gd name="T19" fmla="*/ 8 h 213"/>
                  <a:gd name="T20" fmla="*/ 120 w 120"/>
                  <a:gd name="T21" fmla="*/ 211 h 213"/>
                  <a:gd name="T22" fmla="*/ 120 w 120"/>
                  <a:gd name="T23" fmla="*/ 213 h 213"/>
                  <a:gd name="T24" fmla="*/ 62 w 120"/>
                  <a:gd name="T25" fmla="*/ 213 h 213"/>
                  <a:gd name="T26" fmla="*/ 62 w 120"/>
                  <a:gd name="T27" fmla="*/ 211 h 213"/>
                  <a:gd name="T28" fmla="*/ 62 w 120"/>
                  <a:gd name="T29" fmla="*/ 90 h 213"/>
                  <a:gd name="T30" fmla="*/ 62 w 120"/>
                  <a:gd name="T31" fmla="*/ 89 h 213"/>
                  <a:gd name="T32" fmla="*/ 62 w 120"/>
                  <a:gd name="T33" fmla="*/ 39 h 213"/>
                  <a:gd name="T34" fmla="*/ 60 w 120"/>
                  <a:gd name="T35" fmla="*/ 34 h 213"/>
                  <a:gd name="T36" fmla="*/ 60 w 120"/>
                  <a:gd name="T37" fmla="*/ 34 h 213"/>
                  <a:gd name="T38" fmla="*/ 58 w 120"/>
                  <a:gd name="T39" fmla="*/ 38 h 213"/>
                  <a:gd name="T40" fmla="*/ 58 w 120"/>
                  <a:gd name="T41" fmla="*/ 38 h 213"/>
                  <a:gd name="T42" fmla="*/ 58 w 120"/>
                  <a:gd name="T43" fmla="*/ 211 h 213"/>
                  <a:gd name="T44" fmla="*/ 58 w 120"/>
                  <a:gd name="T45" fmla="*/ 213 h 213"/>
                  <a:gd name="T46" fmla="*/ 1 w 120"/>
                  <a:gd name="T47" fmla="*/ 213 h 213"/>
                  <a:gd name="T48" fmla="*/ 0 w 120"/>
                  <a:gd name="T49" fmla="*/ 211 h 213"/>
                  <a:gd name="T50" fmla="*/ 0 w 120"/>
                  <a:gd name="T51" fmla="*/ 5 h 213"/>
                  <a:gd name="T52" fmla="*/ 1 w 120"/>
                  <a:gd name="T53" fmla="*/ 4 h 213"/>
                  <a:gd name="T54" fmla="*/ 1 w 120"/>
                  <a:gd name="T55" fmla="*/ 0 h 213"/>
                  <a:gd name="T56" fmla="*/ 29 w 120"/>
                  <a:gd name="T57" fmla="*/ 0 h 213"/>
                  <a:gd name="T58" fmla="*/ 31 w 120"/>
                  <a:gd name="T5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213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9" y="0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0"/>
                      <a:pt x="91" y="0"/>
                      <a:pt x="92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120" y="7"/>
                      <a:pt x="120" y="8"/>
                      <a:pt x="120" y="8"/>
                    </a:cubicBezTo>
                    <a:cubicBezTo>
                      <a:pt x="120" y="211"/>
                      <a:pt x="120" y="211"/>
                      <a:pt x="120" y="211"/>
                    </a:cubicBezTo>
                    <a:cubicBezTo>
                      <a:pt x="120" y="212"/>
                      <a:pt x="120" y="212"/>
                      <a:pt x="120" y="213"/>
                    </a:cubicBezTo>
                    <a:cubicBezTo>
                      <a:pt x="62" y="213"/>
                      <a:pt x="62" y="213"/>
                      <a:pt x="62" y="213"/>
                    </a:cubicBezTo>
                    <a:cubicBezTo>
                      <a:pt x="62" y="212"/>
                      <a:pt x="62" y="212"/>
                      <a:pt x="62" y="211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89"/>
                      <a:pt x="62" y="89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6"/>
                      <a:pt x="63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7" y="34"/>
                      <a:pt x="59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211"/>
                      <a:pt x="58" y="211"/>
                      <a:pt x="58" y="211"/>
                    </a:cubicBezTo>
                    <a:cubicBezTo>
                      <a:pt x="58" y="212"/>
                      <a:pt x="58" y="212"/>
                      <a:pt x="58" y="213"/>
                    </a:cubicBezTo>
                    <a:cubicBezTo>
                      <a:pt x="1" y="213"/>
                      <a:pt x="1" y="213"/>
                      <a:pt x="1" y="213"/>
                    </a:cubicBezTo>
                    <a:cubicBezTo>
                      <a:pt x="1" y="212"/>
                      <a:pt x="0" y="212"/>
                      <a:pt x="0" y="2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83"/>
              <p:cNvSpPr>
                <a:spLocks/>
              </p:cNvSpPr>
              <p:nvPr/>
            </p:nvSpPr>
            <p:spPr bwMode="auto">
              <a:xfrm>
                <a:off x="9126513" y="4328525"/>
                <a:ext cx="530660" cy="1887208"/>
              </a:xfrm>
              <a:custGeom>
                <a:avLst/>
                <a:gdLst>
                  <a:gd name="T0" fmla="*/ 31 w 60"/>
                  <a:gd name="T1" fmla="*/ 0 h 213"/>
                  <a:gd name="T2" fmla="*/ 31 w 60"/>
                  <a:gd name="T3" fmla="*/ 0 h 213"/>
                  <a:gd name="T4" fmla="*/ 33 w 60"/>
                  <a:gd name="T5" fmla="*/ 0 h 213"/>
                  <a:gd name="T6" fmla="*/ 60 w 60"/>
                  <a:gd name="T7" fmla="*/ 0 h 213"/>
                  <a:gd name="T8" fmla="*/ 60 w 60"/>
                  <a:gd name="T9" fmla="*/ 34 h 213"/>
                  <a:gd name="T10" fmla="*/ 60 w 60"/>
                  <a:gd name="T11" fmla="*/ 34 h 213"/>
                  <a:gd name="T12" fmla="*/ 60 w 60"/>
                  <a:gd name="T13" fmla="*/ 34 h 213"/>
                  <a:gd name="T14" fmla="*/ 58 w 60"/>
                  <a:gd name="T15" fmla="*/ 38 h 213"/>
                  <a:gd name="T16" fmla="*/ 58 w 60"/>
                  <a:gd name="T17" fmla="*/ 38 h 213"/>
                  <a:gd name="T18" fmla="*/ 58 w 60"/>
                  <a:gd name="T19" fmla="*/ 211 h 213"/>
                  <a:gd name="T20" fmla="*/ 58 w 60"/>
                  <a:gd name="T21" fmla="*/ 213 h 213"/>
                  <a:gd name="T22" fmla="*/ 1 w 60"/>
                  <a:gd name="T23" fmla="*/ 213 h 213"/>
                  <a:gd name="T24" fmla="*/ 0 w 60"/>
                  <a:gd name="T25" fmla="*/ 211 h 213"/>
                  <a:gd name="T26" fmla="*/ 0 w 60"/>
                  <a:gd name="T27" fmla="*/ 5 h 213"/>
                  <a:gd name="T28" fmla="*/ 1 w 60"/>
                  <a:gd name="T29" fmla="*/ 4 h 213"/>
                  <a:gd name="T30" fmla="*/ 1 w 60"/>
                  <a:gd name="T31" fmla="*/ 0 h 213"/>
                  <a:gd name="T32" fmla="*/ 29 w 60"/>
                  <a:gd name="T33" fmla="*/ 0 h 213"/>
                  <a:gd name="T34" fmla="*/ 31 w 60"/>
                  <a:gd name="T3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213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7" y="34"/>
                      <a:pt x="59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211"/>
                      <a:pt x="58" y="211"/>
                      <a:pt x="58" y="211"/>
                    </a:cubicBezTo>
                    <a:cubicBezTo>
                      <a:pt x="58" y="212"/>
                      <a:pt x="58" y="212"/>
                      <a:pt x="58" y="213"/>
                    </a:cubicBezTo>
                    <a:cubicBezTo>
                      <a:pt x="1" y="213"/>
                      <a:pt x="1" y="213"/>
                      <a:pt x="1" y="213"/>
                    </a:cubicBezTo>
                    <a:cubicBezTo>
                      <a:pt x="1" y="212"/>
                      <a:pt x="0" y="212"/>
                      <a:pt x="0" y="2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84"/>
              <p:cNvSpPr>
                <a:spLocks/>
              </p:cNvSpPr>
              <p:nvPr/>
            </p:nvSpPr>
            <p:spPr bwMode="auto">
              <a:xfrm>
                <a:off x="9100353" y="6028880"/>
                <a:ext cx="541873" cy="276542"/>
              </a:xfrm>
              <a:custGeom>
                <a:avLst/>
                <a:gdLst>
                  <a:gd name="T0" fmla="*/ 30 w 61"/>
                  <a:gd name="T1" fmla="*/ 0 h 31"/>
                  <a:gd name="T2" fmla="*/ 30 w 61"/>
                  <a:gd name="T3" fmla="*/ 0 h 31"/>
                  <a:gd name="T4" fmla="*/ 61 w 61"/>
                  <a:gd name="T5" fmla="*/ 25 h 31"/>
                  <a:gd name="T6" fmla="*/ 61 w 61"/>
                  <a:gd name="T7" fmla="*/ 31 h 31"/>
                  <a:gd name="T8" fmla="*/ 56 w 61"/>
                  <a:gd name="T9" fmla="*/ 31 h 31"/>
                  <a:gd name="T10" fmla="*/ 56 w 61"/>
                  <a:gd name="T11" fmla="*/ 30 h 31"/>
                  <a:gd name="T12" fmla="*/ 52 w 61"/>
                  <a:gd name="T13" fmla="*/ 27 h 31"/>
                  <a:gd name="T14" fmla="*/ 49 w 61"/>
                  <a:gd name="T15" fmla="*/ 30 h 31"/>
                  <a:gd name="T16" fmla="*/ 49 w 61"/>
                  <a:gd name="T17" fmla="*/ 31 h 31"/>
                  <a:gd name="T18" fmla="*/ 45 w 61"/>
                  <a:gd name="T19" fmla="*/ 31 h 31"/>
                  <a:gd name="T20" fmla="*/ 45 w 61"/>
                  <a:gd name="T21" fmla="*/ 30 h 31"/>
                  <a:gd name="T22" fmla="*/ 41 w 61"/>
                  <a:gd name="T23" fmla="*/ 27 h 31"/>
                  <a:gd name="T24" fmla="*/ 38 w 61"/>
                  <a:gd name="T25" fmla="*/ 30 h 31"/>
                  <a:gd name="T26" fmla="*/ 38 w 61"/>
                  <a:gd name="T27" fmla="*/ 31 h 31"/>
                  <a:gd name="T28" fmla="*/ 34 w 61"/>
                  <a:gd name="T29" fmla="*/ 31 h 31"/>
                  <a:gd name="T30" fmla="*/ 34 w 61"/>
                  <a:gd name="T31" fmla="*/ 30 h 31"/>
                  <a:gd name="T32" fmla="*/ 30 w 61"/>
                  <a:gd name="T33" fmla="*/ 27 h 31"/>
                  <a:gd name="T34" fmla="*/ 27 w 61"/>
                  <a:gd name="T35" fmla="*/ 30 h 31"/>
                  <a:gd name="T36" fmla="*/ 27 w 61"/>
                  <a:gd name="T37" fmla="*/ 31 h 31"/>
                  <a:gd name="T38" fmla="*/ 23 w 61"/>
                  <a:gd name="T39" fmla="*/ 31 h 31"/>
                  <a:gd name="T40" fmla="*/ 23 w 61"/>
                  <a:gd name="T41" fmla="*/ 30 h 31"/>
                  <a:gd name="T42" fmla="*/ 19 w 61"/>
                  <a:gd name="T43" fmla="*/ 27 h 31"/>
                  <a:gd name="T44" fmla="*/ 16 w 61"/>
                  <a:gd name="T45" fmla="*/ 30 h 31"/>
                  <a:gd name="T46" fmla="*/ 16 w 61"/>
                  <a:gd name="T47" fmla="*/ 31 h 31"/>
                  <a:gd name="T48" fmla="*/ 12 w 61"/>
                  <a:gd name="T49" fmla="*/ 31 h 31"/>
                  <a:gd name="T50" fmla="*/ 12 w 61"/>
                  <a:gd name="T51" fmla="*/ 30 h 31"/>
                  <a:gd name="T52" fmla="*/ 8 w 61"/>
                  <a:gd name="T53" fmla="*/ 27 h 31"/>
                  <a:gd name="T54" fmla="*/ 5 w 61"/>
                  <a:gd name="T55" fmla="*/ 30 h 31"/>
                  <a:gd name="T56" fmla="*/ 5 w 61"/>
                  <a:gd name="T57" fmla="*/ 31 h 31"/>
                  <a:gd name="T58" fmla="*/ 0 w 61"/>
                  <a:gd name="T59" fmla="*/ 31 h 31"/>
                  <a:gd name="T60" fmla="*/ 0 w 61"/>
                  <a:gd name="T61" fmla="*/ 25 h 31"/>
                  <a:gd name="T62" fmla="*/ 30 w 61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1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7" y="0"/>
                      <a:pt x="61" y="11"/>
                      <a:pt x="61" y="25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8"/>
                      <a:pt x="54" y="27"/>
                      <a:pt x="52" y="27"/>
                    </a:cubicBezTo>
                    <a:cubicBezTo>
                      <a:pt x="50" y="27"/>
                      <a:pt x="49" y="28"/>
                      <a:pt x="49" y="30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28"/>
                      <a:pt x="43" y="27"/>
                      <a:pt x="41" y="27"/>
                    </a:cubicBezTo>
                    <a:cubicBezTo>
                      <a:pt x="39" y="27"/>
                      <a:pt x="38" y="28"/>
                      <a:pt x="38" y="30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2" y="27"/>
                      <a:pt x="30" y="27"/>
                    </a:cubicBezTo>
                    <a:cubicBezTo>
                      <a:pt x="28" y="27"/>
                      <a:pt x="27" y="28"/>
                      <a:pt x="27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8"/>
                      <a:pt x="21" y="27"/>
                      <a:pt x="19" y="27"/>
                    </a:cubicBezTo>
                    <a:cubicBezTo>
                      <a:pt x="17" y="27"/>
                      <a:pt x="16" y="28"/>
                      <a:pt x="16" y="30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8"/>
                      <a:pt x="10" y="27"/>
                      <a:pt x="8" y="27"/>
                    </a:cubicBezTo>
                    <a:cubicBezTo>
                      <a:pt x="6" y="27"/>
                      <a:pt x="5" y="28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3" y="0"/>
                      <a:pt x="30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85"/>
              <p:cNvSpPr>
                <a:spLocks/>
              </p:cNvSpPr>
              <p:nvPr/>
            </p:nvSpPr>
            <p:spPr bwMode="auto">
              <a:xfrm>
                <a:off x="9092879" y="6215733"/>
                <a:ext cx="549347" cy="89688"/>
              </a:xfrm>
              <a:custGeom>
                <a:avLst/>
                <a:gdLst>
                  <a:gd name="T0" fmla="*/ 61 w 62"/>
                  <a:gd name="T1" fmla="*/ 0 h 10"/>
                  <a:gd name="T2" fmla="*/ 1 w 62"/>
                  <a:gd name="T3" fmla="*/ 0 h 10"/>
                  <a:gd name="T4" fmla="*/ 1 w 62"/>
                  <a:gd name="T5" fmla="*/ 10 h 10"/>
                  <a:gd name="T6" fmla="*/ 62 w 62"/>
                  <a:gd name="T7" fmla="*/ 10 h 10"/>
                  <a:gd name="T8" fmla="*/ 61 w 6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">
                    <a:moveTo>
                      <a:pt x="6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1" y="7"/>
                      <a:pt x="1" y="10"/>
                    </a:cubicBezTo>
                    <a:cubicBezTo>
                      <a:pt x="24" y="10"/>
                      <a:pt x="39" y="10"/>
                      <a:pt x="62" y="10"/>
                    </a:cubicBezTo>
                    <a:cubicBezTo>
                      <a:pt x="62" y="7"/>
                      <a:pt x="62" y="3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86"/>
              <p:cNvSpPr>
                <a:spLocks/>
              </p:cNvSpPr>
              <p:nvPr/>
            </p:nvSpPr>
            <p:spPr bwMode="auto">
              <a:xfrm>
                <a:off x="9675858" y="6028880"/>
                <a:ext cx="538134" cy="276542"/>
              </a:xfrm>
              <a:custGeom>
                <a:avLst/>
                <a:gdLst>
                  <a:gd name="T0" fmla="*/ 31 w 61"/>
                  <a:gd name="T1" fmla="*/ 0 h 31"/>
                  <a:gd name="T2" fmla="*/ 31 w 61"/>
                  <a:gd name="T3" fmla="*/ 0 h 31"/>
                  <a:gd name="T4" fmla="*/ 61 w 61"/>
                  <a:gd name="T5" fmla="*/ 25 h 31"/>
                  <a:gd name="T6" fmla="*/ 61 w 61"/>
                  <a:gd name="T7" fmla="*/ 31 h 31"/>
                  <a:gd name="T8" fmla="*/ 56 w 61"/>
                  <a:gd name="T9" fmla="*/ 31 h 31"/>
                  <a:gd name="T10" fmla="*/ 56 w 61"/>
                  <a:gd name="T11" fmla="*/ 30 h 31"/>
                  <a:gd name="T12" fmla="*/ 53 w 61"/>
                  <a:gd name="T13" fmla="*/ 27 h 31"/>
                  <a:gd name="T14" fmla="*/ 49 w 61"/>
                  <a:gd name="T15" fmla="*/ 30 h 31"/>
                  <a:gd name="T16" fmla="*/ 49 w 61"/>
                  <a:gd name="T17" fmla="*/ 31 h 31"/>
                  <a:gd name="T18" fmla="*/ 45 w 61"/>
                  <a:gd name="T19" fmla="*/ 31 h 31"/>
                  <a:gd name="T20" fmla="*/ 45 w 61"/>
                  <a:gd name="T21" fmla="*/ 30 h 31"/>
                  <a:gd name="T22" fmla="*/ 42 w 61"/>
                  <a:gd name="T23" fmla="*/ 27 h 31"/>
                  <a:gd name="T24" fmla="*/ 38 w 61"/>
                  <a:gd name="T25" fmla="*/ 30 h 31"/>
                  <a:gd name="T26" fmla="*/ 38 w 61"/>
                  <a:gd name="T27" fmla="*/ 31 h 31"/>
                  <a:gd name="T28" fmla="*/ 34 w 61"/>
                  <a:gd name="T29" fmla="*/ 31 h 31"/>
                  <a:gd name="T30" fmla="*/ 34 w 61"/>
                  <a:gd name="T31" fmla="*/ 30 h 31"/>
                  <a:gd name="T32" fmla="*/ 31 w 61"/>
                  <a:gd name="T33" fmla="*/ 27 h 31"/>
                  <a:gd name="T34" fmla="*/ 27 w 61"/>
                  <a:gd name="T35" fmla="*/ 30 h 31"/>
                  <a:gd name="T36" fmla="*/ 27 w 61"/>
                  <a:gd name="T37" fmla="*/ 31 h 31"/>
                  <a:gd name="T38" fmla="*/ 23 w 61"/>
                  <a:gd name="T39" fmla="*/ 31 h 31"/>
                  <a:gd name="T40" fmla="*/ 23 w 61"/>
                  <a:gd name="T41" fmla="*/ 30 h 31"/>
                  <a:gd name="T42" fmla="*/ 20 w 61"/>
                  <a:gd name="T43" fmla="*/ 27 h 31"/>
                  <a:gd name="T44" fmla="*/ 16 w 61"/>
                  <a:gd name="T45" fmla="*/ 30 h 31"/>
                  <a:gd name="T46" fmla="*/ 16 w 61"/>
                  <a:gd name="T47" fmla="*/ 31 h 31"/>
                  <a:gd name="T48" fmla="*/ 12 w 61"/>
                  <a:gd name="T49" fmla="*/ 31 h 31"/>
                  <a:gd name="T50" fmla="*/ 12 w 61"/>
                  <a:gd name="T51" fmla="*/ 30 h 31"/>
                  <a:gd name="T52" fmla="*/ 9 w 61"/>
                  <a:gd name="T53" fmla="*/ 27 h 31"/>
                  <a:gd name="T54" fmla="*/ 5 w 61"/>
                  <a:gd name="T55" fmla="*/ 30 h 31"/>
                  <a:gd name="T56" fmla="*/ 5 w 61"/>
                  <a:gd name="T57" fmla="*/ 31 h 31"/>
                  <a:gd name="T58" fmla="*/ 0 w 61"/>
                  <a:gd name="T59" fmla="*/ 31 h 31"/>
                  <a:gd name="T60" fmla="*/ 0 w 61"/>
                  <a:gd name="T61" fmla="*/ 25 h 31"/>
                  <a:gd name="T62" fmla="*/ 31 w 61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1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7" y="0"/>
                      <a:pt x="61" y="11"/>
                      <a:pt x="61" y="25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8"/>
                      <a:pt x="55" y="27"/>
                      <a:pt x="53" y="27"/>
                    </a:cubicBezTo>
                    <a:cubicBezTo>
                      <a:pt x="51" y="27"/>
                      <a:pt x="49" y="28"/>
                      <a:pt x="49" y="30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28"/>
                      <a:pt x="44" y="27"/>
                      <a:pt x="42" y="27"/>
                    </a:cubicBezTo>
                    <a:cubicBezTo>
                      <a:pt x="40" y="27"/>
                      <a:pt x="38" y="28"/>
                      <a:pt x="38" y="30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3" y="27"/>
                      <a:pt x="31" y="27"/>
                    </a:cubicBezTo>
                    <a:cubicBezTo>
                      <a:pt x="29" y="27"/>
                      <a:pt x="27" y="28"/>
                      <a:pt x="27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8"/>
                      <a:pt x="22" y="27"/>
                      <a:pt x="20" y="27"/>
                    </a:cubicBezTo>
                    <a:cubicBezTo>
                      <a:pt x="18" y="27"/>
                      <a:pt x="16" y="28"/>
                      <a:pt x="16" y="30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8"/>
                      <a:pt x="11" y="27"/>
                      <a:pt x="9" y="27"/>
                    </a:cubicBezTo>
                    <a:cubicBezTo>
                      <a:pt x="7" y="27"/>
                      <a:pt x="5" y="28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4" y="0"/>
                      <a:pt x="31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87"/>
              <p:cNvSpPr>
                <a:spLocks/>
              </p:cNvSpPr>
              <p:nvPr/>
            </p:nvSpPr>
            <p:spPr bwMode="auto">
              <a:xfrm>
                <a:off x="9675858" y="6215733"/>
                <a:ext cx="538134" cy="89688"/>
              </a:xfrm>
              <a:custGeom>
                <a:avLst/>
                <a:gdLst>
                  <a:gd name="T0" fmla="*/ 61 w 61"/>
                  <a:gd name="T1" fmla="*/ 0 h 10"/>
                  <a:gd name="T2" fmla="*/ 61 w 61"/>
                  <a:gd name="T3" fmla="*/ 10 h 10"/>
                  <a:gd name="T4" fmla="*/ 0 w 61"/>
                  <a:gd name="T5" fmla="*/ 10 h 10"/>
                  <a:gd name="T6" fmla="*/ 0 w 61"/>
                  <a:gd name="T7" fmla="*/ 0 h 10"/>
                  <a:gd name="T8" fmla="*/ 61 w 6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">
                    <a:moveTo>
                      <a:pt x="61" y="0"/>
                    </a:moveTo>
                    <a:cubicBezTo>
                      <a:pt x="61" y="3"/>
                      <a:pt x="61" y="7"/>
                      <a:pt x="61" y="10"/>
                    </a:cubicBezTo>
                    <a:cubicBezTo>
                      <a:pt x="38" y="10"/>
                      <a:pt x="23" y="10"/>
                      <a:pt x="0" y="10"/>
                    </a:cubicBezTo>
                    <a:cubicBezTo>
                      <a:pt x="0" y="7"/>
                      <a:pt x="0" y="3"/>
                      <a:pt x="0" y="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88"/>
              <p:cNvSpPr>
                <a:spLocks/>
              </p:cNvSpPr>
              <p:nvPr/>
            </p:nvSpPr>
            <p:spPr bwMode="auto">
              <a:xfrm>
                <a:off x="8764019" y="2564640"/>
                <a:ext cx="1786308" cy="1898418"/>
              </a:xfrm>
              <a:custGeom>
                <a:avLst/>
                <a:gdLst>
                  <a:gd name="T0" fmla="*/ 164 w 202"/>
                  <a:gd name="T1" fmla="*/ 78 h 214"/>
                  <a:gd name="T2" fmla="*/ 164 w 202"/>
                  <a:gd name="T3" fmla="*/ 131 h 214"/>
                  <a:gd name="T4" fmla="*/ 164 w 202"/>
                  <a:gd name="T5" fmla="*/ 214 h 214"/>
                  <a:gd name="T6" fmla="*/ 38 w 202"/>
                  <a:gd name="T7" fmla="*/ 214 h 214"/>
                  <a:gd name="T8" fmla="*/ 38 w 202"/>
                  <a:gd name="T9" fmla="*/ 131 h 214"/>
                  <a:gd name="T10" fmla="*/ 38 w 202"/>
                  <a:gd name="T11" fmla="*/ 127 h 214"/>
                  <a:gd name="T12" fmla="*/ 0 w 202"/>
                  <a:gd name="T13" fmla="*/ 127 h 214"/>
                  <a:gd name="T14" fmla="*/ 3 w 202"/>
                  <a:gd name="T15" fmla="*/ 41 h 214"/>
                  <a:gd name="T16" fmla="*/ 24 w 202"/>
                  <a:gd name="T17" fmla="*/ 11 h 214"/>
                  <a:gd name="T18" fmla="*/ 62 w 202"/>
                  <a:gd name="T19" fmla="*/ 0 h 214"/>
                  <a:gd name="T20" fmla="*/ 89 w 202"/>
                  <a:gd name="T21" fmla="*/ 0 h 214"/>
                  <a:gd name="T22" fmla="*/ 113 w 202"/>
                  <a:gd name="T23" fmla="*/ 0 h 214"/>
                  <a:gd name="T24" fmla="*/ 139 w 202"/>
                  <a:gd name="T25" fmla="*/ 0 h 214"/>
                  <a:gd name="T26" fmla="*/ 174 w 202"/>
                  <a:gd name="T27" fmla="*/ 10 h 214"/>
                  <a:gd name="T28" fmla="*/ 199 w 202"/>
                  <a:gd name="T29" fmla="*/ 46 h 214"/>
                  <a:gd name="T30" fmla="*/ 202 w 202"/>
                  <a:gd name="T31" fmla="*/ 115 h 214"/>
                  <a:gd name="T32" fmla="*/ 164 w 202"/>
                  <a:gd name="T33" fmla="*/ 115 h 214"/>
                  <a:gd name="T34" fmla="*/ 164 w 202"/>
                  <a:gd name="T35" fmla="*/ 78 h 214"/>
                  <a:gd name="T36" fmla="*/ 164 w 202"/>
                  <a:gd name="T37" fmla="*/ 7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2" h="214">
                    <a:moveTo>
                      <a:pt x="164" y="78"/>
                    </a:move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214"/>
                      <a:pt x="164" y="214"/>
                      <a:pt x="164" y="214"/>
                    </a:cubicBezTo>
                    <a:cubicBezTo>
                      <a:pt x="38" y="214"/>
                      <a:pt x="38" y="214"/>
                      <a:pt x="38" y="214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22"/>
                      <a:pt x="5" y="18"/>
                      <a:pt x="24" y="11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74" y="10"/>
                      <a:pt x="174" y="10"/>
                      <a:pt x="174" y="10"/>
                    </a:cubicBezTo>
                    <a:cubicBezTo>
                      <a:pt x="199" y="19"/>
                      <a:pt x="198" y="19"/>
                      <a:pt x="199" y="46"/>
                    </a:cubicBezTo>
                    <a:cubicBezTo>
                      <a:pt x="202" y="115"/>
                      <a:pt x="202" y="115"/>
                      <a:pt x="202" y="115"/>
                    </a:cubicBezTo>
                    <a:cubicBezTo>
                      <a:pt x="164" y="115"/>
                      <a:pt x="164" y="115"/>
                      <a:pt x="164" y="115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9"/>
              <p:cNvSpPr>
                <a:spLocks/>
              </p:cNvSpPr>
              <p:nvPr/>
            </p:nvSpPr>
            <p:spPr bwMode="auto">
              <a:xfrm>
                <a:off x="8764019" y="2564640"/>
                <a:ext cx="885681" cy="1898418"/>
              </a:xfrm>
              <a:custGeom>
                <a:avLst/>
                <a:gdLst>
                  <a:gd name="T0" fmla="*/ 100 w 100"/>
                  <a:gd name="T1" fmla="*/ 214 h 214"/>
                  <a:gd name="T2" fmla="*/ 38 w 100"/>
                  <a:gd name="T3" fmla="*/ 214 h 214"/>
                  <a:gd name="T4" fmla="*/ 38 w 100"/>
                  <a:gd name="T5" fmla="*/ 131 h 214"/>
                  <a:gd name="T6" fmla="*/ 38 w 100"/>
                  <a:gd name="T7" fmla="*/ 127 h 214"/>
                  <a:gd name="T8" fmla="*/ 0 w 100"/>
                  <a:gd name="T9" fmla="*/ 127 h 214"/>
                  <a:gd name="T10" fmla="*/ 3 w 100"/>
                  <a:gd name="T11" fmla="*/ 41 h 214"/>
                  <a:gd name="T12" fmla="*/ 24 w 100"/>
                  <a:gd name="T13" fmla="*/ 11 h 214"/>
                  <a:gd name="T14" fmla="*/ 62 w 100"/>
                  <a:gd name="T15" fmla="*/ 0 h 214"/>
                  <a:gd name="T16" fmla="*/ 89 w 100"/>
                  <a:gd name="T17" fmla="*/ 0 h 214"/>
                  <a:gd name="T18" fmla="*/ 100 w 100"/>
                  <a:gd name="T19" fmla="*/ 0 h 214"/>
                  <a:gd name="T20" fmla="*/ 100 w 100"/>
                  <a:gd name="T21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14">
                    <a:moveTo>
                      <a:pt x="100" y="214"/>
                    </a:moveTo>
                    <a:cubicBezTo>
                      <a:pt x="38" y="214"/>
                      <a:pt x="38" y="214"/>
                      <a:pt x="38" y="214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22"/>
                      <a:pt x="5" y="18"/>
                      <a:pt x="24" y="11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100" y="214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0"/>
              <p:cNvSpPr>
                <a:spLocks/>
              </p:cNvSpPr>
              <p:nvPr/>
            </p:nvSpPr>
            <p:spPr bwMode="auto">
              <a:xfrm>
                <a:off x="9313365" y="2299308"/>
                <a:ext cx="672668" cy="896892"/>
              </a:xfrm>
              <a:custGeom>
                <a:avLst/>
                <a:gdLst>
                  <a:gd name="T0" fmla="*/ 180 w 180"/>
                  <a:gd name="T1" fmla="*/ 71 h 240"/>
                  <a:gd name="T2" fmla="*/ 92 w 180"/>
                  <a:gd name="T3" fmla="*/ 240 h 240"/>
                  <a:gd name="T4" fmla="*/ 0 w 180"/>
                  <a:gd name="T5" fmla="*/ 71 h 240"/>
                  <a:gd name="T6" fmla="*/ 33 w 180"/>
                  <a:gd name="T7" fmla="*/ 69 h 240"/>
                  <a:gd name="T8" fmla="*/ 33 w 180"/>
                  <a:gd name="T9" fmla="*/ 0 h 240"/>
                  <a:gd name="T10" fmla="*/ 151 w 180"/>
                  <a:gd name="T11" fmla="*/ 0 h 240"/>
                  <a:gd name="T12" fmla="*/ 151 w 180"/>
                  <a:gd name="T13" fmla="*/ 69 h 240"/>
                  <a:gd name="T14" fmla="*/ 180 w 180"/>
                  <a:gd name="T15" fmla="*/ 7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40">
                    <a:moveTo>
                      <a:pt x="180" y="71"/>
                    </a:moveTo>
                    <a:lnTo>
                      <a:pt x="92" y="240"/>
                    </a:lnTo>
                    <a:lnTo>
                      <a:pt x="0" y="71"/>
                    </a:lnTo>
                    <a:lnTo>
                      <a:pt x="33" y="69"/>
                    </a:lnTo>
                    <a:lnTo>
                      <a:pt x="33" y="0"/>
                    </a:lnTo>
                    <a:lnTo>
                      <a:pt x="151" y="0"/>
                    </a:lnTo>
                    <a:lnTo>
                      <a:pt x="151" y="69"/>
                    </a:lnTo>
                    <a:lnTo>
                      <a:pt x="180" y="7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91"/>
              <p:cNvSpPr>
                <a:spLocks/>
              </p:cNvSpPr>
              <p:nvPr/>
            </p:nvSpPr>
            <p:spPr bwMode="auto">
              <a:xfrm>
                <a:off x="9418003" y="2299308"/>
                <a:ext cx="459658" cy="373704"/>
              </a:xfrm>
              <a:custGeom>
                <a:avLst/>
                <a:gdLst>
                  <a:gd name="T0" fmla="*/ 0 w 52"/>
                  <a:gd name="T1" fmla="*/ 29 h 42"/>
                  <a:gd name="T2" fmla="*/ 2 w 52"/>
                  <a:gd name="T3" fmla="*/ 29 h 42"/>
                  <a:gd name="T4" fmla="*/ 2 w 52"/>
                  <a:gd name="T5" fmla="*/ 0 h 42"/>
                  <a:gd name="T6" fmla="*/ 52 w 52"/>
                  <a:gd name="T7" fmla="*/ 0 h 42"/>
                  <a:gd name="T8" fmla="*/ 52 w 52"/>
                  <a:gd name="T9" fmla="*/ 29 h 42"/>
                  <a:gd name="T10" fmla="*/ 52 w 52"/>
                  <a:gd name="T11" fmla="*/ 29 h 42"/>
                  <a:gd name="T12" fmla="*/ 26 w 52"/>
                  <a:gd name="T13" fmla="*/ 42 h 42"/>
                  <a:gd name="T14" fmla="*/ 0 w 52"/>
                  <a:gd name="T15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42">
                    <a:moveTo>
                      <a:pt x="0" y="29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46" y="37"/>
                      <a:pt x="37" y="42"/>
                      <a:pt x="26" y="42"/>
                    </a:cubicBezTo>
                    <a:cubicBezTo>
                      <a:pt x="16" y="42"/>
                      <a:pt x="6" y="37"/>
                      <a:pt x="0" y="29"/>
                    </a:cubicBezTo>
                    <a:close/>
                  </a:path>
                </a:pathLst>
              </a:custGeom>
              <a:solidFill>
                <a:srgbClr val="E0D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92"/>
              <p:cNvSpPr>
                <a:spLocks/>
              </p:cNvSpPr>
              <p:nvPr/>
            </p:nvSpPr>
            <p:spPr bwMode="auto">
              <a:xfrm>
                <a:off x="9436687" y="2299308"/>
                <a:ext cx="440971" cy="284016"/>
              </a:xfrm>
              <a:custGeom>
                <a:avLst/>
                <a:gdLst>
                  <a:gd name="T0" fmla="*/ 0 w 50"/>
                  <a:gd name="T1" fmla="*/ 28 h 32"/>
                  <a:gd name="T2" fmla="*/ 0 w 50"/>
                  <a:gd name="T3" fmla="*/ 0 h 32"/>
                  <a:gd name="T4" fmla="*/ 50 w 50"/>
                  <a:gd name="T5" fmla="*/ 0 h 32"/>
                  <a:gd name="T6" fmla="*/ 50 w 50"/>
                  <a:gd name="T7" fmla="*/ 28 h 32"/>
                  <a:gd name="T8" fmla="*/ 25 w 50"/>
                  <a:gd name="T9" fmla="*/ 32 h 32"/>
                  <a:gd name="T10" fmla="*/ 0 w 50"/>
                  <a:gd name="T1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2">
                    <a:moveTo>
                      <a:pt x="0" y="2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2" y="30"/>
                      <a:pt x="33" y="32"/>
                      <a:pt x="25" y="32"/>
                    </a:cubicBezTo>
                    <a:cubicBezTo>
                      <a:pt x="16" y="32"/>
                      <a:pt x="8" y="30"/>
                      <a:pt x="0" y="28"/>
                    </a:cubicBezTo>
                    <a:close/>
                  </a:path>
                </a:pathLst>
              </a:custGeom>
              <a:solidFill>
                <a:srgbClr val="CAC5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93"/>
              <p:cNvSpPr>
                <a:spLocks/>
              </p:cNvSpPr>
              <p:nvPr/>
            </p:nvSpPr>
            <p:spPr bwMode="auto">
              <a:xfrm>
                <a:off x="9376894" y="2299308"/>
                <a:ext cx="272805" cy="627824"/>
              </a:xfrm>
              <a:custGeom>
                <a:avLst/>
                <a:gdLst>
                  <a:gd name="T0" fmla="*/ 73 w 73"/>
                  <a:gd name="T1" fmla="*/ 168 h 168"/>
                  <a:gd name="T2" fmla="*/ 0 w 73"/>
                  <a:gd name="T3" fmla="*/ 71 h 168"/>
                  <a:gd name="T4" fmla="*/ 16 w 73"/>
                  <a:gd name="T5" fmla="*/ 69 h 168"/>
                  <a:gd name="T6" fmla="*/ 16 w 73"/>
                  <a:gd name="T7" fmla="*/ 0 h 168"/>
                  <a:gd name="T8" fmla="*/ 73 w 73"/>
                  <a:gd name="T9" fmla="*/ 0 h 168"/>
                  <a:gd name="T10" fmla="*/ 73 w 73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168">
                    <a:moveTo>
                      <a:pt x="73" y="168"/>
                    </a:moveTo>
                    <a:lnTo>
                      <a:pt x="0" y="71"/>
                    </a:lnTo>
                    <a:lnTo>
                      <a:pt x="16" y="69"/>
                    </a:lnTo>
                    <a:lnTo>
                      <a:pt x="16" y="0"/>
                    </a:lnTo>
                    <a:lnTo>
                      <a:pt x="73" y="0"/>
                    </a:lnTo>
                    <a:lnTo>
                      <a:pt x="73" y="168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94"/>
              <p:cNvSpPr>
                <a:spLocks/>
              </p:cNvSpPr>
              <p:nvPr/>
            </p:nvSpPr>
            <p:spPr bwMode="auto">
              <a:xfrm>
                <a:off x="9418003" y="2299308"/>
                <a:ext cx="231697" cy="373704"/>
              </a:xfrm>
              <a:custGeom>
                <a:avLst/>
                <a:gdLst>
                  <a:gd name="T0" fmla="*/ 0 w 26"/>
                  <a:gd name="T1" fmla="*/ 29 h 42"/>
                  <a:gd name="T2" fmla="*/ 2 w 26"/>
                  <a:gd name="T3" fmla="*/ 29 h 42"/>
                  <a:gd name="T4" fmla="*/ 2 w 26"/>
                  <a:gd name="T5" fmla="*/ 0 h 42"/>
                  <a:gd name="T6" fmla="*/ 26 w 26"/>
                  <a:gd name="T7" fmla="*/ 0 h 42"/>
                  <a:gd name="T8" fmla="*/ 26 w 26"/>
                  <a:gd name="T9" fmla="*/ 42 h 42"/>
                  <a:gd name="T10" fmla="*/ 26 w 26"/>
                  <a:gd name="T11" fmla="*/ 42 h 42"/>
                  <a:gd name="T12" fmla="*/ 0 w 26"/>
                  <a:gd name="T1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16" y="42"/>
                      <a:pt x="6" y="37"/>
                      <a:pt x="0" y="29"/>
                    </a:cubicBezTo>
                    <a:close/>
                  </a:path>
                </a:pathLst>
              </a:custGeom>
              <a:solidFill>
                <a:srgbClr val="EAE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95"/>
              <p:cNvSpPr>
                <a:spLocks/>
              </p:cNvSpPr>
              <p:nvPr/>
            </p:nvSpPr>
            <p:spPr bwMode="auto">
              <a:xfrm>
                <a:off x="9436687" y="2299308"/>
                <a:ext cx="213013" cy="284016"/>
              </a:xfrm>
              <a:custGeom>
                <a:avLst/>
                <a:gdLst>
                  <a:gd name="T0" fmla="*/ 0 w 24"/>
                  <a:gd name="T1" fmla="*/ 28 h 32"/>
                  <a:gd name="T2" fmla="*/ 0 w 24"/>
                  <a:gd name="T3" fmla="*/ 0 h 32"/>
                  <a:gd name="T4" fmla="*/ 24 w 24"/>
                  <a:gd name="T5" fmla="*/ 0 h 32"/>
                  <a:gd name="T6" fmla="*/ 24 w 24"/>
                  <a:gd name="T7" fmla="*/ 32 h 32"/>
                  <a:gd name="T8" fmla="*/ 0 w 24"/>
                  <a:gd name="T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2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16" y="32"/>
                      <a:pt x="8" y="30"/>
                      <a:pt x="0" y="28"/>
                    </a:cubicBezTo>
                    <a:close/>
                  </a:path>
                </a:pathLst>
              </a:custGeom>
              <a:solidFill>
                <a:srgbClr val="DAD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96"/>
              <p:cNvSpPr>
                <a:spLocks/>
              </p:cNvSpPr>
              <p:nvPr/>
            </p:nvSpPr>
            <p:spPr bwMode="auto">
              <a:xfrm>
                <a:off x="8950871" y="1103455"/>
                <a:ext cx="1412603" cy="1401393"/>
              </a:xfrm>
              <a:custGeom>
                <a:avLst/>
                <a:gdLst>
                  <a:gd name="T0" fmla="*/ 80 w 160"/>
                  <a:gd name="T1" fmla="*/ 0 h 158"/>
                  <a:gd name="T2" fmla="*/ 85 w 160"/>
                  <a:gd name="T3" fmla="*/ 1 h 158"/>
                  <a:gd name="T4" fmla="*/ 139 w 160"/>
                  <a:gd name="T5" fmla="*/ 1 h 158"/>
                  <a:gd name="T6" fmla="*/ 143 w 160"/>
                  <a:gd name="T7" fmla="*/ 18 h 158"/>
                  <a:gd name="T8" fmla="*/ 160 w 160"/>
                  <a:gd name="T9" fmla="*/ 35 h 158"/>
                  <a:gd name="T10" fmla="*/ 160 w 160"/>
                  <a:gd name="T11" fmla="*/ 77 h 158"/>
                  <a:gd name="T12" fmla="*/ 159 w 160"/>
                  <a:gd name="T13" fmla="*/ 77 h 158"/>
                  <a:gd name="T14" fmla="*/ 159 w 160"/>
                  <a:gd name="T15" fmla="*/ 79 h 158"/>
                  <a:gd name="T16" fmla="*/ 80 w 160"/>
                  <a:gd name="T17" fmla="*/ 158 h 158"/>
                  <a:gd name="T18" fmla="*/ 0 w 160"/>
                  <a:gd name="T19" fmla="*/ 79 h 158"/>
                  <a:gd name="T20" fmla="*/ 0 w 160"/>
                  <a:gd name="T21" fmla="*/ 73 h 158"/>
                  <a:gd name="T22" fmla="*/ 0 w 160"/>
                  <a:gd name="T23" fmla="*/ 17 h 158"/>
                  <a:gd name="T24" fmla="*/ 12 w 160"/>
                  <a:gd name="T25" fmla="*/ 1 h 158"/>
                  <a:gd name="T26" fmla="*/ 75 w 160"/>
                  <a:gd name="T27" fmla="*/ 1 h 158"/>
                  <a:gd name="T28" fmla="*/ 80 w 160"/>
                  <a:gd name="T2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0" h="158">
                    <a:moveTo>
                      <a:pt x="80" y="0"/>
                    </a:moveTo>
                    <a:cubicBezTo>
                      <a:pt x="81" y="0"/>
                      <a:pt x="83" y="1"/>
                      <a:pt x="85" y="1"/>
                    </a:cubicBezTo>
                    <a:cubicBezTo>
                      <a:pt x="139" y="1"/>
                      <a:pt x="139" y="1"/>
                      <a:pt x="139" y="1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0" y="77"/>
                      <a:pt x="160" y="77"/>
                      <a:pt x="160" y="77"/>
                    </a:cubicBezTo>
                    <a:cubicBezTo>
                      <a:pt x="159" y="77"/>
                      <a:pt x="159" y="77"/>
                      <a:pt x="159" y="77"/>
                    </a:cubicBezTo>
                    <a:cubicBezTo>
                      <a:pt x="159" y="78"/>
                      <a:pt x="159" y="79"/>
                      <a:pt x="159" y="79"/>
                    </a:cubicBezTo>
                    <a:cubicBezTo>
                      <a:pt x="159" y="123"/>
                      <a:pt x="124" y="158"/>
                      <a:pt x="80" y="158"/>
                    </a:cubicBezTo>
                    <a:cubicBezTo>
                      <a:pt x="36" y="158"/>
                      <a:pt x="0" y="123"/>
                      <a:pt x="0" y="79"/>
                    </a:cubicBezTo>
                    <a:cubicBezTo>
                      <a:pt x="0" y="77"/>
                      <a:pt x="0" y="75"/>
                      <a:pt x="0" y="7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6" y="1"/>
                      <a:pt x="78" y="0"/>
                      <a:pt x="80" y="0"/>
                    </a:cubicBez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97"/>
              <p:cNvSpPr>
                <a:spLocks/>
              </p:cNvSpPr>
              <p:nvPr/>
            </p:nvSpPr>
            <p:spPr bwMode="auto">
              <a:xfrm>
                <a:off x="8950871" y="1110929"/>
                <a:ext cx="609140" cy="1382707"/>
              </a:xfrm>
              <a:custGeom>
                <a:avLst/>
                <a:gdLst>
                  <a:gd name="T0" fmla="*/ 69 w 69"/>
                  <a:gd name="T1" fmla="*/ 156 h 156"/>
                  <a:gd name="T2" fmla="*/ 0 w 69"/>
                  <a:gd name="T3" fmla="*/ 78 h 156"/>
                  <a:gd name="T4" fmla="*/ 0 w 69"/>
                  <a:gd name="T5" fmla="*/ 72 h 156"/>
                  <a:gd name="T6" fmla="*/ 0 w 69"/>
                  <a:gd name="T7" fmla="*/ 16 h 156"/>
                  <a:gd name="T8" fmla="*/ 12 w 69"/>
                  <a:gd name="T9" fmla="*/ 0 h 156"/>
                  <a:gd name="T10" fmla="*/ 69 w 69"/>
                  <a:gd name="T11" fmla="*/ 0 h 156"/>
                  <a:gd name="T12" fmla="*/ 69 w 69"/>
                  <a:gd name="T1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56">
                    <a:moveTo>
                      <a:pt x="69" y="156"/>
                    </a:moveTo>
                    <a:cubicBezTo>
                      <a:pt x="30" y="151"/>
                      <a:pt x="0" y="118"/>
                      <a:pt x="0" y="78"/>
                    </a:cubicBezTo>
                    <a:cubicBezTo>
                      <a:pt x="0" y="76"/>
                      <a:pt x="0" y="74"/>
                      <a:pt x="0" y="7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69" y="156"/>
                    </a:lnTo>
                    <a:close/>
                  </a:path>
                </a:pathLst>
              </a:custGeom>
              <a:solidFill>
                <a:srgbClr val="FAD9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98"/>
              <p:cNvSpPr>
                <a:spLocks/>
              </p:cNvSpPr>
              <p:nvPr/>
            </p:nvSpPr>
            <p:spPr bwMode="auto">
              <a:xfrm>
                <a:off x="8879868" y="980132"/>
                <a:ext cx="1483608" cy="594192"/>
              </a:xfrm>
              <a:custGeom>
                <a:avLst/>
                <a:gdLst>
                  <a:gd name="T0" fmla="*/ 168 w 168"/>
                  <a:gd name="T1" fmla="*/ 43 h 67"/>
                  <a:gd name="T2" fmla="*/ 168 w 168"/>
                  <a:gd name="T3" fmla="*/ 67 h 67"/>
                  <a:gd name="T4" fmla="*/ 143 w 168"/>
                  <a:gd name="T5" fmla="*/ 67 h 67"/>
                  <a:gd name="T6" fmla="*/ 136 w 168"/>
                  <a:gd name="T7" fmla="*/ 67 h 67"/>
                  <a:gd name="T8" fmla="*/ 136 w 168"/>
                  <a:gd name="T9" fmla="*/ 43 h 67"/>
                  <a:gd name="T10" fmla="*/ 135 w 168"/>
                  <a:gd name="T11" fmla="*/ 43 h 67"/>
                  <a:gd name="T12" fmla="*/ 119 w 168"/>
                  <a:gd name="T13" fmla="*/ 66 h 67"/>
                  <a:gd name="T14" fmla="*/ 110 w 168"/>
                  <a:gd name="T15" fmla="*/ 67 h 67"/>
                  <a:gd name="T16" fmla="*/ 109 w 168"/>
                  <a:gd name="T17" fmla="*/ 67 h 67"/>
                  <a:gd name="T18" fmla="*/ 107 w 168"/>
                  <a:gd name="T19" fmla="*/ 67 h 67"/>
                  <a:gd name="T20" fmla="*/ 107 w 168"/>
                  <a:gd name="T21" fmla="*/ 67 h 67"/>
                  <a:gd name="T22" fmla="*/ 88 w 168"/>
                  <a:gd name="T23" fmla="*/ 67 h 67"/>
                  <a:gd name="T24" fmla="*/ 88 w 168"/>
                  <a:gd name="T25" fmla="*/ 67 h 67"/>
                  <a:gd name="T26" fmla="*/ 88 w 168"/>
                  <a:gd name="T27" fmla="*/ 67 h 67"/>
                  <a:gd name="T28" fmla="*/ 24 w 168"/>
                  <a:gd name="T29" fmla="*/ 67 h 67"/>
                  <a:gd name="T30" fmla="*/ 0 w 168"/>
                  <a:gd name="T31" fmla="*/ 43 h 67"/>
                  <a:gd name="T32" fmla="*/ 0 w 168"/>
                  <a:gd name="T33" fmla="*/ 0 h 67"/>
                  <a:gd name="T34" fmla="*/ 41 w 168"/>
                  <a:gd name="T35" fmla="*/ 0 h 67"/>
                  <a:gd name="T36" fmla="*/ 90 w 168"/>
                  <a:gd name="T37" fmla="*/ 0 h 67"/>
                  <a:gd name="T38" fmla="*/ 90 w 168"/>
                  <a:gd name="T39" fmla="*/ 0 h 67"/>
                  <a:gd name="T40" fmla="*/ 116 w 168"/>
                  <a:gd name="T41" fmla="*/ 0 h 67"/>
                  <a:gd name="T42" fmla="*/ 116 w 168"/>
                  <a:gd name="T43" fmla="*/ 0 h 67"/>
                  <a:gd name="T44" fmla="*/ 124 w 168"/>
                  <a:gd name="T45" fmla="*/ 0 h 67"/>
                  <a:gd name="T46" fmla="*/ 168 w 168"/>
                  <a:gd name="T47" fmla="*/ 41 h 67"/>
                  <a:gd name="T48" fmla="*/ 168 w 168"/>
                  <a:gd name="T4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8" h="67">
                    <a:moveTo>
                      <a:pt x="168" y="43"/>
                    </a:moveTo>
                    <a:cubicBezTo>
                      <a:pt x="168" y="67"/>
                      <a:pt x="168" y="67"/>
                      <a:pt x="168" y="67"/>
                    </a:cubicBezTo>
                    <a:cubicBezTo>
                      <a:pt x="143" y="67"/>
                      <a:pt x="143" y="67"/>
                      <a:pt x="143" y="67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5" y="43"/>
                      <a:pt x="135" y="43"/>
                      <a:pt x="135" y="43"/>
                    </a:cubicBezTo>
                    <a:cubicBezTo>
                      <a:pt x="134" y="54"/>
                      <a:pt x="128" y="63"/>
                      <a:pt x="119" y="66"/>
                    </a:cubicBezTo>
                    <a:cubicBezTo>
                      <a:pt x="116" y="67"/>
                      <a:pt x="113" y="67"/>
                      <a:pt x="110" y="67"/>
                    </a:cubicBezTo>
                    <a:cubicBezTo>
                      <a:pt x="110" y="67"/>
                      <a:pt x="109" y="67"/>
                      <a:pt x="109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11" y="67"/>
                      <a:pt x="0" y="56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48" y="0"/>
                      <a:pt x="167" y="18"/>
                      <a:pt x="168" y="41"/>
                    </a:cubicBezTo>
                    <a:cubicBezTo>
                      <a:pt x="168" y="43"/>
                      <a:pt x="168" y="43"/>
                      <a:pt x="168" y="43"/>
                    </a:cubicBez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99"/>
              <p:cNvSpPr>
                <a:spLocks/>
              </p:cNvSpPr>
              <p:nvPr/>
            </p:nvSpPr>
            <p:spPr bwMode="auto">
              <a:xfrm>
                <a:off x="8879868" y="980132"/>
                <a:ext cx="691355" cy="594192"/>
              </a:xfrm>
              <a:custGeom>
                <a:avLst/>
                <a:gdLst>
                  <a:gd name="T0" fmla="*/ 78 w 78"/>
                  <a:gd name="T1" fmla="*/ 67 h 67"/>
                  <a:gd name="T2" fmla="*/ 24 w 78"/>
                  <a:gd name="T3" fmla="*/ 67 h 67"/>
                  <a:gd name="T4" fmla="*/ 0 w 78"/>
                  <a:gd name="T5" fmla="*/ 43 h 67"/>
                  <a:gd name="T6" fmla="*/ 0 w 78"/>
                  <a:gd name="T7" fmla="*/ 0 h 67"/>
                  <a:gd name="T8" fmla="*/ 41 w 78"/>
                  <a:gd name="T9" fmla="*/ 0 h 67"/>
                  <a:gd name="T10" fmla="*/ 78 w 78"/>
                  <a:gd name="T11" fmla="*/ 0 h 67"/>
                  <a:gd name="T12" fmla="*/ 78 w 7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67">
                    <a:moveTo>
                      <a:pt x="78" y="67"/>
                    </a:moveTo>
                    <a:cubicBezTo>
                      <a:pt x="24" y="67"/>
                      <a:pt x="24" y="67"/>
                      <a:pt x="24" y="67"/>
                    </a:cubicBezTo>
                    <a:cubicBezTo>
                      <a:pt x="11" y="67"/>
                      <a:pt x="0" y="56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78" y="0"/>
                      <a:pt x="78" y="0"/>
                      <a:pt x="78" y="0"/>
                    </a:cubicBezTo>
                    <a:lnTo>
                      <a:pt x="78" y="67"/>
                    </a:lnTo>
                    <a:close/>
                  </a:path>
                </a:pathLst>
              </a:custGeom>
              <a:solidFill>
                <a:srgbClr val="8A62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00"/>
              <p:cNvSpPr>
                <a:spLocks/>
              </p:cNvSpPr>
              <p:nvPr/>
            </p:nvSpPr>
            <p:spPr bwMode="auto">
              <a:xfrm>
                <a:off x="10071984" y="995806"/>
                <a:ext cx="284015" cy="866996"/>
              </a:xfrm>
              <a:custGeom>
                <a:avLst/>
                <a:gdLst>
                  <a:gd name="T0" fmla="*/ 2 w 32"/>
                  <a:gd name="T1" fmla="*/ 0 h 98"/>
                  <a:gd name="T2" fmla="*/ 1 w 32"/>
                  <a:gd name="T3" fmla="*/ 16 h 98"/>
                  <a:gd name="T4" fmla="*/ 1 w 32"/>
                  <a:gd name="T5" fmla="*/ 80 h 98"/>
                  <a:gd name="T6" fmla="*/ 17 w 32"/>
                  <a:gd name="T7" fmla="*/ 98 h 98"/>
                  <a:gd name="T8" fmla="*/ 17 w 32"/>
                  <a:gd name="T9" fmla="*/ 98 h 98"/>
                  <a:gd name="T10" fmla="*/ 18 w 32"/>
                  <a:gd name="T11" fmla="*/ 98 h 98"/>
                  <a:gd name="T12" fmla="*/ 32 w 32"/>
                  <a:gd name="T13" fmla="*/ 98 h 98"/>
                  <a:gd name="T14" fmla="*/ 32 w 32"/>
                  <a:gd name="T15" fmla="*/ 82 h 98"/>
                  <a:gd name="T16" fmla="*/ 32 w 32"/>
                  <a:gd name="T17" fmla="*/ 80 h 98"/>
                  <a:gd name="T18" fmla="*/ 32 w 32"/>
                  <a:gd name="T19" fmla="*/ 36 h 98"/>
                  <a:gd name="T20" fmla="*/ 2 w 32"/>
                  <a:gd name="T2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98">
                    <a:moveTo>
                      <a:pt x="2" y="0"/>
                    </a:moveTo>
                    <a:cubicBezTo>
                      <a:pt x="0" y="3"/>
                      <a:pt x="1" y="9"/>
                      <a:pt x="1" y="16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1" y="90"/>
                      <a:pt x="8" y="98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98"/>
                      <a:pt x="18" y="98"/>
                      <a:pt x="18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32" y="81"/>
                      <a:pt x="32" y="81"/>
                      <a:pt x="32" y="8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0" y="19"/>
                      <a:pt x="18" y="5"/>
                      <a:pt x="2" y="0"/>
                    </a:cubicBez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02"/>
              <p:cNvSpPr>
                <a:spLocks/>
              </p:cNvSpPr>
              <p:nvPr/>
            </p:nvSpPr>
            <p:spPr bwMode="auto">
              <a:xfrm>
                <a:off x="8704226" y="3532534"/>
                <a:ext cx="467132" cy="396126"/>
              </a:xfrm>
              <a:custGeom>
                <a:avLst/>
                <a:gdLst>
                  <a:gd name="T0" fmla="*/ 53 w 53"/>
                  <a:gd name="T1" fmla="*/ 25 h 45"/>
                  <a:gd name="T2" fmla="*/ 39 w 53"/>
                  <a:gd name="T3" fmla="*/ 40 h 45"/>
                  <a:gd name="T4" fmla="*/ 28 w 53"/>
                  <a:gd name="T5" fmla="*/ 44 h 45"/>
                  <a:gd name="T6" fmla="*/ 16 w 53"/>
                  <a:gd name="T7" fmla="*/ 41 h 45"/>
                  <a:gd name="T8" fmla="*/ 0 w 53"/>
                  <a:gd name="T9" fmla="*/ 26 h 45"/>
                  <a:gd name="T10" fmla="*/ 25 w 53"/>
                  <a:gd name="T11" fmla="*/ 0 h 45"/>
                  <a:gd name="T12" fmla="*/ 53 w 53"/>
                  <a:gd name="T13" fmla="*/ 2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45">
                    <a:moveTo>
                      <a:pt x="53" y="25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6" y="43"/>
                      <a:pt x="32" y="44"/>
                      <a:pt x="28" y="44"/>
                    </a:cubicBezTo>
                    <a:cubicBezTo>
                      <a:pt x="23" y="45"/>
                      <a:pt x="20" y="44"/>
                      <a:pt x="16" y="4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53" y="2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05"/>
              <p:cNvSpPr>
                <a:spLocks/>
              </p:cNvSpPr>
              <p:nvPr/>
            </p:nvSpPr>
            <p:spPr bwMode="auto">
              <a:xfrm>
                <a:off x="10213992" y="3353157"/>
                <a:ext cx="336334" cy="1020215"/>
              </a:xfrm>
              <a:custGeom>
                <a:avLst/>
                <a:gdLst>
                  <a:gd name="T0" fmla="*/ 38 w 38"/>
                  <a:gd name="T1" fmla="*/ 20 h 115"/>
                  <a:gd name="T2" fmla="*/ 38 w 38"/>
                  <a:gd name="T3" fmla="*/ 96 h 115"/>
                  <a:gd name="T4" fmla="*/ 19 w 38"/>
                  <a:gd name="T5" fmla="*/ 115 h 115"/>
                  <a:gd name="T6" fmla="*/ 19 w 38"/>
                  <a:gd name="T7" fmla="*/ 115 h 115"/>
                  <a:gd name="T8" fmla="*/ 0 w 38"/>
                  <a:gd name="T9" fmla="*/ 96 h 115"/>
                  <a:gd name="T10" fmla="*/ 0 w 38"/>
                  <a:gd name="T11" fmla="*/ 0 h 115"/>
                  <a:gd name="T12" fmla="*/ 6 w 38"/>
                  <a:gd name="T13" fmla="*/ 0 h 115"/>
                  <a:gd name="T14" fmla="*/ 38 w 38"/>
                  <a:gd name="T15" fmla="*/ 2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15">
                    <a:moveTo>
                      <a:pt x="38" y="20"/>
                    </a:moveTo>
                    <a:cubicBezTo>
                      <a:pt x="38" y="96"/>
                      <a:pt x="38" y="96"/>
                      <a:pt x="38" y="96"/>
                    </a:cubicBezTo>
                    <a:cubicBezTo>
                      <a:pt x="38" y="106"/>
                      <a:pt x="30" y="115"/>
                      <a:pt x="19" y="115"/>
                    </a:cubicBezTo>
                    <a:cubicBezTo>
                      <a:pt x="19" y="115"/>
                      <a:pt x="19" y="115"/>
                      <a:pt x="19" y="115"/>
                    </a:cubicBezTo>
                    <a:cubicBezTo>
                      <a:pt x="9" y="115"/>
                      <a:pt x="0" y="106"/>
                      <a:pt x="0" y="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06"/>
              <p:cNvSpPr>
                <a:spLocks/>
              </p:cNvSpPr>
              <p:nvPr/>
            </p:nvSpPr>
            <p:spPr bwMode="auto">
              <a:xfrm>
                <a:off x="9552536" y="2673013"/>
                <a:ext cx="201800" cy="213014"/>
              </a:xfrm>
              <a:custGeom>
                <a:avLst/>
                <a:gdLst>
                  <a:gd name="T0" fmla="*/ 0 w 54"/>
                  <a:gd name="T1" fmla="*/ 14 h 57"/>
                  <a:gd name="T2" fmla="*/ 28 w 54"/>
                  <a:gd name="T3" fmla="*/ 57 h 57"/>
                  <a:gd name="T4" fmla="*/ 54 w 54"/>
                  <a:gd name="T5" fmla="*/ 14 h 57"/>
                  <a:gd name="T6" fmla="*/ 28 w 54"/>
                  <a:gd name="T7" fmla="*/ 0 h 57"/>
                  <a:gd name="T8" fmla="*/ 0 w 54"/>
                  <a:gd name="T9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14"/>
                    </a:moveTo>
                    <a:lnTo>
                      <a:pt x="28" y="57"/>
                    </a:lnTo>
                    <a:lnTo>
                      <a:pt x="54" y="14"/>
                    </a:lnTo>
                    <a:lnTo>
                      <a:pt x="28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07"/>
              <p:cNvSpPr>
                <a:spLocks/>
              </p:cNvSpPr>
              <p:nvPr/>
            </p:nvSpPr>
            <p:spPr bwMode="auto">
              <a:xfrm>
                <a:off x="9552536" y="2673013"/>
                <a:ext cx="89689" cy="194325"/>
              </a:xfrm>
              <a:custGeom>
                <a:avLst/>
                <a:gdLst>
                  <a:gd name="T0" fmla="*/ 0 w 24"/>
                  <a:gd name="T1" fmla="*/ 14 h 52"/>
                  <a:gd name="T2" fmla="*/ 24 w 24"/>
                  <a:gd name="T3" fmla="*/ 52 h 52"/>
                  <a:gd name="T4" fmla="*/ 24 w 24"/>
                  <a:gd name="T5" fmla="*/ 0 h 52"/>
                  <a:gd name="T6" fmla="*/ 0 w 24"/>
                  <a:gd name="T7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52">
                    <a:moveTo>
                      <a:pt x="0" y="14"/>
                    </a:moveTo>
                    <a:lnTo>
                      <a:pt x="24" y="52"/>
                    </a:ln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08"/>
              <p:cNvSpPr>
                <a:spLocks/>
              </p:cNvSpPr>
              <p:nvPr/>
            </p:nvSpPr>
            <p:spPr bwMode="auto">
              <a:xfrm>
                <a:off x="9313365" y="2557166"/>
                <a:ext cx="336334" cy="239172"/>
              </a:xfrm>
              <a:custGeom>
                <a:avLst/>
                <a:gdLst>
                  <a:gd name="T0" fmla="*/ 33 w 90"/>
                  <a:gd name="T1" fmla="*/ 0 h 64"/>
                  <a:gd name="T2" fmla="*/ 0 w 90"/>
                  <a:gd name="T3" fmla="*/ 0 h 64"/>
                  <a:gd name="T4" fmla="*/ 35 w 90"/>
                  <a:gd name="T5" fmla="*/ 64 h 64"/>
                  <a:gd name="T6" fmla="*/ 90 w 90"/>
                  <a:gd name="T7" fmla="*/ 31 h 64"/>
                  <a:gd name="T8" fmla="*/ 33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33" y="0"/>
                    </a:moveTo>
                    <a:lnTo>
                      <a:pt x="0" y="0"/>
                    </a:lnTo>
                    <a:lnTo>
                      <a:pt x="35" y="64"/>
                    </a:lnTo>
                    <a:lnTo>
                      <a:pt x="90" y="3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09"/>
              <p:cNvSpPr>
                <a:spLocks/>
              </p:cNvSpPr>
              <p:nvPr/>
            </p:nvSpPr>
            <p:spPr bwMode="auto">
              <a:xfrm>
                <a:off x="9657174" y="2557166"/>
                <a:ext cx="336334" cy="239172"/>
              </a:xfrm>
              <a:custGeom>
                <a:avLst/>
                <a:gdLst>
                  <a:gd name="T0" fmla="*/ 57 w 90"/>
                  <a:gd name="T1" fmla="*/ 0 h 64"/>
                  <a:gd name="T2" fmla="*/ 90 w 90"/>
                  <a:gd name="T3" fmla="*/ 0 h 64"/>
                  <a:gd name="T4" fmla="*/ 55 w 90"/>
                  <a:gd name="T5" fmla="*/ 64 h 64"/>
                  <a:gd name="T6" fmla="*/ 0 w 90"/>
                  <a:gd name="T7" fmla="*/ 31 h 64"/>
                  <a:gd name="T8" fmla="*/ 57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57" y="0"/>
                    </a:moveTo>
                    <a:lnTo>
                      <a:pt x="90" y="0"/>
                    </a:lnTo>
                    <a:lnTo>
                      <a:pt x="55" y="64"/>
                    </a:lnTo>
                    <a:lnTo>
                      <a:pt x="0" y="3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10"/>
              <p:cNvSpPr>
                <a:spLocks/>
              </p:cNvSpPr>
              <p:nvPr/>
            </p:nvSpPr>
            <p:spPr bwMode="auto">
              <a:xfrm>
                <a:off x="9571220" y="2785126"/>
                <a:ext cx="168168" cy="411075"/>
              </a:xfrm>
              <a:custGeom>
                <a:avLst/>
                <a:gdLst>
                  <a:gd name="T0" fmla="*/ 0 w 45"/>
                  <a:gd name="T1" fmla="*/ 67 h 110"/>
                  <a:gd name="T2" fmla="*/ 23 w 45"/>
                  <a:gd name="T3" fmla="*/ 0 h 110"/>
                  <a:gd name="T4" fmla="*/ 45 w 45"/>
                  <a:gd name="T5" fmla="*/ 69 h 110"/>
                  <a:gd name="T6" fmla="*/ 23 w 45"/>
                  <a:gd name="T7" fmla="*/ 110 h 110"/>
                  <a:gd name="T8" fmla="*/ 0 w 45"/>
                  <a:gd name="T9" fmla="*/ 6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0">
                    <a:moveTo>
                      <a:pt x="0" y="67"/>
                    </a:moveTo>
                    <a:lnTo>
                      <a:pt x="23" y="0"/>
                    </a:lnTo>
                    <a:lnTo>
                      <a:pt x="45" y="69"/>
                    </a:lnTo>
                    <a:lnTo>
                      <a:pt x="23" y="11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11"/>
              <p:cNvSpPr>
                <a:spLocks/>
              </p:cNvSpPr>
              <p:nvPr/>
            </p:nvSpPr>
            <p:spPr bwMode="auto">
              <a:xfrm>
                <a:off x="9571220" y="2815022"/>
                <a:ext cx="78479" cy="362494"/>
              </a:xfrm>
              <a:custGeom>
                <a:avLst/>
                <a:gdLst>
                  <a:gd name="T0" fmla="*/ 0 w 21"/>
                  <a:gd name="T1" fmla="*/ 59 h 97"/>
                  <a:gd name="T2" fmla="*/ 21 w 21"/>
                  <a:gd name="T3" fmla="*/ 0 h 97"/>
                  <a:gd name="T4" fmla="*/ 21 w 21"/>
                  <a:gd name="T5" fmla="*/ 97 h 97"/>
                  <a:gd name="T6" fmla="*/ 0 w 21"/>
                  <a:gd name="T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7">
                    <a:moveTo>
                      <a:pt x="0" y="59"/>
                    </a:moveTo>
                    <a:lnTo>
                      <a:pt x="21" y="0"/>
                    </a:lnTo>
                    <a:lnTo>
                      <a:pt x="21" y="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12"/>
              <p:cNvSpPr>
                <a:spLocks/>
              </p:cNvSpPr>
              <p:nvPr/>
            </p:nvSpPr>
            <p:spPr bwMode="auto">
              <a:xfrm>
                <a:off x="9190042" y="2564640"/>
                <a:ext cx="467132" cy="949210"/>
              </a:xfrm>
              <a:custGeom>
                <a:avLst/>
                <a:gdLst>
                  <a:gd name="T0" fmla="*/ 33 w 125"/>
                  <a:gd name="T1" fmla="*/ 0 h 254"/>
                  <a:gd name="T2" fmla="*/ 0 w 125"/>
                  <a:gd name="T3" fmla="*/ 83 h 254"/>
                  <a:gd name="T4" fmla="*/ 54 w 125"/>
                  <a:gd name="T5" fmla="*/ 81 h 254"/>
                  <a:gd name="T6" fmla="*/ 12 w 125"/>
                  <a:gd name="T7" fmla="*/ 128 h 254"/>
                  <a:gd name="T8" fmla="*/ 123 w 125"/>
                  <a:gd name="T9" fmla="*/ 254 h 254"/>
                  <a:gd name="T10" fmla="*/ 125 w 125"/>
                  <a:gd name="T11" fmla="*/ 169 h 254"/>
                  <a:gd name="T12" fmla="*/ 33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33" y="0"/>
                    </a:moveTo>
                    <a:lnTo>
                      <a:pt x="0" y="83"/>
                    </a:lnTo>
                    <a:lnTo>
                      <a:pt x="54" y="81"/>
                    </a:lnTo>
                    <a:lnTo>
                      <a:pt x="12" y="128"/>
                    </a:lnTo>
                    <a:lnTo>
                      <a:pt x="123" y="254"/>
                    </a:lnTo>
                    <a:lnTo>
                      <a:pt x="125" y="16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13"/>
              <p:cNvSpPr>
                <a:spLocks/>
              </p:cNvSpPr>
              <p:nvPr/>
            </p:nvSpPr>
            <p:spPr bwMode="auto">
              <a:xfrm>
                <a:off x="9649700" y="2564640"/>
                <a:ext cx="467132" cy="949210"/>
              </a:xfrm>
              <a:custGeom>
                <a:avLst/>
                <a:gdLst>
                  <a:gd name="T0" fmla="*/ 92 w 125"/>
                  <a:gd name="T1" fmla="*/ 0 h 254"/>
                  <a:gd name="T2" fmla="*/ 125 w 125"/>
                  <a:gd name="T3" fmla="*/ 83 h 254"/>
                  <a:gd name="T4" fmla="*/ 71 w 125"/>
                  <a:gd name="T5" fmla="*/ 81 h 254"/>
                  <a:gd name="T6" fmla="*/ 113 w 125"/>
                  <a:gd name="T7" fmla="*/ 128 h 254"/>
                  <a:gd name="T8" fmla="*/ 0 w 125"/>
                  <a:gd name="T9" fmla="*/ 254 h 254"/>
                  <a:gd name="T10" fmla="*/ 0 w 125"/>
                  <a:gd name="T11" fmla="*/ 169 h 254"/>
                  <a:gd name="T12" fmla="*/ 92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92" y="0"/>
                    </a:moveTo>
                    <a:lnTo>
                      <a:pt x="125" y="83"/>
                    </a:lnTo>
                    <a:lnTo>
                      <a:pt x="71" y="81"/>
                    </a:lnTo>
                    <a:lnTo>
                      <a:pt x="113" y="128"/>
                    </a:lnTo>
                    <a:lnTo>
                      <a:pt x="0" y="254"/>
                    </a:lnTo>
                    <a:lnTo>
                      <a:pt x="0" y="16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14"/>
              <p:cNvSpPr>
                <a:spLocks/>
              </p:cNvSpPr>
              <p:nvPr/>
            </p:nvSpPr>
            <p:spPr bwMode="auto">
              <a:xfrm>
                <a:off x="8199726" y="3061667"/>
                <a:ext cx="369969" cy="373704"/>
              </a:xfrm>
              <a:custGeom>
                <a:avLst/>
                <a:gdLst>
                  <a:gd name="T0" fmla="*/ 42 w 42"/>
                  <a:gd name="T1" fmla="*/ 14 h 42"/>
                  <a:gd name="T2" fmla="*/ 34 w 42"/>
                  <a:gd name="T3" fmla="*/ 7 h 42"/>
                  <a:gd name="T4" fmla="*/ 7 w 42"/>
                  <a:gd name="T5" fmla="*/ 8 h 42"/>
                  <a:gd name="T6" fmla="*/ 7 w 42"/>
                  <a:gd name="T7" fmla="*/ 8 h 42"/>
                  <a:gd name="T8" fmla="*/ 8 w 42"/>
                  <a:gd name="T9" fmla="*/ 35 h 42"/>
                  <a:gd name="T10" fmla="*/ 17 w 42"/>
                  <a:gd name="T11" fmla="*/ 42 h 42"/>
                  <a:gd name="T12" fmla="*/ 42 w 42"/>
                  <a:gd name="T13" fmla="*/ 1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2">
                    <a:moveTo>
                      <a:pt x="42" y="14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27" y="0"/>
                      <a:pt x="14" y="0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0" y="16"/>
                      <a:pt x="1" y="28"/>
                      <a:pt x="8" y="35"/>
                    </a:cubicBezTo>
                    <a:cubicBezTo>
                      <a:pt x="17" y="42"/>
                      <a:pt x="17" y="42"/>
                      <a:pt x="17" y="42"/>
                    </a:cubicBez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15"/>
              <p:cNvSpPr>
                <a:spLocks/>
              </p:cNvSpPr>
              <p:nvPr/>
            </p:nvSpPr>
            <p:spPr bwMode="auto">
              <a:xfrm>
                <a:off x="8233358" y="2919658"/>
                <a:ext cx="257857" cy="239172"/>
              </a:xfrm>
              <a:custGeom>
                <a:avLst/>
                <a:gdLst>
                  <a:gd name="T0" fmla="*/ 2 w 29"/>
                  <a:gd name="T1" fmla="*/ 8 h 27"/>
                  <a:gd name="T2" fmla="*/ 1 w 29"/>
                  <a:gd name="T3" fmla="*/ 2 h 27"/>
                  <a:gd name="T4" fmla="*/ 7 w 29"/>
                  <a:gd name="T5" fmla="*/ 2 h 27"/>
                  <a:gd name="T6" fmla="*/ 27 w 29"/>
                  <a:gd name="T7" fmla="*/ 19 h 27"/>
                  <a:gd name="T8" fmla="*/ 27 w 29"/>
                  <a:gd name="T9" fmla="*/ 25 h 27"/>
                  <a:gd name="T10" fmla="*/ 22 w 29"/>
                  <a:gd name="T11" fmla="*/ 26 h 27"/>
                  <a:gd name="T12" fmla="*/ 2 w 29"/>
                  <a:gd name="T13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7">
                    <a:moveTo>
                      <a:pt x="2" y="8"/>
                    </a:moveTo>
                    <a:cubicBezTo>
                      <a:pt x="0" y="7"/>
                      <a:pt x="0" y="4"/>
                      <a:pt x="1" y="2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1"/>
                      <a:pt x="29" y="23"/>
                      <a:pt x="27" y="25"/>
                    </a:cubicBezTo>
                    <a:cubicBezTo>
                      <a:pt x="26" y="27"/>
                      <a:pt x="23" y="27"/>
                      <a:pt x="22" y="26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16"/>
              <p:cNvSpPr>
                <a:spLocks/>
              </p:cNvSpPr>
              <p:nvPr/>
            </p:nvSpPr>
            <p:spPr bwMode="auto">
              <a:xfrm>
                <a:off x="8412736" y="2957031"/>
                <a:ext cx="168168" cy="254120"/>
              </a:xfrm>
              <a:custGeom>
                <a:avLst/>
                <a:gdLst>
                  <a:gd name="T0" fmla="*/ 2 w 19"/>
                  <a:gd name="T1" fmla="*/ 7 h 29"/>
                  <a:gd name="T2" fmla="*/ 9 w 19"/>
                  <a:gd name="T3" fmla="*/ 4 h 29"/>
                  <a:gd name="T4" fmla="*/ 14 w 19"/>
                  <a:gd name="T5" fmla="*/ 10 h 29"/>
                  <a:gd name="T6" fmla="*/ 18 w 19"/>
                  <a:gd name="T7" fmla="*/ 23 h 29"/>
                  <a:gd name="T8" fmla="*/ 16 w 19"/>
                  <a:gd name="T9" fmla="*/ 28 h 29"/>
                  <a:gd name="T10" fmla="*/ 11 w 19"/>
                  <a:gd name="T11" fmla="*/ 26 h 29"/>
                  <a:gd name="T12" fmla="*/ 7 w 19"/>
                  <a:gd name="T13" fmla="*/ 15 h 29"/>
                  <a:gd name="T14" fmla="*/ 2 w 19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9">
                    <a:moveTo>
                      <a:pt x="2" y="7"/>
                    </a:moveTo>
                    <a:cubicBezTo>
                      <a:pt x="0" y="2"/>
                      <a:pt x="7" y="0"/>
                      <a:pt x="9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9" y="25"/>
                      <a:pt x="18" y="27"/>
                      <a:pt x="16" y="28"/>
                    </a:cubicBezTo>
                    <a:cubicBezTo>
                      <a:pt x="14" y="29"/>
                      <a:pt x="11" y="28"/>
                      <a:pt x="11" y="26"/>
                    </a:cubicBezTo>
                    <a:cubicBezTo>
                      <a:pt x="7" y="15"/>
                      <a:pt x="7" y="15"/>
                      <a:pt x="7" y="15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17"/>
              <p:cNvSpPr>
                <a:spLocks/>
              </p:cNvSpPr>
              <p:nvPr/>
            </p:nvSpPr>
            <p:spPr bwMode="auto">
              <a:xfrm>
                <a:off x="10083197" y="4212677"/>
                <a:ext cx="627824" cy="302702"/>
              </a:xfrm>
              <a:custGeom>
                <a:avLst/>
                <a:gdLst>
                  <a:gd name="T0" fmla="*/ 23 w 71"/>
                  <a:gd name="T1" fmla="*/ 0 h 34"/>
                  <a:gd name="T2" fmla="*/ 49 w 71"/>
                  <a:gd name="T3" fmla="*/ 0 h 34"/>
                  <a:gd name="T4" fmla="*/ 49 w 71"/>
                  <a:gd name="T5" fmla="*/ 0 h 34"/>
                  <a:gd name="T6" fmla="*/ 49 w 71"/>
                  <a:gd name="T7" fmla="*/ 0 h 34"/>
                  <a:gd name="T8" fmla="*/ 65 w 71"/>
                  <a:gd name="T9" fmla="*/ 7 h 34"/>
                  <a:gd name="T10" fmla="*/ 71 w 71"/>
                  <a:gd name="T11" fmla="*/ 22 h 34"/>
                  <a:gd name="T12" fmla="*/ 71 w 71"/>
                  <a:gd name="T13" fmla="*/ 22 h 34"/>
                  <a:gd name="T14" fmla="*/ 71 w 71"/>
                  <a:gd name="T15" fmla="*/ 22 h 34"/>
                  <a:gd name="T16" fmla="*/ 71 w 71"/>
                  <a:gd name="T17" fmla="*/ 34 h 34"/>
                  <a:gd name="T18" fmla="*/ 62 w 71"/>
                  <a:gd name="T19" fmla="*/ 34 h 34"/>
                  <a:gd name="T20" fmla="*/ 62 w 71"/>
                  <a:gd name="T21" fmla="*/ 22 h 34"/>
                  <a:gd name="T22" fmla="*/ 62 w 71"/>
                  <a:gd name="T23" fmla="*/ 22 h 34"/>
                  <a:gd name="T24" fmla="*/ 62 w 71"/>
                  <a:gd name="T25" fmla="*/ 22 h 34"/>
                  <a:gd name="T26" fmla="*/ 58 w 71"/>
                  <a:gd name="T27" fmla="*/ 14 h 34"/>
                  <a:gd name="T28" fmla="*/ 49 w 71"/>
                  <a:gd name="T29" fmla="*/ 10 h 34"/>
                  <a:gd name="T30" fmla="*/ 49 w 71"/>
                  <a:gd name="T31" fmla="*/ 10 h 34"/>
                  <a:gd name="T32" fmla="*/ 49 w 71"/>
                  <a:gd name="T33" fmla="*/ 10 h 34"/>
                  <a:gd name="T34" fmla="*/ 23 w 71"/>
                  <a:gd name="T35" fmla="*/ 10 h 34"/>
                  <a:gd name="T36" fmla="*/ 23 w 71"/>
                  <a:gd name="T37" fmla="*/ 10 h 34"/>
                  <a:gd name="T38" fmla="*/ 23 w 71"/>
                  <a:gd name="T39" fmla="*/ 10 h 34"/>
                  <a:gd name="T40" fmla="*/ 14 w 71"/>
                  <a:gd name="T41" fmla="*/ 14 h 34"/>
                  <a:gd name="T42" fmla="*/ 10 w 71"/>
                  <a:gd name="T43" fmla="*/ 22 h 34"/>
                  <a:gd name="T44" fmla="*/ 10 w 71"/>
                  <a:gd name="T45" fmla="*/ 22 h 34"/>
                  <a:gd name="T46" fmla="*/ 10 w 71"/>
                  <a:gd name="T47" fmla="*/ 22 h 34"/>
                  <a:gd name="T48" fmla="*/ 10 w 71"/>
                  <a:gd name="T49" fmla="*/ 34 h 34"/>
                  <a:gd name="T50" fmla="*/ 0 w 71"/>
                  <a:gd name="T51" fmla="*/ 34 h 34"/>
                  <a:gd name="T52" fmla="*/ 0 w 71"/>
                  <a:gd name="T53" fmla="*/ 22 h 34"/>
                  <a:gd name="T54" fmla="*/ 0 w 71"/>
                  <a:gd name="T55" fmla="*/ 22 h 34"/>
                  <a:gd name="T56" fmla="*/ 0 w 71"/>
                  <a:gd name="T57" fmla="*/ 22 h 34"/>
                  <a:gd name="T58" fmla="*/ 7 w 71"/>
                  <a:gd name="T59" fmla="*/ 7 h 34"/>
                  <a:gd name="T60" fmla="*/ 23 w 71"/>
                  <a:gd name="T61" fmla="*/ 0 h 34"/>
                  <a:gd name="T62" fmla="*/ 23 w 71"/>
                  <a:gd name="T6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" h="34">
                    <a:moveTo>
                      <a:pt x="23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1" y="3"/>
                      <a:pt x="65" y="7"/>
                    </a:cubicBezTo>
                    <a:cubicBezTo>
                      <a:pt x="69" y="11"/>
                      <a:pt x="71" y="16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19"/>
                      <a:pt x="60" y="16"/>
                      <a:pt x="58" y="14"/>
                    </a:cubicBezTo>
                    <a:cubicBezTo>
                      <a:pt x="56" y="11"/>
                      <a:pt x="53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9" y="10"/>
                      <a:pt x="16" y="11"/>
                      <a:pt x="14" y="14"/>
                    </a:cubicBezTo>
                    <a:cubicBezTo>
                      <a:pt x="11" y="16"/>
                      <a:pt x="10" y="19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6"/>
                      <a:pt x="3" y="11"/>
                      <a:pt x="7" y="7"/>
                    </a:cubicBezTo>
                    <a:cubicBezTo>
                      <a:pt x="11" y="3"/>
                      <a:pt x="17" y="1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7C7A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319"/>
              <p:cNvSpPr>
                <a:spLocks noChangeArrowheads="1"/>
              </p:cNvSpPr>
              <p:nvPr/>
            </p:nvSpPr>
            <p:spPr bwMode="auto">
              <a:xfrm>
                <a:off x="9739389" y="4470534"/>
                <a:ext cx="1322914" cy="98284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20"/>
              <p:cNvSpPr>
                <a:spLocks/>
              </p:cNvSpPr>
              <p:nvPr/>
            </p:nvSpPr>
            <p:spPr bwMode="auto">
              <a:xfrm>
                <a:off x="9739389" y="4515379"/>
                <a:ext cx="1322914" cy="646510"/>
              </a:xfrm>
              <a:custGeom>
                <a:avLst/>
                <a:gdLst>
                  <a:gd name="T0" fmla="*/ 354 w 354"/>
                  <a:gd name="T1" fmla="*/ 0 h 173"/>
                  <a:gd name="T2" fmla="*/ 354 w 354"/>
                  <a:gd name="T3" fmla="*/ 133 h 173"/>
                  <a:gd name="T4" fmla="*/ 182 w 354"/>
                  <a:gd name="T5" fmla="*/ 173 h 173"/>
                  <a:gd name="T6" fmla="*/ 0 w 354"/>
                  <a:gd name="T7" fmla="*/ 133 h 173"/>
                  <a:gd name="T8" fmla="*/ 0 w 354"/>
                  <a:gd name="T9" fmla="*/ 0 h 173"/>
                  <a:gd name="T10" fmla="*/ 354 w 354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173">
                    <a:moveTo>
                      <a:pt x="354" y="0"/>
                    </a:moveTo>
                    <a:lnTo>
                      <a:pt x="354" y="133"/>
                    </a:lnTo>
                    <a:lnTo>
                      <a:pt x="182" y="17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420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21"/>
              <p:cNvSpPr>
                <a:spLocks/>
              </p:cNvSpPr>
              <p:nvPr/>
            </p:nvSpPr>
            <p:spPr bwMode="auto">
              <a:xfrm>
                <a:off x="9702018" y="4451848"/>
                <a:ext cx="1397655" cy="683881"/>
              </a:xfrm>
              <a:custGeom>
                <a:avLst/>
                <a:gdLst>
                  <a:gd name="T0" fmla="*/ 0 w 374"/>
                  <a:gd name="T1" fmla="*/ 0 h 183"/>
                  <a:gd name="T2" fmla="*/ 374 w 374"/>
                  <a:gd name="T3" fmla="*/ 0 h 183"/>
                  <a:gd name="T4" fmla="*/ 374 w 374"/>
                  <a:gd name="T5" fmla="*/ 140 h 183"/>
                  <a:gd name="T6" fmla="*/ 194 w 374"/>
                  <a:gd name="T7" fmla="*/ 183 h 183"/>
                  <a:gd name="T8" fmla="*/ 0 w 374"/>
                  <a:gd name="T9" fmla="*/ 140 h 183"/>
                  <a:gd name="T10" fmla="*/ 0 w 374"/>
                  <a:gd name="T1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183">
                    <a:moveTo>
                      <a:pt x="0" y="0"/>
                    </a:moveTo>
                    <a:lnTo>
                      <a:pt x="374" y="0"/>
                    </a:lnTo>
                    <a:lnTo>
                      <a:pt x="374" y="140"/>
                    </a:lnTo>
                    <a:lnTo>
                      <a:pt x="194" y="183"/>
                    </a:lnTo>
                    <a:lnTo>
                      <a:pt x="0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322"/>
              <p:cNvSpPr>
                <a:spLocks noChangeArrowheads="1"/>
              </p:cNvSpPr>
              <p:nvPr/>
            </p:nvSpPr>
            <p:spPr bwMode="auto">
              <a:xfrm>
                <a:off x="10348526" y="5038564"/>
                <a:ext cx="149482" cy="1494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323"/>
              <p:cNvSpPr>
                <a:spLocks noChangeArrowheads="1"/>
              </p:cNvSpPr>
              <p:nvPr/>
            </p:nvSpPr>
            <p:spPr bwMode="auto">
              <a:xfrm>
                <a:off x="10348526" y="5038564"/>
                <a:ext cx="78479" cy="149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24"/>
              <p:cNvSpPr>
                <a:spLocks/>
              </p:cNvSpPr>
              <p:nvPr/>
            </p:nvSpPr>
            <p:spPr bwMode="auto">
              <a:xfrm>
                <a:off x="10206520" y="4089356"/>
                <a:ext cx="362495" cy="291490"/>
              </a:xfrm>
              <a:custGeom>
                <a:avLst/>
                <a:gdLst>
                  <a:gd name="T0" fmla="*/ 40 w 41"/>
                  <a:gd name="T1" fmla="*/ 0 h 33"/>
                  <a:gd name="T2" fmla="*/ 40 w 41"/>
                  <a:gd name="T3" fmla="*/ 11 h 33"/>
                  <a:gd name="T4" fmla="*/ 21 w 41"/>
                  <a:gd name="T5" fmla="*/ 32 h 33"/>
                  <a:gd name="T6" fmla="*/ 21 w 41"/>
                  <a:gd name="T7" fmla="*/ 32 h 33"/>
                  <a:gd name="T8" fmla="*/ 1 w 41"/>
                  <a:gd name="T9" fmla="*/ 14 h 33"/>
                  <a:gd name="T10" fmla="*/ 0 w 41"/>
                  <a:gd name="T11" fmla="*/ 2 h 33"/>
                  <a:gd name="T12" fmla="*/ 40 w 41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33">
                    <a:moveTo>
                      <a:pt x="40" y="0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22"/>
                      <a:pt x="32" y="31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1" y="33"/>
                      <a:pt x="1" y="24"/>
                      <a:pt x="1" y="14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78691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41" grpId="0"/>
      <p:bldP spid="42" grpId="0"/>
      <p:bldP spid="43" grpId="0"/>
      <p:bldP spid="44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8BB0-6F52-24BF-56C8-A3DF9ABB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faced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3B00-2069-6777-1EF1-FF2203F0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8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🛠 </a:t>
            </a:r>
            <a:r>
              <a:rPr lang="en-US" b="1" dirty="0"/>
              <a:t>Data Integration Struggles</a:t>
            </a:r>
            <a:r>
              <a:rPr lang="en-US" dirty="0"/>
              <a:t> – Merging SQL, Excel, and other sources led to inconsistencies and required extensive data cleaning.</a:t>
            </a:r>
          </a:p>
          <a:p>
            <a:r>
              <a:rPr lang="en-US" dirty="0"/>
              <a:t>⏳ </a:t>
            </a:r>
            <a:r>
              <a:rPr lang="en-US" b="1" dirty="0"/>
              <a:t>Static Data Limitations</a:t>
            </a:r>
            <a:r>
              <a:rPr lang="en-US" dirty="0"/>
              <a:t> – With no live data, keeping insights relevant over time became a challenge.</a:t>
            </a:r>
          </a:p>
          <a:p>
            <a:r>
              <a:rPr lang="en-US" dirty="0"/>
              <a:t>🚀 </a:t>
            </a:r>
            <a:r>
              <a:rPr lang="en-US" b="1" dirty="0"/>
              <a:t>Performance Bottlenecks</a:t>
            </a:r>
            <a:r>
              <a:rPr lang="en-US" dirty="0"/>
              <a:t> – Complex SQL queries and high-volume visualizations slowed down dashboard responsiveness.</a:t>
            </a:r>
          </a:p>
          <a:p>
            <a:r>
              <a:rPr lang="en-US" dirty="0"/>
              <a:t>✅ </a:t>
            </a:r>
            <a:r>
              <a:rPr lang="en-US" b="1" dirty="0"/>
              <a:t>Accuracy &amp; Validation</a:t>
            </a:r>
            <a:r>
              <a:rPr lang="en-US" dirty="0"/>
              <a:t> – Ensuring KPIs matched across Power BI, Tableau, and Excel required repeated checks.</a:t>
            </a:r>
          </a:p>
          <a:p>
            <a:r>
              <a:rPr lang="en-US" dirty="0"/>
              <a:t>🎨 </a:t>
            </a:r>
            <a:r>
              <a:rPr lang="en-US" b="1" dirty="0"/>
              <a:t>Design Consistency</a:t>
            </a:r>
            <a:r>
              <a:rPr lang="en-US" dirty="0"/>
              <a:t> – Aligning visuals across multiple platforms while maintaining clarity was tricky.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FF35A-1633-E998-4259-C3ECC10135AC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925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2E141-7968-6202-1BD3-3EE37F07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2830-1EDB-D85D-A57F-24E90E9D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180F-C685-5FC2-06C9-60624DF9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8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🛠 </a:t>
            </a:r>
            <a:r>
              <a:rPr lang="en-US" b="1" dirty="0"/>
              <a:t>Data Integration Struggles</a:t>
            </a:r>
            <a:r>
              <a:rPr lang="en-US" dirty="0"/>
              <a:t> → 🔄 </a:t>
            </a:r>
            <a:r>
              <a:rPr lang="en-US" b="1" dirty="0"/>
              <a:t>Standardized Cleaning</a:t>
            </a:r>
            <a:br>
              <a:rPr lang="en-US" dirty="0"/>
            </a:br>
            <a:r>
              <a:rPr lang="en-US" dirty="0"/>
              <a:t>✔ Used SQL transformations &amp; Power Query to ensure a unified structure.</a:t>
            </a:r>
          </a:p>
          <a:p>
            <a:r>
              <a:rPr lang="en-US" dirty="0"/>
              <a:t>⏳ </a:t>
            </a:r>
            <a:r>
              <a:rPr lang="en-US" b="1" dirty="0"/>
              <a:t>Static Data Limitations</a:t>
            </a:r>
            <a:r>
              <a:rPr lang="en-US" dirty="0"/>
              <a:t> → 📅 </a:t>
            </a:r>
            <a:r>
              <a:rPr lang="en-US" b="1" dirty="0"/>
              <a:t>Scenario-Based Analysis</a:t>
            </a:r>
            <a:br>
              <a:rPr lang="en-US" dirty="0"/>
            </a:br>
            <a:r>
              <a:rPr lang="en-US" dirty="0"/>
              <a:t>✔ Created historical trends &amp; predictive models to compensate for real-time gaps.</a:t>
            </a:r>
          </a:p>
          <a:p>
            <a:r>
              <a:rPr lang="en-US" dirty="0"/>
              <a:t>🚀 </a:t>
            </a:r>
            <a:r>
              <a:rPr lang="en-US" b="1" dirty="0"/>
              <a:t>Performance Bottlenecks</a:t>
            </a:r>
            <a:r>
              <a:rPr lang="en-US" dirty="0"/>
              <a:t> → ⚡ </a:t>
            </a:r>
            <a:r>
              <a:rPr lang="en-US" b="1" dirty="0"/>
              <a:t>Query Optimization</a:t>
            </a:r>
            <a:br>
              <a:rPr lang="en-US" dirty="0"/>
            </a:br>
            <a:r>
              <a:rPr lang="en-US" dirty="0"/>
              <a:t>✔ Used indexing, aggregations &amp; minimized heavy joins to improve speed.</a:t>
            </a:r>
          </a:p>
          <a:p>
            <a:r>
              <a:rPr lang="en-US" dirty="0"/>
              <a:t>✅ </a:t>
            </a:r>
            <a:r>
              <a:rPr lang="en-US" b="1" dirty="0"/>
              <a:t>Accuracy &amp; Validation</a:t>
            </a:r>
            <a:r>
              <a:rPr lang="en-US" dirty="0"/>
              <a:t> → 📊 </a:t>
            </a:r>
            <a:r>
              <a:rPr lang="en-US" b="1" dirty="0"/>
              <a:t>Cross-Platform Reconciliation</a:t>
            </a:r>
            <a:br>
              <a:rPr lang="en-US" dirty="0"/>
            </a:br>
            <a:r>
              <a:rPr lang="en-US" dirty="0"/>
              <a:t>✔ Validated KPIs by comparing results across Power BI, Tableau, &amp; Excel.</a:t>
            </a:r>
          </a:p>
          <a:p>
            <a:r>
              <a:rPr lang="en-US" dirty="0"/>
              <a:t>🎨 </a:t>
            </a:r>
            <a:r>
              <a:rPr lang="en-US" b="1" dirty="0"/>
              <a:t>Design Consistency</a:t>
            </a:r>
            <a:r>
              <a:rPr lang="en-US" dirty="0"/>
              <a:t> → 🎭 </a:t>
            </a:r>
            <a:r>
              <a:rPr lang="en-US" b="1" dirty="0"/>
              <a:t>Unified Visualization Standards</a:t>
            </a:r>
            <a:br>
              <a:rPr lang="en-US" dirty="0"/>
            </a:br>
            <a:r>
              <a:rPr lang="en-US" dirty="0"/>
              <a:t>✔ Used predefined themes &amp; layouts for a cohesive dashboard experience.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42099-29C6-EF5E-0119-03745BEDD5BF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1824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D6C6-FD2D-0EEC-12F1-E429845FA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7AB-B5D9-B554-EFC4-1824F31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Next Steps &amp; Action Items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E7B-4023-6A54-C115-760A6798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8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🚀 </a:t>
            </a:r>
            <a:r>
              <a:rPr lang="en-US" b="1" dirty="0"/>
              <a:t>Enhancing Interactivity</a:t>
            </a:r>
            <a:r>
              <a:rPr lang="en-US" dirty="0"/>
              <a:t> – Implement dynamic filters &amp; drill-through features for deeper analysis.</a:t>
            </a:r>
          </a:p>
          <a:p>
            <a:r>
              <a:rPr lang="en-US" dirty="0"/>
              <a:t>📊 </a:t>
            </a:r>
            <a:r>
              <a:rPr lang="en-US" b="1" dirty="0"/>
              <a:t>Expanding KPI Coverage</a:t>
            </a:r>
            <a:r>
              <a:rPr lang="en-US" dirty="0"/>
              <a:t> – Incorporate additional metrics like claim processing time &amp; policy lapse rates.</a:t>
            </a:r>
          </a:p>
          <a:p>
            <a:r>
              <a:rPr lang="en-US" dirty="0"/>
              <a:t>🛠 </a:t>
            </a:r>
            <a:r>
              <a:rPr lang="en-US" b="1" dirty="0"/>
              <a:t>Automation &amp; Efficiency</a:t>
            </a:r>
            <a:r>
              <a:rPr lang="en-US" dirty="0"/>
              <a:t> – Explore automating data refreshes &amp; integrating scheduled SQL queries.</a:t>
            </a:r>
          </a:p>
          <a:p>
            <a:r>
              <a:rPr lang="en-US" dirty="0"/>
              <a:t>🔍 </a:t>
            </a:r>
            <a:r>
              <a:rPr lang="en-US" b="1" dirty="0"/>
              <a:t>Validation &amp; Accuracy</a:t>
            </a:r>
            <a:r>
              <a:rPr lang="en-US" dirty="0"/>
              <a:t> – Conduct cross-platform data verification to ensure consistency across Power BI, Tableau, and Excel.</a:t>
            </a:r>
          </a:p>
          <a:p>
            <a:r>
              <a:rPr lang="en-US" dirty="0"/>
              <a:t>📈 </a:t>
            </a:r>
            <a:r>
              <a:rPr lang="en-US" b="1" dirty="0"/>
              <a:t>Advanced Analytics</a:t>
            </a:r>
            <a:r>
              <a:rPr lang="en-US" dirty="0"/>
              <a:t> – Introduce predictive modeling to identify customer retention &amp; cross-sell opportunities.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95D6D-026A-1D54-44B0-80971C8FFD3E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4308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607256">
            <a:off x="2809836" y="1084514"/>
            <a:ext cx="7753752" cy="4091228"/>
            <a:chOff x="3600048" y="1675079"/>
            <a:chExt cx="7753752" cy="4091228"/>
          </a:xfrm>
        </p:grpSpPr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3600048" y="2922919"/>
              <a:ext cx="6920251" cy="2843388"/>
            </a:xfrm>
            <a:custGeom>
              <a:avLst/>
              <a:gdLst>
                <a:gd name="T0" fmla="*/ 0 w 1296"/>
                <a:gd name="T1" fmla="*/ 421 h 439"/>
                <a:gd name="T2" fmla="*/ 61 w 1296"/>
                <a:gd name="T3" fmla="*/ 427 h 439"/>
                <a:gd name="T4" fmla="*/ 221 w 1296"/>
                <a:gd name="T5" fmla="*/ 433 h 439"/>
                <a:gd name="T6" fmla="*/ 447 w 1296"/>
                <a:gd name="T7" fmla="*/ 422 h 439"/>
                <a:gd name="T8" fmla="*/ 573 w 1296"/>
                <a:gd name="T9" fmla="*/ 404 h 439"/>
                <a:gd name="T10" fmla="*/ 702 w 1296"/>
                <a:gd name="T11" fmla="*/ 377 h 439"/>
                <a:gd name="T12" fmla="*/ 828 w 1296"/>
                <a:gd name="T13" fmla="*/ 338 h 439"/>
                <a:gd name="T14" fmla="*/ 944 w 1296"/>
                <a:gd name="T15" fmla="*/ 288 h 439"/>
                <a:gd name="T16" fmla="*/ 1047 w 1296"/>
                <a:gd name="T17" fmla="*/ 229 h 439"/>
                <a:gd name="T18" fmla="*/ 1131 w 1296"/>
                <a:gd name="T19" fmla="*/ 165 h 439"/>
                <a:gd name="T20" fmla="*/ 1195 w 1296"/>
                <a:gd name="T21" fmla="*/ 102 h 439"/>
                <a:gd name="T22" fmla="*/ 1219 w 1296"/>
                <a:gd name="T23" fmla="*/ 74 h 439"/>
                <a:gd name="T24" fmla="*/ 1239 w 1296"/>
                <a:gd name="T25" fmla="*/ 50 h 439"/>
                <a:gd name="T26" fmla="*/ 1253 w 1296"/>
                <a:gd name="T27" fmla="*/ 29 h 439"/>
                <a:gd name="T28" fmla="*/ 1264 w 1296"/>
                <a:gd name="T29" fmla="*/ 13 h 439"/>
                <a:gd name="T30" fmla="*/ 1272 w 1296"/>
                <a:gd name="T31" fmla="*/ 0 h 439"/>
                <a:gd name="T32" fmla="*/ 1296 w 1296"/>
                <a:gd name="T33" fmla="*/ 16 h 439"/>
                <a:gd name="T34" fmla="*/ 1287 w 1296"/>
                <a:gd name="T35" fmla="*/ 29 h 439"/>
                <a:gd name="T36" fmla="*/ 1276 w 1296"/>
                <a:gd name="T37" fmla="*/ 45 h 439"/>
                <a:gd name="T38" fmla="*/ 1260 w 1296"/>
                <a:gd name="T39" fmla="*/ 66 h 439"/>
                <a:gd name="T40" fmla="*/ 1239 w 1296"/>
                <a:gd name="T41" fmla="*/ 91 h 439"/>
                <a:gd name="T42" fmla="*/ 1213 w 1296"/>
                <a:gd name="T43" fmla="*/ 120 h 439"/>
                <a:gd name="T44" fmla="*/ 1146 w 1296"/>
                <a:gd name="T45" fmla="*/ 183 h 439"/>
                <a:gd name="T46" fmla="*/ 1058 w 1296"/>
                <a:gd name="T47" fmla="*/ 247 h 439"/>
                <a:gd name="T48" fmla="*/ 953 w 1296"/>
                <a:gd name="T49" fmla="*/ 305 h 439"/>
                <a:gd name="T50" fmla="*/ 833 w 1296"/>
                <a:gd name="T51" fmla="*/ 354 h 439"/>
                <a:gd name="T52" fmla="*/ 706 w 1296"/>
                <a:gd name="T53" fmla="*/ 390 h 439"/>
                <a:gd name="T54" fmla="*/ 575 w 1296"/>
                <a:gd name="T55" fmla="*/ 415 h 439"/>
                <a:gd name="T56" fmla="*/ 448 w 1296"/>
                <a:gd name="T57" fmla="*/ 430 h 439"/>
                <a:gd name="T58" fmla="*/ 221 w 1296"/>
                <a:gd name="T59" fmla="*/ 437 h 439"/>
                <a:gd name="T60" fmla="*/ 60 w 1296"/>
                <a:gd name="T61" fmla="*/ 428 h 439"/>
                <a:gd name="T62" fmla="*/ 0 w 1296"/>
                <a:gd name="T63" fmla="*/ 42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96" h="439">
                  <a:moveTo>
                    <a:pt x="0" y="421"/>
                  </a:moveTo>
                  <a:cubicBezTo>
                    <a:pt x="0" y="421"/>
                    <a:pt x="22" y="424"/>
                    <a:pt x="61" y="427"/>
                  </a:cubicBezTo>
                  <a:cubicBezTo>
                    <a:pt x="99" y="430"/>
                    <a:pt x="154" y="433"/>
                    <a:pt x="221" y="433"/>
                  </a:cubicBezTo>
                  <a:cubicBezTo>
                    <a:pt x="287" y="433"/>
                    <a:pt x="365" y="430"/>
                    <a:pt x="447" y="422"/>
                  </a:cubicBezTo>
                  <a:cubicBezTo>
                    <a:pt x="488" y="417"/>
                    <a:pt x="531" y="412"/>
                    <a:pt x="573" y="404"/>
                  </a:cubicBezTo>
                  <a:cubicBezTo>
                    <a:pt x="616" y="397"/>
                    <a:pt x="660" y="388"/>
                    <a:pt x="702" y="377"/>
                  </a:cubicBezTo>
                  <a:cubicBezTo>
                    <a:pt x="745" y="366"/>
                    <a:pt x="787" y="353"/>
                    <a:pt x="828" y="338"/>
                  </a:cubicBezTo>
                  <a:cubicBezTo>
                    <a:pt x="868" y="323"/>
                    <a:pt x="907" y="306"/>
                    <a:pt x="944" y="288"/>
                  </a:cubicBezTo>
                  <a:cubicBezTo>
                    <a:pt x="981" y="269"/>
                    <a:pt x="1015" y="249"/>
                    <a:pt x="1047" y="229"/>
                  </a:cubicBezTo>
                  <a:cubicBezTo>
                    <a:pt x="1078" y="208"/>
                    <a:pt x="1106" y="186"/>
                    <a:pt x="1131" y="165"/>
                  </a:cubicBezTo>
                  <a:cubicBezTo>
                    <a:pt x="1156" y="143"/>
                    <a:pt x="1177" y="122"/>
                    <a:pt x="1195" y="102"/>
                  </a:cubicBezTo>
                  <a:cubicBezTo>
                    <a:pt x="1204" y="93"/>
                    <a:pt x="1212" y="83"/>
                    <a:pt x="1219" y="74"/>
                  </a:cubicBezTo>
                  <a:cubicBezTo>
                    <a:pt x="1226" y="65"/>
                    <a:pt x="1233" y="57"/>
                    <a:pt x="1239" y="50"/>
                  </a:cubicBezTo>
                  <a:cubicBezTo>
                    <a:pt x="1244" y="42"/>
                    <a:pt x="1249" y="35"/>
                    <a:pt x="1253" y="29"/>
                  </a:cubicBezTo>
                  <a:cubicBezTo>
                    <a:pt x="1258" y="23"/>
                    <a:pt x="1261" y="18"/>
                    <a:pt x="1264" y="13"/>
                  </a:cubicBezTo>
                  <a:cubicBezTo>
                    <a:pt x="1270" y="5"/>
                    <a:pt x="1272" y="0"/>
                    <a:pt x="1272" y="0"/>
                  </a:cubicBezTo>
                  <a:cubicBezTo>
                    <a:pt x="1296" y="16"/>
                    <a:pt x="1296" y="16"/>
                    <a:pt x="1296" y="16"/>
                  </a:cubicBezTo>
                  <a:cubicBezTo>
                    <a:pt x="1296" y="16"/>
                    <a:pt x="1293" y="20"/>
                    <a:pt x="1287" y="29"/>
                  </a:cubicBezTo>
                  <a:cubicBezTo>
                    <a:pt x="1284" y="33"/>
                    <a:pt x="1280" y="39"/>
                    <a:pt x="1276" y="45"/>
                  </a:cubicBezTo>
                  <a:cubicBezTo>
                    <a:pt x="1271" y="51"/>
                    <a:pt x="1266" y="58"/>
                    <a:pt x="1260" y="66"/>
                  </a:cubicBezTo>
                  <a:cubicBezTo>
                    <a:pt x="1254" y="73"/>
                    <a:pt x="1247" y="82"/>
                    <a:pt x="1239" y="91"/>
                  </a:cubicBezTo>
                  <a:cubicBezTo>
                    <a:pt x="1231" y="100"/>
                    <a:pt x="1223" y="110"/>
                    <a:pt x="1213" y="120"/>
                  </a:cubicBezTo>
                  <a:cubicBezTo>
                    <a:pt x="1195" y="140"/>
                    <a:pt x="1172" y="161"/>
                    <a:pt x="1146" y="183"/>
                  </a:cubicBezTo>
                  <a:cubicBezTo>
                    <a:pt x="1120" y="204"/>
                    <a:pt x="1091" y="226"/>
                    <a:pt x="1058" y="247"/>
                  </a:cubicBezTo>
                  <a:cubicBezTo>
                    <a:pt x="1026" y="267"/>
                    <a:pt x="990" y="287"/>
                    <a:pt x="953" y="305"/>
                  </a:cubicBezTo>
                  <a:cubicBezTo>
                    <a:pt x="915" y="323"/>
                    <a:pt x="875" y="339"/>
                    <a:pt x="833" y="354"/>
                  </a:cubicBezTo>
                  <a:cubicBezTo>
                    <a:pt x="792" y="368"/>
                    <a:pt x="749" y="380"/>
                    <a:pt x="706" y="390"/>
                  </a:cubicBezTo>
                  <a:cubicBezTo>
                    <a:pt x="662" y="401"/>
                    <a:pt x="619" y="409"/>
                    <a:pt x="575" y="415"/>
                  </a:cubicBezTo>
                  <a:cubicBezTo>
                    <a:pt x="532" y="422"/>
                    <a:pt x="489" y="427"/>
                    <a:pt x="448" y="430"/>
                  </a:cubicBezTo>
                  <a:cubicBezTo>
                    <a:pt x="365" y="437"/>
                    <a:pt x="287" y="439"/>
                    <a:pt x="221" y="437"/>
                  </a:cubicBezTo>
                  <a:cubicBezTo>
                    <a:pt x="154" y="436"/>
                    <a:pt x="99" y="432"/>
                    <a:pt x="60" y="428"/>
                  </a:cubicBezTo>
                  <a:cubicBezTo>
                    <a:pt x="22" y="424"/>
                    <a:pt x="0" y="421"/>
                    <a:pt x="0" y="4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0046935" y="3047561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10046935" y="3047561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9614958" y="2484351"/>
              <a:ext cx="612422" cy="661635"/>
            </a:xfrm>
            <a:custGeom>
              <a:avLst/>
              <a:gdLst>
                <a:gd name="T0" fmla="*/ 95 w 95"/>
                <a:gd name="T1" fmla="*/ 26 h 102"/>
                <a:gd name="T2" fmla="*/ 82 w 95"/>
                <a:gd name="T3" fmla="*/ 0 h 102"/>
                <a:gd name="T4" fmla="*/ 0 w 95"/>
                <a:gd name="T5" fmla="*/ 102 h 102"/>
                <a:gd name="T6" fmla="*/ 82 w 95"/>
                <a:gd name="T7" fmla="*/ 67 h 102"/>
                <a:gd name="T8" fmla="*/ 95 w 95"/>
                <a:gd name="T9" fmla="*/ 2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2">
                  <a:moveTo>
                    <a:pt x="95" y="26"/>
                  </a:moveTo>
                  <a:cubicBezTo>
                    <a:pt x="95" y="26"/>
                    <a:pt x="79" y="15"/>
                    <a:pt x="82" y="0"/>
                  </a:cubicBezTo>
                  <a:cubicBezTo>
                    <a:pt x="82" y="0"/>
                    <a:pt x="16" y="28"/>
                    <a:pt x="0" y="102"/>
                  </a:cubicBezTo>
                  <a:cubicBezTo>
                    <a:pt x="0" y="102"/>
                    <a:pt x="46" y="60"/>
                    <a:pt x="82" y="67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00B0F0">
                <a:alpha val="7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10481645" y="3042093"/>
              <a:ext cx="464785" cy="738187"/>
            </a:xfrm>
            <a:custGeom>
              <a:avLst/>
              <a:gdLst>
                <a:gd name="T0" fmla="*/ 44 w 72"/>
                <a:gd name="T1" fmla="*/ 0 h 114"/>
                <a:gd name="T2" fmla="*/ 72 w 72"/>
                <a:gd name="T3" fmla="*/ 4 h 114"/>
                <a:gd name="T4" fmla="*/ 0 w 72"/>
                <a:gd name="T5" fmla="*/ 114 h 114"/>
                <a:gd name="T6" fmla="*/ 8 w 72"/>
                <a:gd name="T7" fmla="*/ 25 h 114"/>
                <a:gd name="T8" fmla="*/ 44 w 72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4">
                  <a:moveTo>
                    <a:pt x="44" y="0"/>
                  </a:moveTo>
                  <a:cubicBezTo>
                    <a:pt x="44" y="0"/>
                    <a:pt x="58" y="12"/>
                    <a:pt x="72" y="4"/>
                  </a:cubicBezTo>
                  <a:cubicBezTo>
                    <a:pt x="72" y="4"/>
                    <a:pt x="66" y="76"/>
                    <a:pt x="0" y="114"/>
                  </a:cubicBezTo>
                  <a:cubicBezTo>
                    <a:pt x="0" y="114"/>
                    <a:pt x="26" y="57"/>
                    <a:pt x="8" y="25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10098881" y="1675079"/>
              <a:ext cx="1254919" cy="1604874"/>
            </a:xfrm>
            <a:custGeom>
              <a:avLst/>
              <a:gdLst>
                <a:gd name="T0" fmla="*/ 50 w 194"/>
                <a:gd name="T1" fmla="*/ 248 h 248"/>
                <a:gd name="T2" fmla="*/ 140 w 194"/>
                <a:gd name="T3" fmla="*/ 167 h 248"/>
                <a:gd name="T4" fmla="*/ 193 w 194"/>
                <a:gd name="T5" fmla="*/ 0 h 248"/>
                <a:gd name="T6" fmla="*/ 50 w 194"/>
                <a:gd name="T7" fmla="*/ 101 h 248"/>
                <a:gd name="T8" fmla="*/ 0 w 194"/>
                <a:gd name="T9" fmla="*/ 212 h 248"/>
                <a:gd name="T10" fmla="*/ 50 w 194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48">
                  <a:moveTo>
                    <a:pt x="50" y="248"/>
                  </a:moveTo>
                  <a:cubicBezTo>
                    <a:pt x="80" y="233"/>
                    <a:pt x="106" y="213"/>
                    <a:pt x="140" y="167"/>
                  </a:cubicBezTo>
                  <a:cubicBezTo>
                    <a:pt x="194" y="92"/>
                    <a:pt x="193" y="0"/>
                    <a:pt x="193" y="0"/>
                  </a:cubicBezTo>
                  <a:cubicBezTo>
                    <a:pt x="193" y="0"/>
                    <a:pt x="105" y="27"/>
                    <a:pt x="50" y="101"/>
                  </a:cubicBezTo>
                  <a:cubicBezTo>
                    <a:pt x="17" y="148"/>
                    <a:pt x="6" y="179"/>
                    <a:pt x="0" y="212"/>
                  </a:cubicBezTo>
                  <a:cubicBezTo>
                    <a:pt x="50" y="248"/>
                    <a:pt x="50" y="248"/>
                    <a:pt x="50" y="24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10098881" y="2951870"/>
              <a:ext cx="415572" cy="328083"/>
            </a:xfrm>
            <a:custGeom>
              <a:avLst/>
              <a:gdLst>
                <a:gd name="T0" fmla="*/ 3 w 64"/>
                <a:gd name="T1" fmla="*/ 0 h 51"/>
                <a:gd name="T2" fmla="*/ 0 w 64"/>
                <a:gd name="T3" fmla="*/ 15 h 51"/>
                <a:gd name="T4" fmla="*/ 50 w 64"/>
                <a:gd name="T5" fmla="*/ 51 h 51"/>
                <a:gd name="T6" fmla="*/ 64 w 64"/>
                <a:gd name="T7" fmla="*/ 44 h 51"/>
                <a:gd name="T8" fmla="*/ 3 w 6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1">
                  <a:moveTo>
                    <a:pt x="3" y="0"/>
                  </a:moveTo>
                  <a:cubicBezTo>
                    <a:pt x="2" y="5"/>
                    <a:pt x="1" y="10"/>
                    <a:pt x="0" y="1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9"/>
                    <a:pt x="59" y="46"/>
                    <a:pt x="64" y="4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10894483" y="1675079"/>
              <a:ext cx="459317" cy="503061"/>
            </a:xfrm>
            <a:custGeom>
              <a:avLst/>
              <a:gdLst>
                <a:gd name="T0" fmla="*/ 59 w 71"/>
                <a:gd name="T1" fmla="*/ 78 h 78"/>
                <a:gd name="T2" fmla="*/ 70 w 71"/>
                <a:gd name="T3" fmla="*/ 0 h 78"/>
                <a:gd name="T4" fmla="*/ 0 w 71"/>
                <a:gd name="T5" fmla="*/ 34 h 78"/>
                <a:gd name="T6" fmla="*/ 59 w 7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8">
                  <a:moveTo>
                    <a:pt x="59" y="78"/>
                  </a:moveTo>
                  <a:cubicBezTo>
                    <a:pt x="71" y="34"/>
                    <a:pt x="70" y="0"/>
                    <a:pt x="70" y="0"/>
                  </a:cubicBezTo>
                  <a:cubicBezTo>
                    <a:pt x="70" y="0"/>
                    <a:pt x="37" y="10"/>
                    <a:pt x="0" y="34"/>
                  </a:cubicBezTo>
                  <a:cubicBezTo>
                    <a:pt x="59" y="78"/>
                    <a:pt x="59" y="78"/>
                    <a:pt x="59" y="78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0046935" y="2763222"/>
              <a:ext cx="519465" cy="699911"/>
            </a:xfrm>
            <a:custGeom>
              <a:avLst/>
              <a:gdLst>
                <a:gd name="T0" fmla="*/ 33 w 80"/>
                <a:gd name="T1" fmla="*/ 52 h 108"/>
                <a:gd name="T2" fmla="*/ 0 w 80"/>
                <a:gd name="T3" fmla="*/ 108 h 108"/>
                <a:gd name="T4" fmla="*/ 43 w 80"/>
                <a:gd name="T5" fmla="*/ 59 h 108"/>
                <a:gd name="T6" fmla="*/ 77 w 80"/>
                <a:gd name="T7" fmla="*/ 2 h 108"/>
                <a:gd name="T8" fmla="*/ 33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33" y="52"/>
                  </a:moveTo>
                  <a:cubicBezTo>
                    <a:pt x="12" y="81"/>
                    <a:pt x="0" y="108"/>
                    <a:pt x="0" y="108"/>
                  </a:cubicBezTo>
                  <a:cubicBezTo>
                    <a:pt x="0" y="108"/>
                    <a:pt x="22" y="88"/>
                    <a:pt x="43" y="59"/>
                  </a:cubicBezTo>
                  <a:cubicBezTo>
                    <a:pt x="65" y="30"/>
                    <a:pt x="80" y="4"/>
                    <a:pt x="77" y="2"/>
                  </a:cubicBezTo>
                  <a:cubicBezTo>
                    <a:pt x="74" y="0"/>
                    <a:pt x="55" y="22"/>
                    <a:pt x="33" y="52"/>
                  </a:cubicBezTo>
                </a:path>
              </a:pathLst>
            </a:custGeom>
            <a:solidFill>
              <a:srgbClr val="92D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0675761" y="2139864"/>
              <a:ext cx="388232" cy="382764"/>
            </a:xfrm>
            <a:custGeom>
              <a:avLst/>
              <a:gdLst>
                <a:gd name="T0" fmla="*/ 51 w 60"/>
                <a:gd name="T1" fmla="*/ 45 h 59"/>
                <a:gd name="T2" fmla="*/ 15 w 60"/>
                <a:gd name="T3" fmla="*/ 51 h 59"/>
                <a:gd name="T4" fmla="*/ 9 w 60"/>
                <a:gd name="T5" fmla="*/ 14 h 59"/>
                <a:gd name="T6" fmla="*/ 45 w 60"/>
                <a:gd name="T7" fmla="*/ 8 h 59"/>
                <a:gd name="T8" fmla="*/ 51 w 60"/>
                <a:gd name="T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1" y="45"/>
                  </a:moveTo>
                  <a:cubicBezTo>
                    <a:pt x="43" y="57"/>
                    <a:pt x="26" y="59"/>
                    <a:pt x="15" y="51"/>
                  </a:cubicBezTo>
                  <a:cubicBezTo>
                    <a:pt x="3" y="42"/>
                    <a:pt x="0" y="26"/>
                    <a:pt x="9" y="14"/>
                  </a:cubicBezTo>
                  <a:cubicBezTo>
                    <a:pt x="17" y="2"/>
                    <a:pt x="34" y="0"/>
                    <a:pt x="45" y="8"/>
                  </a:cubicBezTo>
                  <a:cubicBezTo>
                    <a:pt x="57" y="17"/>
                    <a:pt x="60" y="33"/>
                    <a:pt x="51" y="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10727708" y="2191810"/>
              <a:ext cx="284339" cy="278871"/>
            </a:xfrm>
            <a:custGeom>
              <a:avLst/>
              <a:gdLst>
                <a:gd name="T0" fmla="*/ 38 w 44"/>
                <a:gd name="T1" fmla="*/ 33 h 43"/>
                <a:gd name="T2" fmla="*/ 11 w 44"/>
                <a:gd name="T3" fmla="*/ 37 h 43"/>
                <a:gd name="T4" fmla="*/ 6 w 44"/>
                <a:gd name="T5" fmla="*/ 10 h 43"/>
                <a:gd name="T6" fmla="*/ 33 w 44"/>
                <a:gd name="T7" fmla="*/ 6 h 43"/>
                <a:gd name="T8" fmla="*/ 38 w 44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38" y="33"/>
                  </a:moveTo>
                  <a:cubicBezTo>
                    <a:pt x="31" y="41"/>
                    <a:pt x="19" y="43"/>
                    <a:pt x="11" y="37"/>
                  </a:cubicBezTo>
                  <a:cubicBezTo>
                    <a:pt x="2" y="31"/>
                    <a:pt x="0" y="19"/>
                    <a:pt x="6" y="10"/>
                  </a:cubicBezTo>
                  <a:cubicBezTo>
                    <a:pt x="13" y="2"/>
                    <a:pt x="25" y="0"/>
                    <a:pt x="33" y="6"/>
                  </a:cubicBezTo>
                  <a:cubicBezTo>
                    <a:pt x="42" y="12"/>
                    <a:pt x="44" y="24"/>
                    <a:pt x="38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10325806" y="3208868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10325806" y="3208868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10241051" y="3189730"/>
              <a:ext cx="180446" cy="169510"/>
            </a:xfrm>
            <a:custGeom>
              <a:avLst/>
              <a:gdLst>
                <a:gd name="T0" fmla="*/ 8 w 28"/>
                <a:gd name="T1" fmla="*/ 0 h 26"/>
                <a:gd name="T2" fmla="*/ 3 w 28"/>
                <a:gd name="T3" fmla="*/ 7 h 26"/>
                <a:gd name="T4" fmla="*/ 0 w 28"/>
                <a:gd name="T5" fmla="*/ 11 h 26"/>
                <a:gd name="T6" fmla="*/ 20 w 28"/>
                <a:gd name="T7" fmla="*/ 26 h 26"/>
                <a:gd name="T8" fmla="*/ 28 w 28"/>
                <a:gd name="T9" fmla="*/ 14 h 26"/>
                <a:gd name="T10" fmla="*/ 13 w 28"/>
                <a:gd name="T11" fmla="*/ 3 h 26"/>
                <a:gd name="T12" fmla="*/ 8 w 28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6" y="2"/>
                    <a:pt x="5" y="5"/>
                    <a:pt x="3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10292997" y="3189730"/>
              <a:ext cx="123031" cy="90223"/>
            </a:xfrm>
            <a:custGeom>
              <a:avLst/>
              <a:gdLst>
                <a:gd name="T0" fmla="*/ 0 w 19"/>
                <a:gd name="T1" fmla="*/ 0 h 14"/>
                <a:gd name="T2" fmla="*/ 0 w 19"/>
                <a:gd name="T3" fmla="*/ 0 h 14"/>
                <a:gd name="T4" fmla="*/ 19 w 19"/>
                <a:gd name="T5" fmla="*/ 14 h 14"/>
                <a:gd name="T6" fmla="*/ 0 w 1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10260189" y="3189730"/>
              <a:ext cx="32808" cy="46478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5 w 5"/>
                <a:gd name="T5" fmla="*/ 0 h 7"/>
                <a:gd name="T6" fmla="*/ 5 w 5"/>
                <a:gd name="T7" fmla="*/ 0 h 7"/>
                <a:gd name="T8" fmla="*/ 5 w 5"/>
                <a:gd name="T9" fmla="*/ 0 h 7"/>
                <a:gd name="T10" fmla="*/ 5 w 5"/>
                <a:gd name="T11" fmla="*/ 0 h 7"/>
                <a:gd name="T12" fmla="*/ 5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2"/>
                    <a:pt x="2" y="5"/>
                    <a:pt x="0" y="7"/>
                  </a:cubicBezTo>
                  <a:cubicBezTo>
                    <a:pt x="2" y="5"/>
                    <a:pt x="3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5468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11348332" y="1680547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11348332" y="16805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1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32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33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/>
            <p:cNvSpPr>
              <a:spLocks noEditPoints="1"/>
            </p:cNvSpPr>
            <p:nvPr/>
          </p:nvSpPr>
          <p:spPr bwMode="auto">
            <a:xfrm>
              <a:off x="11006578" y="1718823"/>
              <a:ext cx="341753" cy="1044398"/>
            </a:xfrm>
            <a:custGeom>
              <a:avLst/>
              <a:gdLst>
                <a:gd name="T0" fmla="*/ 0 w 53"/>
                <a:gd name="T1" fmla="*/ 161 h 161"/>
                <a:gd name="T2" fmla="*/ 0 w 53"/>
                <a:gd name="T3" fmla="*/ 161 h 161"/>
                <a:gd name="T4" fmla="*/ 0 w 53"/>
                <a:gd name="T5" fmla="*/ 161 h 161"/>
                <a:gd name="T6" fmla="*/ 0 w 53"/>
                <a:gd name="T7" fmla="*/ 160 h 161"/>
                <a:gd name="T8" fmla="*/ 0 w 53"/>
                <a:gd name="T9" fmla="*/ 160 h 161"/>
                <a:gd name="T10" fmla="*/ 0 w 53"/>
                <a:gd name="T11" fmla="*/ 160 h 161"/>
                <a:gd name="T12" fmla="*/ 0 w 53"/>
                <a:gd name="T13" fmla="*/ 160 h 161"/>
                <a:gd name="T14" fmla="*/ 0 w 53"/>
                <a:gd name="T15" fmla="*/ 160 h 161"/>
                <a:gd name="T16" fmla="*/ 0 w 53"/>
                <a:gd name="T17" fmla="*/ 160 h 161"/>
                <a:gd name="T18" fmla="*/ 0 w 53"/>
                <a:gd name="T19" fmla="*/ 160 h 161"/>
                <a:gd name="T20" fmla="*/ 0 w 53"/>
                <a:gd name="T21" fmla="*/ 160 h 161"/>
                <a:gd name="T22" fmla="*/ 0 w 53"/>
                <a:gd name="T23" fmla="*/ 160 h 161"/>
                <a:gd name="T24" fmla="*/ 0 w 53"/>
                <a:gd name="T25" fmla="*/ 160 h 161"/>
                <a:gd name="T26" fmla="*/ 0 w 53"/>
                <a:gd name="T27" fmla="*/ 160 h 161"/>
                <a:gd name="T28" fmla="*/ 0 w 53"/>
                <a:gd name="T29" fmla="*/ 160 h 161"/>
                <a:gd name="T30" fmla="*/ 1 w 53"/>
                <a:gd name="T31" fmla="*/ 159 h 161"/>
                <a:gd name="T32" fmla="*/ 1 w 53"/>
                <a:gd name="T33" fmla="*/ 159 h 161"/>
                <a:gd name="T34" fmla="*/ 1 w 53"/>
                <a:gd name="T35" fmla="*/ 159 h 161"/>
                <a:gd name="T36" fmla="*/ 7 w 53"/>
                <a:gd name="T37" fmla="*/ 150 h 161"/>
                <a:gd name="T38" fmla="*/ 7 w 53"/>
                <a:gd name="T39" fmla="*/ 150 h 161"/>
                <a:gd name="T40" fmla="*/ 7 w 53"/>
                <a:gd name="T41" fmla="*/ 150 h 161"/>
                <a:gd name="T42" fmla="*/ 7 w 53"/>
                <a:gd name="T43" fmla="*/ 149 h 161"/>
                <a:gd name="T44" fmla="*/ 7 w 53"/>
                <a:gd name="T45" fmla="*/ 149 h 161"/>
                <a:gd name="T46" fmla="*/ 7 w 53"/>
                <a:gd name="T47" fmla="*/ 149 h 161"/>
                <a:gd name="T48" fmla="*/ 8 w 53"/>
                <a:gd name="T49" fmla="*/ 149 h 161"/>
                <a:gd name="T50" fmla="*/ 8 w 53"/>
                <a:gd name="T51" fmla="*/ 149 h 161"/>
                <a:gd name="T52" fmla="*/ 8 w 53"/>
                <a:gd name="T53" fmla="*/ 149 h 161"/>
                <a:gd name="T54" fmla="*/ 8 w 53"/>
                <a:gd name="T55" fmla="*/ 149 h 161"/>
                <a:gd name="T56" fmla="*/ 8 w 53"/>
                <a:gd name="T57" fmla="*/ 149 h 161"/>
                <a:gd name="T58" fmla="*/ 8 w 53"/>
                <a:gd name="T59" fmla="*/ 149 h 161"/>
                <a:gd name="T60" fmla="*/ 8 w 53"/>
                <a:gd name="T61" fmla="*/ 149 h 161"/>
                <a:gd name="T62" fmla="*/ 8 w 53"/>
                <a:gd name="T63" fmla="*/ 149 h 161"/>
                <a:gd name="T64" fmla="*/ 8 w 53"/>
                <a:gd name="T65" fmla="*/ 149 h 161"/>
                <a:gd name="T66" fmla="*/ 8 w 53"/>
                <a:gd name="T67" fmla="*/ 148 h 161"/>
                <a:gd name="T68" fmla="*/ 8 w 53"/>
                <a:gd name="T69" fmla="*/ 148 h 161"/>
                <a:gd name="T70" fmla="*/ 8 w 53"/>
                <a:gd name="T71" fmla="*/ 148 h 161"/>
                <a:gd name="T72" fmla="*/ 53 w 53"/>
                <a:gd name="T73" fmla="*/ 0 h 161"/>
                <a:gd name="T74" fmla="*/ 8 w 53"/>
                <a:gd name="T75" fmla="*/ 148 h 161"/>
                <a:gd name="T76" fmla="*/ 53 w 53"/>
                <a:gd name="T7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161">
                  <a:moveTo>
                    <a:pt x="0" y="161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1" y="159"/>
                  </a:moveTo>
                  <a:cubicBezTo>
                    <a:pt x="1" y="159"/>
                    <a:pt x="1" y="159"/>
                    <a:pt x="1" y="159"/>
                  </a:cubicBezTo>
                  <a:cubicBezTo>
                    <a:pt x="1" y="159"/>
                    <a:pt x="1" y="159"/>
                    <a:pt x="1" y="159"/>
                  </a:cubicBezTo>
                  <a:moveTo>
                    <a:pt x="7" y="150"/>
                  </a:move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moveTo>
                    <a:pt x="7" y="149"/>
                  </a:move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8"/>
                  </a:moveTo>
                  <a:cubicBezTo>
                    <a:pt x="8" y="148"/>
                    <a:pt x="8" y="148"/>
                    <a:pt x="8" y="148"/>
                  </a:cubicBezTo>
                  <a:cubicBezTo>
                    <a:pt x="8" y="148"/>
                    <a:pt x="8" y="148"/>
                    <a:pt x="8" y="148"/>
                  </a:cubicBezTo>
                  <a:moveTo>
                    <a:pt x="53" y="0"/>
                  </a:moveTo>
                  <a:cubicBezTo>
                    <a:pt x="52" y="21"/>
                    <a:pt x="46" y="89"/>
                    <a:pt x="8" y="148"/>
                  </a:cubicBezTo>
                  <a:cubicBezTo>
                    <a:pt x="46" y="89"/>
                    <a:pt x="52" y="21"/>
                    <a:pt x="53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/>
            <p:cNvSpPr>
              <a:spLocks/>
            </p:cNvSpPr>
            <p:nvPr/>
          </p:nvSpPr>
          <p:spPr bwMode="auto">
            <a:xfrm>
              <a:off x="10350412" y="1694217"/>
              <a:ext cx="997920" cy="1541991"/>
            </a:xfrm>
            <a:custGeom>
              <a:avLst/>
              <a:gdLst>
                <a:gd name="T0" fmla="*/ 154 w 154"/>
                <a:gd name="T1" fmla="*/ 9 h 238"/>
                <a:gd name="T2" fmla="*/ 154 w 154"/>
                <a:gd name="T3" fmla="*/ 9 h 238"/>
                <a:gd name="T4" fmla="*/ 152 w 154"/>
                <a:gd name="T5" fmla="*/ 27 h 238"/>
                <a:gd name="T6" fmla="*/ 152 w 154"/>
                <a:gd name="T7" fmla="*/ 27 h 238"/>
                <a:gd name="T8" fmla="*/ 152 w 154"/>
                <a:gd name="T9" fmla="*/ 27 h 238"/>
                <a:gd name="T10" fmla="*/ 152 w 154"/>
                <a:gd name="T11" fmla="*/ 28 h 238"/>
                <a:gd name="T12" fmla="*/ 143 w 154"/>
                <a:gd name="T13" fmla="*/ 74 h 238"/>
                <a:gd name="T14" fmla="*/ 143 w 154"/>
                <a:gd name="T15" fmla="*/ 74 h 238"/>
                <a:gd name="T16" fmla="*/ 143 w 154"/>
                <a:gd name="T17" fmla="*/ 74 h 238"/>
                <a:gd name="T18" fmla="*/ 143 w 154"/>
                <a:gd name="T19" fmla="*/ 75 h 238"/>
                <a:gd name="T20" fmla="*/ 95 w 154"/>
                <a:gd name="T21" fmla="*/ 77 h 238"/>
                <a:gd name="T22" fmla="*/ 106 w 154"/>
                <a:gd name="T23" fmla="*/ 98 h 238"/>
                <a:gd name="T24" fmla="*/ 101 w 154"/>
                <a:gd name="T25" fmla="*/ 114 h 238"/>
                <a:gd name="T26" fmla="*/ 101 w 154"/>
                <a:gd name="T27" fmla="*/ 114 h 238"/>
                <a:gd name="T28" fmla="*/ 80 w 154"/>
                <a:gd name="T29" fmla="*/ 125 h 238"/>
                <a:gd name="T30" fmla="*/ 80 w 154"/>
                <a:gd name="T31" fmla="*/ 125 h 238"/>
                <a:gd name="T32" fmla="*/ 65 w 154"/>
                <a:gd name="T33" fmla="*/ 120 h 238"/>
                <a:gd name="T34" fmla="*/ 65 w 154"/>
                <a:gd name="T35" fmla="*/ 120 h 238"/>
                <a:gd name="T36" fmla="*/ 30 w 154"/>
                <a:gd name="T37" fmla="*/ 167 h 238"/>
                <a:gd name="T38" fmla="*/ 30 w 154"/>
                <a:gd name="T39" fmla="*/ 167 h 238"/>
                <a:gd name="T40" fmla="*/ 30 w 154"/>
                <a:gd name="T41" fmla="*/ 167 h 238"/>
                <a:gd name="T42" fmla="*/ 30 w 154"/>
                <a:gd name="T43" fmla="*/ 167 h 238"/>
                <a:gd name="T44" fmla="*/ 30 w 154"/>
                <a:gd name="T45" fmla="*/ 167 h 238"/>
                <a:gd name="T46" fmla="*/ 30 w 154"/>
                <a:gd name="T47" fmla="*/ 167 h 238"/>
                <a:gd name="T48" fmla="*/ 30 w 154"/>
                <a:gd name="T49" fmla="*/ 167 h 238"/>
                <a:gd name="T50" fmla="*/ 30 w 154"/>
                <a:gd name="T51" fmla="*/ 167 h 238"/>
                <a:gd name="T52" fmla="*/ 30 w 154"/>
                <a:gd name="T53" fmla="*/ 167 h 238"/>
                <a:gd name="T54" fmla="*/ 30 w 154"/>
                <a:gd name="T55" fmla="*/ 167 h 238"/>
                <a:gd name="T56" fmla="*/ 30 w 154"/>
                <a:gd name="T57" fmla="*/ 167 h 238"/>
                <a:gd name="T58" fmla="*/ 30 w 154"/>
                <a:gd name="T59" fmla="*/ 167 h 238"/>
                <a:gd name="T60" fmla="*/ 30 w 154"/>
                <a:gd name="T61" fmla="*/ 167 h 238"/>
                <a:gd name="T62" fmla="*/ 30 w 154"/>
                <a:gd name="T63" fmla="*/ 167 h 238"/>
                <a:gd name="T64" fmla="*/ 20 w 154"/>
                <a:gd name="T65" fmla="*/ 189 h 238"/>
                <a:gd name="T66" fmla="*/ 20 w 154"/>
                <a:gd name="T67" fmla="*/ 189 h 238"/>
                <a:gd name="T68" fmla="*/ 20 w 154"/>
                <a:gd name="T69" fmla="*/ 190 h 238"/>
                <a:gd name="T70" fmla="*/ 9 w 154"/>
                <a:gd name="T71" fmla="*/ 206 h 238"/>
                <a:gd name="T72" fmla="*/ 9 w 154"/>
                <a:gd name="T73" fmla="*/ 206 h 238"/>
                <a:gd name="T74" fmla="*/ 9 w 154"/>
                <a:gd name="T75" fmla="*/ 206 h 238"/>
                <a:gd name="T76" fmla="*/ 25 w 154"/>
                <a:gd name="T77" fmla="*/ 238 h 238"/>
                <a:gd name="T78" fmla="*/ 64 w 154"/>
                <a:gd name="T79" fmla="*/ 208 h 238"/>
                <a:gd name="T80" fmla="*/ 101 w 154"/>
                <a:gd name="T81" fmla="*/ 165 h 238"/>
                <a:gd name="T82" fmla="*/ 101 w 154"/>
                <a:gd name="T83" fmla="*/ 164 h 238"/>
                <a:gd name="T84" fmla="*/ 101 w 154"/>
                <a:gd name="T85" fmla="*/ 164 h 238"/>
                <a:gd name="T86" fmla="*/ 101 w 154"/>
                <a:gd name="T87" fmla="*/ 164 h 238"/>
                <a:gd name="T88" fmla="*/ 101 w 154"/>
                <a:gd name="T89" fmla="*/ 164 h 238"/>
                <a:gd name="T90" fmla="*/ 102 w 154"/>
                <a:gd name="T91" fmla="*/ 163 h 238"/>
                <a:gd name="T92" fmla="*/ 108 w 154"/>
                <a:gd name="T93" fmla="*/ 154 h 238"/>
                <a:gd name="T94" fmla="*/ 108 w 154"/>
                <a:gd name="T95" fmla="*/ 153 h 238"/>
                <a:gd name="T96" fmla="*/ 109 w 154"/>
                <a:gd name="T97" fmla="*/ 153 h 238"/>
                <a:gd name="T98" fmla="*/ 109 w 154"/>
                <a:gd name="T99" fmla="*/ 153 h 238"/>
                <a:gd name="T100" fmla="*/ 109 w 154"/>
                <a:gd name="T101" fmla="*/ 153 h 238"/>
                <a:gd name="T102" fmla="*/ 109 w 154"/>
                <a:gd name="T103" fmla="*/ 152 h 238"/>
                <a:gd name="T104" fmla="*/ 109 w 154"/>
                <a:gd name="T105" fmla="*/ 152 h 238"/>
                <a:gd name="T106" fmla="*/ 154 w 154"/>
                <a:gd name="T10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238">
                  <a:moveTo>
                    <a:pt x="154" y="0"/>
                  </a:moveTo>
                  <a:cubicBezTo>
                    <a:pt x="154" y="2"/>
                    <a:pt x="154" y="5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3" y="14"/>
                    <a:pt x="153" y="20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0" y="40"/>
                    <a:pt x="148" y="56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102" y="82"/>
                    <a:pt x="106" y="90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104"/>
                    <a:pt x="105" y="109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96" y="121"/>
                    <a:pt x="88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75" y="125"/>
                    <a:pt x="69" y="123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9"/>
                    <a:pt x="27" y="177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90"/>
                    <a:pt x="20" y="190"/>
                  </a:cubicBezTo>
                  <a:cubicBezTo>
                    <a:pt x="20" y="190"/>
                    <a:pt x="20" y="190"/>
                    <a:pt x="20" y="190"/>
                  </a:cubicBezTo>
                  <a:cubicBezTo>
                    <a:pt x="17" y="195"/>
                    <a:pt x="13" y="200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6" y="210"/>
                    <a:pt x="3" y="215"/>
                    <a:pt x="0" y="219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6" y="237"/>
                    <a:pt x="28" y="236"/>
                    <a:pt x="29" y="235"/>
                  </a:cubicBezTo>
                  <a:cubicBezTo>
                    <a:pt x="41" y="228"/>
                    <a:pt x="52" y="219"/>
                    <a:pt x="64" y="208"/>
                  </a:cubicBezTo>
                  <a:cubicBezTo>
                    <a:pt x="75" y="197"/>
                    <a:pt x="87" y="183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3"/>
                    <a:pt x="101" y="163"/>
                    <a:pt x="102" y="16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4" y="160"/>
                    <a:pt x="106" y="157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47" y="93"/>
                    <a:pt x="153" y="25"/>
                    <a:pt x="154" y="4"/>
                  </a:cubicBezTo>
                  <a:cubicBezTo>
                    <a:pt x="154" y="2"/>
                    <a:pt x="154" y="1"/>
                    <a:pt x="1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/>
            <p:cNvSpPr>
              <a:spLocks noEditPoints="1"/>
            </p:cNvSpPr>
            <p:nvPr/>
          </p:nvSpPr>
          <p:spPr bwMode="auto">
            <a:xfrm>
              <a:off x="11277247" y="1751632"/>
              <a:ext cx="71085" cy="426508"/>
            </a:xfrm>
            <a:custGeom>
              <a:avLst/>
              <a:gdLst>
                <a:gd name="T0" fmla="*/ 0 w 11"/>
                <a:gd name="T1" fmla="*/ 65 h 66"/>
                <a:gd name="T2" fmla="*/ 0 w 11"/>
                <a:gd name="T3" fmla="*/ 66 h 66"/>
                <a:gd name="T4" fmla="*/ 0 w 11"/>
                <a:gd name="T5" fmla="*/ 66 h 66"/>
                <a:gd name="T6" fmla="*/ 0 w 11"/>
                <a:gd name="T7" fmla="*/ 65 h 66"/>
                <a:gd name="T8" fmla="*/ 0 w 11"/>
                <a:gd name="T9" fmla="*/ 65 h 66"/>
                <a:gd name="T10" fmla="*/ 0 w 11"/>
                <a:gd name="T11" fmla="*/ 65 h 66"/>
                <a:gd name="T12" fmla="*/ 0 w 11"/>
                <a:gd name="T13" fmla="*/ 65 h 66"/>
                <a:gd name="T14" fmla="*/ 0 w 11"/>
                <a:gd name="T15" fmla="*/ 65 h 66"/>
                <a:gd name="T16" fmla="*/ 0 w 11"/>
                <a:gd name="T17" fmla="*/ 65 h 66"/>
                <a:gd name="T18" fmla="*/ 0 w 11"/>
                <a:gd name="T19" fmla="*/ 65 h 66"/>
                <a:gd name="T20" fmla="*/ 9 w 11"/>
                <a:gd name="T21" fmla="*/ 19 h 66"/>
                <a:gd name="T22" fmla="*/ 9 w 11"/>
                <a:gd name="T23" fmla="*/ 19 h 66"/>
                <a:gd name="T24" fmla="*/ 9 w 11"/>
                <a:gd name="T25" fmla="*/ 19 h 66"/>
                <a:gd name="T26" fmla="*/ 9 w 11"/>
                <a:gd name="T27" fmla="*/ 18 h 66"/>
                <a:gd name="T28" fmla="*/ 9 w 11"/>
                <a:gd name="T29" fmla="*/ 18 h 66"/>
                <a:gd name="T30" fmla="*/ 9 w 11"/>
                <a:gd name="T31" fmla="*/ 18 h 66"/>
                <a:gd name="T32" fmla="*/ 9 w 11"/>
                <a:gd name="T33" fmla="*/ 18 h 66"/>
                <a:gd name="T34" fmla="*/ 9 w 11"/>
                <a:gd name="T35" fmla="*/ 18 h 66"/>
                <a:gd name="T36" fmla="*/ 9 w 11"/>
                <a:gd name="T37" fmla="*/ 18 h 66"/>
                <a:gd name="T38" fmla="*/ 9 w 11"/>
                <a:gd name="T39" fmla="*/ 18 h 66"/>
                <a:gd name="T40" fmla="*/ 9 w 11"/>
                <a:gd name="T41" fmla="*/ 18 h 66"/>
                <a:gd name="T42" fmla="*/ 9 w 11"/>
                <a:gd name="T43" fmla="*/ 18 h 66"/>
                <a:gd name="T44" fmla="*/ 11 w 11"/>
                <a:gd name="T45" fmla="*/ 0 h 66"/>
                <a:gd name="T46" fmla="*/ 9 w 11"/>
                <a:gd name="T47" fmla="*/ 18 h 66"/>
                <a:gd name="T48" fmla="*/ 11 w 11"/>
                <a:gd name="T49" fmla="*/ 0 h 66"/>
                <a:gd name="T50" fmla="*/ 11 w 11"/>
                <a:gd name="T51" fmla="*/ 0 h 66"/>
                <a:gd name="T52" fmla="*/ 11 w 11"/>
                <a:gd name="T53" fmla="*/ 0 h 66"/>
                <a:gd name="T54" fmla="*/ 11 w 11"/>
                <a:gd name="T5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" h="66">
                  <a:moveTo>
                    <a:pt x="0" y="65"/>
                  </a:moveTo>
                  <a:cubicBezTo>
                    <a:pt x="0" y="65"/>
                    <a:pt x="0" y="65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11" y="0"/>
                  </a:moveTo>
                  <a:cubicBezTo>
                    <a:pt x="10" y="5"/>
                    <a:pt x="10" y="11"/>
                    <a:pt x="9" y="18"/>
                  </a:cubicBezTo>
                  <a:cubicBezTo>
                    <a:pt x="10" y="11"/>
                    <a:pt x="10" y="5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/>
            <p:cNvSpPr>
              <a:spLocks noEditPoints="1"/>
            </p:cNvSpPr>
            <p:nvPr/>
          </p:nvSpPr>
          <p:spPr bwMode="auto">
            <a:xfrm>
              <a:off x="10410560" y="2776892"/>
              <a:ext cx="133967" cy="251531"/>
            </a:xfrm>
            <a:custGeom>
              <a:avLst/>
              <a:gdLst>
                <a:gd name="T0" fmla="*/ 0 w 21"/>
                <a:gd name="T1" fmla="*/ 39 h 39"/>
                <a:gd name="T2" fmla="*/ 0 w 21"/>
                <a:gd name="T3" fmla="*/ 39 h 39"/>
                <a:gd name="T4" fmla="*/ 0 w 21"/>
                <a:gd name="T5" fmla="*/ 39 h 39"/>
                <a:gd name="T6" fmla="*/ 0 w 21"/>
                <a:gd name="T7" fmla="*/ 39 h 39"/>
                <a:gd name="T8" fmla="*/ 0 w 21"/>
                <a:gd name="T9" fmla="*/ 39 h 39"/>
                <a:gd name="T10" fmla="*/ 0 w 21"/>
                <a:gd name="T11" fmla="*/ 39 h 39"/>
                <a:gd name="T12" fmla="*/ 11 w 21"/>
                <a:gd name="T13" fmla="*/ 23 h 39"/>
                <a:gd name="T14" fmla="*/ 0 w 21"/>
                <a:gd name="T15" fmla="*/ 39 h 39"/>
                <a:gd name="T16" fmla="*/ 11 w 21"/>
                <a:gd name="T17" fmla="*/ 23 h 39"/>
                <a:gd name="T18" fmla="*/ 11 w 21"/>
                <a:gd name="T19" fmla="*/ 22 h 39"/>
                <a:gd name="T20" fmla="*/ 11 w 21"/>
                <a:gd name="T21" fmla="*/ 23 h 39"/>
                <a:gd name="T22" fmla="*/ 11 w 21"/>
                <a:gd name="T23" fmla="*/ 22 h 39"/>
                <a:gd name="T24" fmla="*/ 11 w 21"/>
                <a:gd name="T25" fmla="*/ 22 h 39"/>
                <a:gd name="T26" fmla="*/ 11 w 21"/>
                <a:gd name="T27" fmla="*/ 22 h 39"/>
                <a:gd name="T28" fmla="*/ 11 w 21"/>
                <a:gd name="T29" fmla="*/ 22 h 39"/>
                <a:gd name="T30" fmla="*/ 11 w 21"/>
                <a:gd name="T31" fmla="*/ 22 h 39"/>
                <a:gd name="T32" fmla="*/ 11 w 21"/>
                <a:gd name="T33" fmla="*/ 22 h 39"/>
                <a:gd name="T34" fmla="*/ 11 w 21"/>
                <a:gd name="T35" fmla="*/ 22 h 39"/>
                <a:gd name="T36" fmla="*/ 21 w 21"/>
                <a:gd name="T37" fmla="*/ 0 h 39"/>
                <a:gd name="T38" fmla="*/ 21 w 21"/>
                <a:gd name="T39" fmla="*/ 0 h 39"/>
                <a:gd name="T40" fmla="*/ 21 w 21"/>
                <a:gd name="T41" fmla="*/ 0 h 39"/>
                <a:gd name="T42" fmla="*/ 21 w 21"/>
                <a:gd name="T43" fmla="*/ 0 h 39"/>
                <a:gd name="T44" fmla="*/ 21 w 21"/>
                <a:gd name="T45" fmla="*/ 0 h 39"/>
                <a:gd name="T46" fmla="*/ 21 w 21"/>
                <a:gd name="T47" fmla="*/ 0 h 39"/>
                <a:gd name="T48" fmla="*/ 21 w 21"/>
                <a:gd name="T49" fmla="*/ 0 h 39"/>
                <a:gd name="T50" fmla="*/ 21 w 21"/>
                <a:gd name="T51" fmla="*/ 0 h 39"/>
                <a:gd name="T52" fmla="*/ 21 w 21"/>
                <a:gd name="T53" fmla="*/ 0 h 39"/>
                <a:gd name="T54" fmla="*/ 21 w 21"/>
                <a:gd name="T55" fmla="*/ 0 h 39"/>
                <a:gd name="T56" fmla="*/ 21 w 21"/>
                <a:gd name="T57" fmla="*/ 0 h 39"/>
                <a:gd name="T58" fmla="*/ 21 w 21"/>
                <a:gd name="T59" fmla="*/ 0 h 39"/>
                <a:gd name="T60" fmla="*/ 21 w 21"/>
                <a:gd name="T61" fmla="*/ 0 h 39"/>
                <a:gd name="T62" fmla="*/ 21 w 21"/>
                <a:gd name="T63" fmla="*/ 0 h 39"/>
                <a:gd name="T64" fmla="*/ 21 w 21"/>
                <a:gd name="T65" fmla="*/ 0 h 39"/>
                <a:gd name="T66" fmla="*/ 21 w 21"/>
                <a:gd name="T67" fmla="*/ 0 h 39"/>
                <a:gd name="T68" fmla="*/ 21 w 21"/>
                <a:gd name="T69" fmla="*/ 0 h 39"/>
                <a:gd name="T70" fmla="*/ 21 w 21"/>
                <a:gd name="T71" fmla="*/ 0 h 39"/>
                <a:gd name="T72" fmla="*/ 21 w 21"/>
                <a:gd name="T73" fmla="*/ 0 h 39"/>
                <a:gd name="T74" fmla="*/ 21 w 21"/>
                <a:gd name="T75" fmla="*/ 0 h 39"/>
                <a:gd name="T76" fmla="*/ 21 w 21"/>
                <a:gd name="T77" fmla="*/ 0 h 39"/>
                <a:gd name="T78" fmla="*/ 21 w 21"/>
                <a:gd name="T79" fmla="*/ 0 h 39"/>
                <a:gd name="T80" fmla="*/ 21 w 21"/>
                <a:gd name="T81" fmla="*/ 0 h 39"/>
                <a:gd name="T82" fmla="*/ 21 w 21"/>
                <a:gd name="T83" fmla="*/ 0 h 39"/>
                <a:gd name="T84" fmla="*/ 21 w 21"/>
                <a:gd name="T85" fmla="*/ 0 h 39"/>
                <a:gd name="T86" fmla="*/ 21 w 21"/>
                <a:gd name="T87" fmla="*/ 0 h 39"/>
                <a:gd name="T88" fmla="*/ 21 w 21"/>
                <a:gd name="T89" fmla="*/ 0 h 39"/>
                <a:gd name="T90" fmla="*/ 21 w 21"/>
                <a:gd name="T91" fmla="*/ 0 h 39"/>
                <a:gd name="T92" fmla="*/ 21 w 21"/>
                <a:gd name="T93" fmla="*/ 0 h 39"/>
                <a:gd name="T94" fmla="*/ 21 w 21"/>
                <a:gd name="T95" fmla="*/ 0 h 39"/>
                <a:gd name="T96" fmla="*/ 21 w 21"/>
                <a:gd name="T97" fmla="*/ 0 h 39"/>
                <a:gd name="T98" fmla="*/ 21 w 21"/>
                <a:gd name="T99" fmla="*/ 0 h 39"/>
                <a:gd name="T100" fmla="*/ 21 w 21"/>
                <a:gd name="T101" fmla="*/ 0 h 39"/>
                <a:gd name="T102" fmla="*/ 21 w 21"/>
                <a:gd name="T103" fmla="*/ 0 h 39"/>
                <a:gd name="T104" fmla="*/ 21 w 21"/>
                <a:gd name="T105" fmla="*/ 0 h 39"/>
                <a:gd name="T106" fmla="*/ 21 w 21"/>
                <a:gd name="T107" fmla="*/ 0 h 39"/>
                <a:gd name="T108" fmla="*/ 21 w 21"/>
                <a:gd name="T109" fmla="*/ 0 h 39"/>
                <a:gd name="T110" fmla="*/ 21 w 21"/>
                <a:gd name="T111" fmla="*/ 0 h 39"/>
                <a:gd name="T112" fmla="*/ 21 w 21"/>
                <a:gd name="T1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" h="39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11" y="23"/>
                  </a:moveTo>
                  <a:cubicBezTo>
                    <a:pt x="8" y="28"/>
                    <a:pt x="4" y="33"/>
                    <a:pt x="0" y="39"/>
                  </a:cubicBezTo>
                  <a:cubicBezTo>
                    <a:pt x="4" y="33"/>
                    <a:pt x="8" y="28"/>
                    <a:pt x="11" y="23"/>
                  </a:cubicBezTo>
                  <a:moveTo>
                    <a:pt x="11" y="22"/>
                  </a:moveTo>
                  <a:cubicBezTo>
                    <a:pt x="11" y="22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5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/>
            <p:cNvSpPr>
              <a:spLocks/>
            </p:cNvSpPr>
            <p:nvPr/>
          </p:nvSpPr>
          <p:spPr bwMode="auto">
            <a:xfrm>
              <a:off x="10421497" y="3279953"/>
              <a:ext cx="820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/>
            <p:cNvSpPr>
              <a:spLocks/>
            </p:cNvSpPr>
            <p:nvPr/>
          </p:nvSpPr>
          <p:spPr bwMode="auto">
            <a:xfrm>
              <a:off x="10421497" y="3260815"/>
              <a:ext cx="46478" cy="19138"/>
            </a:xfrm>
            <a:custGeom>
              <a:avLst/>
              <a:gdLst>
                <a:gd name="T0" fmla="*/ 7 w 7"/>
                <a:gd name="T1" fmla="*/ 0 h 3"/>
                <a:gd name="T2" fmla="*/ 0 w 7"/>
                <a:gd name="T3" fmla="*/ 3 h 3"/>
                <a:gd name="T4" fmla="*/ 0 w 7"/>
                <a:gd name="T5" fmla="*/ 3 h 3"/>
                <a:gd name="T6" fmla="*/ 1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5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5" y="1"/>
                    <a:pt x="7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auto">
            <a:xfrm>
              <a:off x="10506251" y="3236209"/>
              <a:ext cx="8202" cy="546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/>
            <p:cNvSpPr>
              <a:spLocks/>
            </p:cNvSpPr>
            <p:nvPr/>
          </p:nvSpPr>
          <p:spPr bwMode="auto">
            <a:xfrm>
              <a:off x="10500783" y="3241677"/>
              <a:ext cx="546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/>
            <p:cNvSpPr>
              <a:spLocks/>
            </p:cNvSpPr>
            <p:nvPr/>
          </p:nvSpPr>
          <p:spPr bwMode="auto">
            <a:xfrm>
              <a:off x="10467975" y="3241677"/>
              <a:ext cx="32808" cy="19138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3 h 3"/>
                <a:gd name="T4" fmla="*/ 5 w 5"/>
                <a:gd name="T5" fmla="*/ 0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" y="2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/>
            <p:cNvSpPr>
              <a:spLocks noEditPoints="1"/>
            </p:cNvSpPr>
            <p:nvPr/>
          </p:nvSpPr>
          <p:spPr bwMode="auto">
            <a:xfrm>
              <a:off x="11083131" y="1675079"/>
              <a:ext cx="265201" cy="503061"/>
            </a:xfrm>
            <a:custGeom>
              <a:avLst/>
              <a:gdLst>
                <a:gd name="T0" fmla="*/ 30 w 41"/>
                <a:gd name="T1" fmla="*/ 77 h 78"/>
                <a:gd name="T2" fmla="*/ 30 w 41"/>
                <a:gd name="T3" fmla="*/ 77 h 78"/>
                <a:gd name="T4" fmla="*/ 30 w 41"/>
                <a:gd name="T5" fmla="*/ 77 h 78"/>
                <a:gd name="T6" fmla="*/ 30 w 41"/>
                <a:gd name="T7" fmla="*/ 77 h 78"/>
                <a:gd name="T8" fmla="*/ 30 w 41"/>
                <a:gd name="T9" fmla="*/ 77 h 78"/>
                <a:gd name="T10" fmla="*/ 30 w 41"/>
                <a:gd name="T11" fmla="*/ 77 h 78"/>
                <a:gd name="T12" fmla="*/ 0 w 41"/>
                <a:gd name="T13" fmla="*/ 56 h 78"/>
                <a:gd name="T14" fmla="*/ 0 w 41"/>
                <a:gd name="T15" fmla="*/ 56 h 78"/>
                <a:gd name="T16" fmla="*/ 30 w 41"/>
                <a:gd name="T17" fmla="*/ 78 h 78"/>
                <a:gd name="T18" fmla="*/ 0 w 41"/>
                <a:gd name="T19" fmla="*/ 56 h 78"/>
                <a:gd name="T20" fmla="*/ 39 w 41"/>
                <a:gd name="T21" fmla="*/ 31 h 78"/>
                <a:gd name="T22" fmla="*/ 30 w 41"/>
                <a:gd name="T23" fmla="*/ 77 h 78"/>
                <a:gd name="T24" fmla="*/ 39 w 41"/>
                <a:gd name="T25" fmla="*/ 31 h 78"/>
                <a:gd name="T26" fmla="*/ 39 w 41"/>
                <a:gd name="T27" fmla="*/ 30 h 78"/>
                <a:gd name="T28" fmla="*/ 39 w 41"/>
                <a:gd name="T29" fmla="*/ 31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39 w 41"/>
                <a:gd name="T39" fmla="*/ 30 h 78"/>
                <a:gd name="T40" fmla="*/ 39 w 41"/>
                <a:gd name="T41" fmla="*/ 30 h 78"/>
                <a:gd name="T42" fmla="*/ 39 w 41"/>
                <a:gd name="T43" fmla="*/ 30 h 78"/>
                <a:gd name="T44" fmla="*/ 39 w 41"/>
                <a:gd name="T45" fmla="*/ 30 h 78"/>
                <a:gd name="T46" fmla="*/ 39 w 41"/>
                <a:gd name="T47" fmla="*/ 30 h 78"/>
                <a:gd name="T48" fmla="*/ 39 w 41"/>
                <a:gd name="T49" fmla="*/ 30 h 78"/>
                <a:gd name="T50" fmla="*/ 41 w 41"/>
                <a:gd name="T51" fmla="*/ 12 h 78"/>
                <a:gd name="T52" fmla="*/ 41 w 41"/>
                <a:gd name="T53" fmla="*/ 12 h 78"/>
                <a:gd name="T54" fmla="*/ 41 w 41"/>
                <a:gd name="T55" fmla="*/ 12 h 78"/>
                <a:gd name="T56" fmla="*/ 41 w 41"/>
                <a:gd name="T57" fmla="*/ 2 h 78"/>
                <a:gd name="T58" fmla="*/ 41 w 41"/>
                <a:gd name="T59" fmla="*/ 12 h 78"/>
                <a:gd name="T60" fmla="*/ 41 w 41"/>
                <a:gd name="T61" fmla="*/ 3 h 78"/>
                <a:gd name="T62" fmla="*/ 41 w 41"/>
                <a:gd name="T63" fmla="*/ 3 h 78"/>
                <a:gd name="T64" fmla="*/ 41 w 41"/>
                <a:gd name="T65" fmla="*/ 3 h 78"/>
                <a:gd name="T66" fmla="*/ 41 w 41"/>
                <a:gd name="T67" fmla="*/ 2 h 78"/>
                <a:gd name="T68" fmla="*/ 41 w 41"/>
                <a:gd name="T69" fmla="*/ 0 h 78"/>
                <a:gd name="T70" fmla="*/ 41 w 41"/>
                <a:gd name="T71" fmla="*/ 1 h 78"/>
                <a:gd name="T72" fmla="*/ 41 w 41"/>
                <a:gd name="T73" fmla="*/ 0 h 78"/>
                <a:gd name="T74" fmla="*/ 41 w 41"/>
                <a:gd name="T75" fmla="*/ 0 h 78"/>
                <a:gd name="T76" fmla="*/ 41 w 41"/>
                <a:gd name="T77" fmla="*/ 0 h 78"/>
                <a:gd name="T78" fmla="*/ 41 w 41"/>
                <a:gd name="T79" fmla="*/ 0 h 78"/>
                <a:gd name="T80" fmla="*/ 41 w 41"/>
                <a:gd name="T81" fmla="*/ 0 h 78"/>
                <a:gd name="T82" fmla="*/ 41 w 41"/>
                <a:gd name="T83" fmla="*/ 0 h 78"/>
                <a:gd name="T84" fmla="*/ 41 w 41"/>
                <a:gd name="T85" fmla="*/ 0 h 78"/>
                <a:gd name="T86" fmla="*/ 41 w 41"/>
                <a:gd name="T87" fmla="*/ 0 h 78"/>
                <a:gd name="T88" fmla="*/ 41 w 41"/>
                <a:gd name="T89" fmla="*/ 0 h 78"/>
                <a:gd name="T90" fmla="*/ 41 w 41"/>
                <a:gd name="T9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78"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39" y="31"/>
                  </a:moveTo>
                  <a:cubicBezTo>
                    <a:pt x="37" y="43"/>
                    <a:pt x="35" y="59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moveTo>
                    <a:pt x="39" y="30"/>
                  </a:moveTo>
                  <a:cubicBezTo>
                    <a:pt x="39" y="30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41" y="12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moveTo>
                    <a:pt x="41" y="2"/>
                  </a:moveTo>
                  <a:cubicBezTo>
                    <a:pt x="41" y="4"/>
                    <a:pt x="41" y="7"/>
                    <a:pt x="41" y="12"/>
                  </a:cubicBezTo>
                  <a:cubicBezTo>
                    <a:pt x="41" y="8"/>
                    <a:pt x="41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2"/>
                    <a:pt x="41" y="2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/>
            <p:cNvSpPr>
              <a:spLocks/>
            </p:cNvSpPr>
            <p:nvPr/>
          </p:nvSpPr>
          <p:spPr bwMode="auto">
            <a:xfrm>
              <a:off x="11083131" y="1675079"/>
              <a:ext cx="265201" cy="503061"/>
            </a:xfrm>
            <a:custGeom>
              <a:avLst/>
              <a:gdLst>
                <a:gd name="T0" fmla="*/ 41 w 41"/>
                <a:gd name="T1" fmla="*/ 0 h 78"/>
                <a:gd name="T2" fmla="*/ 41 w 41"/>
                <a:gd name="T3" fmla="*/ 0 h 78"/>
                <a:gd name="T4" fmla="*/ 41 w 41"/>
                <a:gd name="T5" fmla="*/ 0 h 78"/>
                <a:gd name="T6" fmla="*/ 0 w 41"/>
                <a:gd name="T7" fmla="*/ 56 h 78"/>
                <a:gd name="T8" fmla="*/ 30 w 41"/>
                <a:gd name="T9" fmla="*/ 78 h 78"/>
                <a:gd name="T10" fmla="*/ 30 w 41"/>
                <a:gd name="T11" fmla="*/ 77 h 78"/>
                <a:gd name="T12" fmla="*/ 30 w 41"/>
                <a:gd name="T13" fmla="*/ 77 h 78"/>
                <a:gd name="T14" fmla="*/ 30 w 41"/>
                <a:gd name="T15" fmla="*/ 77 h 78"/>
                <a:gd name="T16" fmla="*/ 30 w 41"/>
                <a:gd name="T17" fmla="*/ 77 h 78"/>
                <a:gd name="T18" fmla="*/ 30 w 41"/>
                <a:gd name="T19" fmla="*/ 77 h 78"/>
                <a:gd name="T20" fmla="*/ 39 w 41"/>
                <a:gd name="T21" fmla="*/ 31 h 78"/>
                <a:gd name="T22" fmla="*/ 39 w 41"/>
                <a:gd name="T23" fmla="*/ 31 h 78"/>
                <a:gd name="T24" fmla="*/ 39 w 41"/>
                <a:gd name="T25" fmla="*/ 30 h 78"/>
                <a:gd name="T26" fmla="*/ 39 w 41"/>
                <a:gd name="T27" fmla="*/ 30 h 78"/>
                <a:gd name="T28" fmla="*/ 39 w 41"/>
                <a:gd name="T29" fmla="*/ 30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41 w 41"/>
                <a:gd name="T39" fmla="*/ 12 h 78"/>
                <a:gd name="T40" fmla="*/ 41 w 41"/>
                <a:gd name="T41" fmla="*/ 12 h 78"/>
                <a:gd name="T42" fmla="*/ 41 w 41"/>
                <a:gd name="T43" fmla="*/ 12 h 78"/>
                <a:gd name="T44" fmla="*/ 41 w 41"/>
                <a:gd name="T45" fmla="*/ 2 h 78"/>
                <a:gd name="T46" fmla="*/ 41 w 41"/>
                <a:gd name="T47" fmla="*/ 1 h 78"/>
                <a:gd name="T48" fmla="*/ 41 w 41"/>
                <a:gd name="T49" fmla="*/ 1 h 78"/>
                <a:gd name="T50" fmla="*/ 41 w 41"/>
                <a:gd name="T51" fmla="*/ 1 h 78"/>
                <a:gd name="T52" fmla="*/ 41 w 41"/>
                <a:gd name="T53" fmla="*/ 1 h 78"/>
                <a:gd name="T54" fmla="*/ 41 w 41"/>
                <a:gd name="T55" fmla="*/ 0 h 78"/>
                <a:gd name="T56" fmla="*/ 41 w 41"/>
                <a:gd name="T57" fmla="*/ 0 h 78"/>
                <a:gd name="T58" fmla="*/ 41 w 41"/>
                <a:gd name="T59" fmla="*/ 0 h 78"/>
                <a:gd name="T60" fmla="*/ 41 w 41"/>
                <a:gd name="T61" fmla="*/ 0 h 78"/>
                <a:gd name="T62" fmla="*/ 41 w 41"/>
                <a:gd name="T63" fmla="*/ 0 h 78"/>
                <a:gd name="T64" fmla="*/ 41 w 41"/>
                <a:gd name="T65" fmla="*/ 0 h 78"/>
                <a:gd name="T66" fmla="*/ 41 w 41"/>
                <a:gd name="T6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78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23"/>
                    <a:pt x="40" y="17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7"/>
                    <a:pt x="41" y="4"/>
                    <a:pt x="41" y="2"/>
                  </a:cubicBezTo>
                  <a:cubicBezTo>
                    <a:pt x="41" y="2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/>
            <p:cNvSpPr>
              <a:spLocks noEditPoints="1"/>
            </p:cNvSpPr>
            <p:nvPr/>
          </p:nvSpPr>
          <p:spPr bwMode="auto">
            <a:xfrm>
              <a:off x="10771452" y="2432405"/>
              <a:ext cx="235126" cy="71085"/>
            </a:xfrm>
            <a:custGeom>
              <a:avLst/>
              <a:gdLst>
                <a:gd name="T0" fmla="*/ 15 w 36"/>
                <a:gd name="T1" fmla="*/ 11 h 11"/>
                <a:gd name="T2" fmla="*/ 15 w 36"/>
                <a:gd name="T3" fmla="*/ 11 h 11"/>
                <a:gd name="T4" fmla="*/ 15 w 36"/>
                <a:gd name="T5" fmla="*/ 11 h 11"/>
                <a:gd name="T6" fmla="*/ 15 w 36"/>
                <a:gd name="T7" fmla="*/ 11 h 11"/>
                <a:gd name="T8" fmla="*/ 0 w 36"/>
                <a:gd name="T9" fmla="*/ 6 h 11"/>
                <a:gd name="T10" fmla="*/ 0 w 36"/>
                <a:gd name="T11" fmla="*/ 6 h 11"/>
                <a:gd name="T12" fmla="*/ 0 w 36"/>
                <a:gd name="T13" fmla="*/ 6 h 11"/>
                <a:gd name="T14" fmla="*/ 36 w 36"/>
                <a:gd name="T15" fmla="*/ 0 h 11"/>
                <a:gd name="T16" fmla="*/ 15 w 36"/>
                <a:gd name="T17" fmla="*/ 11 h 11"/>
                <a:gd name="T18" fmla="*/ 36 w 36"/>
                <a:gd name="T19" fmla="*/ 0 h 11"/>
                <a:gd name="T20" fmla="*/ 36 w 36"/>
                <a:gd name="T21" fmla="*/ 0 h 11"/>
                <a:gd name="T22" fmla="*/ 36 w 36"/>
                <a:gd name="T23" fmla="*/ 0 h 11"/>
                <a:gd name="T24" fmla="*/ 36 w 36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"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36" y="0"/>
                  </a:moveTo>
                  <a:cubicBezTo>
                    <a:pt x="31" y="7"/>
                    <a:pt x="23" y="11"/>
                    <a:pt x="15" y="11"/>
                  </a:cubicBezTo>
                  <a:cubicBezTo>
                    <a:pt x="23" y="11"/>
                    <a:pt x="31" y="7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10771452" y="2191810"/>
              <a:ext cx="265201" cy="311679"/>
            </a:xfrm>
            <a:custGeom>
              <a:avLst/>
              <a:gdLst>
                <a:gd name="T0" fmla="*/ 30 w 41"/>
                <a:gd name="T1" fmla="*/ 0 h 48"/>
                <a:gd name="T2" fmla="*/ 26 w 41"/>
                <a:gd name="T3" fmla="*/ 6 h 48"/>
                <a:gd name="T4" fmla="*/ 34 w 41"/>
                <a:gd name="T5" fmla="*/ 21 h 48"/>
                <a:gd name="T6" fmla="*/ 31 w 41"/>
                <a:gd name="T7" fmla="*/ 33 h 48"/>
                <a:gd name="T8" fmla="*/ 15 w 41"/>
                <a:gd name="T9" fmla="*/ 41 h 48"/>
                <a:gd name="T10" fmla="*/ 4 w 41"/>
                <a:gd name="T11" fmla="*/ 37 h 48"/>
                <a:gd name="T12" fmla="*/ 4 w 41"/>
                <a:gd name="T13" fmla="*/ 37 h 48"/>
                <a:gd name="T14" fmla="*/ 0 w 41"/>
                <a:gd name="T15" fmla="*/ 43 h 48"/>
                <a:gd name="T16" fmla="*/ 0 w 41"/>
                <a:gd name="T17" fmla="*/ 43 h 48"/>
                <a:gd name="T18" fmla="*/ 0 w 41"/>
                <a:gd name="T19" fmla="*/ 43 h 48"/>
                <a:gd name="T20" fmla="*/ 0 w 41"/>
                <a:gd name="T21" fmla="*/ 43 h 48"/>
                <a:gd name="T22" fmla="*/ 0 w 41"/>
                <a:gd name="T23" fmla="*/ 43 h 48"/>
                <a:gd name="T24" fmla="*/ 15 w 41"/>
                <a:gd name="T25" fmla="*/ 48 h 48"/>
                <a:gd name="T26" fmla="*/ 15 w 41"/>
                <a:gd name="T27" fmla="*/ 48 h 48"/>
                <a:gd name="T28" fmla="*/ 15 w 41"/>
                <a:gd name="T29" fmla="*/ 48 h 48"/>
                <a:gd name="T30" fmla="*/ 15 w 41"/>
                <a:gd name="T31" fmla="*/ 48 h 48"/>
                <a:gd name="T32" fmla="*/ 15 w 41"/>
                <a:gd name="T33" fmla="*/ 48 h 48"/>
                <a:gd name="T34" fmla="*/ 15 w 41"/>
                <a:gd name="T35" fmla="*/ 48 h 48"/>
                <a:gd name="T36" fmla="*/ 36 w 41"/>
                <a:gd name="T37" fmla="*/ 37 h 48"/>
                <a:gd name="T38" fmla="*/ 36 w 41"/>
                <a:gd name="T39" fmla="*/ 37 h 48"/>
                <a:gd name="T40" fmla="*/ 36 w 41"/>
                <a:gd name="T41" fmla="*/ 37 h 48"/>
                <a:gd name="T42" fmla="*/ 36 w 41"/>
                <a:gd name="T43" fmla="*/ 37 h 48"/>
                <a:gd name="T44" fmla="*/ 36 w 41"/>
                <a:gd name="T45" fmla="*/ 37 h 48"/>
                <a:gd name="T46" fmla="*/ 36 w 41"/>
                <a:gd name="T47" fmla="*/ 37 h 48"/>
                <a:gd name="T48" fmla="*/ 36 w 41"/>
                <a:gd name="T49" fmla="*/ 37 h 48"/>
                <a:gd name="T50" fmla="*/ 41 w 41"/>
                <a:gd name="T51" fmla="*/ 21 h 48"/>
                <a:gd name="T52" fmla="*/ 30 w 41"/>
                <a:gd name="T53" fmla="*/ 0 h 48"/>
                <a:gd name="T54" fmla="*/ 30 w 41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48">
                  <a:moveTo>
                    <a:pt x="30" y="0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32" y="10"/>
                    <a:pt x="34" y="16"/>
                    <a:pt x="34" y="21"/>
                  </a:cubicBezTo>
                  <a:cubicBezTo>
                    <a:pt x="34" y="25"/>
                    <a:pt x="33" y="29"/>
                    <a:pt x="31" y="33"/>
                  </a:cubicBezTo>
                  <a:cubicBezTo>
                    <a:pt x="27" y="38"/>
                    <a:pt x="21" y="41"/>
                    <a:pt x="15" y="41"/>
                  </a:cubicBezTo>
                  <a:cubicBezTo>
                    <a:pt x="11" y="41"/>
                    <a:pt x="7" y="40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6"/>
                    <a:pt x="10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23" y="48"/>
                    <a:pt x="31" y="44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0" y="32"/>
                    <a:pt x="41" y="27"/>
                    <a:pt x="41" y="21"/>
                  </a:cubicBezTo>
                  <a:cubicBezTo>
                    <a:pt x="41" y="13"/>
                    <a:pt x="37" y="5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042652" y="2788173"/>
            <a:ext cx="65761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Thanks For Watching</a:t>
            </a:r>
          </a:p>
        </p:txBody>
      </p:sp>
      <p:sp>
        <p:nvSpPr>
          <p:cNvPr id="93" name="Rectangle 6"/>
          <p:cNvSpPr/>
          <p:nvPr/>
        </p:nvSpPr>
        <p:spPr>
          <a:xfrm>
            <a:off x="0" y="4161853"/>
            <a:ext cx="12192000" cy="2769279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57561 h 1359765"/>
              <a:gd name="connsiteX1" fmla="*/ 574189 w 6216319"/>
              <a:gd name="connsiteY1" fmla="*/ 379355 h 1359765"/>
              <a:gd name="connsiteX2" fmla="*/ 2265770 w 6216319"/>
              <a:gd name="connsiteY2" fmla="*/ 566088 h 1359765"/>
              <a:gd name="connsiteX3" fmla="*/ 3244906 w 6216319"/>
              <a:gd name="connsiteY3" fmla="*/ 549904 h 1359765"/>
              <a:gd name="connsiteX4" fmla="*/ 4628644 w 6216319"/>
              <a:gd name="connsiteY4" fmla="*/ 1092071 h 1359765"/>
              <a:gd name="connsiteX5" fmla="*/ 5356927 w 6216319"/>
              <a:gd name="connsiteY5" fmla="*/ 1245819 h 1359765"/>
              <a:gd name="connsiteX6" fmla="*/ 6216319 w 6216319"/>
              <a:gd name="connsiteY6" fmla="*/ 1359765 h 1359765"/>
              <a:gd name="connsiteX7" fmla="*/ 0 w 6216319"/>
              <a:gd name="connsiteY7" fmla="*/ 1359765 h 1359765"/>
              <a:gd name="connsiteX8" fmla="*/ 0 w 6216319"/>
              <a:gd name="connsiteY8" fmla="*/ 57561 h 1359765"/>
              <a:gd name="connsiteX0" fmla="*/ 0 w 6216319"/>
              <a:gd name="connsiteY0" fmla="*/ 55201 h 1357405"/>
              <a:gd name="connsiteX1" fmla="*/ 574189 w 6216319"/>
              <a:gd name="connsiteY1" fmla="*/ 376995 h 1357405"/>
              <a:gd name="connsiteX2" fmla="*/ 2244895 w 6216319"/>
              <a:gd name="connsiteY2" fmla="*/ 570887 h 1357405"/>
              <a:gd name="connsiteX3" fmla="*/ 3244906 w 6216319"/>
              <a:gd name="connsiteY3" fmla="*/ 547544 h 1357405"/>
              <a:gd name="connsiteX4" fmla="*/ 4628644 w 6216319"/>
              <a:gd name="connsiteY4" fmla="*/ 1089711 h 1357405"/>
              <a:gd name="connsiteX5" fmla="*/ 5356927 w 6216319"/>
              <a:gd name="connsiteY5" fmla="*/ 1243459 h 1357405"/>
              <a:gd name="connsiteX6" fmla="*/ 6216319 w 6216319"/>
              <a:gd name="connsiteY6" fmla="*/ 1357405 h 1357405"/>
              <a:gd name="connsiteX7" fmla="*/ 0 w 6216319"/>
              <a:gd name="connsiteY7" fmla="*/ 1357405 h 1357405"/>
              <a:gd name="connsiteX8" fmla="*/ 0 w 6216319"/>
              <a:gd name="connsiteY8" fmla="*/ 55201 h 1357405"/>
              <a:gd name="connsiteX0" fmla="*/ 0 w 6216319"/>
              <a:gd name="connsiteY0" fmla="*/ 49067 h 1351271"/>
              <a:gd name="connsiteX1" fmla="*/ 574189 w 6216319"/>
              <a:gd name="connsiteY1" fmla="*/ 370861 h 1351271"/>
              <a:gd name="connsiteX2" fmla="*/ 1217749 w 6216319"/>
              <a:gd name="connsiteY2" fmla="*/ 1887 h 1351271"/>
              <a:gd name="connsiteX3" fmla="*/ 2244895 w 6216319"/>
              <a:gd name="connsiteY3" fmla="*/ 564753 h 1351271"/>
              <a:gd name="connsiteX4" fmla="*/ 3244906 w 6216319"/>
              <a:gd name="connsiteY4" fmla="*/ 541410 h 1351271"/>
              <a:gd name="connsiteX5" fmla="*/ 4628644 w 6216319"/>
              <a:gd name="connsiteY5" fmla="*/ 1083577 h 1351271"/>
              <a:gd name="connsiteX6" fmla="*/ 5356927 w 6216319"/>
              <a:gd name="connsiteY6" fmla="*/ 1237325 h 1351271"/>
              <a:gd name="connsiteX7" fmla="*/ 6216319 w 6216319"/>
              <a:gd name="connsiteY7" fmla="*/ 1351271 h 1351271"/>
              <a:gd name="connsiteX8" fmla="*/ 0 w 6216319"/>
              <a:gd name="connsiteY8" fmla="*/ 1351271 h 1351271"/>
              <a:gd name="connsiteX9" fmla="*/ 0 w 6216319"/>
              <a:gd name="connsiteY9" fmla="*/ 49067 h 1351271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04848 w 6216319"/>
              <a:gd name="connsiteY3" fmla="*/ 296453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889839 w 6216319"/>
              <a:gd name="connsiteY6" fmla="*/ 317928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613304"/>
              <a:gd name="connsiteY0" fmla="*/ 22 h 1302226"/>
              <a:gd name="connsiteX1" fmla="*/ 574189 w 6613304"/>
              <a:gd name="connsiteY1" fmla="*/ 321816 h 1302226"/>
              <a:gd name="connsiteX2" fmla="*/ 1015951 w 6613304"/>
              <a:gd name="connsiteY2" fmla="*/ 346561 h 1302226"/>
              <a:gd name="connsiteX3" fmla="*/ 1732682 w 6613304"/>
              <a:gd name="connsiteY3" fmla="*/ 368038 h 1302226"/>
              <a:gd name="connsiteX4" fmla="*/ 2147475 w 6613304"/>
              <a:gd name="connsiteY4" fmla="*/ 479915 h 1302226"/>
              <a:gd name="connsiteX5" fmla="*/ 3043108 w 6613304"/>
              <a:gd name="connsiteY5" fmla="*/ 549633 h 1302226"/>
              <a:gd name="connsiteX6" fmla="*/ 3562786 w 6613304"/>
              <a:gd name="connsiteY6" fmla="*/ 790391 h 1302226"/>
              <a:gd name="connsiteX7" fmla="*/ 4684312 w 6613304"/>
              <a:gd name="connsiteY7" fmla="*/ 1156227 h 1302226"/>
              <a:gd name="connsiteX8" fmla="*/ 5092502 w 6613304"/>
              <a:gd name="connsiteY8" fmla="*/ 1188280 h 1302226"/>
              <a:gd name="connsiteX9" fmla="*/ 5886947 w 6613304"/>
              <a:gd name="connsiteY9" fmla="*/ 1005147 h 1302226"/>
              <a:gd name="connsiteX10" fmla="*/ 6216319 w 6613304"/>
              <a:gd name="connsiteY10" fmla="*/ 1302226 h 1302226"/>
              <a:gd name="connsiteX11" fmla="*/ 0 w 6613304"/>
              <a:gd name="connsiteY11" fmla="*/ 1302226 h 1302226"/>
              <a:gd name="connsiteX12" fmla="*/ 0 w 6613304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0574"/>
              <a:gd name="connsiteY0" fmla="*/ 22 h 1302226"/>
              <a:gd name="connsiteX1" fmla="*/ 574189 w 6590574"/>
              <a:gd name="connsiteY1" fmla="*/ 321816 h 1302226"/>
              <a:gd name="connsiteX2" fmla="*/ 1015951 w 6590574"/>
              <a:gd name="connsiteY2" fmla="*/ 346561 h 1302226"/>
              <a:gd name="connsiteX3" fmla="*/ 1732682 w 6590574"/>
              <a:gd name="connsiteY3" fmla="*/ 368038 h 1302226"/>
              <a:gd name="connsiteX4" fmla="*/ 2147475 w 6590574"/>
              <a:gd name="connsiteY4" fmla="*/ 479915 h 1302226"/>
              <a:gd name="connsiteX5" fmla="*/ 3043108 w 6590574"/>
              <a:gd name="connsiteY5" fmla="*/ 549633 h 1302226"/>
              <a:gd name="connsiteX6" fmla="*/ 3562786 w 6590574"/>
              <a:gd name="connsiteY6" fmla="*/ 790391 h 1302226"/>
              <a:gd name="connsiteX7" fmla="*/ 4684312 w 6590574"/>
              <a:gd name="connsiteY7" fmla="*/ 1156227 h 1302226"/>
              <a:gd name="connsiteX8" fmla="*/ 5092502 w 6590574"/>
              <a:gd name="connsiteY8" fmla="*/ 1188280 h 1302226"/>
              <a:gd name="connsiteX9" fmla="*/ 5810403 w 6590574"/>
              <a:gd name="connsiteY9" fmla="*/ 1184110 h 1302226"/>
              <a:gd name="connsiteX10" fmla="*/ 6216319 w 6590574"/>
              <a:gd name="connsiteY10" fmla="*/ 1302226 h 1302226"/>
              <a:gd name="connsiteX11" fmla="*/ 0 w 6590574"/>
              <a:gd name="connsiteY11" fmla="*/ 1302226 h 1302226"/>
              <a:gd name="connsiteX12" fmla="*/ 0 w 6590574"/>
              <a:gd name="connsiteY12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5810403 w 6216319"/>
              <a:gd name="connsiteY9" fmla="*/ 1184110 h 1302226"/>
              <a:gd name="connsiteX10" fmla="*/ 6216319 w 6216319"/>
              <a:gd name="connsiteY10" fmla="*/ 1302226 h 1302226"/>
              <a:gd name="connsiteX11" fmla="*/ 0 w 6216319"/>
              <a:gd name="connsiteY11" fmla="*/ 1302226 h 1302226"/>
              <a:gd name="connsiteX12" fmla="*/ 0 w 6216319"/>
              <a:gd name="connsiteY12" fmla="*/ 22 h 1302226"/>
              <a:gd name="connsiteX0" fmla="*/ 0 w 6216319"/>
              <a:gd name="connsiteY0" fmla="*/ 10 h 1452543"/>
              <a:gd name="connsiteX1" fmla="*/ 574189 w 6216319"/>
              <a:gd name="connsiteY1" fmla="*/ 472133 h 1452543"/>
              <a:gd name="connsiteX2" fmla="*/ 1015951 w 6216319"/>
              <a:gd name="connsiteY2" fmla="*/ 496878 h 1452543"/>
              <a:gd name="connsiteX3" fmla="*/ 1732682 w 6216319"/>
              <a:gd name="connsiteY3" fmla="*/ 518355 h 1452543"/>
              <a:gd name="connsiteX4" fmla="*/ 2147475 w 6216319"/>
              <a:gd name="connsiteY4" fmla="*/ 630232 h 1452543"/>
              <a:gd name="connsiteX5" fmla="*/ 3043108 w 6216319"/>
              <a:gd name="connsiteY5" fmla="*/ 699950 h 1452543"/>
              <a:gd name="connsiteX6" fmla="*/ 3562786 w 6216319"/>
              <a:gd name="connsiteY6" fmla="*/ 940708 h 1452543"/>
              <a:gd name="connsiteX7" fmla="*/ 4684312 w 6216319"/>
              <a:gd name="connsiteY7" fmla="*/ 1306544 h 1452543"/>
              <a:gd name="connsiteX8" fmla="*/ 5092502 w 6216319"/>
              <a:gd name="connsiteY8" fmla="*/ 1338597 h 1452543"/>
              <a:gd name="connsiteX9" fmla="*/ 5810403 w 6216319"/>
              <a:gd name="connsiteY9" fmla="*/ 1334427 h 1452543"/>
              <a:gd name="connsiteX10" fmla="*/ 6216319 w 6216319"/>
              <a:gd name="connsiteY10" fmla="*/ 1452543 h 1452543"/>
              <a:gd name="connsiteX11" fmla="*/ 0 w 6216319"/>
              <a:gd name="connsiteY11" fmla="*/ 1452543 h 1452543"/>
              <a:gd name="connsiteX12" fmla="*/ 0 w 6216319"/>
              <a:gd name="connsiteY12" fmla="*/ 10 h 145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"/>
          <p:cNvSpPr/>
          <p:nvPr/>
        </p:nvSpPr>
        <p:spPr>
          <a:xfrm>
            <a:off x="-16156" y="5447541"/>
            <a:ext cx="6216319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6"/>
          <p:cNvSpPr/>
          <p:nvPr/>
        </p:nvSpPr>
        <p:spPr>
          <a:xfrm flipV="1">
            <a:off x="-25069" y="-9350"/>
            <a:ext cx="6216319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624577" y="-254858"/>
            <a:ext cx="5139517" cy="6001523"/>
            <a:chOff x="6624577" y="-254858"/>
            <a:chExt cx="5139517" cy="6001523"/>
          </a:xfrm>
        </p:grpSpPr>
        <p:sp>
          <p:nvSpPr>
            <p:cNvPr id="96" name="Freeform 9"/>
            <p:cNvSpPr>
              <a:spLocks/>
            </p:cNvSpPr>
            <p:nvPr/>
          </p:nvSpPr>
          <p:spPr bwMode="auto">
            <a:xfrm>
              <a:off x="9862269" y="-254858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6624577" y="701858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9095390" y="4384590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9" name="Freeform 9"/>
          <p:cNvSpPr>
            <a:spLocks/>
          </p:cNvSpPr>
          <p:nvPr/>
        </p:nvSpPr>
        <p:spPr bwMode="auto">
          <a:xfrm>
            <a:off x="10523802" y="2845799"/>
            <a:ext cx="1901825" cy="1362075"/>
          </a:xfrm>
          <a:custGeom>
            <a:avLst/>
            <a:gdLst>
              <a:gd name="T0" fmla="*/ 464 w 504"/>
              <a:gd name="T1" fmla="*/ 178 h 360"/>
              <a:gd name="T2" fmla="*/ 468 w 504"/>
              <a:gd name="T3" fmla="*/ 144 h 360"/>
              <a:gd name="T4" fmla="*/ 324 w 504"/>
              <a:gd name="T5" fmla="*/ 0 h 360"/>
              <a:gd name="T6" fmla="*/ 196 w 504"/>
              <a:gd name="T7" fmla="*/ 79 h 360"/>
              <a:gd name="T8" fmla="*/ 162 w 504"/>
              <a:gd name="T9" fmla="*/ 72 h 360"/>
              <a:gd name="T10" fmla="*/ 72 w 504"/>
              <a:gd name="T11" fmla="*/ 159 h 360"/>
              <a:gd name="T12" fmla="*/ 0 w 504"/>
              <a:gd name="T13" fmla="*/ 252 h 360"/>
              <a:gd name="T14" fmla="*/ 144 w 504"/>
              <a:gd name="T15" fmla="*/ 360 h 360"/>
              <a:gd name="T16" fmla="*/ 360 w 504"/>
              <a:gd name="T17" fmla="*/ 360 h 360"/>
              <a:gd name="T18" fmla="*/ 504 w 504"/>
              <a:gd name="T19" fmla="*/ 252 h 360"/>
              <a:gd name="T20" fmla="*/ 464 w 504"/>
              <a:gd name="T21" fmla="*/ 17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60">
                <a:moveTo>
                  <a:pt x="464" y="178"/>
                </a:moveTo>
                <a:cubicBezTo>
                  <a:pt x="466" y="167"/>
                  <a:pt x="468" y="156"/>
                  <a:pt x="468" y="144"/>
                </a:cubicBezTo>
                <a:cubicBezTo>
                  <a:pt x="468" y="64"/>
                  <a:pt x="404" y="0"/>
                  <a:pt x="324" y="0"/>
                </a:cubicBezTo>
                <a:cubicBezTo>
                  <a:pt x="268" y="0"/>
                  <a:pt x="220" y="32"/>
                  <a:pt x="196" y="79"/>
                </a:cubicBezTo>
                <a:cubicBezTo>
                  <a:pt x="186" y="74"/>
                  <a:pt x="174" y="72"/>
                  <a:pt x="162" y="72"/>
                </a:cubicBezTo>
                <a:cubicBezTo>
                  <a:pt x="113" y="72"/>
                  <a:pt x="74" y="111"/>
                  <a:pt x="72" y="159"/>
                </a:cubicBezTo>
                <a:cubicBezTo>
                  <a:pt x="29" y="178"/>
                  <a:pt x="0" y="212"/>
                  <a:pt x="0" y="252"/>
                </a:cubicBezTo>
                <a:cubicBezTo>
                  <a:pt x="0" y="311"/>
                  <a:pt x="65" y="360"/>
                  <a:pt x="144" y="360"/>
                </a:cubicBezTo>
                <a:cubicBezTo>
                  <a:pt x="360" y="360"/>
                  <a:pt x="360" y="360"/>
                  <a:pt x="360" y="360"/>
                </a:cubicBezTo>
                <a:cubicBezTo>
                  <a:pt x="439" y="360"/>
                  <a:pt x="504" y="311"/>
                  <a:pt x="504" y="252"/>
                </a:cubicBezTo>
                <a:cubicBezTo>
                  <a:pt x="504" y="223"/>
                  <a:pt x="489" y="197"/>
                  <a:pt x="464" y="17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4805156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animBg="1"/>
      <p:bldP spid="94" grpId="0" animBg="1"/>
      <p:bldP spid="95" grpId="0" animBg="1"/>
      <p:bldP spid="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88DE46-6497-B72B-007D-B045BA4FE138}"/>
              </a:ext>
            </a:extLst>
          </p:cNvPr>
          <p:cNvGrpSpPr/>
          <p:nvPr/>
        </p:nvGrpSpPr>
        <p:grpSpPr>
          <a:xfrm>
            <a:off x="-2" y="0"/>
            <a:ext cx="12192002" cy="6419851"/>
            <a:chOff x="-2" y="0"/>
            <a:chExt cx="12192002" cy="6419851"/>
          </a:xfrm>
          <a:solidFill>
            <a:schemeClr val="tx2"/>
          </a:solidFill>
        </p:grpSpPr>
        <p:sp>
          <p:nvSpPr>
            <p:cNvPr id="60" name="Rectangle 59"/>
            <p:cNvSpPr/>
            <p:nvPr/>
          </p:nvSpPr>
          <p:spPr>
            <a:xfrm>
              <a:off x="6055361" y="1"/>
              <a:ext cx="6136639" cy="64198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-2" y="0"/>
              <a:ext cx="6096001" cy="64198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4058473" y="398540"/>
            <a:ext cx="3993775" cy="54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Tools Used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9776" y="2097371"/>
            <a:ext cx="1818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Clear Sans" panose="020B0503030202020304" pitchFamily="34" charset="0"/>
              </a:rPr>
              <a:t>Excel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07344" y="2009368"/>
            <a:ext cx="1306637" cy="102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bg1"/>
              </a:solidFill>
              <a:cs typeface="Clear Sans Light" panose="020B03030302020203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TextBox 99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CE5DC-DB2D-01F1-7E1D-E53F8D163FC9}"/>
              </a:ext>
            </a:extLst>
          </p:cNvPr>
          <p:cNvSpPr txBox="1"/>
          <p:nvPr/>
        </p:nvSpPr>
        <p:spPr>
          <a:xfrm>
            <a:off x="7667714" y="2097371"/>
            <a:ext cx="295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Clear Sans" panose="020B0503030202020304" pitchFamily="34" charset="0"/>
              </a:rPr>
              <a:t>Power 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9432-C81F-0FB8-4DBE-C04206FCDC54}"/>
              </a:ext>
            </a:extLst>
          </p:cNvPr>
          <p:cNvSpPr txBox="1"/>
          <p:nvPr/>
        </p:nvSpPr>
        <p:spPr>
          <a:xfrm>
            <a:off x="2660662" y="3919122"/>
            <a:ext cx="295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Clear Sans" panose="020B0503030202020304" pitchFamily="34" charset="0"/>
              </a:rPr>
              <a:t>Tableau</a:t>
            </a:r>
            <a:endParaRPr lang="en-US" sz="3200" b="1" dirty="0">
              <a:solidFill>
                <a:schemeClr val="bg1"/>
              </a:solidFill>
              <a:cs typeface="Clear Sans" panose="020B05030302020203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1574-BB37-C602-4899-5FD35BE5A97E}"/>
              </a:ext>
            </a:extLst>
          </p:cNvPr>
          <p:cNvSpPr txBox="1"/>
          <p:nvPr/>
        </p:nvSpPr>
        <p:spPr>
          <a:xfrm>
            <a:off x="5929603" y="3915833"/>
            <a:ext cx="295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Clear Sans" panose="020B0503030202020304" pitchFamily="34" charset="0"/>
              </a:rPr>
              <a:t>SQL</a:t>
            </a:r>
            <a:endParaRPr lang="en-US" sz="3200" b="1" dirty="0">
              <a:solidFill>
                <a:schemeClr val="bg1"/>
              </a:solidFill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4028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9E69-A84B-DB8A-9973-43FA4B58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9F173-2E12-40EF-B87C-8650A1E2F268}"/>
              </a:ext>
            </a:extLst>
          </p:cNvPr>
          <p:cNvSpPr/>
          <p:nvPr/>
        </p:nvSpPr>
        <p:spPr>
          <a:xfrm>
            <a:off x="0" y="4387088"/>
            <a:ext cx="12192000" cy="1954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A49174-7B95-D26A-A046-0E7EBD1326AB}"/>
              </a:ext>
            </a:extLst>
          </p:cNvPr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/>
              <a:t>4</a:t>
            </a:fld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B4157D-F131-42FC-4639-2FD614CB6FCF}"/>
              </a:ext>
            </a:extLst>
          </p:cNvPr>
          <p:cNvSpPr txBox="1">
            <a:spLocks/>
          </p:cNvSpPr>
          <p:nvPr/>
        </p:nvSpPr>
        <p:spPr>
          <a:xfrm>
            <a:off x="1521822" y="602254"/>
            <a:ext cx="6609262" cy="4140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KPI List used for the Analysis:</a:t>
            </a:r>
          </a:p>
          <a:p>
            <a:endParaRPr lang="en-US" sz="2400" b="1" dirty="0"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No of Invoice by Account Executive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Yearly Meeting Count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Cross Sell-Target, Achieved, New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New-Target, Achieved, New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Renewal-Target, Achieved, New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Stage Funnel by Revenue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No of meeting By Account Executive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Top Open Opportunity</a:t>
            </a:r>
            <a:endParaRPr lang="en-GB" sz="2400" b="1" dirty="0"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5769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9808" y="449206"/>
            <a:ext cx="3252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No of Meeting</a:t>
            </a:r>
            <a:endParaRPr lang="ar-SA" sz="40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537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1447819" y="655392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5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950F1E-0A36-018C-11EC-5B4354104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4966"/>
              </p:ext>
            </p:extLst>
          </p:nvPr>
        </p:nvGraphicFramePr>
        <p:xfrm>
          <a:off x="3026705" y="2941404"/>
          <a:ext cx="6138589" cy="336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42BCD4-D805-D1FD-C8B5-069C9C351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16718"/>
              </p:ext>
            </p:extLst>
          </p:nvPr>
        </p:nvGraphicFramePr>
        <p:xfrm>
          <a:off x="3997235" y="1390318"/>
          <a:ext cx="3931919" cy="1379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90">
                  <a:extLst>
                    <a:ext uri="{9D8B030D-6E8A-4147-A177-3AD203B41FA5}">
                      <a16:colId xmlns:a16="http://schemas.microsoft.com/office/drawing/2014/main" val="2088922106"/>
                    </a:ext>
                  </a:extLst>
                </a:gridCol>
                <a:gridCol w="2438229">
                  <a:extLst>
                    <a:ext uri="{9D8B030D-6E8A-4147-A177-3AD203B41FA5}">
                      <a16:colId xmlns:a16="http://schemas.microsoft.com/office/drawing/2014/main" val="3054486089"/>
                    </a:ext>
                  </a:extLst>
                </a:gridCol>
              </a:tblGrid>
              <a:tr h="344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Count of Meeting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9112952"/>
                  </a:ext>
                </a:extLst>
              </a:tr>
              <a:tr h="344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2019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62763355"/>
                  </a:ext>
                </a:extLst>
              </a:tr>
              <a:tr h="344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2020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31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15647577"/>
                  </a:ext>
                </a:extLst>
              </a:tr>
              <a:tr h="344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34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531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EA52C-8C9F-C917-9D30-81801EA1F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8FAB9-CAF1-9983-2FD1-4BA30B14FC79}"/>
              </a:ext>
            </a:extLst>
          </p:cNvPr>
          <p:cNvSpPr/>
          <p:nvPr/>
        </p:nvSpPr>
        <p:spPr>
          <a:xfrm>
            <a:off x="2189636" y="449206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No of Invoices by Account Executive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C57D2-8306-8883-E1F2-FB5F691C507B}"/>
              </a:ext>
            </a:extLst>
          </p:cNvPr>
          <p:cNvSpPr/>
          <p:nvPr/>
        </p:nvSpPr>
        <p:spPr>
          <a:xfrm>
            <a:off x="0" y="647537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D75B2-3A0F-1C3D-4548-EB03DE87D2E0}"/>
              </a:ext>
            </a:extLst>
          </p:cNvPr>
          <p:cNvSpPr txBox="1"/>
          <p:nvPr/>
        </p:nvSpPr>
        <p:spPr>
          <a:xfrm>
            <a:off x="11447819" y="655392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6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5BFFA56-4E5E-5C21-03D9-67F96920A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743020"/>
              </p:ext>
            </p:extLst>
          </p:nvPr>
        </p:nvGraphicFramePr>
        <p:xfrm>
          <a:off x="2973892" y="2126351"/>
          <a:ext cx="6053715" cy="293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14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1E386-B899-24AA-DA02-AB2DBFDA1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2C868-A0DC-7252-A985-F1BCF015E60A}"/>
              </a:ext>
            </a:extLst>
          </p:cNvPr>
          <p:cNvSpPr/>
          <p:nvPr/>
        </p:nvSpPr>
        <p:spPr>
          <a:xfrm>
            <a:off x="0" y="4481661"/>
            <a:ext cx="12192000" cy="1919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3B41BA-2862-6CAF-103B-52E41E4F4BAB}"/>
              </a:ext>
            </a:extLst>
          </p:cNvPr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/>
              <a:t>7</a:t>
            </a:fld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EE6DAF-AF02-49DE-0C54-22C154F81751}"/>
              </a:ext>
            </a:extLst>
          </p:cNvPr>
          <p:cNvSpPr txBox="1">
            <a:spLocks/>
          </p:cNvSpPr>
          <p:nvPr/>
        </p:nvSpPr>
        <p:spPr>
          <a:xfrm>
            <a:off x="1208858" y="1528356"/>
            <a:ext cx="9774284" cy="3239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This dashboard is to discuss the  performance of  business within Ahmedabad branch by considering Cross sell, New and Renewal Numbers</a:t>
            </a:r>
          </a:p>
          <a:p>
            <a:endParaRPr lang="en-US" sz="2400" b="1" dirty="0"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Cross-selling refers to the practice of selling additional insurance policies to an existing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Renewal refers to the process of extending an existing insurance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New business refers to the process of selling insurance policies to new customers.</a:t>
            </a:r>
          </a:p>
          <a:p>
            <a:endParaRPr lang="en-GB" sz="2400" b="1" dirty="0"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61783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013668"/>
            <a:ext cx="12191999" cy="3619920"/>
            <a:chOff x="0" y="2013668"/>
            <a:chExt cx="12191999" cy="3619920"/>
          </a:xfrm>
        </p:grpSpPr>
        <p:sp>
          <p:nvSpPr>
            <p:cNvPr id="2" name="Rectangle 1"/>
            <p:cNvSpPr/>
            <p:nvPr/>
          </p:nvSpPr>
          <p:spPr>
            <a:xfrm>
              <a:off x="5035826" y="2013668"/>
              <a:ext cx="7156173" cy="36199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2013668"/>
              <a:ext cx="5035827" cy="3619920"/>
            </a:xfrm>
            <a:prstGeom prst="rect">
              <a:avLst/>
            </a:prstGeom>
            <a:solidFill>
              <a:srgbClr val="29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/>
              <a:t>8</a:t>
            </a:fld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463415" y="449206"/>
            <a:ext cx="32651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Achievement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2945675" y="2521130"/>
            <a:ext cx="1438498" cy="379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>
                <a:solidFill>
                  <a:schemeClr val="bg1"/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Cross Sell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2945675" y="3663828"/>
            <a:ext cx="1438498" cy="3792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>
                <a:solidFill>
                  <a:schemeClr val="bg1"/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New</a:t>
            </a: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2945675" y="4806751"/>
            <a:ext cx="1438498" cy="3792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>
                <a:solidFill>
                  <a:schemeClr val="bg1"/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Renewal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E2ECD-4543-14DD-1876-F8BCE188ACA9}"/>
              </a:ext>
            </a:extLst>
          </p:cNvPr>
          <p:cNvGrpSpPr/>
          <p:nvPr/>
        </p:nvGrpSpPr>
        <p:grpSpPr>
          <a:xfrm>
            <a:off x="4586241" y="2250523"/>
            <a:ext cx="999924" cy="899172"/>
            <a:chOff x="4586241" y="2250523"/>
            <a:chExt cx="999924" cy="899172"/>
          </a:xfrm>
        </p:grpSpPr>
        <p:sp>
          <p:nvSpPr>
            <p:cNvPr id="24" name="Oval 23"/>
            <p:cNvSpPr/>
            <p:nvPr/>
          </p:nvSpPr>
          <p:spPr>
            <a:xfrm>
              <a:off x="4586241" y="2250523"/>
              <a:ext cx="899171" cy="899172"/>
            </a:xfrm>
            <a:prstGeom prst="ellipse">
              <a:avLst/>
            </a:prstGeom>
            <a:solidFill>
              <a:srgbClr val="2980B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74274D-6B0C-D119-4731-4A2DDBCE6818}"/>
                </a:ext>
              </a:extLst>
            </p:cNvPr>
            <p:cNvSpPr txBox="1"/>
            <p:nvPr/>
          </p:nvSpPr>
          <p:spPr>
            <a:xfrm>
              <a:off x="4686994" y="2503363"/>
              <a:ext cx="899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cs typeface="Clear Sans" panose="020B0503030202020304" pitchFamily="34" charset="0"/>
                </a:rPr>
                <a:t>1.3 Cr	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786E5C-C4E9-9C70-3E7B-8C5CF1537363}"/>
              </a:ext>
            </a:extLst>
          </p:cNvPr>
          <p:cNvGrpSpPr/>
          <p:nvPr/>
        </p:nvGrpSpPr>
        <p:grpSpPr>
          <a:xfrm>
            <a:off x="4586241" y="3421622"/>
            <a:ext cx="927473" cy="899172"/>
            <a:chOff x="4586241" y="3421622"/>
            <a:chExt cx="927473" cy="899172"/>
          </a:xfrm>
        </p:grpSpPr>
        <p:sp>
          <p:nvSpPr>
            <p:cNvPr id="16" name="Oval 15"/>
            <p:cNvSpPr/>
            <p:nvPr/>
          </p:nvSpPr>
          <p:spPr>
            <a:xfrm>
              <a:off x="4586241" y="3421622"/>
              <a:ext cx="899171" cy="899172"/>
            </a:xfrm>
            <a:prstGeom prst="ellipse">
              <a:avLst/>
            </a:prstGeom>
            <a:solidFill>
              <a:srgbClr val="2980B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13998B-5B21-F98A-EE91-382D3632138C}"/>
                </a:ext>
              </a:extLst>
            </p:cNvPr>
            <p:cNvSpPr txBox="1"/>
            <p:nvPr/>
          </p:nvSpPr>
          <p:spPr>
            <a:xfrm>
              <a:off x="4614543" y="3686542"/>
              <a:ext cx="89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cs typeface="Clear Sans" panose="020B0503030202020304" pitchFamily="34" charset="0"/>
                </a:rPr>
                <a:t>35 Lacs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764702-E5B6-208E-FB8B-E7A6FB364C3C}"/>
              </a:ext>
            </a:extLst>
          </p:cNvPr>
          <p:cNvGrpSpPr/>
          <p:nvPr/>
        </p:nvGrpSpPr>
        <p:grpSpPr>
          <a:xfrm>
            <a:off x="4586241" y="4577109"/>
            <a:ext cx="927473" cy="899172"/>
            <a:chOff x="4586241" y="4577109"/>
            <a:chExt cx="927473" cy="899172"/>
          </a:xfrm>
        </p:grpSpPr>
        <p:sp>
          <p:nvSpPr>
            <p:cNvPr id="19" name="Oval 18"/>
            <p:cNvSpPr/>
            <p:nvPr/>
          </p:nvSpPr>
          <p:spPr>
            <a:xfrm>
              <a:off x="4586241" y="4577109"/>
              <a:ext cx="899171" cy="899172"/>
            </a:xfrm>
            <a:prstGeom prst="ellipse">
              <a:avLst/>
            </a:prstGeom>
            <a:solidFill>
              <a:srgbClr val="2980B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600B05-AC95-AC53-B6D2-9683288C9E5E}"/>
                </a:ext>
              </a:extLst>
            </p:cNvPr>
            <p:cNvSpPr txBox="1"/>
            <p:nvPr/>
          </p:nvSpPr>
          <p:spPr>
            <a:xfrm>
              <a:off x="4614543" y="4850895"/>
              <a:ext cx="89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cs typeface="Clear Sans" panose="020B0503030202020304" pitchFamily="34" charset="0"/>
                </a:rPr>
                <a:t>1.85 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61679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2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146865" y="2138120"/>
            <a:ext cx="2776503" cy="2598663"/>
            <a:chOff x="6146865" y="2138120"/>
            <a:chExt cx="2776503" cy="2598663"/>
          </a:xfrm>
        </p:grpSpPr>
        <p:sp>
          <p:nvSpPr>
            <p:cNvPr id="14" name="Arc 13"/>
            <p:cNvSpPr/>
            <p:nvPr/>
          </p:nvSpPr>
          <p:spPr>
            <a:xfrm rot="10800000">
              <a:off x="6324704" y="2138120"/>
              <a:ext cx="2598664" cy="2598663"/>
            </a:xfrm>
            <a:prstGeom prst="arc">
              <a:avLst>
                <a:gd name="adj1" fmla="val 16200000"/>
                <a:gd name="adj2" fmla="val 1618528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Pentagon 47"/>
            <p:cNvSpPr/>
            <p:nvPr/>
          </p:nvSpPr>
          <p:spPr bwMode="auto">
            <a:xfrm>
              <a:off x="6146865" y="2858347"/>
              <a:ext cx="1422737" cy="1246823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/>
            </a:p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Invoiced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06662" y="2138120"/>
            <a:ext cx="2741614" cy="2598663"/>
            <a:chOff x="3306662" y="2138120"/>
            <a:chExt cx="2741614" cy="2598663"/>
          </a:xfrm>
        </p:grpSpPr>
        <p:sp>
          <p:nvSpPr>
            <p:cNvPr id="4" name="Arc 3"/>
            <p:cNvSpPr/>
            <p:nvPr/>
          </p:nvSpPr>
          <p:spPr>
            <a:xfrm rot="10800000">
              <a:off x="3306662" y="2138120"/>
              <a:ext cx="2598664" cy="2598663"/>
            </a:xfrm>
            <a:prstGeom prst="arc">
              <a:avLst>
                <a:gd name="adj1" fmla="val 16200000"/>
                <a:gd name="adj2" fmla="val 1618528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entagon 44"/>
            <p:cNvSpPr/>
            <p:nvPr/>
          </p:nvSpPr>
          <p:spPr bwMode="auto">
            <a:xfrm flipH="1">
              <a:off x="4625538" y="2858346"/>
              <a:ext cx="1422738" cy="1246823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Placed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771965" y="449206"/>
            <a:ext cx="864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Percentage of Achievement for Placed &amp; Invoiced </a:t>
            </a:r>
            <a:endParaRPr lang="ar-SA" sz="32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647537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TextBox 54"/>
          <p:cNvSpPr txBox="1"/>
          <p:nvPr/>
        </p:nvSpPr>
        <p:spPr>
          <a:xfrm>
            <a:off x="11447819" y="655392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9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1557" y="1834082"/>
            <a:ext cx="802951" cy="802951"/>
            <a:chOff x="3681557" y="1834082"/>
            <a:chExt cx="802951" cy="802951"/>
          </a:xfrm>
        </p:grpSpPr>
        <p:sp>
          <p:nvSpPr>
            <p:cNvPr id="6" name="Freeform 5"/>
            <p:cNvSpPr/>
            <p:nvPr/>
          </p:nvSpPr>
          <p:spPr>
            <a:xfrm>
              <a:off x="3681557" y="1834082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13B48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  <p:sp>
          <p:nvSpPr>
            <p:cNvPr id="57" name="Text Placeholder 1"/>
            <p:cNvSpPr txBox="1">
              <a:spLocks/>
            </p:cNvSpPr>
            <p:nvPr/>
          </p:nvSpPr>
          <p:spPr>
            <a:xfrm>
              <a:off x="3869287" y="2007513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65%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81557" y="4184483"/>
            <a:ext cx="802951" cy="802951"/>
            <a:chOff x="3681557" y="4184483"/>
            <a:chExt cx="802951" cy="802951"/>
          </a:xfrm>
        </p:grpSpPr>
        <p:sp>
          <p:nvSpPr>
            <p:cNvPr id="12" name="Freeform 11"/>
            <p:cNvSpPr/>
            <p:nvPr/>
          </p:nvSpPr>
          <p:spPr>
            <a:xfrm>
              <a:off x="3681557" y="4184483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00BBD6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 Placeholder 1"/>
            <p:cNvSpPr txBox="1">
              <a:spLocks/>
            </p:cNvSpPr>
            <p:nvPr/>
          </p:nvSpPr>
          <p:spPr>
            <a:xfrm>
              <a:off x="3869287" y="4361079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150%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1989" y="4184483"/>
            <a:ext cx="802951" cy="802951"/>
            <a:chOff x="7621989" y="4184483"/>
            <a:chExt cx="802951" cy="802951"/>
          </a:xfrm>
        </p:grpSpPr>
        <p:sp>
          <p:nvSpPr>
            <p:cNvPr id="22" name="Freeform 21"/>
            <p:cNvSpPr/>
            <p:nvPr/>
          </p:nvSpPr>
          <p:spPr>
            <a:xfrm>
              <a:off x="7621989" y="4184483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AC59C1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 Placeholder 1"/>
            <p:cNvSpPr txBox="1">
              <a:spLocks/>
            </p:cNvSpPr>
            <p:nvPr/>
          </p:nvSpPr>
          <p:spPr>
            <a:xfrm>
              <a:off x="7801621" y="4361079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67%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1989" y="1834082"/>
            <a:ext cx="802951" cy="802951"/>
            <a:chOff x="7621989" y="1834082"/>
            <a:chExt cx="802951" cy="802951"/>
          </a:xfrm>
        </p:grpSpPr>
        <p:sp>
          <p:nvSpPr>
            <p:cNvPr id="16" name="Freeform 15"/>
            <p:cNvSpPr/>
            <p:nvPr/>
          </p:nvSpPr>
          <p:spPr>
            <a:xfrm>
              <a:off x="7621989" y="1834082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937863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  <p:sp>
          <p:nvSpPr>
            <p:cNvPr id="60" name="Text Placeholder 1"/>
            <p:cNvSpPr txBox="1">
              <a:spLocks/>
            </p:cNvSpPr>
            <p:nvPr/>
          </p:nvSpPr>
          <p:spPr>
            <a:xfrm>
              <a:off x="7815068" y="2006541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14%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01976" y="3033609"/>
            <a:ext cx="802951" cy="802951"/>
            <a:chOff x="3001976" y="3033609"/>
            <a:chExt cx="802951" cy="802951"/>
          </a:xfrm>
        </p:grpSpPr>
        <p:sp>
          <p:nvSpPr>
            <p:cNvPr id="9" name="Freeform 8"/>
            <p:cNvSpPr/>
            <p:nvPr/>
          </p:nvSpPr>
          <p:spPr>
            <a:xfrm>
              <a:off x="3001976" y="3033609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B2D235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kern="1200" dirty="0"/>
            </a:p>
          </p:txBody>
        </p:sp>
        <p:sp>
          <p:nvSpPr>
            <p:cNvPr id="61" name="Text Placeholder 1"/>
            <p:cNvSpPr txBox="1">
              <a:spLocks/>
            </p:cNvSpPr>
            <p:nvPr/>
          </p:nvSpPr>
          <p:spPr>
            <a:xfrm>
              <a:off x="3167120" y="3217444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18%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59986" y="3033609"/>
            <a:ext cx="802951" cy="802951"/>
            <a:chOff x="8459986" y="3033609"/>
            <a:chExt cx="802951" cy="802951"/>
          </a:xfrm>
        </p:grpSpPr>
        <p:sp>
          <p:nvSpPr>
            <p:cNvPr id="19" name="Freeform 18"/>
            <p:cNvSpPr/>
            <p:nvPr/>
          </p:nvSpPr>
          <p:spPr>
            <a:xfrm>
              <a:off x="8459986" y="3033609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49D15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  <p:sp>
          <p:nvSpPr>
            <p:cNvPr id="62" name="Text Placeholder 1"/>
            <p:cNvSpPr txBox="1">
              <a:spLocks/>
            </p:cNvSpPr>
            <p:nvPr/>
          </p:nvSpPr>
          <p:spPr>
            <a:xfrm>
              <a:off x="8624404" y="3217444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3%</a:t>
              </a:r>
            </a:p>
          </p:txBody>
        </p:sp>
      </p:grpSp>
      <p:sp>
        <p:nvSpPr>
          <p:cNvPr id="64" name="Text Placeholder 2"/>
          <p:cNvSpPr txBox="1">
            <a:spLocks/>
          </p:cNvSpPr>
          <p:nvPr/>
        </p:nvSpPr>
        <p:spPr>
          <a:xfrm>
            <a:off x="1598327" y="1758971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Cross Sell</a:t>
            </a: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943475" y="298612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New</a:t>
            </a:r>
          </a:p>
        </p:txBody>
      </p:sp>
      <p:sp>
        <p:nvSpPr>
          <p:cNvPr id="70" name="Text Placeholder 2"/>
          <p:cNvSpPr txBox="1">
            <a:spLocks/>
          </p:cNvSpPr>
          <p:nvPr/>
        </p:nvSpPr>
        <p:spPr>
          <a:xfrm>
            <a:off x="1601107" y="4173226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Renewal</a:t>
            </a:r>
          </a:p>
        </p:txBody>
      </p:sp>
      <p:sp>
        <p:nvSpPr>
          <p:cNvPr id="73" name="Text Placeholder 2"/>
          <p:cNvSpPr txBox="1">
            <a:spLocks/>
          </p:cNvSpPr>
          <p:nvPr/>
        </p:nvSpPr>
        <p:spPr>
          <a:xfrm>
            <a:off x="8778907" y="1758971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Cross Sell</a:t>
            </a:r>
          </a:p>
        </p:txBody>
      </p:sp>
      <p:sp>
        <p:nvSpPr>
          <p:cNvPr id="76" name="Text Placeholder 2"/>
          <p:cNvSpPr txBox="1">
            <a:spLocks/>
          </p:cNvSpPr>
          <p:nvPr/>
        </p:nvSpPr>
        <p:spPr>
          <a:xfrm>
            <a:off x="9343681" y="298423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New</a:t>
            </a:r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8778907" y="4169148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Renewal</a:t>
            </a:r>
          </a:p>
        </p:txBody>
      </p:sp>
    </p:spTree>
    <p:extLst>
      <p:ext uri="{BB962C8B-B14F-4D97-AF65-F5344CB8AC3E}">
        <p14:creationId xmlns:p14="http://schemas.microsoft.com/office/powerpoint/2010/main" val="24298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4" grpId="0"/>
      <p:bldP spid="67" grpId="0"/>
      <p:bldP spid="70" grpId="0"/>
      <p:bldP spid="73" grpId="0"/>
      <p:bldP spid="76" grpId="0"/>
      <p:bldP spid="7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10874</TotalTime>
  <Words>734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Clear Sans</vt:lpstr>
      <vt:lpstr>Clear Sans Light</vt:lpstr>
      <vt:lpstr>Open Sans</vt:lpstr>
      <vt:lpstr>Signika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</vt:lpstr>
      <vt:lpstr>SQL </vt:lpstr>
      <vt:lpstr>SQL </vt:lpstr>
      <vt:lpstr>SQL </vt:lpstr>
      <vt:lpstr>SQL </vt:lpstr>
      <vt:lpstr>SQL </vt:lpstr>
      <vt:lpstr>PowerPoint Presentation</vt:lpstr>
      <vt:lpstr>Challenges faced</vt:lpstr>
      <vt:lpstr>Solutions</vt:lpstr>
      <vt:lpstr>Next Steps &amp; Action Items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Ayan Basu</cp:lastModifiedBy>
  <cp:revision>1305</cp:revision>
  <dcterms:created xsi:type="dcterms:W3CDTF">2015-06-05T10:23:02Z</dcterms:created>
  <dcterms:modified xsi:type="dcterms:W3CDTF">2025-02-26T06:19:38Z</dcterms:modified>
</cp:coreProperties>
</file>