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10287000" cx="18288000"/>
  <p:notesSz cx="6858000" cy="9144000"/>
  <p:embeddedFontLst>
    <p:embeddedFont>
      <p:font typeface="Poppins"/>
      <p:regular r:id="rId29"/>
      <p:bold r:id="rId30"/>
      <p:italic r:id="rId31"/>
      <p:boldItalic r:id="rId32"/>
    </p:embeddedFont>
    <p:embeddedFont>
      <p:font typeface="Poppins Medium"/>
      <p:regular r:id="rId33"/>
      <p:bold r:id="rId34"/>
      <p:italic r:id="rId35"/>
      <p:boldItalic r:id="rId36"/>
    </p:embeddedFont>
    <p:embeddedFont>
      <p:font typeface="Work Sans"/>
      <p:regular r:id="rId37"/>
      <p:bold r:id="rId38"/>
      <p:italic r:id="rId39"/>
      <p:boldItalic r:id="rId40"/>
    </p:embeddedFont>
    <p:embeddedFont>
      <p:font typeface="Poppins ExtraBold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54">
          <p15:clr>
            <a:srgbClr val="9AA0A6"/>
          </p15:clr>
        </p15:guide>
        <p15:guide id="2" orient="horz" pos="129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43" roundtripDataSignature="AMtx7mjN22eMaN5bepBkmJYp2EJtPfMS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4"/>
        <p:guide pos="129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-boldItalic.fntdata"/><Relationship Id="rId20" Type="http://schemas.openxmlformats.org/officeDocument/2006/relationships/slide" Target="slides/slide15.xml"/><Relationship Id="rId42" Type="http://schemas.openxmlformats.org/officeDocument/2006/relationships/font" Target="fonts/PoppinsExtraBold-boldItalic.fntdata"/><Relationship Id="rId41" Type="http://schemas.openxmlformats.org/officeDocument/2006/relationships/font" Target="fonts/PoppinsExtraBo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6.xml"/><Relationship Id="rId33" Type="http://schemas.openxmlformats.org/officeDocument/2006/relationships/font" Target="fonts/PoppinsMedium-regular.fntdata"/><Relationship Id="rId10" Type="http://schemas.openxmlformats.org/officeDocument/2006/relationships/slide" Target="slides/slide5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35" Type="http://schemas.openxmlformats.org/officeDocument/2006/relationships/font" Target="fonts/PoppinsMedium-italic.fntdata"/><Relationship Id="rId12" Type="http://schemas.openxmlformats.org/officeDocument/2006/relationships/slide" Target="slides/slide7.xml"/><Relationship Id="rId34" Type="http://schemas.openxmlformats.org/officeDocument/2006/relationships/font" Target="fonts/PoppinsMedium-bold.fntdata"/><Relationship Id="rId15" Type="http://schemas.openxmlformats.org/officeDocument/2006/relationships/slide" Target="slides/slide10.xml"/><Relationship Id="rId37" Type="http://schemas.openxmlformats.org/officeDocument/2006/relationships/font" Target="fonts/WorkSans-regular.fntdata"/><Relationship Id="rId14" Type="http://schemas.openxmlformats.org/officeDocument/2006/relationships/slide" Target="slides/slide9.xml"/><Relationship Id="rId36" Type="http://schemas.openxmlformats.org/officeDocument/2006/relationships/font" Target="fonts/Poppins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WorkSans-italic.fntdata"/><Relationship Id="rId16" Type="http://schemas.openxmlformats.org/officeDocument/2006/relationships/slide" Target="slides/slide11.xml"/><Relationship Id="rId38" Type="http://schemas.openxmlformats.org/officeDocument/2006/relationships/font" Target="fonts/Work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1ce28fb0c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1ce28fb0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398933b8d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22398933b8d_0_3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1ce28fb0c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1ce28fb0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1ce28fb0c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1ce28fb0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1ce28fb0c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1ce28fb0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1ce28fb0c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1ce28fb0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1ce28fb0c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1ce28fb0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1ce28fb0c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1ce28fb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398933b8d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22398933b8d_0_5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1ce28fb0c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1ce28fb0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8d015dec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178d015dec8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1ce28fb0c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1ce28fb0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1ce28fb0c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1ce28fb0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398933b8d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22398933b8d_0_7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398933b8d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22398933b8d_0_7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efc66aa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21efc66aad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398933b8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22398933b8d_0_3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1ce28fb0c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1ce28fb0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1ce28fb0c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1ce28fb0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1ce28fb0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1ce28fb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398933b8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22398933b8d_0_3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1ce28fb0c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1ce28fb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1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1"/>
          <p:cNvSpPr/>
          <p:nvPr/>
        </p:nvSpPr>
        <p:spPr>
          <a:xfrm rot="5400000">
            <a:off x="8859950" y="833250"/>
            <a:ext cx="5937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21"/>
          <p:cNvPicPr preferRelativeResize="0"/>
          <p:nvPr/>
        </p:nvPicPr>
        <p:blipFill rotWithShape="1">
          <a:blip r:embed="rId3">
            <a:alphaModFix/>
          </a:blip>
          <a:srcRect b="49479" l="37328" r="9012" t="37321"/>
          <a:stretch/>
        </p:blipFill>
        <p:spPr>
          <a:xfrm>
            <a:off x="7439875" y="9752924"/>
            <a:ext cx="1560412" cy="38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1"/>
          <p:cNvPicPr preferRelativeResize="0"/>
          <p:nvPr/>
        </p:nvPicPr>
        <p:blipFill rotWithShape="1">
          <a:blip r:embed="rId3">
            <a:alphaModFix/>
          </a:blip>
          <a:srcRect b="35323" l="35508" r="0" t="49535"/>
          <a:stretch/>
        </p:blipFill>
        <p:spPr>
          <a:xfrm>
            <a:off x="9013338" y="9786796"/>
            <a:ext cx="1875446" cy="440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1"/>
          <p:cNvPicPr preferRelativeResize="0"/>
          <p:nvPr/>
        </p:nvPicPr>
        <p:blipFill rotWithShape="1">
          <a:blip r:embed="rId4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eetcode.com/problems/two-su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actice.geeksforgeeks.org/problems/largest-subarray-with-0-sum/1" TargetMode="External"/><Relationship Id="rId4" Type="http://schemas.openxmlformats.org/officeDocument/2006/relationships/hyperlink" Target="https://practice.geeksforgeeks.org/problems/largest-subarray-with-0-sum/1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eetcode.com/problems/valid-anagra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eetcode.com/problems/isomorphic-string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1514000" y="3163650"/>
            <a:ext cx="7570800" cy="52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Lecture </a:t>
            </a:r>
            <a:endParaRPr b="0" i="0" sz="6000" u="none" cap="none" strike="noStrike">
              <a:solidFill>
                <a:schemeClr val="l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solidFill>
                  <a:srgbClr val="AA81E9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Problems based on h</a:t>
            </a:r>
            <a:r>
              <a:rPr b="0" i="0" lang="en-US" sz="6000" u="none" cap="none" strike="noStrike">
                <a:solidFill>
                  <a:srgbClr val="AA81E9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ashing Concepts</a:t>
            </a:r>
            <a:endParaRPr b="0" i="0" sz="6000" u="none" cap="none" strike="noStrike">
              <a:solidFill>
                <a:srgbClr val="AA81E9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1144700" y="657800"/>
            <a:ext cx="2944000" cy="100492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15124575" y="172075"/>
            <a:ext cx="2791500" cy="9177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-1560" r="1558" t="0"/>
          <a:stretch/>
        </p:blipFill>
        <p:spPr>
          <a:xfrm>
            <a:off x="8883325" y="1367250"/>
            <a:ext cx="8655275" cy="86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241ce28fb0c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650" y="1692700"/>
            <a:ext cx="15154275" cy="65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398933b8d_0_382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2398933b8d_0_382"/>
          <p:cNvSpPr txBox="1"/>
          <p:nvPr/>
        </p:nvSpPr>
        <p:spPr>
          <a:xfrm>
            <a:off x="987975" y="2321250"/>
            <a:ext cx="93714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7" name="Google Shape;157;g22398933b8d_0_382"/>
          <p:cNvSpPr txBox="1"/>
          <p:nvPr/>
        </p:nvSpPr>
        <p:spPr>
          <a:xfrm>
            <a:off x="1514675" y="1995000"/>
            <a:ext cx="12932400" cy="7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Given an array of length n and a target, return a pair(indices) whose sum is equal to the target. If there is no pair present, return -1.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Input1: </a:t>
            </a:r>
            <a:endParaRPr b="1" i="0" sz="25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 = 4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arr[] = {1, 5, 7, -1}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target = 6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Output1: </a:t>
            </a:r>
            <a:endParaRPr b="0" i="0" sz="2500" u="none" cap="none" strike="noStrike">
              <a:solidFill>
                <a:srgbClr val="AA81E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0 1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Input2: </a:t>
            </a:r>
            <a:endParaRPr b="1" i="0" sz="25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 = 10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arr[] = {10, 12, 10, 15, -1, 7, 6, 4, 2, 1}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target = 11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Output2:</a:t>
            </a:r>
            <a:endParaRPr b="0" i="0" sz="2500" u="none" cap="none" strike="noStrike">
              <a:solidFill>
                <a:srgbClr val="AA81E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0 9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8" name="Google Shape;158;g22398933b8d_0_38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Ques: </a:t>
            </a:r>
            <a:r>
              <a:rPr b="1" i="0" lang="en-US" sz="5200" u="sng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Two Sum</a:t>
            </a:r>
            <a:r>
              <a:rPr b="1" i="0" lang="en-US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241ce28fb0c_0_18"/>
          <p:cNvPicPr preferRelativeResize="0"/>
          <p:nvPr/>
        </p:nvPicPr>
        <p:blipFill rotWithShape="1">
          <a:blip r:embed="rId3">
            <a:alphaModFix/>
          </a:blip>
          <a:srcRect b="1380" l="-11070" r="11070" t="-1380"/>
          <a:stretch/>
        </p:blipFill>
        <p:spPr>
          <a:xfrm>
            <a:off x="8911750" y="1931100"/>
            <a:ext cx="7953375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241ce28fb0c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225" y="6350275"/>
            <a:ext cx="562927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41ce28fb0c_0_41"/>
          <p:cNvSpPr txBox="1"/>
          <p:nvPr/>
        </p:nvSpPr>
        <p:spPr>
          <a:xfrm>
            <a:off x="828825" y="1419275"/>
            <a:ext cx="1056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[Delete] High Level Approach - Two Sum II - Array is already sorted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241ce28fb0c_0_41"/>
          <p:cNvSpPr txBox="1"/>
          <p:nvPr/>
        </p:nvSpPr>
        <p:spPr>
          <a:xfrm>
            <a:off x="828825" y="5780875"/>
            <a:ext cx="1056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Two Pointers: O(n)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241ce28fb0c_0_41"/>
          <p:cNvSpPr txBox="1"/>
          <p:nvPr/>
        </p:nvSpPr>
        <p:spPr>
          <a:xfrm>
            <a:off x="828825" y="2939600"/>
            <a:ext cx="6656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Search: O(nlogn)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241ce28fb0c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1675" y="1142600"/>
            <a:ext cx="8353425" cy="71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398933b8d_0_510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2398933b8d_0_510"/>
          <p:cNvSpPr txBox="1"/>
          <p:nvPr/>
        </p:nvSpPr>
        <p:spPr>
          <a:xfrm>
            <a:off x="987975" y="2321250"/>
            <a:ext cx="93714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5" name="Google Shape;195;g22398933b8d_0_510"/>
          <p:cNvSpPr txBox="1"/>
          <p:nvPr/>
        </p:nvSpPr>
        <p:spPr>
          <a:xfrm>
            <a:off x="1514675" y="1995000"/>
            <a:ext cx="15633900" cy="5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Given an array arr[] of length N, find the length of the l</a:t>
            </a:r>
            <a:r>
              <a:rPr lang="en-US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argest</a:t>
            </a: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subarray with sum equal to 0.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Input1: </a:t>
            </a:r>
            <a:endParaRPr b="1" i="0" sz="25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 = 8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arr[] = {15, -2, 2, -8, 1, 7, 10, 23}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Output1: 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5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Input2: </a:t>
            </a:r>
            <a:endParaRPr b="1" i="0" sz="25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 = 3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arr[] = {1, 2, 3}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Output2: 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6" name="Google Shape;196;g22398933b8d_0_51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200" cap="none" strike="noStrike">
                <a:solidFill>
                  <a:srgbClr val="AA81E9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Ques: </a:t>
            </a:r>
            <a:r>
              <a:rPr b="1" lang="en-US" sz="5200" u="sng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Largest subarray with 0 sum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8d015dec8_0_4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78d015dec8_0_4"/>
          <p:cNvSpPr txBox="1"/>
          <p:nvPr/>
        </p:nvSpPr>
        <p:spPr>
          <a:xfrm>
            <a:off x="1571000" y="859100"/>
            <a:ext cx="648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Recap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g178d015dec8_0_4"/>
          <p:cNvSpPr txBox="1"/>
          <p:nvPr/>
        </p:nvSpPr>
        <p:spPr>
          <a:xfrm>
            <a:off x="1514675" y="1995000"/>
            <a:ext cx="14138700" cy="7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Hashing?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are Hash Functions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Collisions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Load Factor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Applications of HashMaps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the HashMap class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HashMap hierarchy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Working with the HashMap Class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Important features of the HashMap class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Working with HashMaps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Problems on HashMaps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01" name="Google Shape;101;g178d015dec8_0_4"/>
          <p:cNvCxnSpPr/>
          <p:nvPr/>
        </p:nvCxnSpPr>
        <p:spPr>
          <a:xfrm>
            <a:off x="1745750" y="2308250"/>
            <a:ext cx="0" cy="5886300"/>
          </a:xfrm>
          <a:prstGeom prst="straightConnector1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241ce28fb0c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0" y="1463275"/>
            <a:ext cx="14192250" cy="75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398933b8d_0_71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2398933b8d_0_717"/>
          <p:cNvSpPr txBox="1"/>
          <p:nvPr/>
        </p:nvSpPr>
        <p:spPr>
          <a:xfrm>
            <a:off x="1514675" y="1995000"/>
            <a:ext cx="1293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Hashsets.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6" name="Google Shape;216;g22398933b8d_0_71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Lecture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398933b8d_0_723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-US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2" name="Google Shape;222;g22398933b8d_0_723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2398933b8d_0_723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2398933b8d_0_723"/>
          <p:cNvSpPr/>
          <p:nvPr/>
        </p:nvSpPr>
        <p:spPr>
          <a:xfrm>
            <a:off x="13667300" y="127925"/>
            <a:ext cx="4474500" cy="12060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C35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22398933b8d_0_723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efc66aad1_0_0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1efc66aad1_0_0"/>
          <p:cNvSpPr txBox="1"/>
          <p:nvPr/>
        </p:nvSpPr>
        <p:spPr>
          <a:xfrm>
            <a:off x="1571000" y="859100"/>
            <a:ext cx="648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Today’s Checklist	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" name="Google Shape;108;g21efc66aad1_0_0"/>
          <p:cNvSpPr txBox="1"/>
          <p:nvPr/>
        </p:nvSpPr>
        <p:spPr>
          <a:xfrm>
            <a:off x="1514675" y="1995000"/>
            <a:ext cx="141387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Problems on HashMaps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398933b8d_0_370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2398933b8d_0_370"/>
          <p:cNvSpPr txBox="1"/>
          <p:nvPr/>
        </p:nvSpPr>
        <p:spPr>
          <a:xfrm>
            <a:off x="987975" y="2321250"/>
            <a:ext cx="93714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5" name="Google Shape;115;g22398933b8d_0_370"/>
          <p:cNvSpPr txBox="1"/>
          <p:nvPr/>
        </p:nvSpPr>
        <p:spPr>
          <a:xfrm>
            <a:off x="1514675" y="1995000"/>
            <a:ext cx="12932400" cy="7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Check whether two Strings are anagram of each other. Return true if they are else return false.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 anagram of a string is another string that contains the same characters, only the order of characters can be different. For example, “abcd” and “dabc” are an anagram of each other.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Input1: </a:t>
            </a:r>
            <a:endParaRPr b="1" i="0" sz="25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listen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silent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Output1: 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true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Input2: </a:t>
            </a:r>
            <a:endParaRPr b="1" i="0" sz="25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anagram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grams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Output2: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false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6" name="Google Shape;116;g22398933b8d_0_37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Ques: </a:t>
            </a:r>
            <a:r>
              <a:rPr b="1" i="0" lang="en-US" sz="5200" u="sng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Valid Anagram</a:t>
            </a:r>
            <a:r>
              <a:rPr b="1" i="0" lang="en-US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241ce28fb0c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750" y="2057400"/>
            <a:ext cx="12820726" cy="39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41ce28fb0c_0_9"/>
          <p:cNvSpPr txBox="1"/>
          <p:nvPr/>
        </p:nvSpPr>
        <p:spPr>
          <a:xfrm>
            <a:off x="1543975" y="795825"/>
            <a:ext cx="10562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241ce28fb0c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25" y="1894400"/>
            <a:ext cx="9315450" cy="57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41ce28fb0c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0250" y="152400"/>
            <a:ext cx="8515351" cy="2578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41ce28fb0c_0_3"/>
          <p:cNvPicPr preferRelativeResize="0"/>
          <p:nvPr/>
        </p:nvPicPr>
        <p:blipFill rotWithShape="1">
          <a:blip r:embed="rId5">
            <a:alphaModFix/>
          </a:blip>
          <a:srcRect b="0" l="0" r="23218" t="0"/>
          <a:stretch/>
        </p:blipFill>
        <p:spPr>
          <a:xfrm>
            <a:off x="10738800" y="3212975"/>
            <a:ext cx="6538226" cy="58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398933b8d_0_37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2398933b8d_0_376"/>
          <p:cNvSpPr txBox="1"/>
          <p:nvPr/>
        </p:nvSpPr>
        <p:spPr>
          <a:xfrm>
            <a:off x="987975" y="2321250"/>
            <a:ext cx="93714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0" name="Google Shape;140;g22398933b8d_0_376"/>
          <p:cNvSpPr txBox="1"/>
          <p:nvPr/>
        </p:nvSpPr>
        <p:spPr>
          <a:xfrm>
            <a:off x="1514675" y="1995000"/>
            <a:ext cx="16899300" cy="7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Given two strings s and t, </a:t>
            </a:r>
            <a:r>
              <a:rPr i="1" lang="en-US" sz="2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determine if they are isomorphic</a:t>
            </a:r>
            <a:r>
              <a:rPr lang="en-US" sz="2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Two strings s and t are isomorphic if the characters in s can be replaced to get t.</a:t>
            </a:r>
            <a:endParaRPr sz="2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All occurrences of a character must be replaced with another character while preserving the order of characters. </a:t>
            </a:r>
            <a:r>
              <a:rPr b="1" lang="en-US" sz="2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 two characters may map to the same character</a:t>
            </a:r>
            <a:r>
              <a:rPr lang="en-US" sz="2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but a character may map to itself.</a:t>
            </a:r>
            <a:endParaRPr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Input1: </a:t>
            </a:r>
            <a:endParaRPr b="1" i="0" sz="25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aab</a:t>
            </a:r>
            <a:endParaRPr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xxy</a:t>
            </a:r>
            <a:endParaRPr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Output1: </a:t>
            </a:r>
            <a:endParaRPr b="1" i="0" sz="25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true</a:t>
            </a:r>
            <a:endParaRPr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Input2: </a:t>
            </a:r>
            <a:endParaRPr b="1" i="0" sz="25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abcdec</a:t>
            </a:r>
            <a:endParaRPr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viouog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Output2:</a:t>
            </a:r>
            <a:endParaRPr b="1" i="0" sz="25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false</a:t>
            </a:r>
            <a:endParaRPr b="1" sz="2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1" name="Google Shape;141;g22398933b8d_0_37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Ques: </a:t>
            </a:r>
            <a:r>
              <a:rPr b="1" i="0" lang="en-US" sz="5200" u="sng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Isomorphic Strings</a:t>
            </a:r>
            <a:r>
              <a:rPr b="1" i="0" lang="en-US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Tanya Dhingra</dc:creator>
</cp:coreProperties>
</file>