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3" r:id="rId4"/>
    <p:sldId id="258" r:id="rId5"/>
    <p:sldId id="264" r:id="rId6"/>
    <p:sldId id="259" r:id="rId7"/>
    <p:sldId id="265" r:id="rId8"/>
    <p:sldId id="266" r:id="rId9"/>
    <p:sldId id="267" r:id="rId10"/>
    <p:sldId id="268" r:id="rId11"/>
    <p:sldId id="269" r:id="rId12"/>
    <p:sldId id="270" r:id="rId13"/>
    <p:sldId id="260" r:id="rId14"/>
    <p:sldId id="261" r:id="rId15"/>
    <p:sldId id="262" r:id="rId16"/>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ata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8.png"/><Relationship Id="rId7" Type="http://schemas.openxmlformats.org/officeDocument/2006/relationships/image" Target="../media/image1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31.svg"/><Relationship Id="rId4" Type="http://schemas.openxmlformats.org/officeDocument/2006/relationships/image" Target="../media/image29.svg"/><Relationship Id="rId9" Type="http://schemas.openxmlformats.org/officeDocument/2006/relationships/image" Target="../media/image30.png"/></Relationships>
</file>

<file path=ppt/diagrams/_rels/data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2.png"/><Relationship Id="rId7" Type="http://schemas.openxmlformats.org/officeDocument/2006/relationships/image" Target="../media/image12.png"/><Relationship Id="rId12" Type="http://schemas.openxmlformats.org/officeDocument/2006/relationships/image" Target="../media/image3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3.svg"/><Relationship Id="rId4" Type="http://schemas.openxmlformats.org/officeDocument/2006/relationships/image" Target="../media/image17.svg"/><Relationship Id="rId9" Type="http://schemas.openxmlformats.org/officeDocument/2006/relationships/image" Target="../media/image22.png"/></Relationships>
</file>

<file path=ppt/diagrams/_rels/drawing6.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28.png"/><Relationship Id="rId7" Type="http://schemas.openxmlformats.org/officeDocument/2006/relationships/image" Target="../media/image18.png"/><Relationship Id="rId2" Type="http://schemas.openxmlformats.org/officeDocument/2006/relationships/image" Target="../media/image27.svg"/><Relationship Id="rId1" Type="http://schemas.openxmlformats.org/officeDocument/2006/relationships/image" Target="../media/image2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31.svg"/><Relationship Id="rId4" Type="http://schemas.openxmlformats.org/officeDocument/2006/relationships/image" Target="../media/image29.svg"/><Relationship Id="rId9" Type="http://schemas.openxmlformats.org/officeDocument/2006/relationships/image" Target="../media/image30.png"/></Relationships>
</file>

<file path=ppt/diagrams/_rels/drawing7.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32.png"/><Relationship Id="rId7" Type="http://schemas.openxmlformats.org/officeDocument/2006/relationships/image" Target="../media/image12.png"/><Relationship Id="rId12" Type="http://schemas.openxmlformats.org/officeDocument/2006/relationships/image" Target="../media/image3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35.svg"/><Relationship Id="rId11" Type="http://schemas.openxmlformats.org/officeDocument/2006/relationships/image" Target="../media/image38.png"/><Relationship Id="rId5" Type="http://schemas.openxmlformats.org/officeDocument/2006/relationships/image" Target="../media/image34.png"/><Relationship Id="rId10" Type="http://schemas.openxmlformats.org/officeDocument/2006/relationships/image" Target="../media/image37.svg"/><Relationship Id="rId4" Type="http://schemas.openxmlformats.org/officeDocument/2006/relationships/image" Target="../media/image33.svg"/><Relationship Id="rId9"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F8BCF749-6FEA-49A9-815B-54981D92F4F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441A97-7335-491C-B623-6FE8B3EC6670}">
      <dgm:prSet/>
      <dgm:spPr/>
      <dgm:t>
        <a:bodyPr/>
        <a:lstStyle/>
        <a:p>
          <a:r>
            <a:rPr lang="en-US" dirty="0"/>
            <a:t>Disconnected Systems: Different teams use separate tools and processes, leading to delays and inconsistent data sharing.</a:t>
          </a:r>
        </a:p>
      </dgm:t>
    </dgm:pt>
    <dgm:pt modelId="{E13634F6-D49D-4073-BCEE-0AB14BB53278}" type="parTrans" cxnId="{B9B8E21E-E2F1-4A2E-921F-0A26A974A872}">
      <dgm:prSet/>
      <dgm:spPr/>
      <dgm:t>
        <a:bodyPr/>
        <a:lstStyle/>
        <a:p>
          <a:endParaRPr lang="en-US"/>
        </a:p>
      </dgm:t>
    </dgm:pt>
    <dgm:pt modelId="{C678B10F-5467-4907-B077-C2C22CD21205}" type="sibTrans" cxnId="{B9B8E21E-E2F1-4A2E-921F-0A26A974A872}">
      <dgm:prSet/>
      <dgm:spPr/>
      <dgm:t>
        <a:bodyPr/>
        <a:lstStyle/>
        <a:p>
          <a:endParaRPr lang="en-US"/>
        </a:p>
      </dgm:t>
    </dgm:pt>
    <dgm:pt modelId="{438D6126-AE5C-4304-A79C-F40EE2909C4C}">
      <dgm:prSet/>
      <dgm:spPr/>
      <dgm:t>
        <a:bodyPr/>
        <a:lstStyle/>
        <a:p>
          <a:r>
            <a:rPr lang="en-US" dirty="0"/>
            <a:t>Manual Order Processing: Orders are logged via email, increasing errors and slowing fulfillment times.</a:t>
          </a:r>
        </a:p>
      </dgm:t>
    </dgm:pt>
    <dgm:pt modelId="{F78FACF3-5D62-42AF-B502-E8A8A68CCD2F}" type="parTrans" cxnId="{FBA4295B-7F50-4456-85EC-6113725B296A}">
      <dgm:prSet/>
      <dgm:spPr/>
      <dgm:t>
        <a:bodyPr/>
        <a:lstStyle/>
        <a:p>
          <a:endParaRPr lang="en-US"/>
        </a:p>
      </dgm:t>
    </dgm:pt>
    <dgm:pt modelId="{F43AC41F-42D4-407C-91F3-384AC55CBB22}" type="sibTrans" cxnId="{FBA4295B-7F50-4456-85EC-6113725B296A}">
      <dgm:prSet/>
      <dgm:spPr/>
      <dgm:t>
        <a:bodyPr/>
        <a:lstStyle/>
        <a:p>
          <a:endParaRPr lang="en-US"/>
        </a:p>
      </dgm:t>
    </dgm:pt>
    <dgm:pt modelId="{1EC50D57-B1D7-42F2-98AC-35B20A5B74C7}">
      <dgm:prSet/>
      <dgm:spPr/>
      <dgm:t>
        <a:bodyPr/>
        <a:lstStyle/>
        <a:p>
          <a:r>
            <a:rPr lang="en-US" dirty="0"/>
            <a:t>Inventory Mismatches: Stock updates are performed manually, causing discrepancies between recorded and actual inventory levels.</a:t>
          </a:r>
        </a:p>
      </dgm:t>
    </dgm:pt>
    <dgm:pt modelId="{FF8FE54C-9E6F-4534-8928-A945748D8B44}" type="parTrans" cxnId="{624A908D-2A62-45B7-A54C-E38B918EFEC8}">
      <dgm:prSet/>
      <dgm:spPr/>
      <dgm:t>
        <a:bodyPr/>
        <a:lstStyle/>
        <a:p>
          <a:endParaRPr lang="en-US"/>
        </a:p>
      </dgm:t>
    </dgm:pt>
    <dgm:pt modelId="{A1E27AFB-ED30-4309-A8C4-E35B7DD4851D}" type="sibTrans" cxnId="{624A908D-2A62-45B7-A54C-E38B918EFEC8}">
      <dgm:prSet/>
      <dgm:spPr/>
      <dgm:t>
        <a:bodyPr/>
        <a:lstStyle/>
        <a:p>
          <a:endParaRPr lang="en-US"/>
        </a:p>
      </dgm:t>
    </dgm:pt>
    <dgm:pt modelId="{EA956AB0-5B4A-43FF-BF79-9CDC6C8BCD0B}">
      <dgm:prSet/>
      <dgm:spPr/>
      <dgm:t>
        <a:bodyPr/>
        <a:lstStyle/>
        <a:p>
          <a:r>
            <a:rPr lang="en-US" dirty="0"/>
            <a:t>Approval Bottlenecks: Approvals and notifications are managed through email, creating delays in decision-making.</a:t>
          </a:r>
        </a:p>
      </dgm:t>
    </dgm:pt>
    <dgm:pt modelId="{CC07F673-00DB-4F7D-B37B-B7A9B668A225}" type="parTrans" cxnId="{47136D1B-8CE7-4572-979D-C36F99D8094E}">
      <dgm:prSet/>
      <dgm:spPr/>
      <dgm:t>
        <a:bodyPr/>
        <a:lstStyle/>
        <a:p>
          <a:endParaRPr lang="en-US"/>
        </a:p>
      </dgm:t>
    </dgm:pt>
    <dgm:pt modelId="{AB2DA0C9-65BD-405F-832E-27607DC4CF44}" type="sibTrans" cxnId="{47136D1B-8CE7-4572-979D-C36F99D8094E}">
      <dgm:prSet/>
      <dgm:spPr/>
      <dgm:t>
        <a:bodyPr/>
        <a:lstStyle/>
        <a:p>
          <a:endParaRPr lang="en-US"/>
        </a:p>
      </dgm:t>
    </dgm:pt>
    <dgm:pt modelId="{2A43FF3C-42DB-461D-B80C-AFBB0539D6C5}">
      <dgm:prSet/>
      <dgm:spPr/>
      <dgm:t>
        <a:bodyPr/>
        <a:lstStyle/>
        <a:p>
          <a:r>
            <a:rPr lang="en-US" dirty="0"/>
            <a:t>Limited Visibility: No centralized dashboard to track sales trends, inventory movements, or customer behavior.</a:t>
          </a:r>
        </a:p>
      </dgm:t>
    </dgm:pt>
    <dgm:pt modelId="{D2653F91-E774-44A4-9F17-31366937BEDB}" type="parTrans" cxnId="{F42F5CB1-3EBC-4615-A99B-B1CA1F6040D6}">
      <dgm:prSet/>
      <dgm:spPr/>
      <dgm:t>
        <a:bodyPr/>
        <a:lstStyle/>
        <a:p>
          <a:endParaRPr lang="en-US"/>
        </a:p>
      </dgm:t>
    </dgm:pt>
    <dgm:pt modelId="{CD565222-342B-4968-B9CF-F3AF9F1066CE}" type="sibTrans" cxnId="{F42F5CB1-3EBC-4615-A99B-B1CA1F6040D6}">
      <dgm:prSet/>
      <dgm:spPr/>
      <dgm:t>
        <a:bodyPr/>
        <a:lstStyle/>
        <a:p>
          <a:endParaRPr lang="en-US"/>
        </a:p>
      </dgm:t>
    </dgm:pt>
    <dgm:pt modelId="{07022B8B-D465-4635-B9C7-2EF8FE74D5B4}" type="pres">
      <dgm:prSet presAssocID="{F8BCF749-6FEA-49A9-815B-54981D92F4FF}" presName="root" presStyleCnt="0">
        <dgm:presLayoutVars>
          <dgm:dir/>
          <dgm:resizeHandles val="exact"/>
        </dgm:presLayoutVars>
      </dgm:prSet>
      <dgm:spPr/>
    </dgm:pt>
    <dgm:pt modelId="{832B990D-E826-4CC4-B4DC-25DC61DE0E2E}" type="pres">
      <dgm:prSet presAssocID="{A2441A97-7335-491C-B623-6FE8B3EC6670}" presName="compNode" presStyleCnt="0"/>
      <dgm:spPr/>
    </dgm:pt>
    <dgm:pt modelId="{905A5924-C0D0-4E43-BC68-43D022002C64}" type="pres">
      <dgm:prSet presAssocID="{A2441A97-7335-491C-B623-6FE8B3EC6670}" presName="bgRect" presStyleLbl="bgShp" presStyleIdx="0" presStyleCnt="5"/>
      <dgm:spPr/>
    </dgm:pt>
    <dgm:pt modelId="{4D208001-1EBB-4FE5-9052-965D00A06466}" type="pres">
      <dgm:prSet presAssocID="{A2441A97-7335-491C-B623-6FE8B3EC667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E3F07AB1-913B-43DC-B37D-499DE49CC2D1}" type="pres">
      <dgm:prSet presAssocID="{A2441A97-7335-491C-B623-6FE8B3EC6670}" presName="spaceRect" presStyleCnt="0"/>
      <dgm:spPr/>
    </dgm:pt>
    <dgm:pt modelId="{BB54156D-7358-47CF-96BD-675A9F39F0AB}" type="pres">
      <dgm:prSet presAssocID="{A2441A97-7335-491C-B623-6FE8B3EC6670}" presName="parTx" presStyleLbl="revTx" presStyleIdx="0" presStyleCnt="5">
        <dgm:presLayoutVars>
          <dgm:chMax val="0"/>
          <dgm:chPref val="0"/>
        </dgm:presLayoutVars>
      </dgm:prSet>
      <dgm:spPr/>
    </dgm:pt>
    <dgm:pt modelId="{49E046D8-5C4A-479A-ADBD-C3077F632F17}" type="pres">
      <dgm:prSet presAssocID="{C678B10F-5467-4907-B077-C2C22CD21205}" presName="sibTrans" presStyleCnt="0"/>
      <dgm:spPr/>
    </dgm:pt>
    <dgm:pt modelId="{AB18F238-1CD5-4F90-B2FF-15B057656406}" type="pres">
      <dgm:prSet presAssocID="{438D6126-AE5C-4304-A79C-F40EE2909C4C}" presName="compNode" presStyleCnt="0"/>
      <dgm:spPr/>
    </dgm:pt>
    <dgm:pt modelId="{7DDE0E26-2345-4477-BC51-39DCD19EDD83}" type="pres">
      <dgm:prSet presAssocID="{438D6126-AE5C-4304-A79C-F40EE2909C4C}" presName="bgRect" presStyleLbl="bgShp" presStyleIdx="1" presStyleCnt="5"/>
      <dgm:spPr/>
    </dgm:pt>
    <dgm:pt modelId="{DA2ADAD1-677D-48F2-B7F1-486014AA1CE3}" type="pres">
      <dgm:prSet presAssocID="{438D6126-AE5C-4304-A79C-F40EE2909C4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l center"/>
        </a:ext>
      </dgm:extLst>
    </dgm:pt>
    <dgm:pt modelId="{E59BFC96-C430-4174-BA78-D9FDA7726BDE}" type="pres">
      <dgm:prSet presAssocID="{438D6126-AE5C-4304-A79C-F40EE2909C4C}" presName="spaceRect" presStyleCnt="0"/>
      <dgm:spPr/>
    </dgm:pt>
    <dgm:pt modelId="{AD3797A7-FECB-4602-ACA0-02356B784107}" type="pres">
      <dgm:prSet presAssocID="{438D6126-AE5C-4304-A79C-F40EE2909C4C}" presName="parTx" presStyleLbl="revTx" presStyleIdx="1" presStyleCnt="5">
        <dgm:presLayoutVars>
          <dgm:chMax val="0"/>
          <dgm:chPref val="0"/>
        </dgm:presLayoutVars>
      </dgm:prSet>
      <dgm:spPr/>
    </dgm:pt>
    <dgm:pt modelId="{990853CB-992E-44EE-A510-6D19D2E98767}" type="pres">
      <dgm:prSet presAssocID="{F43AC41F-42D4-407C-91F3-384AC55CBB22}" presName="sibTrans" presStyleCnt="0"/>
      <dgm:spPr/>
    </dgm:pt>
    <dgm:pt modelId="{2B744E7C-A6A1-463D-9BFA-F81AF8B073C0}" type="pres">
      <dgm:prSet presAssocID="{1EC50D57-B1D7-42F2-98AC-35B20A5B74C7}" presName="compNode" presStyleCnt="0"/>
      <dgm:spPr/>
    </dgm:pt>
    <dgm:pt modelId="{1E83FBB1-AD83-40AB-9E60-134721BF25CE}" type="pres">
      <dgm:prSet presAssocID="{1EC50D57-B1D7-42F2-98AC-35B20A5B74C7}" presName="bgRect" presStyleLbl="bgShp" presStyleIdx="2" presStyleCnt="5"/>
      <dgm:spPr/>
    </dgm:pt>
    <dgm:pt modelId="{DA0D7272-CDDB-4CF9-AAA5-0458EFF7A452}" type="pres">
      <dgm:prSet presAssocID="{1EC50D57-B1D7-42F2-98AC-35B20A5B74C7}"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ading"/>
        </a:ext>
      </dgm:extLst>
    </dgm:pt>
    <dgm:pt modelId="{96064B32-870B-4F49-9BAB-AD54BC266B3C}" type="pres">
      <dgm:prSet presAssocID="{1EC50D57-B1D7-42F2-98AC-35B20A5B74C7}" presName="spaceRect" presStyleCnt="0"/>
      <dgm:spPr/>
    </dgm:pt>
    <dgm:pt modelId="{70309971-453F-4252-9136-8D632891A1A9}" type="pres">
      <dgm:prSet presAssocID="{1EC50D57-B1D7-42F2-98AC-35B20A5B74C7}" presName="parTx" presStyleLbl="revTx" presStyleIdx="2" presStyleCnt="5">
        <dgm:presLayoutVars>
          <dgm:chMax val="0"/>
          <dgm:chPref val="0"/>
        </dgm:presLayoutVars>
      </dgm:prSet>
      <dgm:spPr/>
    </dgm:pt>
    <dgm:pt modelId="{0183EEF4-9C66-4EFB-AFFE-42AE4E9A2D8D}" type="pres">
      <dgm:prSet presAssocID="{A1E27AFB-ED30-4309-A8C4-E35B7DD4851D}" presName="sibTrans" presStyleCnt="0"/>
      <dgm:spPr/>
    </dgm:pt>
    <dgm:pt modelId="{36896C6D-F2A9-4624-B34F-90E1AD6B77E8}" type="pres">
      <dgm:prSet presAssocID="{EA956AB0-5B4A-43FF-BF79-9CDC6C8BCD0B}" presName="compNode" presStyleCnt="0"/>
      <dgm:spPr/>
    </dgm:pt>
    <dgm:pt modelId="{B370CD77-1F42-4278-AB0E-50B3084857AB}" type="pres">
      <dgm:prSet presAssocID="{EA956AB0-5B4A-43FF-BF79-9CDC6C8BCD0B}" presName="bgRect" presStyleLbl="bgShp" presStyleIdx="3" presStyleCnt="5"/>
      <dgm:spPr/>
    </dgm:pt>
    <dgm:pt modelId="{630C3FE5-6F88-45DA-9BC9-7AA5830EF3C6}" type="pres">
      <dgm:prSet presAssocID="{EA956AB0-5B4A-43FF-BF79-9CDC6C8BCD0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rning"/>
        </a:ext>
      </dgm:extLst>
    </dgm:pt>
    <dgm:pt modelId="{1EF933EC-F0E7-42DD-AC87-03DD2E642F15}" type="pres">
      <dgm:prSet presAssocID="{EA956AB0-5B4A-43FF-BF79-9CDC6C8BCD0B}" presName="spaceRect" presStyleCnt="0"/>
      <dgm:spPr/>
    </dgm:pt>
    <dgm:pt modelId="{52334269-D3C9-475A-A693-3AF58D154842}" type="pres">
      <dgm:prSet presAssocID="{EA956AB0-5B4A-43FF-BF79-9CDC6C8BCD0B}" presName="parTx" presStyleLbl="revTx" presStyleIdx="3" presStyleCnt="5">
        <dgm:presLayoutVars>
          <dgm:chMax val="0"/>
          <dgm:chPref val="0"/>
        </dgm:presLayoutVars>
      </dgm:prSet>
      <dgm:spPr/>
    </dgm:pt>
    <dgm:pt modelId="{9B3941C0-96D7-4861-B07A-9765A88C3B86}" type="pres">
      <dgm:prSet presAssocID="{AB2DA0C9-65BD-405F-832E-27607DC4CF44}" presName="sibTrans" presStyleCnt="0"/>
      <dgm:spPr/>
    </dgm:pt>
    <dgm:pt modelId="{3EBA55A2-F2BB-4DC0-AB31-51A6C10EF8DE}" type="pres">
      <dgm:prSet presAssocID="{2A43FF3C-42DB-461D-B80C-AFBB0539D6C5}" presName="compNode" presStyleCnt="0"/>
      <dgm:spPr/>
    </dgm:pt>
    <dgm:pt modelId="{A8A47334-B888-4E52-8E96-744751F6FD3E}" type="pres">
      <dgm:prSet presAssocID="{2A43FF3C-42DB-461D-B80C-AFBB0539D6C5}" presName="bgRect" presStyleLbl="bgShp" presStyleIdx="4" presStyleCnt="5"/>
      <dgm:spPr/>
    </dgm:pt>
    <dgm:pt modelId="{70A3F037-F258-4470-BF7E-7778F5B79677}" type="pres">
      <dgm:prSet presAssocID="{2A43FF3C-42DB-461D-B80C-AFBB0539D6C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F08FAA61-4701-4E29-BC5B-33BEFF4775F0}" type="pres">
      <dgm:prSet presAssocID="{2A43FF3C-42DB-461D-B80C-AFBB0539D6C5}" presName="spaceRect" presStyleCnt="0"/>
      <dgm:spPr/>
    </dgm:pt>
    <dgm:pt modelId="{8CBAAA2D-6F93-4834-B01F-958A08AAED99}" type="pres">
      <dgm:prSet presAssocID="{2A43FF3C-42DB-461D-B80C-AFBB0539D6C5}" presName="parTx" presStyleLbl="revTx" presStyleIdx="4" presStyleCnt="5">
        <dgm:presLayoutVars>
          <dgm:chMax val="0"/>
          <dgm:chPref val="0"/>
        </dgm:presLayoutVars>
      </dgm:prSet>
      <dgm:spPr/>
    </dgm:pt>
  </dgm:ptLst>
  <dgm:cxnLst>
    <dgm:cxn modelId="{47136D1B-8CE7-4572-979D-C36F99D8094E}" srcId="{F8BCF749-6FEA-49A9-815B-54981D92F4FF}" destId="{EA956AB0-5B4A-43FF-BF79-9CDC6C8BCD0B}" srcOrd="3" destOrd="0" parTransId="{CC07F673-00DB-4F7D-B37B-B7A9B668A225}" sibTransId="{AB2DA0C9-65BD-405F-832E-27607DC4CF44}"/>
    <dgm:cxn modelId="{B9B8E21E-E2F1-4A2E-921F-0A26A974A872}" srcId="{F8BCF749-6FEA-49A9-815B-54981D92F4FF}" destId="{A2441A97-7335-491C-B623-6FE8B3EC6670}" srcOrd="0" destOrd="0" parTransId="{E13634F6-D49D-4073-BCEE-0AB14BB53278}" sibTransId="{C678B10F-5467-4907-B077-C2C22CD21205}"/>
    <dgm:cxn modelId="{FBA4295B-7F50-4456-85EC-6113725B296A}" srcId="{F8BCF749-6FEA-49A9-815B-54981D92F4FF}" destId="{438D6126-AE5C-4304-A79C-F40EE2909C4C}" srcOrd="1" destOrd="0" parTransId="{F78FACF3-5D62-42AF-B502-E8A8A68CCD2F}" sibTransId="{F43AC41F-42D4-407C-91F3-384AC55CBB22}"/>
    <dgm:cxn modelId="{C93FF04F-19C0-4B0D-AD5F-050B817C4EAD}" type="presOf" srcId="{2A43FF3C-42DB-461D-B80C-AFBB0539D6C5}" destId="{8CBAAA2D-6F93-4834-B01F-958A08AAED99}" srcOrd="0" destOrd="0" presId="urn:microsoft.com/office/officeart/2018/2/layout/IconVerticalSolidList"/>
    <dgm:cxn modelId="{76D21351-BC49-4E03-B167-AD573DD78643}" type="presOf" srcId="{1EC50D57-B1D7-42F2-98AC-35B20A5B74C7}" destId="{70309971-453F-4252-9136-8D632891A1A9}" srcOrd="0" destOrd="0" presId="urn:microsoft.com/office/officeart/2018/2/layout/IconVerticalSolidList"/>
    <dgm:cxn modelId="{F53FF37D-1E13-48DB-99B8-4BDB0CB031D8}" type="presOf" srcId="{F8BCF749-6FEA-49A9-815B-54981D92F4FF}" destId="{07022B8B-D465-4635-B9C7-2EF8FE74D5B4}" srcOrd="0" destOrd="0" presId="urn:microsoft.com/office/officeart/2018/2/layout/IconVerticalSolidList"/>
    <dgm:cxn modelId="{624A908D-2A62-45B7-A54C-E38B918EFEC8}" srcId="{F8BCF749-6FEA-49A9-815B-54981D92F4FF}" destId="{1EC50D57-B1D7-42F2-98AC-35B20A5B74C7}" srcOrd="2" destOrd="0" parTransId="{FF8FE54C-9E6F-4534-8928-A945748D8B44}" sibTransId="{A1E27AFB-ED30-4309-A8C4-E35B7DD4851D}"/>
    <dgm:cxn modelId="{0AC1B2A8-3E7C-41CA-B63D-31777F0289DD}" type="presOf" srcId="{EA956AB0-5B4A-43FF-BF79-9CDC6C8BCD0B}" destId="{52334269-D3C9-475A-A693-3AF58D154842}" srcOrd="0" destOrd="0" presId="urn:microsoft.com/office/officeart/2018/2/layout/IconVerticalSolidList"/>
    <dgm:cxn modelId="{F42F5CB1-3EBC-4615-A99B-B1CA1F6040D6}" srcId="{F8BCF749-6FEA-49A9-815B-54981D92F4FF}" destId="{2A43FF3C-42DB-461D-B80C-AFBB0539D6C5}" srcOrd="4" destOrd="0" parTransId="{D2653F91-E774-44A4-9F17-31366937BEDB}" sibTransId="{CD565222-342B-4968-B9CF-F3AF9F1066CE}"/>
    <dgm:cxn modelId="{951394B8-3E54-496B-AFDB-024D584246FE}" type="presOf" srcId="{438D6126-AE5C-4304-A79C-F40EE2909C4C}" destId="{AD3797A7-FECB-4602-ACA0-02356B784107}" srcOrd="0" destOrd="0" presId="urn:microsoft.com/office/officeart/2018/2/layout/IconVerticalSolidList"/>
    <dgm:cxn modelId="{80BE7ADF-8ED5-489E-B8FF-FC45A1B90BF2}" type="presOf" srcId="{A2441A97-7335-491C-B623-6FE8B3EC6670}" destId="{BB54156D-7358-47CF-96BD-675A9F39F0AB}" srcOrd="0" destOrd="0" presId="urn:microsoft.com/office/officeart/2018/2/layout/IconVerticalSolidList"/>
    <dgm:cxn modelId="{41199777-6052-488E-8B47-A83066A082E3}" type="presParOf" srcId="{07022B8B-D465-4635-B9C7-2EF8FE74D5B4}" destId="{832B990D-E826-4CC4-B4DC-25DC61DE0E2E}" srcOrd="0" destOrd="0" presId="urn:microsoft.com/office/officeart/2018/2/layout/IconVerticalSolidList"/>
    <dgm:cxn modelId="{8F964899-4D28-4BEF-91B5-857389637233}" type="presParOf" srcId="{832B990D-E826-4CC4-B4DC-25DC61DE0E2E}" destId="{905A5924-C0D0-4E43-BC68-43D022002C64}" srcOrd="0" destOrd="0" presId="urn:microsoft.com/office/officeart/2018/2/layout/IconVerticalSolidList"/>
    <dgm:cxn modelId="{C7F81162-08EE-404D-B036-A8E3AC2F7D8E}" type="presParOf" srcId="{832B990D-E826-4CC4-B4DC-25DC61DE0E2E}" destId="{4D208001-1EBB-4FE5-9052-965D00A06466}" srcOrd="1" destOrd="0" presId="urn:microsoft.com/office/officeart/2018/2/layout/IconVerticalSolidList"/>
    <dgm:cxn modelId="{409A4A19-B823-44BD-866E-E030347264D7}" type="presParOf" srcId="{832B990D-E826-4CC4-B4DC-25DC61DE0E2E}" destId="{E3F07AB1-913B-43DC-B37D-499DE49CC2D1}" srcOrd="2" destOrd="0" presId="urn:microsoft.com/office/officeart/2018/2/layout/IconVerticalSolidList"/>
    <dgm:cxn modelId="{D80D665D-E990-45AC-92C9-0F42D8BAAEAA}" type="presParOf" srcId="{832B990D-E826-4CC4-B4DC-25DC61DE0E2E}" destId="{BB54156D-7358-47CF-96BD-675A9F39F0AB}" srcOrd="3" destOrd="0" presId="urn:microsoft.com/office/officeart/2018/2/layout/IconVerticalSolidList"/>
    <dgm:cxn modelId="{A99DEC7E-B089-4385-B235-728935E2816D}" type="presParOf" srcId="{07022B8B-D465-4635-B9C7-2EF8FE74D5B4}" destId="{49E046D8-5C4A-479A-ADBD-C3077F632F17}" srcOrd="1" destOrd="0" presId="urn:microsoft.com/office/officeart/2018/2/layout/IconVerticalSolidList"/>
    <dgm:cxn modelId="{C7495C8D-BD58-4661-8E77-5EC770F90310}" type="presParOf" srcId="{07022B8B-D465-4635-B9C7-2EF8FE74D5B4}" destId="{AB18F238-1CD5-4F90-B2FF-15B057656406}" srcOrd="2" destOrd="0" presId="urn:microsoft.com/office/officeart/2018/2/layout/IconVerticalSolidList"/>
    <dgm:cxn modelId="{32CD8084-AEA9-4C72-B593-EF7E9F87CFDE}" type="presParOf" srcId="{AB18F238-1CD5-4F90-B2FF-15B057656406}" destId="{7DDE0E26-2345-4477-BC51-39DCD19EDD83}" srcOrd="0" destOrd="0" presId="urn:microsoft.com/office/officeart/2018/2/layout/IconVerticalSolidList"/>
    <dgm:cxn modelId="{4B3B7F7A-06A6-42AB-919E-92E92F8958F3}" type="presParOf" srcId="{AB18F238-1CD5-4F90-B2FF-15B057656406}" destId="{DA2ADAD1-677D-48F2-B7F1-486014AA1CE3}" srcOrd="1" destOrd="0" presId="urn:microsoft.com/office/officeart/2018/2/layout/IconVerticalSolidList"/>
    <dgm:cxn modelId="{A9BA719C-21AD-442C-99D9-C9EE3C64FF9D}" type="presParOf" srcId="{AB18F238-1CD5-4F90-B2FF-15B057656406}" destId="{E59BFC96-C430-4174-BA78-D9FDA7726BDE}" srcOrd="2" destOrd="0" presId="urn:microsoft.com/office/officeart/2018/2/layout/IconVerticalSolidList"/>
    <dgm:cxn modelId="{0F94BEE1-7820-40CA-BF48-CDB7E08BB6F2}" type="presParOf" srcId="{AB18F238-1CD5-4F90-B2FF-15B057656406}" destId="{AD3797A7-FECB-4602-ACA0-02356B784107}" srcOrd="3" destOrd="0" presId="urn:microsoft.com/office/officeart/2018/2/layout/IconVerticalSolidList"/>
    <dgm:cxn modelId="{F32DFCD6-A265-4514-ABD9-DFFDEB9CA973}" type="presParOf" srcId="{07022B8B-D465-4635-B9C7-2EF8FE74D5B4}" destId="{990853CB-992E-44EE-A510-6D19D2E98767}" srcOrd="3" destOrd="0" presId="urn:microsoft.com/office/officeart/2018/2/layout/IconVerticalSolidList"/>
    <dgm:cxn modelId="{40E320EF-8DE2-40CE-AA5B-E2A26851BBEA}" type="presParOf" srcId="{07022B8B-D465-4635-B9C7-2EF8FE74D5B4}" destId="{2B744E7C-A6A1-463D-9BFA-F81AF8B073C0}" srcOrd="4" destOrd="0" presId="urn:microsoft.com/office/officeart/2018/2/layout/IconVerticalSolidList"/>
    <dgm:cxn modelId="{296CDA3B-390A-4E5B-AE32-5B571CE22721}" type="presParOf" srcId="{2B744E7C-A6A1-463D-9BFA-F81AF8B073C0}" destId="{1E83FBB1-AD83-40AB-9E60-134721BF25CE}" srcOrd="0" destOrd="0" presId="urn:microsoft.com/office/officeart/2018/2/layout/IconVerticalSolidList"/>
    <dgm:cxn modelId="{506BB178-A545-47F5-8802-D5C9CFA77932}" type="presParOf" srcId="{2B744E7C-A6A1-463D-9BFA-F81AF8B073C0}" destId="{DA0D7272-CDDB-4CF9-AAA5-0458EFF7A452}" srcOrd="1" destOrd="0" presId="urn:microsoft.com/office/officeart/2018/2/layout/IconVerticalSolidList"/>
    <dgm:cxn modelId="{1E5E0948-4881-4307-AC7E-82FE8EA1174A}" type="presParOf" srcId="{2B744E7C-A6A1-463D-9BFA-F81AF8B073C0}" destId="{96064B32-870B-4F49-9BAB-AD54BC266B3C}" srcOrd="2" destOrd="0" presId="urn:microsoft.com/office/officeart/2018/2/layout/IconVerticalSolidList"/>
    <dgm:cxn modelId="{C77C7B6B-6842-45A4-A988-00607587C57D}" type="presParOf" srcId="{2B744E7C-A6A1-463D-9BFA-F81AF8B073C0}" destId="{70309971-453F-4252-9136-8D632891A1A9}" srcOrd="3" destOrd="0" presId="urn:microsoft.com/office/officeart/2018/2/layout/IconVerticalSolidList"/>
    <dgm:cxn modelId="{BBDC4E9A-3FE9-4AC2-8EBE-D1B36071FEBB}" type="presParOf" srcId="{07022B8B-D465-4635-B9C7-2EF8FE74D5B4}" destId="{0183EEF4-9C66-4EFB-AFFE-42AE4E9A2D8D}" srcOrd="5" destOrd="0" presId="urn:microsoft.com/office/officeart/2018/2/layout/IconVerticalSolidList"/>
    <dgm:cxn modelId="{2BB8A29C-EC99-4128-A8D9-B0D08D08457A}" type="presParOf" srcId="{07022B8B-D465-4635-B9C7-2EF8FE74D5B4}" destId="{36896C6D-F2A9-4624-B34F-90E1AD6B77E8}" srcOrd="6" destOrd="0" presId="urn:microsoft.com/office/officeart/2018/2/layout/IconVerticalSolidList"/>
    <dgm:cxn modelId="{3986323C-B425-473B-82DD-452179BAAAF2}" type="presParOf" srcId="{36896C6D-F2A9-4624-B34F-90E1AD6B77E8}" destId="{B370CD77-1F42-4278-AB0E-50B3084857AB}" srcOrd="0" destOrd="0" presId="urn:microsoft.com/office/officeart/2018/2/layout/IconVerticalSolidList"/>
    <dgm:cxn modelId="{9B62CBF7-F5AE-4C7F-BC3B-9F7A8B5CB057}" type="presParOf" srcId="{36896C6D-F2A9-4624-B34F-90E1AD6B77E8}" destId="{630C3FE5-6F88-45DA-9BC9-7AA5830EF3C6}" srcOrd="1" destOrd="0" presId="urn:microsoft.com/office/officeart/2018/2/layout/IconVerticalSolidList"/>
    <dgm:cxn modelId="{A5EA41ED-17D6-4E32-8D08-6210AEBF4C3E}" type="presParOf" srcId="{36896C6D-F2A9-4624-B34F-90E1AD6B77E8}" destId="{1EF933EC-F0E7-42DD-AC87-03DD2E642F15}" srcOrd="2" destOrd="0" presId="urn:microsoft.com/office/officeart/2018/2/layout/IconVerticalSolidList"/>
    <dgm:cxn modelId="{3CD45C03-8D32-4E21-8B9A-952AA5B5D1EE}" type="presParOf" srcId="{36896C6D-F2A9-4624-B34F-90E1AD6B77E8}" destId="{52334269-D3C9-475A-A693-3AF58D154842}" srcOrd="3" destOrd="0" presId="urn:microsoft.com/office/officeart/2018/2/layout/IconVerticalSolidList"/>
    <dgm:cxn modelId="{629B8376-3C20-4C56-B810-CC52BE626A8C}" type="presParOf" srcId="{07022B8B-D465-4635-B9C7-2EF8FE74D5B4}" destId="{9B3941C0-96D7-4861-B07A-9765A88C3B86}" srcOrd="7" destOrd="0" presId="urn:microsoft.com/office/officeart/2018/2/layout/IconVerticalSolidList"/>
    <dgm:cxn modelId="{4CDA1CD7-5C0F-4509-B737-B08CE0F324EA}" type="presParOf" srcId="{07022B8B-D465-4635-B9C7-2EF8FE74D5B4}" destId="{3EBA55A2-F2BB-4DC0-AB31-51A6C10EF8DE}" srcOrd="8" destOrd="0" presId="urn:microsoft.com/office/officeart/2018/2/layout/IconVerticalSolidList"/>
    <dgm:cxn modelId="{AB5EA3F2-A2C2-4032-8799-6CF13EB753F3}" type="presParOf" srcId="{3EBA55A2-F2BB-4DC0-AB31-51A6C10EF8DE}" destId="{A8A47334-B888-4E52-8E96-744751F6FD3E}" srcOrd="0" destOrd="0" presId="urn:microsoft.com/office/officeart/2018/2/layout/IconVerticalSolidList"/>
    <dgm:cxn modelId="{1580BEBA-E94E-4777-A8D7-BE7B88C062F9}" type="presParOf" srcId="{3EBA55A2-F2BB-4DC0-AB31-51A6C10EF8DE}" destId="{70A3F037-F258-4470-BF7E-7778F5B79677}" srcOrd="1" destOrd="0" presId="urn:microsoft.com/office/officeart/2018/2/layout/IconVerticalSolidList"/>
    <dgm:cxn modelId="{C1DC35AB-83F6-4661-96E1-F4D4F8E61E5F}" type="presParOf" srcId="{3EBA55A2-F2BB-4DC0-AB31-51A6C10EF8DE}" destId="{F08FAA61-4701-4E29-BC5B-33BEFF4775F0}" srcOrd="2" destOrd="0" presId="urn:microsoft.com/office/officeart/2018/2/layout/IconVerticalSolidList"/>
    <dgm:cxn modelId="{4A20CFA0-441B-45BD-BFE2-501A8BF88030}" type="presParOf" srcId="{3EBA55A2-F2BB-4DC0-AB31-51A6C10EF8DE}" destId="{8CBAAA2D-6F93-4834-B01F-958A08AAED9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C7D24E-A822-4549-AB0D-EAB23BA0553D}" type="doc">
      <dgm:prSet loTypeId="urn:microsoft.com/office/officeart/2018/5/layout/IconLeaf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CC89E149-3594-43A7-8F68-4237D4C85C7B}">
      <dgm:prSet custT="1"/>
      <dgm:spPr/>
      <dgm:t>
        <a:bodyPr/>
        <a:lstStyle/>
        <a:p>
          <a:pPr>
            <a:defRPr cap="all"/>
          </a:pPr>
          <a:r>
            <a:rPr lang="en-US" sz="1400" b="1" dirty="0"/>
            <a:t>Microsoft Power Platform offers an integrated approach to solving these challenges.</a:t>
          </a:r>
        </a:p>
      </dgm:t>
    </dgm:pt>
    <dgm:pt modelId="{BE785F44-70DC-45D6-8FCE-BCB84F6DDEF6}" type="parTrans" cxnId="{ED491751-0EB8-416A-8DDF-E40A383B2664}">
      <dgm:prSet/>
      <dgm:spPr/>
      <dgm:t>
        <a:bodyPr/>
        <a:lstStyle/>
        <a:p>
          <a:endParaRPr lang="en-US"/>
        </a:p>
      </dgm:t>
    </dgm:pt>
    <dgm:pt modelId="{A037980F-9003-4D90-B48D-593F0035878B}" type="sibTrans" cxnId="{ED491751-0EB8-416A-8DDF-E40A383B2664}">
      <dgm:prSet/>
      <dgm:spPr/>
      <dgm:t>
        <a:bodyPr/>
        <a:lstStyle/>
        <a:p>
          <a:endParaRPr lang="en-US"/>
        </a:p>
      </dgm:t>
    </dgm:pt>
    <dgm:pt modelId="{E5FE287D-E236-4F9F-9F71-B42B4BFEB930}">
      <dgm:prSet custT="1"/>
      <dgm:spPr/>
      <dgm:t>
        <a:bodyPr/>
        <a:lstStyle/>
        <a:p>
          <a:pPr algn="ctr">
            <a:defRPr cap="all"/>
          </a:pPr>
          <a:r>
            <a:rPr lang="en-US" sz="1400" b="1" dirty="0"/>
            <a:t>Power Apps: Customized Order Management and Inventory System</a:t>
          </a:r>
          <a:r>
            <a:rPr lang="en-US" sz="1100" b="1" dirty="0"/>
            <a:t>.</a:t>
          </a:r>
        </a:p>
      </dgm:t>
    </dgm:pt>
    <dgm:pt modelId="{B64F0973-DE54-4898-9612-11FF6CE62BAA}" type="parTrans" cxnId="{CB6D45E4-6A4A-4F05-A057-581031E83B31}">
      <dgm:prSet/>
      <dgm:spPr/>
      <dgm:t>
        <a:bodyPr/>
        <a:lstStyle/>
        <a:p>
          <a:endParaRPr lang="en-US"/>
        </a:p>
      </dgm:t>
    </dgm:pt>
    <dgm:pt modelId="{EB1861FC-1E49-43A6-A278-8A024D9EDE79}" type="sibTrans" cxnId="{CB6D45E4-6A4A-4F05-A057-581031E83B31}">
      <dgm:prSet/>
      <dgm:spPr/>
      <dgm:t>
        <a:bodyPr/>
        <a:lstStyle/>
        <a:p>
          <a:endParaRPr lang="en-US"/>
        </a:p>
      </dgm:t>
    </dgm:pt>
    <dgm:pt modelId="{7B9BF685-D239-49BC-9B65-0FDF616A4F0A}">
      <dgm:prSet custT="1"/>
      <dgm:spPr/>
      <dgm:t>
        <a:bodyPr/>
        <a:lstStyle/>
        <a:p>
          <a:pPr>
            <a:defRPr cap="all"/>
          </a:pPr>
          <a:r>
            <a:rPr lang="en-US" sz="1400" b="1" dirty="0"/>
            <a:t>Power Automate: Workflow automation to streamline processes.</a:t>
          </a:r>
        </a:p>
      </dgm:t>
    </dgm:pt>
    <dgm:pt modelId="{B32C0CB9-207B-4D34-98B1-D27B87B08992}" type="parTrans" cxnId="{CB15ACD9-DAEE-4DDB-B982-5B6437DB0EDF}">
      <dgm:prSet/>
      <dgm:spPr/>
      <dgm:t>
        <a:bodyPr/>
        <a:lstStyle/>
        <a:p>
          <a:endParaRPr lang="en-US"/>
        </a:p>
      </dgm:t>
    </dgm:pt>
    <dgm:pt modelId="{6BA2E11A-F767-4B50-9D57-D6A7B4308BD1}" type="sibTrans" cxnId="{CB15ACD9-DAEE-4DDB-B982-5B6437DB0EDF}">
      <dgm:prSet/>
      <dgm:spPr/>
      <dgm:t>
        <a:bodyPr/>
        <a:lstStyle/>
        <a:p>
          <a:endParaRPr lang="en-US"/>
        </a:p>
      </dgm:t>
    </dgm:pt>
    <dgm:pt modelId="{46002A80-2BA7-4E23-BF91-E92735E5564F}">
      <dgm:prSet/>
      <dgm:spPr/>
      <dgm:t>
        <a:bodyPr/>
        <a:lstStyle/>
        <a:p>
          <a:pPr>
            <a:defRPr cap="all"/>
          </a:pPr>
          <a:r>
            <a:rPr lang="en-US" b="1" dirty="0"/>
            <a:t>Power BI: Real-time dashboards for better decision-making</a:t>
          </a:r>
          <a:r>
            <a:rPr lang="en-US" dirty="0"/>
            <a:t>.</a:t>
          </a:r>
        </a:p>
      </dgm:t>
    </dgm:pt>
    <dgm:pt modelId="{D50C349A-369C-45FD-B755-48951D412018}" type="parTrans" cxnId="{7FA792EC-2A82-4EAE-9060-4C46AEC3D45B}">
      <dgm:prSet/>
      <dgm:spPr/>
      <dgm:t>
        <a:bodyPr/>
        <a:lstStyle/>
        <a:p>
          <a:endParaRPr lang="en-US"/>
        </a:p>
      </dgm:t>
    </dgm:pt>
    <dgm:pt modelId="{2BB5B1F1-10CF-4EB2-B571-5A8956DF9D91}" type="sibTrans" cxnId="{7FA792EC-2A82-4EAE-9060-4C46AEC3D45B}">
      <dgm:prSet/>
      <dgm:spPr/>
      <dgm:t>
        <a:bodyPr/>
        <a:lstStyle/>
        <a:p>
          <a:endParaRPr lang="en-US"/>
        </a:p>
      </dgm:t>
    </dgm:pt>
    <dgm:pt modelId="{9F1B78FB-AC8A-471B-8865-4DBD77C21622}">
      <dgm:prSet/>
      <dgm:spPr/>
      <dgm:t>
        <a:bodyPr/>
        <a:lstStyle/>
        <a:p>
          <a:pPr>
            <a:defRPr cap="all"/>
          </a:pPr>
          <a:r>
            <a:rPr lang="en-US" b="1" dirty="0"/>
            <a:t>Dataverse: Secure and centralized data management.</a:t>
          </a:r>
        </a:p>
      </dgm:t>
    </dgm:pt>
    <dgm:pt modelId="{043E700F-F226-44AA-8AA7-7D3769A99096}" type="parTrans" cxnId="{15B85660-A6E4-4961-8975-C928442CD092}">
      <dgm:prSet/>
      <dgm:spPr/>
      <dgm:t>
        <a:bodyPr/>
        <a:lstStyle/>
        <a:p>
          <a:endParaRPr lang="en-US"/>
        </a:p>
      </dgm:t>
    </dgm:pt>
    <dgm:pt modelId="{2CD50F8D-03C8-49E3-B056-3A4B57A0CAC3}" type="sibTrans" cxnId="{15B85660-A6E4-4961-8975-C928442CD092}">
      <dgm:prSet/>
      <dgm:spPr/>
      <dgm:t>
        <a:bodyPr/>
        <a:lstStyle/>
        <a:p>
          <a:endParaRPr lang="en-US"/>
        </a:p>
      </dgm:t>
    </dgm:pt>
    <dgm:pt modelId="{345EC775-C5E4-45A2-B88F-049BD0F587BD}" type="pres">
      <dgm:prSet presAssocID="{38C7D24E-A822-4549-AB0D-EAB23BA0553D}" presName="root" presStyleCnt="0">
        <dgm:presLayoutVars>
          <dgm:dir/>
          <dgm:resizeHandles val="exact"/>
        </dgm:presLayoutVars>
      </dgm:prSet>
      <dgm:spPr/>
    </dgm:pt>
    <dgm:pt modelId="{F73E77B4-7CA0-426C-835C-CFAADD6773C7}" type="pres">
      <dgm:prSet presAssocID="{CC89E149-3594-43A7-8F68-4237D4C85C7B}" presName="compNode" presStyleCnt="0"/>
      <dgm:spPr/>
    </dgm:pt>
    <dgm:pt modelId="{8F4106BF-30F3-40C8-986D-ECE102040DDA}" type="pres">
      <dgm:prSet presAssocID="{CC89E149-3594-43A7-8F68-4237D4C85C7B}" presName="iconBgRect" presStyleLbl="bgShp" presStyleIdx="0" presStyleCnt="5"/>
      <dgm:spPr>
        <a:prstGeom prst="round2DiagRect">
          <a:avLst>
            <a:gd name="adj1" fmla="val 29727"/>
            <a:gd name="adj2" fmla="val 0"/>
          </a:avLst>
        </a:prstGeom>
      </dgm:spPr>
    </dgm:pt>
    <dgm:pt modelId="{4659558A-BF19-407F-B01C-A239557D3970}" type="pres">
      <dgm:prSet presAssocID="{CC89E149-3594-43A7-8F68-4237D4C85C7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a:ext>
      </dgm:extLst>
    </dgm:pt>
    <dgm:pt modelId="{FDF5DE6C-41F1-4F34-B889-4B603970916E}" type="pres">
      <dgm:prSet presAssocID="{CC89E149-3594-43A7-8F68-4237D4C85C7B}" presName="spaceRect" presStyleCnt="0"/>
      <dgm:spPr/>
    </dgm:pt>
    <dgm:pt modelId="{46ABF21C-C377-480C-BC52-3C0EF34098BD}" type="pres">
      <dgm:prSet presAssocID="{CC89E149-3594-43A7-8F68-4237D4C85C7B}" presName="textRect" presStyleLbl="revTx" presStyleIdx="0" presStyleCnt="5">
        <dgm:presLayoutVars>
          <dgm:chMax val="1"/>
          <dgm:chPref val="1"/>
        </dgm:presLayoutVars>
      </dgm:prSet>
      <dgm:spPr/>
    </dgm:pt>
    <dgm:pt modelId="{E49672B2-B9E8-46C9-96DA-3E6D3CEE67FD}" type="pres">
      <dgm:prSet presAssocID="{A037980F-9003-4D90-B48D-593F0035878B}" presName="sibTrans" presStyleCnt="0"/>
      <dgm:spPr/>
    </dgm:pt>
    <dgm:pt modelId="{4001303A-E3A4-4633-BF4C-43FEE38BC020}" type="pres">
      <dgm:prSet presAssocID="{E5FE287D-E236-4F9F-9F71-B42B4BFEB930}" presName="compNode" presStyleCnt="0"/>
      <dgm:spPr/>
    </dgm:pt>
    <dgm:pt modelId="{722EA951-8BF9-4D17-917D-2AF27316A3F5}" type="pres">
      <dgm:prSet presAssocID="{E5FE287D-E236-4F9F-9F71-B42B4BFEB930}" presName="iconBgRect" presStyleLbl="bgShp" presStyleIdx="1" presStyleCnt="5"/>
      <dgm:spPr>
        <a:prstGeom prst="round2DiagRect">
          <a:avLst>
            <a:gd name="adj1" fmla="val 29727"/>
            <a:gd name="adj2" fmla="val 0"/>
          </a:avLst>
        </a:prstGeom>
      </dgm:spPr>
    </dgm:pt>
    <dgm:pt modelId="{90652B51-748B-4262-9795-74B601DD9E53}" type="pres">
      <dgm:prSet presAssocID="{E5FE287D-E236-4F9F-9F71-B42B4BFEB93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7D5CECF7-AFA9-4B11-AE5B-1A1704ADB903}" type="pres">
      <dgm:prSet presAssocID="{E5FE287D-E236-4F9F-9F71-B42B4BFEB930}" presName="spaceRect" presStyleCnt="0"/>
      <dgm:spPr/>
    </dgm:pt>
    <dgm:pt modelId="{6209720F-2443-4CB7-8D28-18EAC38AA979}" type="pres">
      <dgm:prSet presAssocID="{E5FE287D-E236-4F9F-9F71-B42B4BFEB930}" presName="textRect" presStyleLbl="revTx" presStyleIdx="1" presStyleCnt="5">
        <dgm:presLayoutVars>
          <dgm:chMax val="1"/>
          <dgm:chPref val="1"/>
        </dgm:presLayoutVars>
      </dgm:prSet>
      <dgm:spPr/>
    </dgm:pt>
    <dgm:pt modelId="{94499D8A-C2AD-4283-81EB-7B32FFE215AB}" type="pres">
      <dgm:prSet presAssocID="{EB1861FC-1E49-43A6-A278-8A024D9EDE79}" presName="sibTrans" presStyleCnt="0"/>
      <dgm:spPr/>
    </dgm:pt>
    <dgm:pt modelId="{6A5CDF4D-2263-45EC-91A9-57A70EC4AB9A}" type="pres">
      <dgm:prSet presAssocID="{7B9BF685-D239-49BC-9B65-0FDF616A4F0A}" presName="compNode" presStyleCnt="0"/>
      <dgm:spPr/>
    </dgm:pt>
    <dgm:pt modelId="{533D1989-E239-437B-9D9D-BB33DB7C7F13}" type="pres">
      <dgm:prSet presAssocID="{7B9BF685-D239-49BC-9B65-0FDF616A4F0A}" presName="iconBgRect" presStyleLbl="bgShp" presStyleIdx="2" presStyleCnt="5"/>
      <dgm:spPr>
        <a:prstGeom prst="round2DiagRect">
          <a:avLst>
            <a:gd name="adj1" fmla="val 29727"/>
            <a:gd name="adj2" fmla="val 0"/>
          </a:avLst>
        </a:prstGeom>
      </dgm:spPr>
    </dgm:pt>
    <dgm:pt modelId="{02ED3C7E-5624-4F09-9C71-51CD77C0E929}" type="pres">
      <dgm:prSet presAssocID="{7B9BF685-D239-49BC-9B65-0FDF616A4F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D76E7A35-BB25-495E-886C-50C87DCE1A5A}" type="pres">
      <dgm:prSet presAssocID="{7B9BF685-D239-49BC-9B65-0FDF616A4F0A}" presName="spaceRect" presStyleCnt="0"/>
      <dgm:spPr/>
    </dgm:pt>
    <dgm:pt modelId="{66677B8C-ED82-4587-AD1D-BB73BBD4C607}" type="pres">
      <dgm:prSet presAssocID="{7B9BF685-D239-49BC-9B65-0FDF616A4F0A}" presName="textRect" presStyleLbl="revTx" presStyleIdx="2" presStyleCnt="5">
        <dgm:presLayoutVars>
          <dgm:chMax val="1"/>
          <dgm:chPref val="1"/>
        </dgm:presLayoutVars>
      </dgm:prSet>
      <dgm:spPr/>
    </dgm:pt>
    <dgm:pt modelId="{3C944E47-C064-43F8-BD3A-A4F33EA50464}" type="pres">
      <dgm:prSet presAssocID="{6BA2E11A-F767-4B50-9D57-D6A7B4308BD1}" presName="sibTrans" presStyleCnt="0"/>
      <dgm:spPr/>
    </dgm:pt>
    <dgm:pt modelId="{503E4012-B5A4-40B2-B6C1-84EB4962C20E}" type="pres">
      <dgm:prSet presAssocID="{46002A80-2BA7-4E23-BF91-E92735E5564F}" presName="compNode" presStyleCnt="0"/>
      <dgm:spPr/>
    </dgm:pt>
    <dgm:pt modelId="{D4127AF2-F015-4F1F-A365-CDBD14DAF003}" type="pres">
      <dgm:prSet presAssocID="{46002A80-2BA7-4E23-BF91-E92735E5564F}" presName="iconBgRect" presStyleLbl="bgShp" presStyleIdx="3" presStyleCnt="5"/>
      <dgm:spPr>
        <a:prstGeom prst="round2DiagRect">
          <a:avLst>
            <a:gd name="adj1" fmla="val 29727"/>
            <a:gd name="adj2" fmla="val 0"/>
          </a:avLst>
        </a:prstGeom>
      </dgm:spPr>
    </dgm:pt>
    <dgm:pt modelId="{59C2ACDE-1C92-4861-94B3-68B2122721EB}" type="pres">
      <dgm:prSet presAssocID="{46002A80-2BA7-4E23-BF91-E92735E5564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27C37964-4F90-4DF6-AD94-5B4A61CB180C}" type="pres">
      <dgm:prSet presAssocID="{46002A80-2BA7-4E23-BF91-E92735E5564F}" presName="spaceRect" presStyleCnt="0"/>
      <dgm:spPr/>
    </dgm:pt>
    <dgm:pt modelId="{843C3963-1BF8-4B37-AD71-9F328BF3599D}" type="pres">
      <dgm:prSet presAssocID="{46002A80-2BA7-4E23-BF91-E92735E5564F}" presName="textRect" presStyleLbl="revTx" presStyleIdx="3" presStyleCnt="5">
        <dgm:presLayoutVars>
          <dgm:chMax val="1"/>
          <dgm:chPref val="1"/>
        </dgm:presLayoutVars>
      </dgm:prSet>
      <dgm:spPr/>
    </dgm:pt>
    <dgm:pt modelId="{FBBC9762-C833-4E6F-BFDB-63B8BF0F55B5}" type="pres">
      <dgm:prSet presAssocID="{2BB5B1F1-10CF-4EB2-B571-5A8956DF9D91}" presName="sibTrans" presStyleCnt="0"/>
      <dgm:spPr/>
    </dgm:pt>
    <dgm:pt modelId="{351B561C-FF79-4F58-BCD9-965A6868A59F}" type="pres">
      <dgm:prSet presAssocID="{9F1B78FB-AC8A-471B-8865-4DBD77C21622}" presName="compNode" presStyleCnt="0"/>
      <dgm:spPr/>
    </dgm:pt>
    <dgm:pt modelId="{6356F580-282B-4C01-A201-205BAC9D5F7E}" type="pres">
      <dgm:prSet presAssocID="{9F1B78FB-AC8A-471B-8865-4DBD77C21622}" presName="iconBgRect" presStyleLbl="bgShp" presStyleIdx="4" presStyleCnt="5"/>
      <dgm:spPr>
        <a:prstGeom prst="round2DiagRect">
          <a:avLst>
            <a:gd name="adj1" fmla="val 29727"/>
            <a:gd name="adj2" fmla="val 0"/>
          </a:avLst>
        </a:prstGeom>
      </dgm:spPr>
    </dgm:pt>
    <dgm:pt modelId="{66FDCDA5-E3C5-42FA-A67A-F192361FE6B3}" type="pres">
      <dgm:prSet presAssocID="{9F1B78FB-AC8A-471B-8865-4DBD77C2162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erarchy"/>
        </a:ext>
      </dgm:extLst>
    </dgm:pt>
    <dgm:pt modelId="{C26EDA2C-3C08-4F9A-B20E-9ADA7FFD117B}" type="pres">
      <dgm:prSet presAssocID="{9F1B78FB-AC8A-471B-8865-4DBD77C21622}" presName="spaceRect" presStyleCnt="0"/>
      <dgm:spPr/>
    </dgm:pt>
    <dgm:pt modelId="{D49FF848-BD41-42AA-94CB-452EC928641A}" type="pres">
      <dgm:prSet presAssocID="{9F1B78FB-AC8A-471B-8865-4DBD77C21622}" presName="textRect" presStyleLbl="revTx" presStyleIdx="4" presStyleCnt="5">
        <dgm:presLayoutVars>
          <dgm:chMax val="1"/>
          <dgm:chPref val="1"/>
        </dgm:presLayoutVars>
      </dgm:prSet>
      <dgm:spPr/>
    </dgm:pt>
  </dgm:ptLst>
  <dgm:cxnLst>
    <dgm:cxn modelId="{15B85660-A6E4-4961-8975-C928442CD092}" srcId="{38C7D24E-A822-4549-AB0D-EAB23BA0553D}" destId="{9F1B78FB-AC8A-471B-8865-4DBD77C21622}" srcOrd="4" destOrd="0" parTransId="{043E700F-F226-44AA-8AA7-7D3769A99096}" sibTransId="{2CD50F8D-03C8-49E3-B056-3A4B57A0CAC3}"/>
    <dgm:cxn modelId="{60908868-0840-4681-B37B-CA55013A3466}" type="presOf" srcId="{E5FE287D-E236-4F9F-9F71-B42B4BFEB930}" destId="{6209720F-2443-4CB7-8D28-18EAC38AA979}" srcOrd="0" destOrd="0" presId="urn:microsoft.com/office/officeart/2018/5/layout/IconLeafLabelList"/>
    <dgm:cxn modelId="{DB34D26E-3919-47DC-8E0B-A03EC3418484}" type="presOf" srcId="{9F1B78FB-AC8A-471B-8865-4DBD77C21622}" destId="{D49FF848-BD41-42AA-94CB-452EC928641A}" srcOrd="0" destOrd="0" presId="urn:microsoft.com/office/officeart/2018/5/layout/IconLeafLabelList"/>
    <dgm:cxn modelId="{ED491751-0EB8-416A-8DDF-E40A383B2664}" srcId="{38C7D24E-A822-4549-AB0D-EAB23BA0553D}" destId="{CC89E149-3594-43A7-8F68-4237D4C85C7B}" srcOrd="0" destOrd="0" parTransId="{BE785F44-70DC-45D6-8FCE-BCB84F6DDEF6}" sibTransId="{A037980F-9003-4D90-B48D-593F0035878B}"/>
    <dgm:cxn modelId="{F9C8D68B-9D51-4EB9-BA92-B6B0555B90AD}" type="presOf" srcId="{CC89E149-3594-43A7-8F68-4237D4C85C7B}" destId="{46ABF21C-C377-480C-BC52-3C0EF34098BD}" srcOrd="0" destOrd="0" presId="urn:microsoft.com/office/officeart/2018/5/layout/IconLeafLabelList"/>
    <dgm:cxn modelId="{07D22A8F-3D9D-4E56-B38A-D7EE01663730}" type="presOf" srcId="{38C7D24E-A822-4549-AB0D-EAB23BA0553D}" destId="{345EC775-C5E4-45A2-B88F-049BD0F587BD}" srcOrd="0" destOrd="0" presId="urn:microsoft.com/office/officeart/2018/5/layout/IconLeafLabelList"/>
    <dgm:cxn modelId="{914B1CBC-178F-4BD2-ACC2-D2E2AF91587C}" type="presOf" srcId="{46002A80-2BA7-4E23-BF91-E92735E5564F}" destId="{843C3963-1BF8-4B37-AD71-9F328BF3599D}" srcOrd="0" destOrd="0" presId="urn:microsoft.com/office/officeart/2018/5/layout/IconLeafLabelList"/>
    <dgm:cxn modelId="{CB15ACD9-DAEE-4DDB-B982-5B6437DB0EDF}" srcId="{38C7D24E-A822-4549-AB0D-EAB23BA0553D}" destId="{7B9BF685-D239-49BC-9B65-0FDF616A4F0A}" srcOrd="2" destOrd="0" parTransId="{B32C0CB9-207B-4D34-98B1-D27B87B08992}" sibTransId="{6BA2E11A-F767-4B50-9D57-D6A7B4308BD1}"/>
    <dgm:cxn modelId="{CB6D45E4-6A4A-4F05-A057-581031E83B31}" srcId="{38C7D24E-A822-4549-AB0D-EAB23BA0553D}" destId="{E5FE287D-E236-4F9F-9F71-B42B4BFEB930}" srcOrd="1" destOrd="0" parTransId="{B64F0973-DE54-4898-9612-11FF6CE62BAA}" sibTransId="{EB1861FC-1E49-43A6-A278-8A024D9EDE79}"/>
    <dgm:cxn modelId="{7FA792EC-2A82-4EAE-9060-4C46AEC3D45B}" srcId="{38C7D24E-A822-4549-AB0D-EAB23BA0553D}" destId="{46002A80-2BA7-4E23-BF91-E92735E5564F}" srcOrd="3" destOrd="0" parTransId="{D50C349A-369C-45FD-B755-48951D412018}" sibTransId="{2BB5B1F1-10CF-4EB2-B571-5A8956DF9D91}"/>
    <dgm:cxn modelId="{F1D044F6-ED46-4AAB-8611-4099FF4FBB82}" type="presOf" srcId="{7B9BF685-D239-49BC-9B65-0FDF616A4F0A}" destId="{66677B8C-ED82-4587-AD1D-BB73BBD4C607}" srcOrd="0" destOrd="0" presId="urn:microsoft.com/office/officeart/2018/5/layout/IconLeafLabelList"/>
    <dgm:cxn modelId="{C7DC9583-6886-42E1-90E3-F99425FD03E3}" type="presParOf" srcId="{345EC775-C5E4-45A2-B88F-049BD0F587BD}" destId="{F73E77B4-7CA0-426C-835C-CFAADD6773C7}" srcOrd="0" destOrd="0" presId="urn:microsoft.com/office/officeart/2018/5/layout/IconLeafLabelList"/>
    <dgm:cxn modelId="{D2D72669-15FB-463B-9C85-B12D7C58A743}" type="presParOf" srcId="{F73E77B4-7CA0-426C-835C-CFAADD6773C7}" destId="{8F4106BF-30F3-40C8-986D-ECE102040DDA}" srcOrd="0" destOrd="0" presId="urn:microsoft.com/office/officeart/2018/5/layout/IconLeafLabelList"/>
    <dgm:cxn modelId="{8D6E1313-86F2-43C7-8CFF-E900DEA3F371}" type="presParOf" srcId="{F73E77B4-7CA0-426C-835C-CFAADD6773C7}" destId="{4659558A-BF19-407F-B01C-A239557D3970}" srcOrd="1" destOrd="0" presId="urn:microsoft.com/office/officeart/2018/5/layout/IconLeafLabelList"/>
    <dgm:cxn modelId="{5CBB51ED-D91E-4DCE-B814-847670A73560}" type="presParOf" srcId="{F73E77B4-7CA0-426C-835C-CFAADD6773C7}" destId="{FDF5DE6C-41F1-4F34-B889-4B603970916E}" srcOrd="2" destOrd="0" presId="urn:microsoft.com/office/officeart/2018/5/layout/IconLeafLabelList"/>
    <dgm:cxn modelId="{844ABCE1-5D42-4BAE-AF6E-30B2AFD397DA}" type="presParOf" srcId="{F73E77B4-7CA0-426C-835C-CFAADD6773C7}" destId="{46ABF21C-C377-480C-BC52-3C0EF34098BD}" srcOrd="3" destOrd="0" presId="urn:microsoft.com/office/officeart/2018/5/layout/IconLeafLabelList"/>
    <dgm:cxn modelId="{5B7F544F-33E0-458E-A6D0-DB42B77D1262}" type="presParOf" srcId="{345EC775-C5E4-45A2-B88F-049BD0F587BD}" destId="{E49672B2-B9E8-46C9-96DA-3E6D3CEE67FD}" srcOrd="1" destOrd="0" presId="urn:microsoft.com/office/officeart/2018/5/layout/IconLeafLabelList"/>
    <dgm:cxn modelId="{1E408056-5184-4CF2-BDC5-EB176B44384F}" type="presParOf" srcId="{345EC775-C5E4-45A2-B88F-049BD0F587BD}" destId="{4001303A-E3A4-4633-BF4C-43FEE38BC020}" srcOrd="2" destOrd="0" presId="urn:microsoft.com/office/officeart/2018/5/layout/IconLeafLabelList"/>
    <dgm:cxn modelId="{49CA30BE-44B5-4DBE-8049-FB2D7EB4191E}" type="presParOf" srcId="{4001303A-E3A4-4633-BF4C-43FEE38BC020}" destId="{722EA951-8BF9-4D17-917D-2AF27316A3F5}" srcOrd="0" destOrd="0" presId="urn:microsoft.com/office/officeart/2018/5/layout/IconLeafLabelList"/>
    <dgm:cxn modelId="{952741EA-B458-437E-943C-475950D2FA73}" type="presParOf" srcId="{4001303A-E3A4-4633-BF4C-43FEE38BC020}" destId="{90652B51-748B-4262-9795-74B601DD9E53}" srcOrd="1" destOrd="0" presId="urn:microsoft.com/office/officeart/2018/5/layout/IconLeafLabelList"/>
    <dgm:cxn modelId="{FE1A745C-6284-41FF-8328-1CFBE535EE56}" type="presParOf" srcId="{4001303A-E3A4-4633-BF4C-43FEE38BC020}" destId="{7D5CECF7-AFA9-4B11-AE5B-1A1704ADB903}" srcOrd="2" destOrd="0" presId="urn:microsoft.com/office/officeart/2018/5/layout/IconLeafLabelList"/>
    <dgm:cxn modelId="{4562607A-30C2-42E8-AE4D-4F3C08858D3A}" type="presParOf" srcId="{4001303A-E3A4-4633-BF4C-43FEE38BC020}" destId="{6209720F-2443-4CB7-8D28-18EAC38AA979}" srcOrd="3" destOrd="0" presId="urn:microsoft.com/office/officeart/2018/5/layout/IconLeafLabelList"/>
    <dgm:cxn modelId="{35396E05-5024-4B64-8957-F601D2C89523}" type="presParOf" srcId="{345EC775-C5E4-45A2-B88F-049BD0F587BD}" destId="{94499D8A-C2AD-4283-81EB-7B32FFE215AB}" srcOrd="3" destOrd="0" presId="urn:microsoft.com/office/officeart/2018/5/layout/IconLeafLabelList"/>
    <dgm:cxn modelId="{0B59EC3B-8958-404E-8AEA-2304D2E86F9B}" type="presParOf" srcId="{345EC775-C5E4-45A2-B88F-049BD0F587BD}" destId="{6A5CDF4D-2263-45EC-91A9-57A70EC4AB9A}" srcOrd="4" destOrd="0" presId="urn:microsoft.com/office/officeart/2018/5/layout/IconLeafLabelList"/>
    <dgm:cxn modelId="{2CC70501-5D0E-4E8A-8D0D-AEA940A6137D}" type="presParOf" srcId="{6A5CDF4D-2263-45EC-91A9-57A70EC4AB9A}" destId="{533D1989-E239-437B-9D9D-BB33DB7C7F13}" srcOrd="0" destOrd="0" presId="urn:microsoft.com/office/officeart/2018/5/layout/IconLeafLabelList"/>
    <dgm:cxn modelId="{3EB487EE-364B-4C36-BCFD-6CF29ABA49B2}" type="presParOf" srcId="{6A5CDF4D-2263-45EC-91A9-57A70EC4AB9A}" destId="{02ED3C7E-5624-4F09-9C71-51CD77C0E929}" srcOrd="1" destOrd="0" presId="urn:microsoft.com/office/officeart/2018/5/layout/IconLeafLabelList"/>
    <dgm:cxn modelId="{292F0894-927F-49F6-B224-B9A221607A30}" type="presParOf" srcId="{6A5CDF4D-2263-45EC-91A9-57A70EC4AB9A}" destId="{D76E7A35-BB25-495E-886C-50C87DCE1A5A}" srcOrd="2" destOrd="0" presId="urn:microsoft.com/office/officeart/2018/5/layout/IconLeafLabelList"/>
    <dgm:cxn modelId="{DC19AF27-6E60-48E2-9C00-F5FC93C296D4}" type="presParOf" srcId="{6A5CDF4D-2263-45EC-91A9-57A70EC4AB9A}" destId="{66677B8C-ED82-4587-AD1D-BB73BBD4C607}" srcOrd="3" destOrd="0" presId="urn:microsoft.com/office/officeart/2018/5/layout/IconLeafLabelList"/>
    <dgm:cxn modelId="{41361CF8-2351-49C8-A67E-E68013538104}" type="presParOf" srcId="{345EC775-C5E4-45A2-B88F-049BD0F587BD}" destId="{3C944E47-C064-43F8-BD3A-A4F33EA50464}" srcOrd="5" destOrd="0" presId="urn:microsoft.com/office/officeart/2018/5/layout/IconLeafLabelList"/>
    <dgm:cxn modelId="{0E963F1D-FF45-4CBB-8CE8-E5C5233C6BDE}" type="presParOf" srcId="{345EC775-C5E4-45A2-B88F-049BD0F587BD}" destId="{503E4012-B5A4-40B2-B6C1-84EB4962C20E}" srcOrd="6" destOrd="0" presId="urn:microsoft.com/office/officeart/2018/5/layout/IconLeafLabelList"/>
    <dgm:cxn modelId="{2119916F-723D-4AB9-9814-4699FAF82338}" type="presParOf" srcId="{503E4012-B5A4-40B2-B6C1-84EB4962C20E}" destId="{D4127AF2-F015-4F1F-A365-CDBD14DAF003}" srcOrd="0" destOrd="0" presId="urn:microsoft.com/office/officeart/2018/5/layout/IconLeafLabelList"/>
    <dgm:cxn modelId="{0CB78398-C671-4E43-821F-39D9005EE9BE}" type="presParOf" srcId="{503E4012-B5A4-40B2-B6C1-84EB4962C20E}" destId="{59C2ACDE-1C92-4861-94B3-68B2122721EB}" srcOrd="1" destOrd="0" presId="urn:microsoft.com/office/officeart/2018/5/layout/IconLeafLabelList"/>
    <dgm:cxn modelId="{0696DF13-B041-4277-8BDA-1F83C0BCB2A5}" type="presParOf" srcId="{503E4012-B5A4-40B2-B6C1-84EB4962C20E}" destId="{27C37964-4F90-4DF6-AD94-5B4A61CB180C}" srcOrd="2" destOrd="0" presId="urn:microsoft.com/office/officeart/2018/5/layout/IconLeafLabelList"/>
    <dgm:cxn modelId="{37F137D9-A24E-4238-8895-D9E1A2A542BA}" type="presParOf" srcId="{503E4012-B5A4-40B2-B6C1-84EB4962C20E}" destId="{843C3963-1BF8-4B37-AD71-9F328BF3599D}" srcOrd="3" destOrd="0" presId="urn:microsoft.com/office/officeart/2018/5/layout/IconLeafLabelList"/>
    <dgm:cxn modelId="{F241F62E-94BC-498D-A930-B7AB94E4FB39}" type="presParOf" srcId="{345EC775-C5E4-45A2-B88F-049BD0F587BD}" destId="{FBBC9762-C833-4E6F-BFDB-63B8BF0F55B5}" srcOrd="7" destOrd="0" presId="urn:microsoft.com/office/officeart/2018/5/layout/IconLeafLabelList"/>
    <dgm:cxn modelId="{F9DC18C2-9207-4971-BA12-24628033DD1E}" type="presParOf" srcId="{345EC775-C5E4-45A2-B88F-049BD0F587BD}" destId="{351B561C-FF79-4F58-BCD9-965A6868A59F}" srcOrd="8" destOrd="0" presId="urn:microsoft.com/office/officeart/2018/5/layout/IconLeafLabelList"/>
    <dgm:cxn modelId="{92D77643-DB6E-4BA3-AA9D-5005A9199012}" type="presParOf" srcId="{351B561C-FF79-4F58-BCD9-965A6868A59F}" destId="{6356F580-282B-4C01-A201-205BAC9D5F7E}" srcOrd="0" destOrd="0" presId="urn:microsoft.com/office/officeart/2018/5/layout/IconLeafLabelList"/>
    <dgm:cxn modelId="{C0E8AFD6-CF33-420B-8FEA-EF9A1283CE80}" type="presParOf" srcId="{351B561C-FF79-4F58-BCD9-965A6868A59F}" destId="{66FDCDA5-E3C5-42FA-A67A-F192361FE6B3}" srcOrd="1" destOrd="0" presId="urn:microsoft.com/office/officeart/2018/5/layout/IconLeafLabelList"/>
    <dgm:cxn modelId="{6B42EE91-F616-41DD-A5AE-EEDF496769C4}" type="presParOf" srcId="{351B561C-FF79-4F58-BCD9-965A6868A59F}" destId="{C26EDA2C-3C08-4F9A-B20E-9ADA7FFD117B}" srcOrd="2" destOrd="0" presId="urn:microsoft.com/office/officeart/2018/5/layout/IconLeafLabelList"/>
    <dgm:cxn modelId="{779C5AFA-D946-4AF6-A79A-3FC5F793DA5E}" type="presParOf" srcId="{351B561C-FF79-4F58-BCD9-965A6868A59F}" destId="{D49FF848-BD41-42AA-94CB-452EC928641A}"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7611F7-89D6-4D88-90EE-371B5A484AC5}" type="doc">
      <dgm:prSet loTypeId="urn:microsoft.com/office/officeart/2016/7/layout/RepeatingBendingProcessNew" loCatId="process" qsTypeId="urn:microsoft.com/office/officeart/2005/8/quickstyle/simple1" qsCatId="simple" csTypeId="urn:microsoft.com/office/officeart/2005/8/colors/colorful1" csCatId="colorful" phldr="1"/>
      <dgm:spPr/>
      <dgm:t>
        <a:bodyPr/>
        <a:lstStyle/>
        <a:p>
          <a:endParaRPr lang="en-US"/>
        </a:p>
      </dgm:t>
    </dgm:pt>
    <dgm:pt modelId="{E881A33D-F11B-42C6-83C4-D1BBF8212B77}">
      <dgm:prSet/>
      <dgm:spPr/>
      <dgm:t>
        <a:bodyPr/>
        <a:lstStyle/>
        <a:p>
          <a:r>
            <a:rPr lang="en-US" b="1"/>
            <a:t>Power Automate: Driving Efficiency with Process Automation</a:t>
          </a:r>
        </a:p>
      </dgm:t>
    </dgm:pt>
    <dgm:pt modelId="{E77F4BE4-F985-4C6E-A3BD-41B492CE362C}" type="parTrans" cxnId="{64D35EF4-1D13-4F0B-A5A2-E17C50FA2B17}">
      <dgm:prSet/>
      <dgm:spPr/>
      <dgm:t>
        <a:bodyPr/>
        <a:lstStyle/>
        <a:p>
          <a:endParaRPr lang="en-US"/>
        </a:p>
      </dgm:t>
    </dgm:pt>
    <dgm:pt modelId="{E9809788-9D7C-404E-A8CF-8949CDFBA953}" type="sibTrans" cxnId="{64D35EF4-1D13-4F0B-A5A2-E17C50FA2B17}">
      <dgm:prSet/>
      <dgm:spPr/>
      <dgm:t>
        <a:bodyPr/>
        <a:lstStyle/>
        <a:p>
          <a:endParaRPr lang="en-US"/>
        </a:p>
      </dgm:t>
    </dgm:pt>
    <dgm:pt modelId="{16CFD08B-0D55-4EF0-95F5-81A1CFE93A6B}">
      <dgm:prSet/>
      <dgm:spPr/>
      <dgm:t>
        <a:bodyPr/>
        <a:lstStyle/>
        <a:p>
          <a:r>
            <a:rPr lang="en-US" b="1"/>
            <a:t>Power Automate eliminates manual work by streamlining key processes.  </a:t>
          </a:r>
        </a:p>
      </dgm:t>
    </dgm:pt>
    <dgm:pt modelId="{3E8E8949-1461-4492-8079-82E5B79547FE}" type="parTrans" cxnId="{A7AD043E-D043-4853-AB04-41F0DFAB814A}">
      <dgm:prSet/>
      <dgm:spPr/>
      <dgm:t>
        <a:bodyPr/>
        <a:lstStyle/>
        <a:p>
          <a:endParaRPr lang="en-US"/>
        </a:p>
      </dgm:t>
    </dgm:pt>
    <dgm:pt modelId="{A38B50A1-9687-4470-BD67-53E808B02B40}" type="sibTrans" cxnId="{A7AD043E-D043-4853-AB04-41F0DFAB814A}">
      <dgm:prSet/>
      <dgm:spPr/>
      <dgm:t>
        <a:bodyPr/>
        <a:lstStyle/>
        <a:p>
          <a:endParaRPr lang="en-US"/>
        </a:p>
      </dgm:t>
    </dgm:pt>
    <dgm:pt modelId="{C879063B-8365-4F71-83F9-3B2A2C3F0DF1}">
      <dgm:prSet/>
      <dgm:spPr/>
      <dgm:t>
        <a:bodyPr/>
        <a:lstStyle/>
        <a:p>
          <a:r>
            <a:rPr lang="en-US"/>
            <a:t>⚙ </a:t>
          </a:r>
          <a:r>
            <a:rPr lang="en-US" b="1"/>
            <a:t>Order Processing Automation – Automatically generates order confirmations and notifies customers instantly.  </a:t>
          </a:r>
        </a:p>
      </dgm:t>
    </dgm:pt>
    <dgm:pt modelId="{2CF5AF0E-E94D-41B0-8808-70A419E363E3}" type="parTrans" cxnId="{F4E1CE10-6F56-4644-9AA7-C47854FEE978}">
      <dgm:prSet/>
      <dgm:spPr/>
      <dgm:t>
        <a:bodyPr/>
        <a:lstStyle/>
        <a:p>
          <a:endParaRPr lang="en-US"/>
        </a:p>
      </dgm:t>
    </dgm:pt>
    <dgm:pt modelId="{C22CDDEC-E7E6-4EA4-A17F-49F0DF901406}" type="sibTrans" cxnId="{F4E1CE10-6F56-4644-9AA7-C47854FEE978}">
      <dgm:prSet/>
      <dgm:spPr/>
      <dgm:t>
        <a:bodyPr/>
        <a:lstStyle/>
        <a:p>
          <a:endParaRPr lang="en-US"/>
        </a:p>
      </dgm:t>
    </dgm:pt>
    <dgm:pt modelId="{AB6BAE19-911C-4015-ADF5-6C3109A03852}">
      <dgm:prSet/>
      <dgm:spPr/>
      <dgm:t>
        <a:bodyPr/>
        <a:lstStyle/>
        <a:p>
          <a:r>
            <a:rPr lang="en-US"/>
            <a:t>⚙ </a:t>
          </a:r>
          <a:r>
            <a:rPr lang="en-US" b="1"/>
            <a:t>Inventory Alerts – Sends real-time stock level updates to inventory managers when supplies run low.  </a:t>
          </a:r>
        </a:p>
      </dgm:t>
    </dgm:pt>
    <dgm:pt modelId="{5A68823F-C17A-4F65-A7C4-AC37FF060757}" type="parTrans" cxnId="{EAD8FB51-CE4B-44B9-AA33-48EC62E8949C}">
      <dgm:prSet/>
      <dgm:spPr/>
      <dgm:t>
        <a:bodyPr/>
        <a:lstStyle/>
        <a:p>
          <a:endParaRPr lang="en-US"/>
        </a:p>
      </dgm:t>
    </dgm:pt>
    <dgm:pt modelId="{2E0DD72B-F683-4EAA-9814-D1B305E3D47A}" type="sibTrans" cxnId="{EAD8FB51-CE4B-44B9-AA33-48EC62E8949C}">
      <dgm:prSet/>
      <dgm:spPr/>
      <dgm:t>
        <a:bodyPr/>
        <a:lstStyle/>
        <a:p>
          <a:endParaRPr lang="en-US"/>
        </a:p>
      </dgm:t>
    </dgm:pt>
    <dgm:pt modelId="{2EF9762D-76E7-492B-9E87-1E9DEF387231}">
      <dgm:prSet/>
      <dgm:spPr/>
      <dgm:t>
        <a:bodyPr/>
        <a:lstStyle/>
        <a:p>
          <a:r>
            <a:rPr lang="en-US"/>
            <a:t>⚙ </a:t>
          </a:r>
          <a:r>
            <a:rPr lang="en-US" b="1"/>
            <a:t>Approval Workflows – Routes special or high-value orders for managerial approval, reducing delays.  </a:t>
          </a:r>
        </a:p>
      </dgm:t>
    </dgm:pt>
    <dgm:pt modelId="{3CC74689-3790-4760-8D81-D5B2AB4DF14A}" type="parTrans" cxnId="{471C4BA6-FA89-4021-B887-2AA48EFF53F7}">
      <dgm:prSet/>
      <dgm:spPr/>
      <dgm:t>
        <a:bodyPr/>
        <a:lstStyle/>
        <a:p>
          <a:endParaRPr lang="en-US"/>
        </a:p>
      </dgm:t>
    </dgm:pt>
    <dgm:pt modelId="{D617FE74-5D89-4D16-B5D3-E59DE87E7EAB}" type="sibTrans" cxnId="{471C4BA6-FA89-4021-B887-2AA48EFF53F7}">
      <dgm:prSet/>
      <dgm:spPr/>
      <dgm:t>
        <a:bodyPr/>
        <a:lstStyle/>
        <a:p>
          <a:endParaRPr lang="en-US"/>
        </a:p>
      </dgm:t>
    </dgm:pt>
    <dgm:pt modelId="{5B6947DD-9B8F-491F-A195-4D0405DFB793}">
      <dgm:prSet/>
      <dgm:spPr/>
      <dgm:t>
        <a:bodyPr/>
        <a:lstStyle/>
        <a:p>
          <a:r>
            <a:rPr lang="en-US" b="1"/>
            <a:t>By implementing automated workflows, Omega Manufacturing will *accelerate operations, minimize errors, and improve overall productivity.</a:t>
          </a:r>
        </a:p>
      </dgm:t>
    </dgm:pt>
    <dgm:pt modelId="{86FE8C66-FCD5-458B-B6D7-D123016859C2}" type="parTrans" cxnId="{74497C31-A2A4-426F-8EF2-070E2AD0B10C}">
      <dgm:prSet/>
      <dgm:spPr/>
      <dgm:t>
        <a:bodyPr/>
        <a:lstStyle/>
        <a:p>
          <a:endParaRPr lang="en-US"/>
        </a:p>
      </dgm:t>
    </dgm:pt>
    <dgm:pt modelId="{40B9F37F-3A14-409B-9D2B-0098DEFD0629}" type="sibTrans" cxnId="{74497C31-A2A4-426F-8EF2-070E2AD0B10C}">
      <dgm:prSet/>
      <dgm:spPr/>
      <dgm:t>
        <a:bodyPr/>
        <a:lstStyle/>
        <a:p>
          <a:endParaRPr lang="en-US"/>
        </a:p>
      </dgm:t>
    </dgm:pt>
    <dgm:pt modelId="{41FD17A0-9F89-4EE9-B961-DECA34651196}" type="pres">
      <dgm:prSet presAssocID="{1F7611F7-89D6-4D88-90EE-371B5A484AC5}" presName="Name0" presStyleCnt="0">
        <dgm:presLayoutVars>
          <dgm:dir/>
          <dgm:resizeHandles val="exact"/>
        </dgm:presLayoutVars>
      </dgm:prSet>
      <dgm:spPr/>
    </dgm:pt>
    <dgm:pt modelId="{9DDDD61E-4DF6-4DAE-B890-1AE41EA8AB19}" type="pres">
      <dgm:prSet presAssocID="{E881A33D-F11B-42C6-83C4-D1BBF8212B77}" presName="node" presStyleLbl="node1" presStyleIdx="0" presStyleCnt="6">
        <dgm:presLayoutVars>
          <dgm:bulletEnabled val="1"/>
        </dgm:presLayoutVars>
      </dgm:prSet>
      <dgm:spPr/>
    </dgm:pt>
    <dgm:pt modelId="{416FB6ED-033B-4F92-91C8-930738A6661D}" type="pres">
      <dgm:prSet presAssocID="{E9809788-9D7C-404E-A8CF-8949CDFBA953}" presName="sibTrans" presStyleLbl="sibTrans1D1" presStyleIdx="0" presStyleCnt="5"/>
      <dgm:spPr/>
    </dgm:pt>
    <dgm:pt modelId="{002CC81E-721F-4C55-8825-20177C60B162}" type="pres">
      <dgm:prSet presAssocID="{E9809788-9D7C-404E-A8CF-8949CDFBA953}" presName="connectorText" presStyleLbl="sibTrans1D1" presStyleIdx="0" presStyleCnt="5"/>
      <dgm:spPr/>
    </dgm:pt>
    <dgm:pt modelId="{BE242813-FD89-4E46-B25A-E83379B49775}" type="pres">
      <dgm:prSet presAssocID="{16CFD08B-0D55-4EF0-95F5-81A1CFE93A6B}" presName="node" presStyleLbl="node1" presStyleIdx="1" presStyleCnt="6">
        <dgm:presLayoutVars>
          <dgm:bulletEnabled val="1"/>
        </dgm:presLayoutVars>
      </dgm:prSet>
      <dgm:spPr/>
    </dgm:pt>
    <dgm:pt modelId="{B24103DA-DB0A-4A9F-91BD-9648F470CBE6}" type="pres">
      <dgm:prSet presAssocID="{A38B50A1-9687-4470-BD67-53E808B02B40}" presName="sibTrans" presStyleLbl="sibTrans1D1" presStyleIdx="1" presStyleCnt="5"/>
      <dgm:spPr/>
    </dgm:pt>
    <dgm:pt modelId="{60418DD7-5A85-42E0-B67D-2ED321F8E639}" type="pres">
      <dgm:prSet presAssocID="{A38B50A1-9687-4470-BD67-53E808B02B40}" presName="connectorText" presStyleLbl="sibTrans1D1" presStyleIdx="1" presStyleCnt="5"/>
      <dgm:spPr/>
    </dgm:pt>
    <dgm:pt modelId="{07D8E6CC-DF5F-4E32-B175-D13E747EEE54}" type="pres">
      <dgm:prSet presAssocID="{C879063B-8365-4F71-83F9-3B2A2C3F0DF1}" presName="node" presStyleLbl="node1" presStyleIdx="2" presStyleCnt="6">
        <dgm:presLayoutVars>
          <dgm:bulletEnabled val="1"/>
        </dgm:presLayoutVars>
      </dgm:prSet>
      <dgm:spPr/>
    </dgm:pt>
    <dgm:pt modelId="{4661C947-4CE7-4D68-B1E6-BCCEA1D7649D}" type="pres">
      <dgm:prSet presAssocID="{C22CDDEC-E7E6-4EA4-A17F-49F0DF901406}" presName="sibTrans" presStyleLbl="sibTrans1D1" presStyleIdx="2" presStyleCnt="5"/>
      <dgm:spPr/>
    </dgm:pt>
    <dgm:pt modelId="{EFFDA4B8-7721-48B4-9714-F199F7B5137F}" type="pres">
      <dgm:prSet presAssocID="{C22CDDEC-E7E6-4EA4-A17F-49F0DF901406}" presName="connectorText" presStyleLbl="sibTrans1D1" presStyleIdx="2" presStyleCnt="5"/>
      <dgm:spPr/>
    </dgm:pt>
    <dgm:pt modelId="{D52A8F92-1D47-4885-B132-C00736D49C5F}" type="pres">
      <dgm:prSet presAssocID="{AB6BAE19-911C-4015-ADF5-6C3109A03852}" presName="node" presStyleLbl="node1" presStyleIdx="3" presStyleCnt="6">
        <dgm:presLayoutVars>
          <dgm:bulletEnabled val="1"/>
        </dgm:presLayoutVars>
      </dgm:prSet>
      <dgm:spPr/>
    </dgm:pt>
    <dgm:pt modelId="{5D0D9974-6532-46FA-85C6-149DFCBAFF2A}" type="pres">
      <dgm:prSet presAssocID="{2E0DD72B-F683-4EAA-9814-D1B305E3D47A}" presName="sibTrans" presStyleLbl="sibTrans1D1" presStyleIdx="3" presStyleCnt="5"/>
      <dgm:spPr/>
    </dgm:pt>
    <dgm:pt modelId="{8B77AAAA-0FF3-4CBE-AB5E-4F392A712FFF}" type="pres">
      <dgm:prSet presAssocID="{2E0DD72B-F683-4EAA-9814-D1B305E3D47A}" presName="connectorText" presStyleLbl="sibTrans1D1" presStyleIdx="3" presStyleCnt="5"/>
      <dgm:spPr/>
    </dgm:pt>
    <dgm:pt modelId="{F3CAEFCC-203C-4003-8667-D2527CD41C2A}" type="pres">
      <dgm:prSet presAssocID="{2EF9762D-76E7-492B-9E87-1E9DEF387231}" presName="node" presStyleLbl="node1" presStyleIdx="4" presStyleCnt="6">
        <dgm:presLayoutVars>
          <dgm:bulletEnabled val="1"/>
        </dgm:presLayoutVars>
      </dgm:prSet>
      <dgm:spPr/>
    </dgm:pt>
    <dgm:pt modelId="{81F0FD6A-F99C-4DD3-92DA-21955CAC3AF6}" type="pres">
      <dgm:prSet presAssocID="{D617FE74-5D89-4D16-B5D3-E59DE87E7EAB}" presName="sibTrans" presStyleLbl="sibTrans1D1" presStyleIdx="4" presStyleCnt="5"/>
      <dgm:spPr/>
    </dgm:pt>
    <dgm:pt modelId="{545BAB7B-0033-4751-B953-BBD8B9636296}" type="pres">
      <dgm:prSet presAssocID="{D617FE74-5D89-4D16-B5D3-E59DE87E7EAB}" presName="connectorText" presStyleLbl="sibTrans1D1" presStyleIdx="4" presStyleCnt="5"/>
      <dgm:spPr/>
    </dgm:pt>
    <dgm:pt modelId="{A011FE8E-2B81-4801-BE55-0BA14DB39E76}" type="pres">
      <dgm:prSet presAssocID="{5B6947DD-9B8F-491F-A195-4D0405DFB793}" presName="node" presStyleLbl="node1" presStyleIdx="5" presStyleCnt="6">
        <dgm:presLayoutVars>
          <dgm:bulletEnabled val="1"/>
        </dgm:presLayoutVars>
      </dgm:prSet>
      <dgm:spPr/>
    </dgm:pt>
  </dgm:ptLst>
  <dgm:cxnLst>
    <dgm:cxn modelId="{5EB80400-E861-4683-AF75-74B65BD59520}" type="presOf" srcId="{AB6BAE19-911C-4015-ADF5-6C3109A03852}" destId="{D52A8F92-1D47-4885-B132-C00736D49C5F}" srcOrd="0" destOrd="0" presId="urn:microsoft.com/office/officeart/2016/7/layout/RepeatingBendingProcessNew"/>
    <dgm:cxn modelId="{FEE29F00-714D-4C21-927D-E6A995CF95BB}" type="presOf" srcId="{A38B50A1-9687-4470-BD67-53E808B02B40}" destId="{B24103DA-DB0A-4A9F-91BD-9648F470CBE6}" srcOrd="0" destOrd="0" presId="urn:microsoft.com/office/officeart/2016/7/layout/RepeatingBendingProcessNew"/>
    <dgm:cxn modelId="{F4E1CE10-6F56-4644-9AA7-C47854FEE978}" srcId="{1F7611F7-89D6-4D88-90EE-371B5A484AC5}" destId="{C879063B-8365-4F71-83F9-3B2A2C3F0DF1}" srcOrd="2" destOrd="0" parTransId="{2CF5AF0E-E94D-41B0-8808-70A419E363E3}" sibTransId="{C22CDDEC-E7E6-4EA4-A17F-49F0DF901406}"/>
    <dgm:cxn modelId="{B53EA524-AB53-4DD4-ACFB-9E3FADEFBF92}" type="presOf" srcId="{2E0DD72B-F683-4EAA-9814-D1B305E3D47A}" destId="{8B77AAAA-0FF3-4CBE-AB5E-4F392A712FFF}" srcOrd="1" destOrd="0" presId="urn:microsoft.com/office/officeart/2016/7/layout/RepeatingBendingProcessNew"/>
    <dgm:cxn modelId="{3504382F-C110-46BD-ACEF-F84169D73BEA}" type="presOf" srcId="{2E0DD72B-F683-4EAA-9814-D1B305E3D47A}" destId="{5D0D9974-6532-46FA-85C6-149DFCBAFF2A}" srcOrd="0" destOrd="0" presId="urn:microsoft.com/office/officeart/2016/7/layout/RepeatingBendingProcessNew"/>
    <dgm:cxn modelId="{74497C31-A2A4-426F-8EF2-070E2AD0B10C}" srcId="{1F7611F7-89D6-4D88-90EE-371B5A484AC5}" destId="{5B6947DD-9B8F-491F-A195-4D0405DFB793}" srcOrd="5" destOrd="0" parTransId="{86FE8C66-FCD5-458B-B6D7-D123016859C2}" sibTransId="{40B9F37F-3A14-409B-9D2B-0098DEFD0629}"/>
    <dgm:cxn modelId="{A7AD043E-D043-4853-AB04-41F0DFAB814A}" srcId="{1F7611F7-89D6-4D88-90EE-371B5A484AC5}" destId="{16CFD08B-0D55-4EF0-95F5-81A1CFE93A6B}" srcOrd="1" destOrd="0" parTransId="{3E8E8949-1461-4492-8079-82E5B79547FE}" sibTransId="{A38B50A1-9687-4470-BD67-53E808B02B40}"/>
    <dgm:cxn modelId="{2F4D133F-DAA2-4034-B9C2-9FE0BFE71957}" type="presOf" srcId="{C22CDDEC-E7E6-4EA4-A17F-49F0DF901406}" destId="{EFFDA4B8-7721-48B4-9714-F199F7B5137F}" srcOrd="1" destOrd="0" presId="urn:microsoft.com/office/officeart/2016/7/layout/RepeatingBendingProcessNew"/>
    <dgm:cxn modelId="{A9F9DD62-7018-435E-A8E6-C38A66590E91}" type="presOf" srcId="{C879063B-8365-4F71-83F9-3B2A2C3F0DF1}" destId="{07D8E6CC-DF5F-4E32-B175-D13E747EEE54}" srcOrd="0" destOrd="0" presId="urn:microsoft.com/office/officeart/2016/7/layout/RepeatingBendingProcessNew"/>
    <dgm:cxn modelId="{8F644E47-8CE9-4CE0-B4C6-D149D6B21651}" type="presOf" srcId="{E881A33D-F11B-42C6-83C4-D1BBF8212B77}" destId="{9DDDD61E-4DF6-4DAE-B890-1AE41EA8AB19}" srcOrd="0" destOrd="0" presId="urn:microsoft.com/office/officeart/2016/7/layout/RepeatingBendingProcessNew"/>
    <dgm:cxn modelId="{54CC584C-DD3A-483A-AFA2-D96AE39962C1}" type="presOf" srcId="{D617FE74-5D89-4D16-B5D3-E59DE87E7EAB}" destId="{545BAB7B-0033-4751-B953-BBD8B9636296}" srcOrd="1" destOrd="0" presId="urn:microsoft.com/office/officeart/2016/7/layout/RepeatingBendingProcessNew"/>
    <dgm:cxn modelId="{EAD8FB51-CE4B-44B9-AA33-48EC62E8949C}" srcId="{1F7611F7-89D6-4D88-90EE-371B5A484AC5}" destId="{AB6BAE19-911C-4015-ADF5-6C3109A03852}" srcOrd="3" destOrd="0" parTransId="{5A68823F-C17A-4F65-A7C4-AC37FF060757}" sibTransId="{2E0DD72B-F683-4EAA-9814-D1B305E3D47A}"/>
    <dgm:cxn modelId="{2878FA72-DE13-40AF-93D3-2207BEABBAE4}" type="presOf" srcId="{16CFD08B-0D55-4EF0-95F5-81A1CFE93A6B}" destId="{BE242813-FD89-4E46-B25A-E83379B49775}" srcOrd="0" destOrd="0" presId="urn:microsoft.com/office/officeart/2016/7/layout/RepeatingBendingProcessNew"/>
    <dgm:cxn modelId="{CFFD3C7A-C6CD-4B85-ABF7-5597B1C8DC71}" type="presOf" srcId="{E9809788-9D7C-404E-A8CF-8949CDFBA953}" destId="{416FB6ED-033B-4F92-91C8-930738A6661D}" srcOrd="0" destOrd="0" presId="urn:microsoft.com/office/officeart/2016/7/layout/RepeatingBendingProcessNew"/>
    <dgm:cxn modelId="{D70EDD7D-075C-42C7-B571-8E48A9D3245D}" type="presOf" srcId="{2EF9762D-76E7-492B-9E87-1E9DEF387231}" destId="{F3CAEFCC-203C-4003-8667-D2527CD41C2A}" srcOrd="0" destOrd="0" presId="urn:microsoft.com/office/officeart/2016/7/layout/RepeatingBendingProcessNew"/>
    <dgm:cxn modelId="{E18E4C80-D733-442F-9007-5A8CBFDD5AA3}" type="presOf" srcId="{D617FE74-5D89-4D16-B5D3-E59DE87E7EAB}" destId="{81F0FD6A-F99C-4DD3-92DA-21955CAC3AF6}" srcOrd="0" destOrd="0" presId="urn:microsoft.com/office/officeart/2016/7/layout/RepeatingBendingProcessNew"/>
    <dgm:cxn modelId="{76E71A93-9571-40D1-9AB1-B4B13F708FFF}" type="presOf" srcId="{1F7611F7-89D6-4D88-90EE-371B5A484AC5}" destId="{41FD17A0-9F89-4EE9-B961-DECA34651196}" srcOrd="0" destOrd="0" presId="urn:microsoft.com/office/officeart/2016/7/layout/RepeatingBendingProcessNew"/>
    <dgm:cxn modelId="{917D4993-F9ED-4C38-9649-2819CE955DF0}" type="presOf" srcId="{E9809788-9D7C-404E-A8CF-8949CDFBA953}" destId="{002CC81E-721F-4C55-8825-20177C60B162}" srcOrd="1" destOrd="0" presId="urn:microsoft.com/office/officeart/2016/7/layout/RepeatingBendingProcessNew"/>
    <dgm:cxn modelId="{471C4BA6-FA89-4021-B887-2AA48EFF53F7}" srcId="{1F7611F7-89D6-4D88-90EE-371B5A484AC5}" destId="{2EF9762D-76E7-492B-9E87-1E9DEF387231}" srcOrd="4" destOrd="0" parTransId="{3CC74689-3790-4760-8D81-D5B2AB4DF14A}" sibTransId="{D617FE74-5D89-4D16-B5D3-E59DE87E7EAB}"/>
    <dgm:cxn modelId="{DB9B77F2-84A7-4263-84AA-31C78D03BB5E}" type="presOf" srcId="{A38B50A1-9687-4470-BD67-53E808B02B40}" destId="{60418DD7-5A85-42E0-B67D-2ED321F8E639}" srcOrd="1" destOrd="0" presId="urn:microsoft.com/office/officeart/2016/7/layout/RepeatingBendingProcessNew"/>
    <dgm:cxn modelId="{4783E2F2-89B5-4E5B-AF2E-A953145E74AA}" type="presOf" srcId="{5B6947DD-9B8F-491F-A195-4D0405DFB793}" destId="{A011FE8E-2B81-4801-BE55-0BA14DB39E76}" srcOrd="0" destOrd="0" presId="urn:microsoft.com/office/officeart/2016/7/layout/RepeatingBendingProcessNew"/>
    <dgm:cxn modelId="{E3FB65F3-B75B-494A-82FD-025089202681}" type="presOf" srcId="{C22CDDEC-E7E6-4EA4-A17F-49F0DF901406}" destId="{4661C947-4CE7-4D68-B1E6-BCCEA1D7649D}" srcOrd="0" destOrd="0" presId="urn:microsoft.com/office/officeart/2016/7/layout/RepeatingBendingProcessNew"/>
    <dgm:cxn modelId="{64D35EF4-1D13-4F0B-A5A2-E17C50FA2B17}" srcId="{1F7611F7-89D6-4D88-90EE-371B5A484AC5}" destId="{E881A33D-F11B-42C6-83C4-D1BBF8212B77}" srcOrd="0" destOrd="0" parTransId="{E77F4BE4-F985-4C6E-A3BD-41B492CE362C}" sibTransId="{E9809788-9D7C-404E-A8CF-8949CDFBA953}"/>
    <dgm:cxn modelId="{479FDB80-BCA2-4827-8CE4-0464DFA09DAF}" type="presParOf" srcId="{41FD17A0-9F89-4EE9-B961-DECA34651196}" destId="{9DDDD61E-4DF6-4DAE-B890-1AE41EA8AB19}" srcOrd="0" destOrd="0" presId="urn:microsoft.com/office/officeart/2016/7/layout/RepeatingBendingProcessNew"/>
    <dgm:cxn modelId="{D72B9032-0885-493D-90E7-D6AB38F095F0}" type="presParOf" srcId="{41FD17A0-9F89-4EE9-B961-DECA34651196}" destId="{416FB6ED-033B-4F92-91C8-930738A6661D}" srcOrd="1" destOrd="0" presId="urn:microsoft.com/office/officeart/2016/7/layout/RepeatingBendingProcessNew"/>
    <dgm:cxn modelId="{C556DB90-462E-4A84-AD4D-6D329E4C00EA}" type="presParOf" srcId="{416FB6ED-033B-4F92-91C8-930738A6661D}" destId="{002CC81E-721F-4C55-8825-20177C60B162}" srcOrd="0" destOrd="0" presId="urn:microsoft.com/office/officeart/2016/7/layout/RepeatingBendingProcessNew"/>
    <dgm:cxn modelId="{2BA55E1C-D265-48A9-BBA0-04B26F3A11F4}" type="presParOf" srcId="{41FD17A0-9F89-4EE9-B961-DECA34651196}" destId="{BE242813-FD89-4E46-B25A-E83379B49775}" srcOrd="2" destOrd="0" presId="urn:microsoft.com/office/officeart/2016/7/layout/RepeatingBendingProcessNew"/>
    <dgm:cxn modelId="{29A32D20-A5E3-48F1-AF23-5E535393AAA2}" type="presParOf" srcId="{41FD17A0-9F89-4EE9-B961-DECA34651196}" destId="{B24103DA-DB0A-4A9F-91BD-9648F470CBE6}" srcOrd="3" destOrd="0" presId="urn:microsoft.com/office/officeart/2016/7/layout/RepeatingBendingProcessNew"/>
    <dgm:cxn modelId="{B47BE390-CA25-4402-9B1A-CDEE393F8366}" type="presParOf" srcId="{B24103DA-DB0A-4A9F-91BD-9648F470CBE6}" destId="{60418DD7-5A85-42E0-B67D-2ED321F8E639}" srcOrd="0" destOrd="0" presId="urn:microsoft.com/office/officeart/2016/7/layout/RepeatingBendingProcessNew"/>
    <dgm:cxn modelId="{13A5A542-5BD1-4624-A21F-5A97AF739974}" type="presParOf" srcId="{41FD17A0-9F89-4EE9-B961-DECA34651196}" destId="{07D8E6CC-DF5F-4E32-B175-D13E747EEE54}" srcOrd="4" destOrd="0" presId="urn:microsoft.com/office/officeart/2016/7/layout/RepeatingBendingProcessNew"/>
    <dgm:cxn modelId="{90616E20-033D-4C18-A495-57E9B9C6D6D9}" type="presParOf" srcId="{41FD17A0-9F89-4EE9-B961-DECA34651196}" destId="{4661C947-4CE7-4D68-B1E6-BCCEA1D7649D}" srcOrd="5" destOrd="0" presId="urn:microsoft.com/office/officeart/2016/7/layout/RepeatingBendingProcessNew"/>
    <dgm:cxn modelId="{20B2F803-2549-48BA-A979-EB9C76A86727}" type="presParOf" srcId="{4661C947-4CE7-4D68-B1E6-BCCEA1D7649D}" destId="{EFFDA4B8-7721-48B4-9714-F199F7B5137F}" srcOrd="0" destOrd="0" presId="urn:microsoft.com/office/officeart/2016/7/layout/RepeatingBendingProcessNew"/>
    <dgm:cxn modelId="{D9711ACD-739E-4447-88E6-C9808F93095B}" type="presParOf" srcId="{41FD17A0-9F89-4EE9-B961-DECA34651196}" destId="{D52A8F92-1D47-4885-B132-C00736D49C5F}" srcOrd="6" destOrd="0" presId="urn:microsoft.com/office/officeart/2016/7/layout/RepeatingBendingProcessNew"/>
    <dgm:cxn modelId="{A5DF9A89-1A41-40E8-A627-739C9E6FE3D6}" type="presParOf" srcId="{41FD17A0-9F89-4EE9-B961-DECA34651196}" destId="{5D0D9974-6532-46FA-85C6-149DFCBAFF2A}" srcOrd="7" destOrd="0" presId="urn:microsoft.com/office/officeart/2016/7/layout/RepeatingBendingProcessNew"/>
    <dgm:cxn modelId="{ADE17B14-FC9E-40BB-9E1C-D2BF3F00ACA5}" type="presParOf" srcId="{5D0D9974-6532-46FA-85C6-149DFCBAFF2A}" destId="{8B77AAAA-0FF3-4CBE-AB5E-4F392A712FFF}" srcOrd="0" destOrd="0" presId="urn:microsoft.com/office/officeart/2016/7/layout/RepeatingBendingProcessNew"/>
    <dgm:cxn modelId="{734892C4-1F81-41CE-92D1-84CB08DBBCE8}" type="presParOf" srcId="{41FD17A0-9F89-4EE9-B961-DECA34651196}" destId="{F3CAEFCC-203C-4003-8667-D2527CD41C2A}" srcOrd="8" destOrd="0" presId="urn:microsoft.com/office/officeart/2016/7/layout/RepeatingBendingProcessNew"/>
    <dgm:cxn modelId="{A2A97356-AC98-4319-98F5-A299D9478AEE}" type="presParOf" srcId="{41FD17A0-9F89-4EE9-B961-DECA34651196}" destId="{81F0FD6A-F99C-4DD3-92DA-21955CAC3AF6}" srcOrd="9" destOrd="0" presId="urn:microsoft.com/office/officeart/2016/7/layout/RepeatingBendingProcessNew"/>
    <dgm:cxn modelId="{CD95185A-6D29-4614-90FF-B7BA8B91EBA3}" type="presParOf" srcId="{81F0FD6A-F99C-4DD3-92DA-21955CAC3AF6}" destId="{545BAB7B-0033-4751-B953-BBD8B9636296}" srcOrd="0" destOrd="0" presId="urn:microsoft.com/office/officeart/2016/7/layout/RepeatingBendingProcessNew"/>
    <dgm:cxn modelId="{03213D25-89F1-4282-9E4C-9C99D368EC10}" type="presParOf" srcId="{41FD17A0-9F89-4EE9-B961-DECA34651196}" destId="{A011FE8E-2B81-4801-BE55-0BA14DB39E7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720399E-8C78-4797-B3D6-3883F775D6D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6B06151-A98D-41C2-80EC-F99551723DE7}">
      <dgm:prSet/>
      <dgm:spPr/>
      <dgm:t>
        <a:bodyPr/>
        <a:lstStyle/>
        <a:p>
          <a:r>
            <a:rPr lang="en-US"/>
            <a:t>Dataverse serves as a single source of truth for Omega Manufacturing’s operations* by storing customer orders, inventory records, and financial data in one secure and structured location.  </a:t>
          </a:r>
        </a:p>
      </dgm:t>
    </dgm:pt>
    <dgm:pt modelId="{8EA31A93-1577-4614-A987-032489B04BAB}" type="parTrans" cxnId="{56D47FC8-4D33-484A-8A68-5F3C98D4BE6F}">
      <dgm:prSet/>
      <dgm:spPr/>
      <dgm:t>
        <a:bodyPr/>
        <a:lstStyle/>
        <a:p>
          <a:endParaRPr lang="en-US"/>
        </a:p>
      </dgm:t>
    </dgm:pt>
    <dgm:pt modelId="{6944F448-BE05-4F68-9C69-B1F02FB1FA7E}" type="sibTrans" cxnId="{56D47FC8-4D33-484A-8A68-5F3C98D4BE6F}">
      <dgm:prSet/>
      <dgm:spPr/>
      <dgm:t>
        <a:bodyPr/>
        <a:lstStyle/>
        <a:p>
          <a:endParaRPr lang="en-US"/>
        </a:p>
      </dgm:t>
    </dgm:pt>
    <dgm:pt modelId="{587EB040-32B8-4FD4-A9A9-5035EC2095A0}">
      <dgm:prSet/>
      <dgm:spPr/>
      <dgm:t>
        <a:bodyPr/>
        <a:lstStyle/>
        <a:p>
          <a:r>
            <a:rPr lang="en-US"/>
            <a:t>🔐 Role-Based Security – Ensures sensitive data is only accessible to authorized personnel.  </a:t>
          </a:r>
        </a:p>
      </dgm:t>
    </dgm:pt>
    <dgm:pt modelId="{C51D4A8A-C2A5-476E-8690-F409AFD62166}" type="parTrans" cxnId="{6758CE8A-03D5-4A8A-9D05-89B8530E8841}">
      <dgm:prSet/>
      <dgm:spPr/>
      <dgm:t>
        <a:bodyPr/>
        <a:lstStyle/>
        <a:p>
          <a:endParaRPr lang="en-US"/>
        </a:p>
      </dgm:t>
    </dgm:pt>
    <dgm:pt modelId="{71C9EB25-A795-4159-9161-A81B8CA2E635}" type="sibTrans" cxnId="{6758CE8A-03D5-4A8A-9D05-89B8530E8841}">
      <dgm:prSet/>
      <dgm:spPr/>
      <dgm:t>
        <a:bodyPr/>
        <a:lstStyle/>
        <a:p>
          <a:endParaRPr lang="en-US"/>
        </a:p>
      </dgm:t>
    </dgm:pt>
    <dgm:pt modelId="{C945E5E3-D2FF-427A-A953-2A0698094B65}">
      <dgm:prSet/>
      <dgm:spPr/>
      <dgm:t>
        <a:bodyPr/>
        <a:lstStyle/>
        <a:p>
          <a:r>
            <a:rPr lang="en-US"/>
            <a:t>🔄 Seamless Integration – Connects Power Apps, Power Automate, and Power BI, ensuring smooth and reliable data flow across the company.  </a:t>
          </a:r>
        </a:p>
      </dgm:t>
    </dgm:pt>
    <dgm:pt modelId="{FA2F4469-827A-484E-83FF-D54A035C0152}" type="parTrans" cxnId="{A15BB139-7ACE-4507-A0F4-BD3F9059D4DA}">
      <dgm:prSet/>
      <dgm:spPr/>
      <dgm:t>
        <a:bodyPr/>
        <a:lstStyle/>
        <a:p>
          <a:endParaRPr lang="en-US"/>
        </a:p>
      </dgm:t>
    </dgm:pt>
    <dgm:pt modelId="{36AE47B2-DF12-42DD-AED1-BD0D484DFEC1}" type="sibTrans" cxnId="{A15BB139-7ACE-4507-A0F4-BD3F9059D4DA}">
      <dgm:prSet/>
      <dgm:spPr/>
      <dgm:t>
        <a:bodyPr/>
        <a:lstStyle/>
        <a:p>
          <a:endParaRPr lang="en-US"/>
        </a:p>
      </dgm:t>
    </dgm:pt>
    <dgm:pt modelId="{01B0354A-AA70-46FF-A1EE-E0BA346BD834}">
      <dgm:prSet/>
      <dgm:spPr/>
      <dgm:t>
        <a:bodyPr/>
        <a:lstStyle/>
        <a:p>
          <a:r>
            <a:rPr lang="en-US"/>
            <a:t>This centralized database enhances operational efficiency, improves data integrity, and supports business growth</a:t>
          </a:r>
        </a:p>
      </dgm:t>
    </dgm:pt>
    <dgm:pt modelId="{C5D1C0E7-A952-49D7-B17C-3669C3677959}" type="parTrans" cxnId="{CA5345D5-1B13-4539-BBEB-CF0B0713F6A1}">
      <dgm:prSet/>
      <dgm:spPr/>
      <dgm:t>
        <a:bodyPr/>
        <a:lstStyle/>
        <a:p>
          <a:endParaRPr lang="en-US"/>
        </a:p>
      </dgm:t>
    </dgm:pt>
    <dgm:pt modelId="{DA02473A-95D3-46C3-AE8D-125B7CC5C619}" type="sibTrans" cxnId="{CA5345D5-1B13-4539-BBEB-CF0B0713F6A1}">
      <dgm:prSet/>
      <dgm:spPr/>
      <dgm:t>
        <a:bodyPr/>
        <a:lstStyle/>
        <a:p>
          <a:endParaRPr lang="en-US"/>
        </a:p>
      </dgm:t>
    </dgm:pt>
    <dgm:pt modelId="{61489FEB-1202-44C3-858A-2B51C520C79A}" type="pres">
      <dgm:prSet presAssocID="{B720399E-8C78-4797-B3D6-3883F775D6DB}" presName="linear" presStyleCnt="0">
        <dgm:presLayoutVars>
          <dgm:animLvl val="lvl"/>
          <dgm:resizeHandles val="exact"/>
        </dgm:presLayoutVars>
      </dgm:prSet>
      <dgm:spPr/>
    </dgm:pt>
    <dgm:pt modelId="{880702D6-574E-407C-88E8-67238D367F3B}" type="pres">
      <dgm:prSet presAssocID="{96B06151-A98D-41C2-80EC-F99551723DE7}" presName="parentText" presStyleLbl="node1" presStyleIdx="0" presStyleCnt="4">
        <dgm:presLayoutVars>
          <dgm:chMax val="0"/>
          <dgm:bulletEnabled val="1"/>
        </dgm:presLayoutVars>
      </dgm:prSet>
      <dgm:spPr/>
    </dgm:pt>
    <dgm:pt modelId="{1868F0CE-A119-4A08-B619-2B8411593D16}" type="pres">
      <dgm:prSet presAssocID="{6944F448-BE05-4F68-9C69-B1F02FB1FA7E}" presName="spacer" presStyleCnt="0"/>
      <dgm:spPr/>
    </dgm:pt>
    <dgm:pt modelId="{2A7C03FD-8E06-4D04-9C4D-20469FB872A5}" type="pres">
      <dgm:prSet presAssocID="{587EB040-32B8-4FD4-A9A9-5035EC2095A0}" presName="parentText" presStyleLbl="node1" presStyleIdx="1" presStyleCnt="4">
        <dgm:presLayoutVars>
          <dgm:chMax val="0"/>
          <dgm:bulletEnabled val="1"/>
        </dgm:presLayoutVars>
      </dgm:prSet>
      <dgm:spPr/>
    </dgm:pt>
    <dgm:pt modelId="{7409EB98-8867-4EDB-9589-15FEC5A4F632}" type="pres">
      <dgm:prSet presAssocID="{71C9EB25-A795-4159-9161-A81B8CA2E635}" presName="spacer" presStyleCnt="0"/>
      <dgm:spPr/>
    </dgm:pt>
    <dgm:pt modelId="{7D3913E7-AC38-4BDC-B122-28037796657D}" type="pres">
      <dgm:prSet presAssocID="{C945E5E3-D2FF-427A-A953-2A0698094B65}" presName="parentText" presStyleLbl="node1" presStyleIdx="2" presStyleCnt="4">
        <dgm:presLayoutVars>
          <dgm:chMax val="0"/>
          <dgm:bulletEnabled val="1"/>
        </dgm:presLayoutVars>
      </dgm:prSet>
      <dgm:spPr/>
    </dgm:pt>
    <dgm:pt modelId="{2E0D870C-E66D-4FE7-84A2-E4A58F313F9B}" type="pres">
      <dgm:prSet presAssocID="{36AE47B2-DF12-42DD-AED1-BD0D484DFEC1}" presName="spacer" presStyleCnt="0"/>
      <dgm:spPr/>
    </dgm:pt>
    <dgm:pt modelId="{0B0305ED-5FEB-4A12-BB24-E0531DD5EDD6}" type="pres">
      <dgm:prSet presAssocID="{01B0354A-AA70-46FF-A1EE-E0BA346BD834}" presName="parentText" presStyleLbl="node1" presStyleIdx="3" presStyleCnt="4">
        <dgm:presLayoutVars>
          <dgm:chMax val="0"/>
          <dgm:bulletEnabled val="1"/>
        </dgm:presLayoutVars>
      </dgm:prSet>
      <dgm:spPr/>
    </dgm:pt>
  </dgm:ptLst>
  <dgm:cxnLst>
    <dgm:cxn modelId="{843EF71E-0D63-4920-A664-EE352F83B3AB}" type="presOf" srcId="{587EB040-32B8-4FD4-A9A9-5035EC2095A0}" destId="{2A7C03FD-8E06-4D04-9C4D-20469FB872A5}" srcOrd="0" destOrd="0" presId="urn:microsoft.com/office/officeart/2005/8/layout/vList2"/>
    <dgm:cxn modelId="{A15BB139-7ACE-4507-A0F4-BD3F9059D4DA}" srcId="{B720399E-8C78-4797-B3D6-3883F775D6DB}" destId="{C945E5E3-D2FF-427A-A953-2A0698094B65}" srcOrd="2" destOrd="0" parTransId="{FA2F4469-827A-484E-83FF-D54A035C0152}" sibTransId="{36AE47B2-DF12-42DD-AED1-BD0D484DFEC1}"/>
    <dgm:cxn modelId="{89258178-6039-4342-A5A1-EB775FA37F40}" type="presOf" srcId="{B720399E-8C78-4797-B3D6-3883F775D6DB}" destId="{61489FEB-1202-44C3-858A-2B51C520C79A}" srcOrd="0" destOrd="0" presId="urn:microsoft.com/office/officeart/2005/8/layout/vList2"/>
    <dgm:cxn modelId="{664CDC7E-364F-4A00-AF10-DDE3D8E076CE}" type="presOf" srcId="{96B06151-A98D-41C2-80EC-F99551723DE7}" destId="{880702D6-574E-407C-88E8-67238D367F3B}" srcOrd="0" destOrd="0" presId="urn:microsoft.com/office/officeart/2005/8/layout/vList2"/>
    <dgm:cxn modelId="{F0EFC37F-F35E-44BF-BA02-42ACB0EC51BC}" type="presOf" srcId="{01B0354A-AA70-46FF-A1EE-E0BA346BD834}" destId="{0B0305ED-5FEB-4A12-BB24-E0531DD5EDD6}" srcOrd="0" destOrd="0" presId="urn:microsoft.com/office/officeart/2005/8/layout/vList2"/>
    <dgm:cxn modelId="{6758CE8A-03D5-4A8A-9D05-89B8530E8841}" srcId="{B720399E-8C78-4797-B3D6-3883F775D6DB}" destId="{587EB040-32B8-4FD4-A9A9-5035EC2095A0}" srcOrd="1" destOrd="0" parTransId="{C51D4A8A-C2A5-476E-8690-F409AFD62166}" sibTransId="{71C9EB25-A795-4159-9161-A81B8CA2E635}"/>
    <dgm:cxn modelId="{CF27C4C1-8671-4D65-8720-6D057648E244}" type="presOf" srcId="{C945E5E3-D2FF-427A-A953-2A0698094B65}" destId="{7D3913E7-AC38-4BDC-B122-28037796657D}" srcOrd="0" destOrd="0" presId="urn:microsoft.com/office/officeart/2005/8/layout/vList2"/>
    <dgm:cxn modelId="{56D47FC8-4D33-484A-8A68-5F3C98D4BE6F}" srcId="{B720399E-8C78-4797-B3D6-3883F775D6DB}" destId="{96B06151-A98D-41C2-80EC-F99551723DE7}" srcOrd="0" destOrd="0" parTransId="{8EA31A93-1577-4614-A987-032489B04BAB}" sibTransId="{6944F448-BE05-4F68-9C69-B1F02FB1FA7E}"/>
    <dgm:cxn modelId="{CA5345D5-1B13-4539-BBEB-CF0B0713F6A1}" srcId="{B720399E-8C78-4797-B3D6-3883F775D6DB}" destId="{01B0354A-AA70-46FF-A1EE-E0BA346BD834}" srcOrd="3" destOrd="0" parTransId="{C5D1C0E7-A952-49D7-B17C-3669C3677959}" sibTransId="{DA02473A-95D3-46C3-AE8D-125B7CC5C619}"/>
    <dgm:cxn modelId="{B5D5E293-8D3F-41BF-AF8B-B6A03F29E06A}" type="presParOf" srcId="{61489FEB-1202-44C3-858A-2B51C520C79A}" destId="{880702D6-574E-407C-88E8-67238D367F3B}" srcOrd="0" destOrd="0" presId="urn:microsoft.com/office/officeart/2005/8/layout/vList2"/>
    <dgm:cxn modelId="{784700F5-C7C7-4FEE-8CED-3F196382469E}" type="presParOf" srcId="{61489FEB-1202-44C3-858A-2B51C520C79A}" destId="{1868F0CE-A119-4A08-B619-2B8411593D16}" srcOrd="1" destOrd="0" presId="urn:microsoft.com/office/officeart/2005/8/layout/vList2"/>
    <dgm:cxn modelId="{AF0432CB-674B-47A0-BD5E-C7CB77726C43}" type="presParOf" srcId="{61489FEB-1202-44C3-858A-2B51C520C79A}" destId="{2A7C03FD-8E06-4D04-9C4D-20469FB872A5}" srcOrd="2" destOrd="0" presId="urn:microsoft.com/office/officeart/2005/8/layout/vList2"/>
    <dgm:cxn modelId="{D3C9EE6D-3135-4764-BABA-7B31DB268634}" type="presParOf" srcId="{61489FEB-1202-44C3-858A-2B51C520C79A}" destId="{7409EB98-8867-4EDB-9589-15FEC5A4F632}" srcOrd="3" destOrd="0" presId="urn:microsoft.com/office/officeart/2005/8/layout/vList2"/>
    <dgm:cxn modelId="{1AF31094-75C0-417A-9476-74B406BAF651}" type="presParOf" srcId="{61489FEB-1202-44C3-858A-2B51C520C79A}" destId="{7D3913E7-AC38-4BDC-B122-28037796657D}" srcOrd="4" destOrd="0" presId="urn:microsoft.com/office/officeart/2005/8/layout/vList2"/>
    <dgm:cxn modelId="{0CD93C76-BF10-48B2-ABAD-2560741C5373}" type="presParOf" srcId="{61489FEB-1202-44C3-858A-2B51C520C79A}" destId="{2E0D870C-E66D-4FE7-84A2-E4A58F313F9B}" srcOrd="5" destOrd="0" presId="urn:microsoft.com/office/officeart/2005/8/layout/vList2"/>
    <dgm:cxn modelId="{64E80ADD-A99E-47BA-AC4B-148758517EB1}" type="presParOf" srcId="{61489FEB-1202-44C3-858A-2B51C520C79A}" destId="{0B0305ED-5FEB-4A12-BB24-E0531DD5EDD6}"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7CF7E5-ABA0-4E65-ACEF-72969CA16C55}" type="doc">
      <dgm:prSet loTypeId="urn:microsoft.com/office/officeart/2016/7/layout/RepeatingBendingProcessNew" loCatId="process" qsTypeId="urn:microsoft.com/office/officeart/2005/8/quickstyle/simple1" qsCatId="simple" csTypeId="urn:microsoft.com/office/officeart/2005/8/colors/accent3_2" csCatId="accent3" phldr="1"/>
      <dgm:spPr/>
      <dgm:t>
        <a:bodyPr/>
        <a:lstStyle/>
        <a:p>
          <a:endParaRPr lang="en-US"/>
        </a:p>
      </dgm:t>
    </dgm:pt>
    <dgm:pt modelId="{F7040790-2B48-413B-AB71-97B6616311CF}">
      <dgm:prSet/>
      <dgm:spPr/>
      <dgm:t>
        <a:bodyPr/>
        <a:lstStyle/>
        <a:p>
          <a:r>
            <a:rPr lang="en-US" dirty="0"/>
            <a:t>📌 </a:t>
          </a:r>
          <a:r>
            <a:rPr lang="en-US" b="1" dirty="0"/>
            <a:t>Phase 1: Initial Development and Testing  </a:t>
          </a:r>
        </a:p>
      </dgm:t>
    </dgm:pt>
    <dgm:pt modelId="{A166CF2E-F20A-4474-90B4-8A5274A18FD8}" type="parTrans" cxnId="{9745F279-F410-4953-A30B-979B8CD60C07}">
      <dgm:prSet/>
      <dgm:spPr/>
      <dgm:t>
        <a:bodyPr/>
        <a:lstStyle/>
        <a:p>
          <a:endParaRPr lang="en-US"/>
        </a:p>
      </dgm:t>
    </dgm:pt>
    <dgm:pt modelId="{9B64DB6E-7B23-4093-8FDC-94D183F1F6FE}" type="sibTrans" cxnId="{9745F279-F410-4953-A30B-979B8CD60C07}">
      <dgm:prSet/>
      <dgm:spPr/>
      <dgm:t>
        <a:bodyPr/>
        <a:lstStyle/>
        <a:p>
          <a:endParaRPr lang="en-US"/>
        </a:p>
      </dgm:t>
    </dgm:pt>
    <dgm:pt modelId="{A795C4A4-C219-406D-AE97-04C1E447E9CF}">
      <dgm:prSet/>
      <dgm:spPr/>
      <dgm:t>
        <a:bodyPr/>
        <a:lstStyle/>
        <a:p>
          <a:r>
            <a:rPr lang="en-US" b="1" dirty="0"/>
            <a:t>The first step involves creating an order Management and Inventory Application using Power Apps.  </a:t>
          </a:r>
        </a:p>
      </dgm:t>
    </dgm:pt>
    <dgm:pt modelId="{48890492-977D-45D7-B6A0-126CABF09A5F}" type="parTrans" cxnId="{59684708-F544-4699-A270-10E7ABDC3DF7}">
      <dgm:prSet/>
      <dgm:spPr/>
      <dgm:t>
        <a:bodyPr/>
        <a:lstStyle/>
        <a:p>
          <a:endParaRPr lang="en-US"/>
        </a:p>
      </dgm:t>
    </dgm:pt>
    <dgm:pt modelId="{6A02F44A-1000-4287-BCD0-749ACFC26E79}" type="sibTrans" cxnId="{59684708-F544-4699-A270-10E7ABDC3DF7}">
      <dgm:prSet/>
      <dgm:spPr/>
      <dgm:t>
        <a:bodyPr/>
        <a:lstStyle/>
        <a:p>
          <a:endParaRPr lang="en-US"/>
        </a:p>
      </dgm:t>
    </dgm:pt>
    <dgm:pt modelId="{7105903C-CA7E-4780-B516-DF48C3869DD3}">
      <dgm:prSet/>
      <dgm:spPr/>
      <dgm:t>
        <a:bodyPr/>
        <a:lstStyle/>
        <a:p>
          <a:r>
            <a:rPr lang="en-US" b="1" dirty="0"/>
            <a:t>Model-Driven App: For structured order tracking and approvals.  </a:t>
          </a:r>
        </a:p>
      </dgm:t>
    </dgm:pt>
    <dgm:pt modelId="{B4E1B5D6-CDFA-49F4-A36B-AD771C49B30C}" type="parTrans" cxnId="{C8D28567-4812-4636-BE0E-2AC8CF1663C1}">
      <dgm:prSet/>
      <dgm:spPr/>
      <dgm:t>
        <a:bodyPr/>
        <a:lstStyle/>
        <a:p>
          <a:endParaRPr lang="en-US"/>
        </a:p>
      </dgm:t>
    </dgm:pt>
    <dgm:pt modelId="{BDE6D2DF-F595-4CAD-8DEA-A80411BE4FE0}" type="sibTrans" cxnId="{C8D28567-4812-4636-BE0E-2AC8CF1663C1}">
      <dgm:prSet/>
      <dgm:spPr/>
      <dgm:t>
        <a:bodyPr/>
        <a:lstStyle/>
        <a:p>
          <a:endParaRPr lang="en-US"/>
        </a:p>
      </dgm:t>
    </dgm:pt>
    <dgm:pt modelId="{80585206-6CC7-45BA-8D93-11B5663657D3}">
      <dgm:prSet/>
      <dgm:spPr/>
      <dgm:t>
        <a:bodyPr/>
        <a:lstStyle/>
        <a:p>
          <a:r>
            <a:rPr lang="en-US" b="1" dirty="0"/>
            <a:t>Canvas App: For mobile-friendly inventory monitoring.  </a:t>
          </a:r>
        </a:p>
      </dgm:t>
    </dgm:pt>
    <dgm:pt modelId="{33BE6BCB-E172-4FF8-A77E-F47BAD6BFFFD}" type="parTrans" cxnId="{B5FE3973-ED6B-40E2-9CA8-A6CFAC70A5BA}">
      <dgm:prSet/>
      <dgm:spPr/>
      <dgm:t>
        <a:bodyPr/>
        <a:lstStyle/>
        <a:p>
          <a:endParaRPr lang="en-US"/>
        </a:p>
      </dgm:t>
    </dgm:pt>
    <dgm:pt modelId="{98F779E0-CBB2-422A-84ED-43B83815A72E}" type="sibTrans" cxnId="{B5FE3973-ED6B-40E2-9CA8-A6CFAC70A5BA}">
      <dgm:prSet/>
      <dgm:spPr/>
      <dgm:t>
        <a:bodyPr/>
        <a:lstStyle/>
        <a:p>
          <a:endParaRPr lang="en-US"/>
        </a:p>
      </dgm:t>
    </dgm:pt>
    <dgm:pt modelId="{29950F67-59A6-4C42-BED6-08F73C5C7E36}">
      <dgm:prSet/>
      <dgm:spPr/>
      <dgm:t>
        <a:bodyPr/>
        <a:lstStyle/>
        <a:p>
          <a:r>
            <a:rPr lang="en-US" b="1" dirty="0"/>
            <a:t>Power BI Dashboards: Configured to provide real-time business insights.  </a:t>
          </a:r>
        </a:p>
      </dgm:t>
    </dgm:pt>
    <dgm:pt modelId="{9BAD7A58-34A9-452A-B185-689994DC0084}" type="parTrans" cxnId="{1F74F69E-3F66-42B6-9500-4A40455130A2}">
      <dgm:prSet/>
      <dgm:spPr/>
      <dgm:t>
        <a:bodyPr/>
        <a:lstStyle/>
        <a:p>
          <a:endParaRPr lang="en-US"/>
        </a:p>
      </dgm:t>
    </dgm:pt>
    <dgm:pt modelId="{0CFCF751-2906-4B94-82DF-A9BCA753E12B}" type="sibTrans" cxnId="{1F74F69E-3F66-42B6-9500-4A40455130A2}">
      <dgm:prSet/>
      <dgm:spPr/>
      <dgm:t>
        <a:bodyPr/>
        <a:lstStyle/>
        <a:p>
          <a:endParaRPr lang="en-US"/>
        </a:p>
      </dgm:t>
    </dgm:pt>
    <dgm:pt modelId="{EF54BEA5-3942-4579-B346-5B9766039197}">
      <dgm:prSet/>
      <dgm:spPr/>
      <dgm:t>
        <a:bodyPr/>
        <a:lstStyle/>
        <a:p>
          <a:r>
            <a:rPr lang="en-US" b="1" dirty="0"/>
            <a:t>Testing will be conducted to fine-tune the system based on real operational needs before full deployment</a:t>
          </a:r>
        </a:p>
      </dgm:t>
    </dgm:pt>
    <dgm:pt modelId="{6D8E7536-131F-4E2B-90D9-421AB529B9EB}" type="parTrans" cxnId="{E2712183-43D9-4623-9BF1-7089B47DF075}">
      <dgm:prSet/>
      <dgm:spPr/>
      <dgm:t>
        <a:bodyPr/>
        <a:lstStyle/>
        <a:p>
          <a:endParaRPr lang="en-US"/>
        </a:p>
      </dgm:t>
    </dgm:pt>
    <dgm:pt modelId="{60262D8A-57C1-419E-8B5D-3D05D92E5A5C}" type="sibTrans" cxnId="{E2712183-43D9-4623-9BF1-7089B47DF075}">
      <dgm:prSet/>
      <dgm:spPr/>
      <dgm:t>
        <a:bodyPr/>
        <a:lstStyle/>
        <a:p>
          <a:endParaRPr lang="en-US"/>
        </a:p>
      </dgm:t>
    </dgm:pt>
    <dgm:pt modelId="{21E0973A-5A4E-416F-9470-D8BF318864BC}" type="pres">
      <dgm:prSet presAssocID="{8F7CF7E5-ABA0-4E65-ACEF-72969CA16C55}" presName="Name0" presStyleCnt="0">
        <dgm:presLayoutVars>
          <dgm:dir/>
          <dgm:resizeHandles val="exact"/>
        </dgm:presLayoutVars>
      </dgm:prSet>
      <dgm:spPr/>
    </dgm:pt>
    <dgm:pt modelId="{26A115AF-F7A4-462F-BADB-BB1E08D725C8}" type="pres">
      <dgm:prSet presAssocID="{F7040790-2B48-413B-AB71-97B6616311CF}" presName="node" presStyleLbl="node1" presStyleIdx="0" presStyleCnt="6">
        <dgm:presLayoutVars>
          <dgm:bulletEnabled val="1"/>
        </dgm:presLayoutVars>
      </dgm:prSet>
      <dgm:spPr/>
    </dgm:pt>
    <dgm:pt modelId="{B436C040-9B75-427B-9F10-39A9847B4EA8}" type="pres">
      <dgm:prSet presAssocID="{9B64DB6E-7B23-4093-8FDC-94D183F1F6FE}" presName="sibTrans" presStyleLbl="sibTrans1D1" presStyleIdx="0" presStyleCnt="5"/>
      <dgm:spPr/>
    </dgm:pt>
    <dgm:pt modelId="{02C6B697-4BC3-4E37-AA8A-A4E3AAC241C3}" type="pres">
      <dgm:prSet presAssocID="{9B64DB6E-7B23-4093-8FDC-94D183F1F6FE}" presName="connectorText" presStyleLbl="sibTrans1D1" presStyleIdx="0" presStyleCnt="5"/>
      <dgm:spPr/>
    </dgm:pt>
    <dgm:pt modelId="{C75DA565-8BC7-4627-AD5A-EABA3DA5622B}" type="pres">
      <dgm:prSet presAssocID="{A795C4A4-C219-406D-AE97-04C1E447E9CF}" presName="node" presStyleLbl="node1" presStyleIdx="1" presStyleCnt="6">
        <dgm:presLayoutVars>
          <dgm:bulletEnabled val="1"/>
        </dgm:presLayoutVars>
      </dgm:prSet>
      <dgm:spPr/>
    </dgm:pt>
    <dgm:pt modelId="{66B30565-7CE3-40E2-8B52-0674A879C07D}" type="pres">
      <dgm:prSet presAssocID="{6A02F44A-1000-4287-BCD0-749ACFC26E79}" presName="sibTrans" presStyleLbl="sibTrans1D1" presStyleIdx="1" presStyleCnt="5"/>
      <dgm:spPr/>
    </dgm:pt>
    <dgm:pt modelId="{2CAE1B1D-FF00-4B65-86D2-201616F19A32}" type="pres">
      <dgm:prSet presAssocID="{6A02F44A-1000-4287-BCD0-749ACFC26E79}" presName="connectorText" presStyleLbl="sibTrans1D1" presStyleIdx="1" presStyleCnt="5"/>
      <dgm:spPr/>
    </dgm:pt>
    <dgm:pt modelId="{1C829C5F-AAF7-4478-997B-422A3A1D5706}" type="pres">
      <dgm:prSet presAssocID="{7105903C-CA7E-4780-B516-DF48C3869DD3}" presName="node" presStyleLbl="node1" presStyleIdx="2" presStyleCnt="6">
        <dgm:presLayoutVars>
          <dgm:bulletEnabled val="1"/>
        </dgm:presLayoutVars>
      </dgm:prSet>
      <dgm:spPr/>
    </dgm:pt>
    <dgm:pt modelId="{57FE2CF9-FF4D-4AC5-B5DE-B26D2FAA2E5E}" type="pres">
      <dgm:prSet presAssocID="{BDE6D2DF-F595-4CAD-8DEA-A80411BE4FE0}" presName="sibTrans" presStyleLbl="sibTrans1D1" presStyleIdx="2" presStyleCnt="5"/>
      <dgm:spPr/>
    </dgm:pt>
    <dgm:pt modelId="{CC624DAD-3E28-4E11-8A5B-551040351654}" type="pres">
      <dgm:prSet presAssocID="{BDE6D2DF-F595-4CAD-8DEA-A80411BE4FE0}" presName="connectorText" presStyleLbl="sibTrans1D1" presStyleIdx="2" presStyleCnt="5"/>
      <dgm:spPr/>
    </dgm:pt>
    <dgm:pt modelId="{466352A3-1BF5-4AAB-9557-29A221C1C698}" type="pres">
      <dgm:prSet presAssocID="{80585206-6CC7-45BA-8D93-11B5663657D3}" presName="node" presStyleLbl="node1" presStyleIdx="3" presStyleCnt="6">
        <dgm:presLayoutVars>
          <dgm:bulletEnabled val="1"/>
        </dgm:presLayoutVars>
      </dgm:prSet>
      <dgm:spPr/>
    </dgm:pt>
    <dgm:pt modelId="{D2F733ED-D0B6-4A1A-B584-4C68D20DEF18}" type="pres">
      <dgm:prSet presAssocID="{98F779E0-CBB2-422A-84ED-43B83815A72E}" presName="sibTrans" presStyleLbl="sibTrans1D1" presStyleIdx="3" presStyleCnt="5"/>
      <dgm:spPr/>
    </dgm:pt>
    <dgm:pt modelId="{A1644760-D118-4E68-999A-08E711DE1573}" type="pres">
      <dgm:prSet presAssocID="{98F779E0-CBB2-422A-84ED-43B83815A72E}" presName="connectorText" presStyleLbl="sibTrans1D1" presStyleIdx="3" presStyleCnt="5"/>
      <dgm:spPr/>
    </dgm:pt>
    <dgm:pt modelId="{D9A3F36A-F3EE-4D93-A698-5E48761E8456}" type="pres">
      <dgm:prSet presAssocID="{29950F67-59A6-4C42-BED6-08F73C5C7E36}" presName="node" presStyleLbl="node1" presStyleIdx="4" presStyleCnt="6">
        <dgm:presLayoutVars>
          <dgm:bulletEnabled val="1"/>
        </dgm:presLayoutVars>
      </dgm:prSet>
      <dgm:spPr/>
    </dgm:pt>
    <dgm:pt modelId="{8BEFCA37-0E61-4B98-87E2-20D5A9DBD768}" type="pres">
      <dgm:prSet presAssocID="{0CFCF751-2906-4B94-82DF-A9BCA753E12B}" presName="sibTrans" presStyleLbl="sibTrans1D1" presStyleIdx="4" presStyleCnt="5"/>
      <dgm:spPr/>
    </dgm:pt>
    <dgm:pt modelId="{A3C378F2-9453-4329-9FF6-E3DB3B871807}" type="pres">
      <dgm:prSet presAssocID="{0CFCF751-2906-4B94-82DF-A9BCA753E12B}" presName="connectorText" presStyleLbl="sibTrans1D1" presStyleIdx="4" presStyleCnt="5"/>
      <dgm:spPr/>
    </dgm:pt>
    <dgm:pt modelId="{CABD5698-3332-49C3-B381-8D3C421599B6}" type="pres">
      <dgm:prSet presAssocID="{EF54BEA5-3942-4579-B346-5B9766039197}" presName="node" presStyleLbl="node1" presStyleIdx="5" presStyleCnt="6">
        <dgm:presLayoutVars>
          <dgm:bulletEnabled val="1"/>
        </dgm:presLayoutVars>
      </dgm:prSet>
      <dgm:spPr/>
    </dgm:pt>
  </dgm:ptLst>
  <dgm:cxnLst>
    <dgm:cxn modelId="{49C98903-0EF5-40A3-8545-875EE5E1ECCE}" type="presOf" srcId="{6A02F44A-1000-4287-BCD0-749ACFC26E79}" destId="{2CAE1B1D-FF00-4B65-86D2-201616F19A32}" srcOrd="1" destOrd="0" presId="urn:microsoft.com/office/officeart/2016/7/layout/RepeatingBendingProcessNew"/>
    <dgm:cxn modelId="{E9EC8307-6E69-4F5E-8906-83AFB721AB7A}" type="presOf" srcId="{0CFCF751-2906-4B94-82DF-A9BCA753E12B}" destId="{8BEFCA37-0E61-4B98-87E2-20D5A9DBD768}" srcOrd="0" destOrd="0" presId="urn:microsoft.com/office/officeart/2016/7/layout/RepeatingBendingProcessNew"/>
    <dgm:cxn modelId="{461D2308-1D6E-4963-AD17-B301EFBAA0D5}" type="presOf" srcId="{80585206-6CC7-45BA-8D93-11B5663657D3}" destId="{466352A3-1BF5-4AAB-9557-29A221C1C698}" srcOrd="0" destOrd="0" presId="urn:microsoft.com/office/officeart/2016/7/layout/RepeatingBendingProcessNew"/>
    <dgm:cxn modelId="{59684708-F544-4699-A270-10E7ABDC3DF7}" srcId="{8F7CF7E5-ABA0-4E65-ACEF-72969CA16C55}" destId="{A795C4A4-C219-406D-AE97-04C1E447E9CF}" srcOrd="1" destOrd="0" parTransId="{48890492-977D-45D7-B6A0-126CABF09A5F}" sibTransId="{6A02F44A-1000-4287-BCD0-749ACFC26E79}"/>
    <dgm:cxn modelId="{A55D701B-2962-49CF-98AE-8FA386200FF1}" type="presOf" srcId="{BDE6D2DF-F595-4CAD-8DEA-A80411BE4FE0}" destId="{CC624DAD-3E28-4E11-8A5B-551040351654}" srcOrd="1" destOrd="0" presId="urn:microsoft.com/office/officeart/2016/7/layout/RepeatingBendingProcessNew"/>
    <dgm:cxn modelId="{55FD8B2C-F6DB-4DBB-A19D-FCA58598465B}" type="presOf" srcId="{8F7CF7E5-ABA0-4E65-ACEF-72969CA16C55}" destId="{21E0973A-5A4E-416F-9470-D8BF318864BC}" srcOrd="0" destOrd="0" presId="urn:microsoft.com/office/officeart/2016/7/layout/RepeatingBendingProcessNew"/>
    <dgm:cxn modelId="{2521143D-EE3B-405D-9C60-F02023D317D5}" type="presOf" srcId="{7105903C-CA7E-4780-B516-DF48C3869DD3}" destId="{1C829C5F-AAF7-4478-997B-422A3A1D5706}" srcOrd="0" destOrd="0" presId="urn:microsoft.com/office/officeart/2016/7/layout/RepeatingBendingProcessNew"/>
    <dgm:cxn modelId="{D8602040-72A9-4DAF-9B32-70B564FB0FA9}" type="presOf" srcId="{9B64DB6E-7B23-4093-8FDC-94D183F1F6FE}" destId="{B436C040-9B75-427B-9F10-39A9847B4EA8}" srcOrd="0" destOrd="0" presId="urn:microsoft.com/office/officeart/2016/7/layout/RepeatingBendingProcessNew"/>
    <dgm:cxn modelId="{C8D28567-4812-4636-BE0E-2AC8CF1663C1}" srcId="{8F7CF7E5-ABA0-4E65-ACEF-72969CA16C55}" destId="{7105903C-CA7E-4780-B516-DF48C3869DD3}" srcOrd="2" destOrd="0" parTransId="{B4E1B5D6-CDFA-49F4-A36B-AD771C49B30C}" sibTransId="{BDE6D2DF-F595-4CAD-8DEA-A80411BE4FE0}"/>
    <dgm:cxn modelId="{4B56E648-E477-427E-846A-21F2684DD9EA}" type="presOf" srcId="{98F779E0-CBB2-422A-84ED-43B83815A72E}" destId="{A1644760-D118-4E68-999A-08E711DE1573}" srcOrd="1" destOrd="0" presId="urn:microsoft.com/office/officeart/2016/7/layout/RepeatingBendingProcessNew"/>
    <dgm:cxn modelId="{AEAA284F-6929-4EDC-A208-EC371212C255}" type="presOf" srcId="{A795C4A4-C219-406D-AE97-04C1E447E9CF}" destId="{C75DA565-8BC7-4627-AD5A-EABA3DA5622B}" srcOrd="0" destOrd="0" presId="urn:microsoft.com/office/officeart/2016/7/layout/RepeatingBendingProcessNew"/>
    <dgm:cxn modelId="{B5FE3973-ED6B-40E2-9CA8-A6CFAC70A5BA}" srcId="{8F7CF7E5-ABA0-4E65-ACEF-72969CA16C55}" destId="{80585206-6CC7-45BA-8D93-11B5663657D3}" srcOrd="3" destOrd="0" parTransId="{33BE6BCB-E172-4FF8-A77E-F47BAD6BFFFD}" sibTransId="{98F779E0-CBB2-422A-84ED-43B83815A72E}"/>
    <dgm:cxn modelId="{9745F279-F410-4953-A30B-979B8CD60C07}" srcId="{8F7CF7E5-ABA0-4E65-ACEF-72969CA16C55}" destId="{F7040790-2B48-413B-AB71-97B6616311CF}" srcOrd="0" destOrd="0" parTransId="{A166CF2E-F20A-4474-90B4-8A5274A18FD8}" sibTransId="{9B64DB6E-7B23-4093-8FDC-94D183F1F6FE}"/>
    <dgm:cxn modelId="{05D7657E-0B01-40E5-8FD1-D994045EB6D4}" type="presOf" srcId="{98F779E0-CBB2-422A-84ED-43B83815A72E}" destId="{D2F733ED-D0B6-4A1A-B584-4C68D20DEF18}" srcOrd="0" destOrd="0" presId="urn:microsoft.com/office/officeart/2016/7/layout/RepeatingBendingProcessNew"/>
    <dgm:cxn modelId="{E2712183-43D9-4623-9BF1-7089B47DF075}" srcId="{8F7CF7E5-ABA0-4E65-ACEF-72969CA16C55}" destId="{EF54BEA5-3942-4579-B346-5B9766039197}" srcOrd="5" destOrd="0" parTransId="{6D8E7536-131F-4E2B-90D9-421AB529B9EB}" sibTransId="{60262D8A-57C1-419E-8B5D-3D05D92E5A5C}"/>
    <dgm:cxn modelId="{1F74F69E-3F66-42B6-9500-4A40455130A2}" srcId="{8F7CF7E5-ABA0-4E65-ACEF-72969CA16C55}" destId="{29950F67-59A6-4C42-BED6-08F73C5C7E36}" srcOrd="4" destOrd="0" parTransId="{9BAD7A58-34A9-452A-B185-689994DC0084}" sibTransId="{0CFCF751-2906-4B94-82DF-A9BCA753E12B}"/>
    <dgm:cxn modelId="{EC1F9BB1-3797-405E-8504-D2B1AB6704A1}" type="presOf" srcId="{29950F67-59A6-4C42-BED6-08F73C5C7E36}" destId="{D9A3F36A-F3EE-4D93-A698-5E48761E8456}" srcOrd="0" destOrd="0" presId="urn:microsoft.com/office/officeart/2016/7/layout/RepeatingBendingProcessNew"/>
    <dgm:cxn modelId="{5790D1B8-78B5-4FA6-AECD-A823F00041A2}" type="presOf" srcId="{BDE6D2DF-F595-4CAD-8DEA-A80411BE4FE0}" destId="{57FE2CF9-FF4D-4AC5-B5DE-B26D2FAA2E5E}" srcOrd="0" destOrd="0" presId="urn:microsoft.com/office/officeart/2016/7/layout/RepeatingBendingProcessNew"/>
    <dgm:cxn modelId="{1A57A0C3-AD45-4C06-83F9-30B3A5F89599}" type="presOf" srcId="{EF54BEA5-3942-4579-B346-5B9766039197}" destId="{CABD5698-3332-49C3-B381-8D3C421599B6}" srcOrd="0" destOrd="0" presId="urn:microsoft.com/office/officeart/2016/7/layout/RepeatingBendingProcessNew"/>
    <dgm:cxn modelId="{6A6BCDCC-565B-4661-96B0-EE732577209F}" type="presOf" srcId="{9B64DB6E-7B23-4093-8FDC-94D183F1F6FE}" destId="{02C6B697-4BC3-4E37-AA8A-A4E3AAC241C3}" srcOrd="1" destOrd="0" presId="urn:microsoft.com/office/officeart/2016/7/layout/RepeatingBendingProcessNew"/>
    <dgm:cxn modelId="{E338BEDD-E571-494B-B50F-4B80AB63F59A}" type="presOf" srcId="{F7040790-2B48-413B-AB71-97B6616311CF}" destId="{26A115AF-F7A4-462F-BADB-BB1E08D725C8}" srcOrd="0" destOrd="0" presId="urn:microsoft.com/office/officeart/2016/7/layout/RepeatingBendingProcessNew"/>
    <dgm:cxn modelId="{8B72DEDE-68CF-4334-BA02-8D58E129A8A6}" type="presOf" srcId="{6A02F44A-1000-4287-BCD0-749ACFC26E79}" destId="{66B30565-7CE3-40E2-8B52-0674A879C07D}" srcOrd="0" destOrd="0" presId="urn:microsoft.com/office/officeart/2016/7/layout/RepeatingBendingProcessNew"/>
    <dgm:cxn modelId="{84C99CE7-9B77-4459-A48A-0CFD8744E0E0}" type="presOf" srcId="{0CFCF751-2906-4B94-82DF-A9BCA753E12B}" destId="{A3C378F2-9453-4329-9FF6-E3DB3B871807}" srcOrd="1" destOrd="0" presId="urn:microsoft.com/office/officeart/2016/7/layout/RepeatingBendingProcessNew"/>
    <dgm:cxn modelId="{8BBC9129-6F9A-4081-85B3-B705E4375B44}" type="presParOf" srcId="{21E0973A-5A4E-416F-9470-D8BF318864BC}" destId="{26A115AF-F7A4-462F-BADB-BB1E08D725C8}" srcOrd="0" destOrd="0" presId="urn:microsoft.com/office/officeart/2016/7/layout/RepeatingBendingProcessNew"/>
    <dgm:cxn modelId="{D208589A-74AD-484A-AD24-91BDD556D655}" type="presParOf" srcId="{21E0973A-5A4E-416F-9470-D8BF318864BC}" destId="{B436C040-9B75-427B-9F10-39A9847B4EA8}" srcOrd="1" destOrd="0" presId="urn:microsoft.com/office/officeart/2016/7/layout/RepeatingBendingProcessNew"/>
    <dgm:cxn modelId="{EDE9DC40-0460-4F05-B6C0-7B10A0DBE32B}" type="presParOf" srcId="{B436C040-9B75-427B-9F10-39A9847B4EA8}" destId="{02C6B697-4BC3-4E37-AA8A-A4E3AAC241C3}" srcOrd="0" destOrd="0" presId="urn:microsoft.com/office/officeart/2016/7/layout/RepeatingBendingProcessNew"/>
    <dgm:cxn modelId="{058B028F-795F-418E-A262-0C20FE50EF15}" type="presParOf" srcId="{21E0973A-5A4E-416F-9470-D8BF318864BC}" destId="{C75DA565-8BC7-4627-AD5A-EABA3DA5622B}" srcOrd="2" destOrd="0" presId="urn:microsoft.com/office/officeart/2016/7/layout/RepeatingBendingProcessNew"/>
    <dgm:cxn modelId="{3FE0D634-2974-4271-8869-CDC780AE3CEA}" type="presParOf" srcId="{21E0973A-5A4E-416F-9470-D8BF318864BC}" destId="{66B30565-7CE3-40E2-8B52-0674A879C07D}" srcOrd="3" destOrd="0" presId="urn:microsoft.com/office/officeart/2016/7/layout/RepeatingBendingProcessNew"/>
    <dgm:cxn modelId="{B2104BF6-E6D9-4D5D-B762-04064AF32EB5}" type="presParOf" srcId="{66B30565-7CE3-40E2-8B52-0674A879C07D}" destId="{2CAE1B1D-FF00-4B65-86D2-201616F19A32}" srcOrd="0" destOrd="0" presId="urn:microsoft.com/office/officeart/2016/7/layout/RepeatingBendingProcessNew"/>
    <dgm:cxn modelId="{53D0C76E-A933-4560-B638-45E0935CC8D3}" type="presParOf" srcId="{21E0973A-5A4E-416F-9470-D8BF318864BC}" destId="{1C829C5F-AAF7-4478-997B-422A3A1D5706}" srcOrd="4" destOrd="0" presId="urn:microsoft.com/office/officeart/2016/7/layout/RepeatingBendingProcessNew"/>
    <dgm:cxn modelId="{E36A17A3-9118-4636-A40A-63ABCC336D82}" type="presParOf" srcId="{21E0973A-5A4E-416F-9470-D8BF318864BC}" destId="{57FE2CF9-FF4D-4AC5-B5DE-B26D2FAA2E5E}" srcOrd="5" destOrd="0" presId="urn:microsoft.com/office/officeart/2016/7/layout/RepeatingBendingProcessNew"/>
    <dgm:cxn modelId="{CEE508F5-2078-4264-B3B5-1ECAF6EF9BEE}" type="presParOf" srcId="{57FE2CF9-FF4D-4AC5-B5DE-B26D2FAA2E5E}" destId="{CC624DAD-3E28-4E11-8A5B-551040351654}" srcOrd="0" destOrd="0" presId="urn:microsoft.com/office/officeart/2016/7/layout/RepeatingBendingProcessNew"/>
    <dgm:cxn modelId="{68FB9CC7-C859-4A27-A8C5-92E2561822E8}" type="presParOf" srcId="{21E0973A-5A4E-416F-9470-D8BF318864BC}" destId="{466352A3-1BF5-4AAB-9557-29A221C1C698}" srcOrd="6" destOrd="0" presId="urn:microsoft.com/office/officeart/2016/7/layout/RepeatingBendingProcessNew"/>
    <dgm:cxn modelId="{329AAECF-DA67-4CC1-8D9A-FDECD8BA516E}" type="presParOf" srcId="{21E0973A-5A4E-416F-9470-D8BF318864BC}" destId="{D2F733ED-D0B6-4A1A-B584-4C68D20DEF18}" srcOrd="7" destOrd="0" presId="urn:microsoft.com/office/officeart/2016/7/layout/RepeatingBendingProcessNew"/>
    <dgm:cxn modelId="{6843FBA0-5182-467D-BB51-8CF093618D60}" type="presParOf" srcId="{D2F733ED-D0B6-4A1A-B584-4C68D20DEF18}" destId="{A1644760-D118-4E68-999A-08E711DE1573}" srcOrd="0" destOrd="0" presId="urn:microsoft.com/office/officeart/2016/7/layout/RepeatingBendingProcessNew"/>
    <dgm:cxn modelId="{6521015B-7374-46F3-A028-8BFB4D543070}" type="presParOf" srcId="{21E0973A-5A4E-416F-9470-D8BF318864BC}" destId="{D9A3F36A-F3EE-4D93-A698-5E48761E8456}" srcOrd="8" destOrd="0" presId="urn:microsoft.com/office/officeart/2016/7/layout/RepeatingBendingProcessNew"/>
    <dgm:cxn modelId="{79F55AAA-FE22-4606-969F-2DF5B2D5C975}" type="presParOf" srcId="{21E0973A-5A4E-416F-9470-D8BF318864BC}" destId="{8BEFCA37-0E61-4B98-87E2-20D5A9DBD768}" srcOrd="9" destOrd="0" presId="urn:microsoft.com/office/officeart/2016/7/layout/RepeatingBendingProcessNew"/>
    <dgm:cxn modelId="{32C1C773-85C2-4ACA-A8CA-74A6C9D07911}" type="presParOf" srcId="{8BEFCA37-0E61-4B98-87E2-20D5A9DBD768}" destId="{A3C378F2-9453-4329-9FF6-E3DB3B871807}" srcOrd="0" destOrd="0" presId="urn:microsoft.com/office/officeart/2016/7/layout/RepeatingBendingProcessNew"/>
    <dgm:cxn modelId="{63AE435B-1FA4-4D12-AEC0-7C837773B4AD}" type="presParOf" srcId="{21E0973A-5A4E-416F-9470-D8BF318864BC}" destId="{CABD5698-3332-49C3-B381-8D3C421599B6}"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10BA4A3-E214-4E9E-ADE3-C8E9FF32CC7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1DD0F19-6683-4DA4-B46B-9D98444F02C6}">
      <dgm:prSet/>
      <dgm:spPr/>
      <dgm:t>
        <a:bodyPr/>
        <a:lstStyle/>
        <a:p>
          <a:r>
            <a:rPr lang="en-US" dirty="0"/>
            <a:t>Faster Order Fulfillment: Order processing times will be reduced by up to 60% through automation.</a:t>
          </a:r>
        </a:p>
      </dgm:t>
    </dgm:pt>
    <dgm:pt modelId="{1B261BA7-428D-4243-AA12-205636E7B9E3}" type="parTrans" cxnId="{5944BAF4-993F-4B95-AC3D-F9440AE92FF9}">
      <dgm:prSet/>
      <dgm:spPr/>
      <dgm:t>
        <a:bodyPr/>
        <a:lstStyle/>
        <a:p>
          <a:endParaRPr lang="en-US"/>
        </a:p>
      </dgm:t>
    </dgm:pt>
    <dgm:pt modelId="{33672FBA-1EFD-4C35-9292-ECA359F3C610}" type="sibTrans" cxnId="{5944BAF4-993F-4B95-AC3D-F9440AE92FF9}">
      <dgm:prSet/>
      <dgm:spPr/>
      <dgm:t>
        <a:bodyPr/>
        <a:lstStyle/>
        <a:p>
          <a:endParaRPr lang="en-US"/>
        </a:p>
      </dgm:t>
    </dgm:pt>
    <dgm:pt modelId="{EF3596E4-965D-4D41-B878-DE4A38B72D9E}">
      <dgm:prSet/>
      <dgm:spPr/>
      <dgm:t>
        <a:bodyPr/>
        <a:lstStyle/>
        <a:p>
          <a:r>
            <a:rPr lang="en-US" dirty="0"/>
            <a:t>Greater Data Accuracy: Centralized data storage in Dataverse will eliminate discrepancies and errors.</a:t>
          </a:r>
        </a:p>
      </dgm:t>
    </dgm:pt>
    <dgm:pt modelId="{F7272920-E259-47A7-A5B0-5FE19B90FACD}" type="parTrans" cxnId="{74DC96BF-0784-4941-8BE1-CD10B5B2D6B7}">
      <dgm:prSet/>
      <dgm:spPr/>
      <dgm:t>
        <a:bodyPr/>
        <a:lstStyle/>
        <a:p>
          <a:endParaRPr lang="en-US"/>
        </a:p>
      </dgm:t>
    </dgm:pt>
    <dgm:pt modelId="{A3CDC6CE-ECAA-413B-A651-9814062267C5}" type="sibTrans" cxnId="{74DC96BF-0784-4941-8BE1-CD10B5B2D6B7}">
      <dgm:prSet/>
      <dgm:spPr/>
      <dgm:t>
        <a:bodyPr/>
        <a:lstStyle/>
        <a:p>
          <a:endParaRPr lang="en-US"/>
        </a:p>
      </dgm:t>
    </dgm:pt>
    <dgm:pt modelId="{8CED5097-289E-4410-956A-76C94577919E}">
      <dgm:prSet/>
      <dgm:spPr/>
      <dgm:t>
        <a:bodyPr/>
        <a:lstStyle/>
        <a:p>
          <a:r>
            <a:rPr lang="en-US" dirty="0"/>
            <a:t>Improved Decision-Making: Power BI dashboards will provide real-time visibility into operations.</a:t>
          </a:r>
        </a:p>
      </dgm:t>
    </dgm:pt>
    <dgm:pt modelId="{DDA76645-7D45-47E2-802C-FA40AEBFA963}" type="parTrans" cxnId="{E36F888A-B5E1-4DA8-8EF3-F410E0F65E79}">
      <dgm:prSet/>
      <dgm:spPr/>
      <dgm:t>
        <a:bodyPr/>
        <a:lstStyle/>
        <a:p>
          <a:endParaRPr lang="en-US"/>
        </a:p>
      </dgm:t>
    </dgm:pt>
    <dgm:pt modelId="{EC128FE4-010B-4BEC-A382-E15AE274E269}" type="sibTrans" cxnId="{E36F888A-B5E1-4DA8-8EF3-F410E0F65E79}">
      <dgm:prSet/>
      <dgm:spPr/>
      <dgm:t>
        <a:bodyPr/>
        <a:lstStyle/>
        <a:p>
          <a:endParaRPr lang="en-US"/>
        </a:p>
      </dgm:t>
    </dgm:pt>
    <dgm:pt modelId="{BE84D52E-A290-4806-896F-DCDCE230F0D1}">
      <dgm:prSet/>
      <dgm:spPr/>
      <dgm:t>
        <a:bodyPr/>
        <a:lstStyle/>
        <a:p>
          <a:r>
            <a:rPr lang="en-US" dirty="0"/>
            <a:t>Increased Productivity: Automation will free up employees to focus on higher value tasks.</a:t>
          </a:r>
        </a:p>
      </dgm:t>
    </dgm:pt>
    <dgm:pt modelId="{4BB33790-14E4-4308-B36A-1C4E4EAA3FAE}" type="parTrans" cxnId="{2AEDD9B9-F7E4-4F2A-8C90-85B351DAF171}">
      <dgm:prSet/>
      <dgm:spPr/>
      <dgm:t>
        <a:bodyPr/>
        <a:lstStyle/>
        <a:p>
          <a:endParaRPr lang="en-US"/>
        </a:p>
      </dgm:t>
    </dgm:pt>
    <dgm:pt modelId="{E74A4A09-B718-4D85-9918-A40BFB546A7B}" type="sibTrans" cxnId="{2AEDD9B9-F7E4-4F2A-8C90-85B351DAF171}">
      <dgm:prSet/>
      <dgm:spPr/>
      <dgm:t>
        <a:bodyPr/>
        <a:lstStyle/>
        <a:p>
          <a:endParaRPr lang="en-US"/>
        </a:p>
      </dgm:t>
    </dgm:pt>
    <dgm:pt modelId="{05A8E074-DA25-4E6A-87E1-CA4711793CBF}">
      <dgm:prSet/>
      <dgm:spPr/>
      <dgm:t>
        <a:bodyPr/>
        <a:lstStyle/>
        <a:p>
          <a:r>
            <a:rPr lang="en-US" dirty="0"/>
            <a:t>Scalable Growth: The platform ensures flexibility and grows alongside the business.</a:t>
          </a:r>
        </a:p>
      </dgm:t>
    </dgm:pt>
    <dgm:pt modelId="{9C693452-87A7-442E-9A47-8720CC806548}" type="parTrans" cxnId="{072EB383-933C-4B7A-915B-0A484428983B}">
      <dgm:prSet/>
      <dgm:spPr/>
      <dgm:t>
        <a:bodyPr/>
        <a:lstStyle/>
        <a:p>
          <a:endParaRPr lang="en-US"/>
        </a:p>
      </dgm:t>
    </dgm:pt>
    <dgm:pt modelId="{236B244A-1549-4858-825B-ABB3114E911C}" type="sibTrans" cxnId="{072EB383-933C-4B7A-915B-0A484428983B}">
      <dgm:prSet/>
      <dgm:spPr/>
      <dgm:t>
        <a:bodyPr/>
        <a:lstStyle/>
        <a:p>
          <a:endParaRPr lang="en-US"/>
        </a:p>
      </dgm:t>
    </dgm:pt>
    <dgm:pt modelId="{0602D087-5A90-4875-9B8A-89393B4B2548}" type="pres">
      <dgm:prSet presAssocID="{710BA4A3-E214-4E9E-ADE3-C8E9FF32CC79}" presName="root" presStyleCnt="0">
        <dgm:presLayoutVars>
          <dgm:dir/>
          <dgm:resizeHandles val="exact"/>
        </dgm:presLayoutVars>
      </dgm:prSet>
      <dgm:spPr/>
    </dgm:pt>
    <dgm:pt modelId="{D1B21C44-1624-4C30-906B-F69B2FD572B6}" type="pres">
      <dgm:prSet presAssocID="{81DD0F19-6683-4DA4-B46B-9D98444F02C6}" presName="compNode" presStyleCnt="0"/>
      <dgm:spPr/>
    </dgm:pt>
    <dgm:pt modelId="{270E380D-2177-46D8-B270-62252F4E2622}" type="pres">
      <dgm:prSet presAssocID="{81DD0F19-6683-4DA4-B46B-9D98444F02C6}" presName="bgRect" presStyleLbl="bgShp" presStyleIdx="0" presStyleCnt="5"/>
      <dgm:spPr/>
    </dgm:pt>
    <dgm:pt modelId="{A2C60CFC-15FE-4C5D-84CC-CB1A70F354DF}" type="pres">
      <dgm:prSet presAssocID="{81DD0F19-6683-4DA4-B46B-9D98444F02C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x trolley"/>
        </a:ext>
      </dgm:extLst>
    </dgm:pt>
    <dgm:pt modelId="{8BA7E2B0-38E3-4DD5-A8BD-4E44BED0D24D}" type="pres">
      <dgm:prSet presAssocID="{81DD0F19-6683-4DA4-B46B-9D98444F02C6}" presName="spaceRect" presStyleCnt="0"/>
      <dgm:spPr/>
    </dgm:pt>
    <dgm:pt modelId="{5D023600-B811-481E-A9B5-DAACCA02FCCF}" type="pres">
      <dgm:prSet presAssocID="{81DD0F19-6683-4DA4-B46B-9D98444F02C6}" presName="parTx" presStyleLbl="revTx" presStyleIdx="0" presStyleCnt="5">
        <dgm:presLayoutVars>
          <dgm:chMax val="0"/>
          <dgm:chPref val="0"/>
        </dgm:presLayoutVars>
      </dgm:prSet>
      <dgm:spPr/>
    </dgm:pt>
    <dgm:pt modelId="{30C86F83-9486-447F-88B4-4052FA6B1A9F}" type="pres">
      <dgm:prSet presAssocID="{33672FBA-1EFD-4C35-9292-ECA359F3C610}" presName="sibTrans" presStyleCnt="0"/>
      <dgm:spPr/>
    </dgm:pt>
    <dgm:pt modelId="{BA039F6A-5788-4F82-A12B-EA4BCEC660C7}" type="pres">
      <dgm:prSet presAssocID="{EF3596E4-965D-4D41-B878-DE4A38B72D9E}" presName="compNode" presStyleCnt="0"/>
      <dgm:spPr/>
    </dgm:pt>
    <dgm:pt modelId="{4C286789-F642-4EFC-80EE-2E5DA3E7422A}" type="pres">
      <dgm:prSet presAssocID="{EF3596E4-965D-4D41-B878-DE4A38B72D9E}" presName="bgRect" presStyleLbl="bgShp" presStyleIdx="1" presStyleCnt="5"/>
      <dgm:spPr/>
    </dgm:pt>
    <dgm:pt modelId="{F8F93C67-A934-4E8D-8BF1-308B9DE4D628}" type="pres">
      <dgm:prSet presAssocID="{EF3596E4-965D-4D41-B878-DE4A38B72D9E}"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49C94845-506A-4F97-B87F-B9E4C94C13D4}" type="pres">
      <dgm:prSet presAssocID="{EF3596E4-965D-4D41-B878-DE4A38B72D9E}" presName="spaceRect" presStyleCnt="0"/>
      <dgm:spPr/>
    </dgm:pt>
    <dgm:pt modelId="{BBD9FF99-B0A7-404D-808F-B6AC6A7E6F79}" type="pres">
      <dgm:prSet presAssocID="{EF3596E4-965D-4D41-B878-DE4A38B72D9E}" presName="parTx" presStyleLbl="revTx" presStyleIdx="1" presStyleCnt="5">
        <dgm:presLayoutVars>
          <dgm:chMax val="0"/>
          <dgm:chPref val="0"/>
        </dgm:presLayoutVars>
      </dgm:prSet>
      <dgm:spPr/>
    </dgm:pt>
    <dgm:pt modelId="{5DDAF98B-EB0E-48AC-A933-3BE4999A5038}" type="pres">
      <dgm:prSet presAssocID="{A3CDC6CE-ECAA-413B-A651-9814062267C5}" presName="sibTrans" presStyleCnt="0"/>
      <dgm:spPr/>
    </dgm:pt>
    <dgm:pt modelId="{021E9F7E-F71B-4889-A302-5511B29247DB}" type="pres">
      <dgm:prSet presAssocID="{8CED5097-289E-4410-956A-76C94577919E}" presName="compNode" presStyleCnt="0"/>
      <dgm:spPr/>
    </dgm:pt>
    <dgm:pt modelId="{68BE910A-3E6B-457A-99F5-5F575C9E4EF5}" type="pres">
      <dgm:prSet presAssocID="{8CED5097-289E-4410-956A-76C94577919E}" presName="bgRect" presStyleLbl="bgShp" presStyleIdx="2" presStyleCnt="5"/>
      <dgm:spPr/>
    </dgm:pt>
    <dgm:pt modelId="{89E41C64-A644-4A07-8816-9A78F2AF11B4}" type="pres">
      <dgm:prSet presAssocID="{8CED5097-289E-4410-956A-76C94577919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67C7A38B-4B60-491F-911E-90F891E76D5B}" type="pres">
      <dgm:prSet presAssocID="{8CED5097-289E-4410-956A-76C94577919E}" presName="spaceRect" presStyleCnt="0"/>
      <dgm:spPr/>
    </dgm:pt>
    <dgm:pt modelId="{8F973305-9FC9-4512-B0F8-AF1FD83371E1}" type="pres">
      <dgm:prSet presAssocID="{8CED5097-289E-4410-956A-76C94577919E}" presName="parTx" presStyleLbl="revTx" presStyleIdx="2" presStyleCnt="5">
        <dgm:presLayoutVars>
          <dgm:chMax val="0"/>
          <dgm:chPref val="0"/>
        </dgm:presLayoutVars>
      </dgm:prSet>
      <dgm:spPr/>
    </dgm:pt>
    <dgm:pt modelId="{E1B22999-02D6-4D40-B304-C15D21C921CE}" type="pres">
      <dgm:prSet presAssocID="{EC128FE4-010B-4BEC-A382-E15AE274E269}" presName="sibTrans" presStyleCnt="0"/>
      <dgm:spPr/>
    </dgm:pt>
    <dgm:pt modelId="{137C82E6-15C4-4D90-817E-746F4B5AB1EA}" type="pres">
      <dgm:prSet presAssocID="{BE84D52E-A290-4806-896F-DCDCE230F0D1}" presName="compNode" presStyleCnt="0"/>
      <dgm:spPr/>
    </dgm:pt>
    <dgm:pt modelId="{6286F0D2-10C1-4BE0-84C2-DDCD565E68B2}" type="pres">
      <dgm:prSet presAssocID="{BE84D52E-A290-4806-896F-DCDCE230F0D1}" presName="bgRect" presStyleLbl="bgShp" presStyleIdx="3" presStyleCnt="5"/>
      <dgm:spPr/>
    </dgm:pt>
    <dgm:pt modelId="{608A8A96-DC99-4192-BEA3-E0D1FEF96A86}" type="pres">
      <dgm:prSet presAssocID="{BE84D52E-A290-4806-896F-DCDCE230F0D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77957802-30DD-4A0F-9EB6-042C4B75669B}" type="pres">
      <dgm:prSet presAssocID="{BE84D52E-A290-4806-896F-DCDCE230F0D1}" presName="spaceRect" presStyleCnt="0"/>
      <dgm:spPr/>
    </dgm:pt>
    <dgm:pt modelId="{B6D2C372-45DB-4215-8323-77420252CB32}" type="pres">
      <dgm:prSet presAssocID="{BE84D52E-A290-4806-896F-DCDCE230F0D1}" presName="parTx" presStyleLbl="revTx" presStyleIdx="3" presStyleCnt="5">
        <dgm:presLayoutVars>
          <dgm:chMax val="0"/>
          <dgm:chPref val="0"/>
        </dgm:presLayoutVars>
      </dgm:prSet>
      <dgm:spPr/>
    </dgm:pt>
    <dgm:pt modelId="{122A2B93-18C2-4678-9AF4-D43235EB5C30}" type="pres">
      <dgm:prSet presAssocID="{E74A4A09-B718-4D85-9918-A40BFB546A7B}" presName="sibTrans" presStyleCnt="0"/>
      <dgm:spPr/>
    </dgm:pt>
    <dgm:pt modelId="{9E5D98C8-291B-4DE2-A238-D8C6D825926F}" type="pres">
      <dgm:prSet presAssocID="{05A8E074-DA25-4E6A-87E1-CA4711793CBF}" presName="compNode" presStyleCnt="0"/>
      <dgm:spPr/>
    </dgm:pt>
    <dgm:pt modelId="{6A6EE984-F9AE-4F15-8E7C-7D1C16031AF6}" type="pres">
      <dgm:prSet presAssocID="{05A8E074-DA25-4E6A-87E1-CA4711793CBF}" presName="bgRect" presStyleLbl="bgShp" presStyleIdx="4" presStyleCnt="5"/>
      <dgm:spPr/>
    </dgm:pt>
    <dgm:pt modelId="{DDC90866-479D-4A1E-9CE7-116082537119}" type="pres">
      <dgm:prSet presAssocID="{05A8E074-DA25-4E6A-87E1-CA4711793CB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hare With Person"/>
        </a:ext>
      </dgm:extLst>
    </dgm:pt>
    <dgm:pt modelId="{8D90E7A2-0974-48E9-83C2-61346F9D6D2D}" type="pres">
      <dgm:prSet presAssocID="{05A8E074-DA25-4E6A-87E1-CA4711793CBF}" presName="spaceRect" presStyleCnt="0"/>
      <dgm:spPr/>
    </dgm:pt>
    <dgm:pt modelId="{BC0188D5-BBF2-4828-BB39-1A275D4DA808}" type="pres">
      <dgm:prSet presAssocID="{05A8E074-DA25-4E6A-87E1-CA4711793CBF}" presName="parTx" presStyleLbl="revTx" presStyleIdx="4" presStyleCnt="5">
        <dgm:presLayoutVars>
          <dgm:chMax val="0"/>
          <dgm:chPref val="0"/>
        </dgm:presLayoutVars>
      </dgm:prSet>
      <dgm:spPr/>
    </dgm:pt>
  </dgm:ptLst>
  <dgm:cxnLst>
    <dgm:cxn modelId="{AA87E908-C508-4AD7-B814-339599486E61}" type="presOf" srcId="{710BA4A3-E214-4E9E-ADE3-C8E9FF32CC79}" destId="{0602D087-5A90-4875-9B8A-89393B4B2548}" srcOrd="0" destOrd="0" presId="urn:microsoft.com/office/officeart/2018/2/layout/IconVerticalSolidList"/>
    <dgm:cxn modelId="{FA74B74A-6947-43F5-9F34-A11EBA140269}" type="presOf" srcId="{BE84D52E-A290-4806-896F-DCDCE230F0D1}" destId="{B6D2C372-45DB-4215-8323-77420252CB32}" srcOrd="0" destOrd="0" presId="urn:microsoft.com/office/officeart/2018/2/layout/IconVerticalSolidList"/>
    <dgm:cxn modelId="{10C1507A-6A52-4439-AAC1-9497CEAA7B2B}" type="presOf" srcId="{05A8E074-DA25-4E6A-87E1-CA4711793CBF}" destId="{BC0188D5-BBF2-4828-BB39-1A275D4DA808}" srcOrd="0" destOrd="0" presId="urn:microsoft.com/office/officeart/2018/2/layout/IconVerticalSolidList"/>
    <dgm:cxn modelId="{072EB383-933C-4B7A-915B-0A484428983B}" srcId="{710BA4A3-E214-4E9E-ADE3-C8E9FF32CC79}" destId="{05A8E074-DA25-4E6A-87E1-CA4711793CBF}" srcOrd="4" destOrd="0" parTransId="{9C693452-87A7-442E-9A47-8720CC806548}" sibTransId="{236B244A-1549-4858-825B-ABB3114E911C}"/>
    <dgm:cxn modelId="{E36F888A-B5E1-4DA8-8EF3-F410E0F65E79}" srcId="{710BA4A3-E214-4E9E-ADE3-C8E9FF32CC79}" destId="{8CED5097-289E-4410-956A-76C94577919E}" srcOrd="2" destOrd="0" parTransId="{DDA76645-7D45-47E2-802C-FA40AEBFA963}" sibTransId="{EC128FE4-010B-4BEC-A382-E15AE274E269}"/>
    <dgm:cxn modelId="{2AEDD9B9-F7E4-4F2A-8C90-85B351DAF171}" srcId="{710BA4A3-E214-4E9E-ADE3-C8E9FF32CC79}" destId="{BE84D52E-A290-4806-896F-DCDCE230F0D1}" srcOrd="3" destOrd="0" parTransId="{4BB33790-14E4-4308-B36A-1C4E4EAA3FAE}" sibTransId="{E74A4A09-B718-4D85-9918-A40BFB546A7B}"/>
    <dgm:cxn modelId="{74DC96BF-0784-4941-8BE1-CD10B5B2D6B7}" srcId="{710BA4A3-E214-4E9E-ADE3-C8E9FF32CC79}" destId="{EF3596E4-965D-4D41-B878-DE4A38B72D9E}" srcOrd="1" destOrd="0" parTransId="{F7272920-E259-47A7-A5B0-5FE19B90FACD}" sibTransId="{A3CDC6CE-ECAA-413B-A651-9814062267C5}"/>
    <dgm:cxn modelId="{0A3360C2-A919-4EC3-8FB0-A1A83E293FB3}" type="presOf" srcId="{8CED5097-289E-4410-956A-76C94577919E}" destId="{8F973305-9FC9-4512-B0F8-AF1FD83371E1}" srcOrd="0" destOrd="0" presId="urn:microsoft.com/office/officeart/2018/2/layout/IconVerticalSolidList"/>
    <dgm:cxn modelId="{748D36C9-3814-4CD3-9909-E63CA43C5263}" type="presOf" srcId="{81DD0F19-6683-4DA4-B46B-9D98444F02C6}" destId="{5D023600-B811-481E-A9B5-DAACCA02FCCF}" srcOrd="0" destOrd="0" presId="urn:microsoft.com/office/officeart/2018/2/layout/IconVerticalSolidList"/>
    <dgm:cxn modelId="{B77E12CA-1D8E-4814-8606-7FD39A5F0C21}" type="presOf" srcId="{EF3596E4-965D-4D41-B878-DE4A38B72D9E}" destId="{BBD9FF99-B0A7-404D-808F-B6AC6A7E6F79}" srcOrd="0" destOrd="0" presId="urn:microsoft.com/office/officeart/2018/2/layout/IconVerticalSolidList"/>
    <dgm:cxn modelId="{5944BAF4-993F-4B95-AC3D-F9440AE92FF9}" srcId="{710BA4A3-E214-4E9E-ADE3-C8E9FF32CC79}" destId="{81DD0F19-6683-4DA4-B46B-9D98444F02C6}" srcOrd="0" destOrd="0" parTransId="{1B261BA7-428D-4243-AA12-205636E7B9E3}" sibTransId="{33672FBA-1EFD-4C35-9292-ECA359F3C610}"/>
    <dgm:cxn modelId="{5E51AC7C-4C72-4EA1-81DA-D86660C5497A}" type="presParOf" srcId="{0602D087-5A90-4875-9B8A-89393B4B2548}" destId="{D1B21C44-1624-4C30-906B-F69B2FD572B6}" srcOrd="0" destOrd="0" presId="urn:microsoft.com/office/officeart/2018/2/layout/IconVerticalSolidList"/>
    <dgm:cxn modelId="{896A82F6-6264-43CD-AEE0-CE8B249383AF}" type="presParOf" srcId="{D1B21C44-1624-4C30-906B-F69B2FD572B6}" destId="{270E380D-2177-46D8-B270-62252F4E2622}" srcOrd="0" destOrd="0" presId="urn:microsoft.com/office/officeart/2018/2/layout/IconVerticalSolidList"/>
    <dgm:cxn modelId="{AF52A88D-5B55-41E3-8403-2D206D536D0A}" type="presParOf" srcId="{D1B21C44-1624-4C30-906B-F69B2FD572B6}" destId="{A2C60CFC-15FE-4C5D-84CC-CB1A70F354DF}" srcOrd="1" destOrd="0" presId="urn:microsoft.com/office/officeart/2018/2/layout/IconVerticalSolidList"/>
    <dgm:cxn modelId="{F2E442E3-8E72-40AB-952B-8A9050A5766C}" type="presParOf" srcId="{D1B21C44-1624-4C30-906B-F69B2FD572B6}" destId="{8BA7E2B0-38E3-4DD5-A8BD-4E44BED0D24D}" srcOrd="2" destOrd="0" presId="urn:microsoft.com/office/officeart/2018/2/layout/IconVerticalSolidList"/>
    <dgm:cxn modelId="{8C216487-F337-4582-A27E-6DCE3C543634}" type="presParOf" srcId="{D1B21C44-1624-4C30-906B-F69B2FD572B6}" destId="{5D023600-B811-481E-A9B5-DAACCA02FCCF}" srcOrd="3" destOrd="0" presId="urn:microsoft.com/office/officeart/2018/2/layout/IconVerticalSolidList"/>
    <dgm:cxn modelId="{D8C656A3-9CC2-42DB-8AF2-62F12D70659F}" type="presParOf" srcId="{0602D087-5A90-4875-9B8A-89393B4B2548}" destId="{30C86F83-9486-447F-88B4-4052FA6B1A9F}" srcOrd="1" destOrd="0" presId="urn:microsoft.com/office/officeart/2018/2/layout/IconVerticalSolidList"/>
    <dgm:cxn modelId="{02AD8C3A-6B9F-4069-8FDD-4BA7BB1095DA}" type="presParOf" srcId="{0602D087-5A90-4875-9B8A-89393B4B2548}" destId="{BA039F6A-5788-4F82-A12B-EA4BCEC660C7}" srcOrd="2" destOrd="0" presId="urn:microsoft.com/office/officeart/2018/2/layout/IconVerticalSolidList"/>
    <dgm:cxn modelId="{0984CF69-49C0-43F8-BF63-D484ECE16B6F}" type="presParOf" srcId="{BA039F6A-5788-4F82-A12B-EA4BCEC660C7}" destId="{4C286789-F642-4EFC-80EE-2E5DA3E7422A}" srcOrd="0" destOrd="0" presId="urn:microsoft.com/office/officeart/2018/2/layout/IconVerticalSolidList"/>
    <dgm:cxn modelId="{AE49595B-59DC-4262-A044-A1FC1A0A9F1F}" type="presParOf" srcId="{BA039F6A-5788-4F82-A12B-EA4BCEC660C7}" destId="{F8F93C67-A934-4E8D-8BF1-308B9DE4D628}" srcOrd="1" destOrd="0" presId="urn:microsoft.com/office/officeart/2018/2/layout/IconVerticalSolidList"/>
    <dgm:cxn modelId="{5A7929C5-FD61-4C93-B7FA-80ECBCB7B27E}" type="presParOf" srcId="{BA039F6A-5788-4F82-A12B-EA4BCEC660C7}" destId="{49C94845-506A-4F97-B87F-B9E4C94C13D4}" srcOrd="2" destOrd="0" presId="urn:microsoft.com/office/officeart/2018/2/layout/IconVerticalSolidList"/>
    <dgm:cxn modelId="{841C47C2-F39F-484A-B5F4-2A77FDAE1C90}" type="presParOf" srcId="{BA039F6A-5788-4F82-A12B-EA4BCEC660C7}" destId="{BBD9FF99-B0A7-404D-808F-B6AC6A7E6F79}" srcOrd="3" destOrd="0" presId="urn:microsoft.com/office/officeart/2018/2/layout/IconVerticalSolidList"/>
    <dgm:cxn modelId="{90EA5806-2EAA-4663-8373-A1CF8915EE34}" type="presParOf" srcId="{0602D087-5A90-4875-9B8A-89393B4B2548}" destId="{5DDAF98B-EB0E-48AC-A933-3BE4999A5038}" srcOrd="3" destOrd="0" presId="urn:microsoft.com/office/officeart/2018/2/layout/IconVerticalSolidList"/>
    <dgm:cxn modelId="{F9A892FD-E3AD-4899-A572-8BD426C00715}" type="presParOf" srcId="{0602D087-5A90-4875-9B8A-89393B4B2548}" destId="{021E9F7E-F71B-4889-A302-5511B29247DB}" srcOrd="4" destOrd="0" presId="urn:microsoft.com/office/officeart/2018/2/layout/IconVerticalSolidList"/>
    <dgm:cxn modelId="{6A566CF3-0D1D-4AE9-B897-3695796118B9}" type="presParOf" srcId="{021E9F7E-F71B-4889-A302-5511B29247DB}" destId="{68BE910A-3E6B-457A-99F5-5F575C9E4EF5}" srcOrd="0" destOrd="0" presId="urn:microsoft.com/office/officeart/2018/2/layout/IconVerticalSolidList"/>
    <dgm:cxn modelId="{BB1357E5-7547-4D85-B337-B7033E072921}" type="presParOf" srcId="{021E9F7E-F71B-4889-A302-5511B29247DB}" destId="{89E41C64-A644-4A07-8816-9A78F2AF11B4}" srcOrd="1" destOrd="0" presId="urn:microsoft.com/office/officeart/2018/2/layout/IconVerticalSolidList"/>
    <dgm:cxn modelId="{AA746F10-A25D-47A1-B95E-2B4203D20078}" type="presParOf" srcId="{021E9F7E-F71B-4889-A302-5511B29247DB}" destId="{67C7A38B-4B60-491F-911E-90F891E76D5B}" srcOrd="2" destOrd="0" presId="urn:microsoft.com/office/officeart/2018/2/layout/IconVerticalSolidList"/>
    <dgm:cxn modelId="{52EF993A-C1A6-47EC-8886-F4FFC580DB95}" type="presParOf" srcId="{021E9F7E-F71B-4889-A302-5511B29247DB}" destId="{8F973305-9FC9-4512-B0F8-AF1FD83371E1}" srcOrd="3" destOrd="0" presId="urn:microsoft.com/office/officeart/2018/2/layout/IconVerticalSolidList"/>
    <dgm:cxn modelId="{5ADA423A-1654-4D7C-8436-3E1A43876849}" type="presParOf" srcId="{0602D087-5A90-4875-9B8A-89393B4B2548}" destId="{E1B22999-02D6-4D40-B304-C15D21C921CE}" srcOrd="5" destOrd="0" presId="urn:microsoft.com/office/officeart/2018/2/layout/IconVerticalSolidList"/>
    <dgm:cxn modelId="{6EC697AB-F374-4692-A4BD-FD64EA398689}" type="presParOf" srcId="{0602D087-5A90-4875-9B8A-89393B4B2548}" destId="{137C82E6-15C4-4D90-817E-746F4B5AB1EA}" srcOrd="6" destOrd="0" presId="urn:microsoft.com/office/officeart/2018/2/layout/IconVerticalSolidList"/>
    <dgm:cxn modelId="{ED04E884-8829-46B1-A4CB-6944956E3786}" type="presParOf" srcId="{137C82E6-15C4-4D90-817E-746F4B5AB1EA}" destId="{6286F0D2-10C1-4BE0-84C2-DDCD565E68B2}" srcOrd="0" destOrd="0" presId="urn:microsoft.com/office/officeart/2018/2/layout/IconVerticalSolidList"/>
    <dgm:cxn modelId="{84492949-BE8C-4B87-841A-066DA1E1FC7E}" type="presParOf" srcId="{137C82E6-15C4-4D90-817E-746F4B5AB1EA}" destId="{608A8A96-DC99-4192-BEA3-E0D1FEF96A86}" srcOrd="1" destOrd="0" presId="urn:microsoft.com/office/officeart/2018/2/layout/IconVerticalSolidList"/>
    <dgm:cxn modelId="{6456AEC1-554D-4B82-87D2-4D4398E37D30}" type="presParOf" srcId="{137C82E6-15C4-4D90-817E-746F4B5AB1EA}" destId="{77957802-30DD-4A0F-9EB6-042C4B75669B}" srcOrd="2" destOrd="0" presId="urn:microsoft.com/office/officeart/2018/2/layout/IconVerticalSolidList"/>
    <dgm:cxn modelId="{F24E1328-5CD8-4769-83E3-A7696FC3C56A}" type="presParOf" srcId="{137C82E6-15C4-4D90-817E-746F4B5AB1EA}" destId="{B6D2C372-45DB-4215-8323-77420252CB32}" srcOrd="3" destOrd="0" presId="urn:microsoft.com/office/officeart/2018/2/layout/IconVerticalSolidList"/>
    <dgm:cxn modelId="{F81DF7DA-C1DB-4C75-9FD3-F29A7195BD82}" type="presParOf" srcId="{0602D087-5A90-4875-9B8A-89393B4B2548}" destId="{122A2B93-18C2-4678-9AF4-D43235EB5C30}" srcOrd="7" destOrd="0" presId="urn:microsoft.com/office/officeart/2018/2/layout/IconVerticalSolidList"/>
    <dgm:cxn modelId="{AC5B5F00-4A62-45F1-BA68-265A86E66B6D}" type="presParOf" srcId="{0602D087-5A90-4875-9B8A-89393B4B2548}" destId="{9E5D98C8-291B-4DE2-A238-D8C6D825926F}" srcOrd="8" destOrd="0" presId="urn:microsoft.com/office/officeart/2018/2/layout/IconVerticalSolidList"/>
    <dgm:cxn modelId="{CA4E1EED-DD54-4533-8461-A3C2887F939A}" type="presParOf" srcId="{9E5D98C8-291B-4DE2-A238-D8C6D825926F}" destId="{6A6EE984-F9AE-4F15-8E7C-7D1C16031AF6}" srcOrd="0" destOrd="0" presId="urn:microsoft.com/office/officeart/2018/2/layout/IconVerticalSolidList"/>
    <dgm:cxn modelId="{EEA12F5F-F4D7-47B5-93C5-8BE31A899ACA}" type="presParOf" srcId="{9E5D98C8-291B-4DE2-A238-D8C6D825926F}" destId="{DDC90866-479D-4A1E-9CE7-116082537119}" srcOrd="1" destOrd="0" presId="urn:microsoft.com/office/officeart/2018/2/layout/IconVerticalSolidList"/>
    <dgm:cxn modelId="{65CDFA2F-D11E-4F0C-9A3D-CE86C4E0CEFB}" type="presParOf" srcId="{9E5D98C8-291B-4DE2-A238-D8C6D825926F}" destId="{8D90E7A2-0974-48E9-83C2-61346F9D6D2D}" srcOrd="2" destOrd="0" presId="urn:microsoft.com/office/officeart/2018/2/layout/IconVerticalSolidList"/>
    <dgm:cxn modelId="{3240A609-5D31-4B44-931D-EDC948637AD1}" type="presParOf" srcId="{9E5D98C8-291B-4DE2-A238-D8C6D825926F}" destId="{BC0188D5-BBF2-4828-BB39-1A275D4DA80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0B2927A-D4E0-42A8-AD67-A71132E704C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0EADE54-B890-46A4-A9F0-6219AB504188}">
      <dgm:prSet/>
      <dgm:spPr/>
      <dgm:t>
        <a:bodyPr/>
        <a:lstStyle/>
        <a:p>
          <a:r>
            <a:rPr lang="en-US" b="1" dirty="0"/>
            <a:t>By adopting Microsoft Power Platform, Omega Manufacturing will experience transformative changes in its order and inventory management processes.</a:t>
          </a:r>
        </a:p>
      </dgm:t>
    </dgm:pt>
    <dgm:pt modelId="{1A71447C-AC3F-4780-BAF8-F8D9142B7796}" type="parTrans" cxnId="{7427446B-A72C-40BC-B8A3-34E83A0584F2}">
      <dgm:prSet/>
      <dgm:spPr/>
      <dgm:t>
        <a:bodyPr/>
        <a:lstStyle/>
        <a:p>
          <a:endParaRPr lang="en-US"/>
        </a:p>
      </dgm:t>
    </dgm:pt>
    <dgm:pt modelId="{F8AC4A6F-523D-4115-BFFA-04ED77FC2261}" type="sibTrans" cxnId="{7427446B-A72C-40BC-B8A3-34E83A0584F2}">
      <dgm:prSet/>
      <dgm:spPr/>
      <dgm:t>
        <a:bodyPr/>
        <a:lstStyle/>
        <a:p>
          <a:endParaRPr lang="en-US"/>
        </a:p>
      </dgm:t>
    </dgm:pt>
    <dgm:pt modelId="{9B08AB68-482F-4C4F-B9F6-1BAB7B318D23}">
      <dgm:prSet/>
      <dgm:spPr/>
      <dgm:t>
        <a:bodyPr/>
        <a:lstStyle/>
        <a:p>
          <a:r>
            <a:rPr lang="en-US" b="1" dirty="0"/>
            <a:t>Power Apps: Modernizes order processing and inventory tracking</a:t>
          </a:r>
          <a:r>
            <a:rPr lang="en-US" dirty="0"/>
            <a:t>.</a:t>
          </a:r>
        </a:p>
      </dgm:t>
    </dgm:pt>
    <dgm:pt modelId="{D8FEAB14-1932-44B7-A1BC-4C2B72943ADF}" type="parTrans" cxnId="{1C40E696-08FA-45CD-A55B-279AE699DE1F}">
      <dgm:prSet/>
      <dgm:spPr/>
      <dgm:t>
        <a:bodyPr/>
        <a:lstStyle/>
        <a:p>
          <a:endParaRPr lang="en-US"/>
        </a:p>
      </dgm:t>
    </dgm:pt>
    <dgm:pt modelId="{7D921EC9-6FCB-471E-A56D-D3EB26EE4D56}" type="sibTrans" cxnId="{1C40E696-08FA-45CD-A55B-279AE699DE1F}">
      <dgm:prSet/>
      <dgm:spPr/>
      <dgm:t>
        <a:bodyPr/>
        <a:lstStyle/>
        <a:p>
          <a:endParaRPr lang="en-US"/>
        </a:p>
      </dgm:t>
    </dgm:pt>
    <dgm:pt modelId="{1B11F9A8-5A54-4D5B-B45B-3CB94F42D297}">
      <dgm:prSet/>
      <dgm:spPr/>
      <dgm:t>
        <a:bodyPr/>
        <a:lstStyle/>
        <a:p>
          <a:r>
            <a:rPr lang="en-US" b="1" dirty="0"/>
            <a:t>Power Automate: Eliminates manual inefficiencies with automation</a:t>
          </a:r>
          <a:r>
            <a:rPr lang="en-US" dirty="0"/>
            <a:t>.</a:t>
          </a:r>
        </a:p>
      </dgm:t>
    </dgm:pt>
    <dgm:pt modelId="{37E284D3-7133-4577-8C53-B745E1EE59AB}" type="parTrans" cxnId="{C6B7C9D6-E63D-4FD4-9075-2D999993316E}">
      <dgm:prSet/>
      <dgm:spPr/>
      <dgm:t>
        <a:bodyPr/>
        <a:lstStyle/>
        <a:p>
          <a:endParaRPr lang="en-US"/>
        </a:p>
      </dgm:t>
    </dgm:pt>
    <dgm:pt modelId="{B754DBB8-F030-4E8B-BCEA-2D12413C8C8E}" type="sibTrans" cxnId="{C6B7C9D6-E63D-4FD4-9075-2D999993316E}">
      <dgm:prSet/>
      <dgm:spPr/>
      <dgm:t>
        <a:bodyPr/>
        <a:lstStyle/>
        <a:p>
          <a:endParaRPr lang="en-US"/>
        </a:p>
      </dgm:t>
    </dgm:pt>
    <dgm:pt modelId="{63AB7821-1354-4F30-BDDA-700CE2FDC2A0}">
      <dgm:prSet/>
      <dgm:spPr/>
      <dgm:t>
        <a:bodyPr/>
        <a:lstStyle/>
        <a:p>
          <a:r>
            <a:rPr lang="en-US" b="1" dirty="0"/>
            <a:t>Power BI: Provides real-time insights for better business decisions</a:t>
          </a:r>
          <a:r>
            <a:rPr lang="en-US" dirty="0"/>
            <a:t>.</a:t>
          </a:r>
        </a:p>
      </dgm:t>
    </dgm:pt>
    <dgm:pt modelId="{98325523-2902-4FCD-A25F-E95FA36F8F98}" type="parTrans" cxnId="{277AD21A-6E45-4519-8009-6EF1DA84D2B3}">
      <dgm:prSet/>
      <dgm:spPr/>
      <dgm:t>
        <a:bodyPr/>
        <a:lstStyle/>
        <a:p>
          <a:endParaRPr lang="en-US"/>
        </a:p>
      </dgm:t>
    </dgm:pt>
    <dgm:pt modelId="{B6E3BF19-8193-4FCF-9DDE-AA2E69D146FB}" type="sibTrans" cxnId="{277AD21A-6E45-4519-8009-6EF1DA84D2B3}">
      <dgm:prSet/>
      <dgm:spPr/>
      <dgm:t>
        <a:bodyPr/>
        <a:lstStyle/>
        <a:p>
          <a:endParaRPr lang="en-US"/>
        </a:p>
      </dgm:t>
    </dgm:pt>
    <dgm:pt modelId="{02BA5D4A-C5FB-4725-B107-6EE19E610586}">
      <dgm:prSet/>
      <dgm:spPr/>
      <dgm:t>
        <a:bodyPr/>
        <a:lstStyle/>
        <a:p>
          <a:r>
            <a:rPr lang="en-US" b="1" dirty="0"/>
            <a:t>Dataverse: Ensures a secure and unified data backbone</a:t>
          </a:r>
          <a:r>
            <a:rPr lang="en-US" dirty="0"/>
            <a:t>.</a:t>
          </a:r>
        </a:p>
      </dgm:t>
    </dgm:pt>
    <dgm:pt modelId="{A9EF3462-863D-47AB-93BA-11EDC9DE1AF1}" type="parTrans" cxnId="{877A6A41-12F4-47F5-B8BB-C739B0E9B04F}">
      <dgm:prSet/>
      <dgm:spPr/>
      <dgm:t>
        <a:bodyPr/>
        <a:lstStyle/>
        <a:p>
          <a:endParaRPr lang="en-US"/>
        </a:p>
      </dgm:t>
    </dgm:pt>
    <dgm:pt modelId="{DA49EFEB-7A21-4B6F-B184-8A36FF1A5120}" type="sibTrans" cxnId="{877A6A41-12F4-47F5-B8BB-C739B0E9B04F}">
      <dgm:prSet/>
      <dgm:spPr/>
      <dgm:t>
        <a:bodyPr/>
        <a:lstStyle/>
        <a:p>
          <a:endParaRPr lang="en-US"/>
        </a:p>
      </dgm:t>
    </dgm:pt>
    <dgm:pt modelId="{DAC8C012-C47C-4A0B-805A-C5BB6A88E676}">
      <dgm:prSet/>
      <dgm:spPr/>
      <dgm:t>
        <a:bodyPr/>
        <a:lstStyle/>
        <a:p>
          <a:r>
            <a:rPr lang="en-US" b="1" dirty="0"/>
            <a:t>By embracing this solution, Omega Manufacturing will enhance efficiency, improve accuracy, and drive business growth</a:t>
          </a:r>
          <a:r>
            <a:rPr lang="en-US" dirty="0"/>
            <a:t>.</a:t>
          </a:r>
        </a:p>
      </dgm:t>
    </dgm:pt>
    <dgm:pt modelId="{9B7D8BB8-AE3D-4B93-841B-6C3B6FC93395}" type="parTrans" cxnId="{7C9F8294-D38B-4A46-9BED-79FF76A06F44}">
      <dgm:prSet/>
      <dgm:spPr/>
      <dgm:t>
        <a:bodyPr/>
        <a:lstStyle/>
        <a:p>
          <a:endParaRPr lang="en-US"/>
        </a:p>
      </dgm:t>
    </dgm:pt>
    <dgm:pt modelId="{3F65B225-0A5D-4B40-9BDB-437D2A07EA44}" type="sibTrans" cxnId="{7C9F8294-D38B-4A46-9BED-79FF76A06F44}">
      <dgm:prSet/>
      <dgm:spPr/>
      <dgm:t>
        <a:bodyPr/>
        <a:lstStyle/>
        <a:p>
          <a:endParaRPr lang="en-US"/>
        </a:p>
      </dgm:t>
    </dgm:pt>
    <dgm:pt modelId="{F4EB26CC-4B33-4A99-BFD2-CCE123AE42BA}" type="pres">
      <dgm:prSet presAssocID="{00B2927A-D4E0-42A8-AD67-A71132E704C2}" presName="root" presStyleCnt="0">
        <dgm:presLayoutVars>
          <dgm:dir/>
          <dgm:resizeHandles val="exact"/>
        </dgm:presLayoutVars>
      </dgm:prSet>
      <dgm:spPr/>
    </dgm:pt>
    <dgm:pt modelId="{C41544C2-FCB8-4F4F-B316-16D567F0C350}" type="pres">
      <dgm:prSet presAssocID="{00EADE54-B890-46A4-A9F0-6219AB504188}" presName="compNode" presStyleCnt="0"/>
      <dgm:spPr/>
    </dgm:pt>
    <dgm:pt modelId="{DB9A5C00-316F-495E-B9E7-5A0C98FE7C9C}" type="pres">
      <dgm:prSet presAssocID="{00EADE54-B890-46A4-A9F0-6219AB504188}" presName="bgRect" presStyleLbl="bgShp" presStyleIdx="0" presStyleCnt="6"/>
      <dgm:spPr/>
    </dgm:pt>
    <dgm:pt modelId="{088FA857-D7C6-4228-942E-4380956E4392}" type="pres">
      <dgm:prSet presAssocID="{00EADE54-B890-46A4-A9F0-6219AB504188}"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37D1AEBA-1F78-4FEE-97BC-ED22D7E9F6DE}" type="pres">
      <dgm:prSet presAssocID="{00EADE54-B890-46A4-A9F0-6219AB504188}" presName="spaceRect" presStyleCnt="0"/>
      <dgm:spPr/>
    </dgm:pt>
    <dgm:pt modelId="{2F53EC85-D3CF-4A05-B473-9B8AE908D902}" type="pres">
      <dgm:prSet presAssocID="{00EADE54-B890-46A4-A9F0-6219AB504188}" presName="parTx" presStyleLbl="revTx" presStyleIdx="0" presStyleCnt="6">
        <dgm:presLayoutVars>
          <dgm:chMax val="0"/>
          <dgm:chPref val="0"/>
        </dgm:presLayoutVars>
      </dgm:prSet>
      <dgm:spPr/>
    </dgm:pt>
    <dgm:pt modelId="{A632F561-86B6-4A3A-B496-DBF12BFD1E1E}" type="pres">
      <dgm:prSet presAssocID="{F8AC4A6F-523D-4115-BFFA-04ED77FC2261}" presName="sibTrans" presStyleCnt="0"/>
      <dgm:spPr/>
    </dgm:pt>
    <dgm:pt modelId="{433AF183-CFCF-48A9-825D-942E4BF38876}" type="pres">
      <dgm:prSet presAssocID="{9B08AB68-482F-4C4F-B9F6-1BAB7B318D23}" presName="compNode" presStyleCnt="0"/>
      <dgm:spPr/>
    </dgm:pt>
    <dgm:pt modelId="{7057F9E1-0060-4058-91E7-8B67AA27796D}" type="pres">
      <dgm:prSet presAssocID="{9B08AB68-482F-4C4F-B9F6-1BAB7B318D23}" presName="bgRect" presStyleLbl="bgShp" presStyleIdx="1" presStyleCnt="6"/>
      <dgm:spPr/>
    </dgm:pt>
    <dgm:pt modelId="{78B75CA9-35B9-48F3-8F6F-F8D3F8CE54C2}" type="pres">
      <dgm:prSet presAssocID="{9B08AB68-482F-4C4F-B9F6-1BAB7B318D2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code"/>
        </a:ext>
      </dgm:extLst>
    </dgm:pt>
    <dgm:pt modelId="{DC8728F3-6ECE-4CD5-8836-A84E6053A077}" type="pres">
      <dgm:prSet presAssocID="{9B08AB68-482F-4C4F-B9F6-1BAB7B318D23}" presName="spaceRect" presStyleCnt="0"/>
      <dgm:spPr/>
    </dgm:pt>
    <dgm:pt modelId="{FD25EBB9-9C5F-4CCF-A6D1-CFF177175697}" type="pres">
      <dgm:prSet presAssocID="{9B08AB68-482F-4C4F-B9F6-1BAB7B318D23}" presName="parTx" presStyleLbl="revTx" presStyleIdx="1" presStyleCnt="6">
        <dgm:presLayoutVars>
          <dgm:chMax val="0"/>
          <dgm:chPref val="0"/>
        </dgm:presLayoutVars>
      </dgm:prSet>
      <dgm:spPr/>
    </dgm:pt>
    <dgm:pt modelId="{2712F42B-D51F-45BD-847C-CC8A65EEA45E}" type="pres">
      <dgm:prSet presAssocID="{7D921EC9-6FCB-471E-A56D-D3EB26EE4D56}" presName="sibTrans" presStyleCnt="0"/>
      <dgm:spPr/>
    </dgm:pt>
    <dgm:pt modelId="{041869AF-DCDD-4AFB-9641-2E78BC52002E}" type="pres">
      <dgm:prSet presAssocID="{1B11F9A8-5A54-4D5B-B45B-3CB94F42D297}" presName="compNode" presStyleCnt="0"/>
      <dgm:spPr/>
    </dgm:pt>
    <dgm:pt modelId="{7AD96CEF-E5FF-4C47-9B67-968F4DF31E49}" type="pres">
      <dgm:prSet presAssocID="{1B11F9A8-5A54-4D5B-B45B-3CB94F42D297}" presName="bgRect" presStyleLbl="bgShp" presStyleIdx="2" presStyleCnt="6"/>
      <dgm:spPr/>
    </dgm:pt>
    <dgm:pt modelId="{61A635D7-89CF-444A-A226-5D17DEB15DF4}" type="pres">
      <dgm:prSet presAssocID="{1B11F9A8-5A54-4D5B-B45B-3CB94F42D29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obot"/>
        </a:ext>
      </dgm:extLst>
    </dgm:pt>
    <dgm:pt modelId="{286036F4-5671-4EB7-9DD9-44171C9C0608}" type="pres">
      <dgm:prSet presAssocID="{1B11F9A8-5A54-4D5B-B45B-3CB94F42D297}" presName="spaceRect" presStyleCnt="0"/>
      <dgm:spPr/>
    </dgm:pt>
    <dgm:pt modelId="{7FF9E5FE-049B-4576-9047-382B1BE2E9B6}" type="pres">
      <dgm:prSet presAssocID="{1B11F9A8-5A54-4D5B-B45B-3CB94F42D297}" presName="parTx" presStyleLbl="revTx" presStyleIdx="2" presStyleCnt="6">
        <dgm:presLayoutVars>
          <dgm:chMax val="0"/>
          <dgm:chPref val="0"/>
        </dgm:presLayoutVars>
      </dgm:prSet>
      <dgm:spPr/>
    </dgm:pt>
    <dgm:pt modelId="{4846F551-7486-4F3F-B1AC-2D38E076174C}" type="pres">
      <dgm:prSet presAssocID="{B754DBB8-F030-4E8B-BCEA-2D12413C8C8E}" presName="sibTrans" presStyleCnt="0"/>
      <dgm:spPr/>
    </dgm:pt>
    <dgm:pt modelId="{10F9D559-B3FE-42E7-9D2C-2F0325B46959}" type="pres">
      <dgm:prSet presAssocID="{63AB7821-1354-4F30-BDDA-700CE2FDC2A0}" presName="compNode" presStyleCnt="0"/>
      <dgm:spPr/>
    </dgm:pt>
    <dgm:pt modelId="{D6DFE01F-0EC7-40D4-9494-D311156206EF}" type="pres">
      <dgm:prSet presAssocID="{63AB7821-1354-4F30-BDDA-700CE2FDC2A0}" presName="bgRect" presStyleLbl="bgShp" presStyleIdx="3" presStyleCnt="6"/>
      <dgm:spPr/>
    </dgm:pt>
    <dgm:pt modelId="{C5CF8E13-71C1-4789-83AA-B5D37E014509}" type="pres">
      <dgm:prSet presAssocID="{63AB7821-1354-4F30-BDDA-700CE2FDC2A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512E037C-5FCD-454B-B7D8-460722149D44}" type="pres">
      <dgm:prSet presAssocID="{63AB7821-1354-4F30-BDDA-700CE2FDC2A0}" presName="spaceRect" presStyleCnt="0"/>
      <dgm:spPr/>
    </dgm:pt>
    <dgm:pt modelId="{0413D749-CCF0-415C-9686-9BA5B0798D1E}" type="pres">
      <dgm:prSet presAssocID="{63AB7821-1354-4F30-BDDA-700CE2FDC2A0}" presName="parTx" presStyleLbl="revTx" presStyleIdx="3" presStyleCnt="6">
        <dgm:presLayoutVars>
          <dgm:chMax val="0"/>
          <dgm:chPref val="0"/>
        </dgm:presLayoutVars>
      </dgm:prSet>
      <dgm:spPr/>
    </dgm:pt>
    <dgm:pt modelId="{EC903E9D-A6D8-40D8-B751-5376DC65C8BF}" type="pres">
      <dgm:prSet presAssocID="{B6E3BF19-8193-4FCF-9DDE-AA2E69D146FB}" presName="sibTrans" presStyleCnt="0"/>
      <dgm:spPr/>
    </dgm:pt>
    <dgm:pt modelId="{A1648827-0BD5-49CA-8900-0566CC9901C8}" type="pres">
      <dgm:prSet presAssocID="{02BA5D4A-C5FB-4725-B107-6EE19E610586}" presName="compNode" presStyleCnt="0"/>
      <dgm:spPr/>
    </dgm:pt>
    <dgm:pt modelId="{209ED707-907C-4C5B-9ABE-D2B839A78AEA}" type="pres">
      <dgm:prSet presAssocID="{02BA5D4A-C5FB-4725-B107-6EE19E610586}" presName="bgRect" presStyleLbl="bgShp" presStyleIdx="4" presStyleCnt="6"/>
      <dgm:spPr/>
    </dgm:pt>
    <dgm:pt modelId="{4F5D03AA-F4BA-43CA-9E5D-A0182694BED1}" type="pres">
      <dgm:prSet presAssocID="{02BA5D4A-C5FB-4725-B107-6EE19E6105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C7804558-99D0-469F-BEBB-428446AF6F9D}" type="pres">
      <dgm:prSet presAssocID="{02BA5D4A-C5FB-4725-B107-6EE19E610586}" presName="spaceRect" presStyleCnt="0"/>
      <dgm:spPr/>
    </dgm:pt>
    <dgm:pt modelId="{DC209CE3-A516-4890-A16E-D14E056BBEC9}" type="pres">
      <dgm:prSet presAssocID="{02BA5D4A-C5FB-4725-B107-6EE19E610586}" presName="parTx" presStyleLbl="revTx" presStyleIdx="4" presStyleCnt="6">
        <dgm:presLayoutVars>
          <dgm:chMax val="0"/>
          <dgm:chPref val="0"/>
        </dgm:presLayoutVars>
      </dgm:prSet>
      <dgm:spPr/>
    </dgm:pt>
    <dgm:pt modelId="{E944DDAC-BC7A-4E9A-8A99-2676C2074548}" type="pres">
      <dgm:prSet presAssocID="{DA49EFEB-7A21-4B6F-B184-8A36FF1A5120}" presName="sibTrans" presStyleCnt="0"/>
      <dgm:spPr/>
    </dgm:pt>
    <dgm:pt modelId="{6D458005-CD7F-474D-8248-A46B45DB4C0D}" type="pres">
      <dgm:prSet presAssocID="{DAC8C012-C47C-4A0B-805A-C5BB6A88E676}" presName="compNode" presStyleCnt="0"/>
      <dgm:spPr/>
    </dgm:pt>
    <dgm:pt modelId="{F2B4941D-E235-473E-A47E-E1B012831E15}" type="pres">
      <dgm:prSet presAssocID="{DAC8C012-C47C-4A0B-805A-C5BB6A88E676}" presName="bgRect" presStyleLbl="bgShp" presStyleIdx="5" presStyleCnt="6"/>
      <dgm:spPr/>
    </dgm:pt>
    <dgm:pt modelId="{B7F0E8B8-644D-4E4A-88C3-36604500D7A7}" type="pres">
      <dgm:prSet presAssocID="{DAC8C012-C47C-4A0B-805A-C5BB6A88E67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Bullseye"/>
        </a:ext>
      </dgm:extLst>
    </dgm:pt>
    <dgm:pt modelId="{E651D9AA-4513-4D3A-AE30-278706A74E33}" type="pres">
      <dgm:prSet presAssocID="{DAC8C012-C47C-4A0B-805A-C5BB6A88E676}" presName="spaceRect" presStyleCnt="0"/>
      <dgm:spPr/>
    </dgm:pt>
    <dgm:pt modelId="{51F495B5-66CE-4440-849F-BDCA56439636}" type="pres">
      <dgm:prSet presAssocID="{DAC8C012-C47C-4A0B-805A-C5BB6A88E676}" presName="parTx" presStyleLbl="revTx" presStyleIdx="5" presStyleCnt="6">
        <dgm:presLayoutVars>
          <dgm:chMax val="0"/>
          <dgm:chPref val="0"/>
        </dgm:presLayoutVars>
      </dgm:prSet>
      <dgm:spPr/>
    </dgm:pt>
  </dgm:ptLst>
  <dgm:cxnLst>
    <dgm:cxn modelId="{D985B702-8FB8-43F7-964F-DD43CD6163E5}" type="presOf" srcId="{00EADE54-B890-46A4-A9F0-6219AB504188}" destId="{2F53EC85-D3CF-4A05-B473-9B8AE908D902}" srcOrd="0" destOrd="0" presId="urn:microsoft.com/office/officeart/2018/2/layout/IconVerticalSolidList"/>
    <dgm:cxn modelId="{D56C640F-9665-4042-BDC8-58048D7D6053}" type="presOf" srcId="{1B11F9A8-5A54-4D5B-B45B-3CB94F42D297}" destId="{7FF9E5FE-049B-4576-9047-382B1BE2E9B6}" srcOrd="0" destOrd="0" presId="urn:microsoft.com/office/officeart/2018/2/layout/IconVerticalSolidList"/>
    <dgm:cxn modelId="{98CCAF0F-C622-4FA6-8580-2089DF2BDFFC}" type="presOf" srcId="{DAC8C012-C47C-4A0B-805A-C5BB6A88E676}" destId="{51F495B5-66CE-4440-849F-BDCA56439636}" srcOrd="0" destOrd="0" presId="urn:microsoft.com/office/officeart/2018/2/layout/IconVerticalSolidList"/>
    <dgm:cxn modelId="{277AD21A-6E45-4519-8009-6EF1DA84D2B3}" srcId="{00B2927A-D4E0-42A8-AD67-A71132E704C2}" destId="{63AB7821-1354-4F30-BDDA-700CE2FDC2A0}" srcOrd="3" destOrd="0" parTransId="{98325523-2902-4FCD-A25F-E95FA36F8F98}" sibTransId="{B6E3BF19-8193-4FCF-9DDE-AA2E69D146FB}"/>
    <dgm:cxn modelId="{DC743628-49BC-4ED6-A5FF-E2EEB3B61224}" type="presOf" srcId="{63AB7821-1354-4F30-BDDA-700CE2FDC2A0}" destId="{0413D749-CCF0-415C-9686-9BA5B0798D1E}" srcOrd="0" destOrd="0" presId="urn:microsoft.com/office/officeart/2018/2/layout/IconVerticalSolidList"/>
    <dgm:cxn modelId="{877A6A41-12F4-47F5-B8BB-C739B0E9B04F}" srcId="{00B2927A-D4E0-42A8-AD67-A71132E704C2}" destId="{02BA5D4A-C5FB-4725-B107-6EE19E610586}" srcOrd="4" destOrd="0" parTransId="{A9EF3462-863D-47AB-93BA-11EDC9DE1AF1}" sibTransId="{DA49EFEB-7A21-4B6F-B184-8A36FF1A5120}"/>
    <dgm:cxn modelId="{7427446B-A72C-40BC-B8A3-34E83A0584F2}" srcId="{00B2927A-D4E0-42A8-AD67-A71132E704C2}" destId="{00EADE54-B890-46A4-A9F0-6219AB504188}" srcOrd="0" destOrd="0" parTransId="{1A71447C-AC3F-4780-BAF8-F8D9142B7796}" sibTransId="{F8AC4A6F-523D-4115-BFFA-04ED77FC2261}"/>
    <dgm:cxn modelId="{7C9F8294-D38B-4A46-9BED-79FF76A06F44}" srcId="{00B2927A-D4E0-42A8-AD67-A71132E704C2}" destId="{DAC8C012-C47C-4A0B-805A-C5BB6A88E676}" srcOrd="5" destOrd="0" parTransId="{9B7D8BB8-AE3D-4B93-841B-6C3B6FC93395}" sibTransId="{3F65B225-0A5D-4B40-9BDB-437D2A07EA44}"/>
    <dgm:cxn modelId="{1C40E696-08FA-45CD-A55B-279AE699DE1F}" srcId="{00B2927A-D4E0-42A8-AD67-A71132E704C2}" destId="{9B08AB68-482F-4C4F-B9F6-1BAB7B318D23}" srcOrd="1" destOrd="0" parTransId="{D8FEAB14-1932-44B7-A1BC-4C2B72943ADF}" sibTransId="{7D921EC9-6FCB-471E-A56D-D3EB26EE4D56}"/>
    <dgm:cxn modelId="{2E7ADFD5-A32C-4E65-8CFB-CCB659AB3C6F}" type="presOf" srcId="{9B08AB68-482F-4C4F-B9F6-1BAB7B318D23}" destId="{FD25EBB9-9C5F-4CCF-A6D1-CFF177175697}" srcOrd="0" destOrd="0" presId="urn:microsoft.com/office/officeart/2018/2/layout/IconVerticalSolidList"/>
    <dgm:cxn modelId="{C6B7C9D6-E63D-4FD4-9075-2D999993316E}" srcId="{00B2927A-D4E0-42A8-AD67-A71132E704C2}" destId="{1B11F9A8-5A54-4D5B-B45B-3CB94F42D297}" srcOrd="2" destOrd="0" parTransId="{37E284D3-7133-4577-8C53-B745E1EE59AB}" sibTransId="{B754DBB8-F030-4E8B-BCEA-2D12413C8C8E}"/>
    <dgm:cxn modelId="{9A58D2E1-7F88-4858-B35B-ADBE7A7A841B}" type="presOf" srcId="{02BA5D4A-C5FB-4725-B107-6EE19E610586}" destId="{DC209CE3-A516-4890-A16E-D14E056BBEC9}" srcOrd="0" destOrd="0" presId="urn:microsoft.com/office/officeart/2018/2/layout/IconVerticalSolidList"/>
    <dgm:cxn modelId="{5BD75BF2-CD05-4BCC-A2B5-1705C24EADD2}" type="presOf" srcId="{00B2927A-D4E0-42A8-AD67-A71132E704C2}" destId="{F4EB26CC-4B33-4A99-BFD2-CCE123AE42BA}" srcOrd="0" destOrd="0" presId="urn:microsoft.com/office/officeart/2018/2/layout/IconVerticalSolidList"/>
    <dgm:cxn modelId="{617BFE70-21E4-4394-9AA1-84CD485CE3AE}" type="presParOf" srcId="{F4EB26CC-4B33-4A99-BFD2-CCE123AE42BA}" destId="{C41544C2-FCB8-4F4F-B316-16D567F0C350}" srcOrd="0" destOrd="0" presId="urn:microsoft.com/office/officeart/2018/2/layout/IconVerticalSolidList"/>
    <dgm:cxn modelId="{05764D6D-D28B-4454-A084-EC3895D13E9A}" type="presParOf" srcId="{C41544C2-FCB8-4F4F-B316-16D567F0C350}" destId="{DB9A5C00-316F-495E-B9E7-5A0C98FE7C9C}" srcOrd="0" destOrd="0" presId="urn:microsoft.com/office/officeart/2018/2/layout/IconVerticalSolidList"/>
    <dgm:cxn modelId="{BF2AFA85-8E00-464F-877E-167B3F6628F8}" type="presParOf" srcId="{C41544C2-FCB8-4F4F-B316-16D567F0C350}" destId="{088FA857-D7C6-4228-942E-4380956E4392}" srcOrd="1" destOrd="0" presId="urn:microsoft.com/office/officeart/2018/2/layout/IconVerticalSolidList"/>
    <dgm:cxn modelId="{57E88A8A-8DF3-4AB1-8309-3C5614A7EE01}" type="presParOf" srcId="{C41544C2-FCB8-4F4F-B316-16D567F0C350}" destId="{37D1AEBA-1F78-4FEE-97BC-ED22D7E9F6DE}" srcOrd="2" destOrd="0" presId="urn:microsoft.com/office/officeart/2018/2/layout/IconVerticalSolidList"/>
    <dgm:cxn modelId="{4F5F3A82-63EF-4BA3-9D9D-49136DAAB29E}" type="presParOf" srcId="{C41544C2-FCB8-4F4F-B316-16D567F0C350}" destId="{2F53EC85-D3CF-4A05-B473-9B8AE908D902}" srcOrd="3" destOrd="0" presId="urn:microsoft.com/office/officeart/2018/2/layout/IconVerticalSolidList"/>
    <dgm:cxn modelId="{3E83FD08-5FFD-4953-80D4-71226E4BD88C}" type="presParOf" srcId="{F4EB26CC-4B33-4A99-BFD2-CCE123AE42BA}" destId="{A632F561-86B6-4A3A-B496-DBF12BFD1E1E}" srcOrd="1" destOrd="0" presId="urn:microsoft.com/office/officeart/2018/2/layout/IconVerticalSolidList"/>
    <dgm:cxn modelId="{88E0B831-72CC-4D20-BF57-79F1F7D25633}" type="presParOf" srcId="{F4EB26CC-4B33-4A99-BFD2-CCE123AE42BA}" destId="{433AF183-CFCF-48A9-825D-942E4BF38876}" srcOrd="2" destOrd="0" presId="urn:microsoft.com/office/officeart/2018/2/layout/IconVerticalSolidList"/>
    <dgm:cxn modelId="{168EB16A-0A93-42A4-A515-4F9598E76CE1}" type="presParOf" srcId="{433AF183-CFCF-48A9-825D-942E4BF38876}" destId="{7057F9E1-0060-4058-91E7-8B67AA27796D}" srcOrd="0" destOrd="0" presId="urn:microsoft.com/office/officeart/2018/2/layout/IconVerticalSolidList"/>
    <dgm:cxn modelId="{0F395F8E-EF00-47C1-A628-46D15EA85A64}" type="presParOf" srcId="{433AF183-CFCF-48A9-825D-942E4BF38876}" destId="{78B75CA9-35B9-48F3-8F6F-F8D3F8CE54C2}" srcOrd="1" destOrd="0" presId="urn:microsoft.com/office/officeart/2018/2/layout/IconVerticalSolidList"/>
    <dgm:cxn modelId="{93841940-4E45-4332-8346-49758F58F387}" type="presParOf" srcId="{433AF183-CFCF-48A9-825D-942E4BF38876}" destId="{DC8728F3-6ECE-4CD5-8836-A84E6053A077}" srcOrd="2" destOrd="0" presId="urn:microsoft.com/office/officeart/2018/2/layout/IconVerticalSolidList"/>
    <dgm:cxn modelId="{A5E2EAD3-BCAE-4BBD-9709-A1C97F0394C6}" type="presParOf" srcId="{433AF183-CFCF-48A9-825D-942E4BF38876}" destId="{FD25EBB9-9C5F-4CCF-A6D1-CFF177175697}" srcOrd="3" destOrd="0" presId="urn:microsoft.com/office/officeart/2018/2/layout/IconVerticalSolidList"/>
    <dgm:cxn modelId="{13DF45E3-C9AC-46E7-B130-5BD3BD616464}" type="presParOf" srcId="{F4EB26CC-4B33-4A99-BFD2-CCE123AE42BA}" destId="{2712F42B-D51F-45BD-847C-CC8A65EEA45E}" srcOrd="3" destOrd="0" presId="urn:microsoft.com/office/officeart/2018/2/layout/IconVerticalSolidList"/>
    <dgm:cxn modelId="{FE94DB30-76F2-4E1E-B9C5-0CE03837B8CA}" type="presParOf" srcId="{F4EB26CC-4B33-4A99-BFD2-CCE123AE42BA}" destId="{041869AF-DCDD-4AFB-9641-2E78BC52002E}" srcOrd="4" destOrd="0" presId="urn:microsoft.com/office/officeart/2018/2/layout/IconVerticalSolidList"/>
    <dgm:cxn modelId="{7CE69C90-5D86-4661-8A3A-8634310602FD}" type="presParOf" srcId="{041869AF-DCDD-4AFB-9641-2E78BC52002E}" destId="{7AD96CEF-E5FF-4C47-9B67-968F4DF31E49}" srcOrd="0" destOrd="0" presId="urn:microsoft.com/office/officeart/2018/2/layout/IconVerticalSolidList"/>
    <dgm:cxn modelId="{0A890C04-9201-4B0E-9C50-598CB3659B2C}" type="presParOf" srcId="{041869AF-DCDD-4AFB-9641-2E78BC52002E}" destId="{61A635D7-89CF-444A-A226-5D17DEB15DF4}" srcOrd="1" destOrd="0" presId="urn:microsoft.com/office/officeart/2018/2/layout/IconVerticalSolidList"/>
    <dgm:cxn modelId="{565B2F48-6BBF-4D8A-9DF4-2FA44E726876}" type="presParOf" srcId="{041869AF-DCDD-4AFB-9641-2E78BC52002E}" destId="{286036F4-5671-4EB7-9DD9-44171C9C0608}" srcOrd="2" destOrd="0" presId="urn:microsoft.com/office/officeart/2018/2/layout/IconVerticalSolidList"/>
    <dgm:cxn modelId="{A36EADEC-B92E-4437-8B6A-7E633BC3A9F3}" type="presParOf" srcId="{041869AF-DCDD-4AFB-9641-2E78BC52002E}" destId="{7FF9E5FE-049B-4576-9047-382B1BE2E9B6}" srcOrd="3" destOrd="0" presId="urn:microsoft.com/office/officeart/2018/2/layout/IconVerticalSolidList"/>
    <dgm:cxn modelId="{0BA85FBF-E5D2-4357-914F-FEF03EF13801}" type="presParOf" srcId="{F4EB26CC-4B33-4A99-BFD2-CCE123AE42BA}" destId="{4846F551-7486-4F3F-B1AC-2D38E076174C}" srcOrd="5" destOrd="0" presId="urn:microsoft.com/office/officeart/2018/2/layout/IconVerticalSolidList"/>
    <dgm:cxn modelId="{40236902-187F-4DA3-9100-E2FD1A1EAC31}" type="presParOf" srcId="{F4EB26CC-4B33-4A99-BFD2-CCE123AE42BA}" destId="{10F9D559-B3FE-42E7-9D2C-2F0325B46959}" srcOrd="6" destOrd="0" presId="urn:microsoft.com/office/officeart/2018/2/layout/IconVerticalSolidList"/>
    <dgm:cxn modelId="{C7142F1D-B479-4668-AF3E-FE5236402247}" type="presParOf" srcId="{10F9D559-B3FE-42E7-9D2C-2F0325B46959}" destId="{D6DFE01F-0EC7-40D4-9494-D311156206EF}" srcOrd="0" destOrd="0" presId="urn:microsoft.com/office/officeart/2018/2/layout/IconVerticalSolidList"/>
    <dgm:cxn modelId="{8E68FE4A-F5F8-4E0D-A323-7EDA16630ADB}" type="presParOf" srcId="{10F9D559-B3FE-42E7-9D2C-2F0325B46959}" destId="{C5CF8E13-71C1-4789-83AA-B5D37E014509}" srcOrd="1" destOrd="0" presId="urn:microsoft.com/office/officeart/2018/2/layout/IconVerticalSolidList"/>
    <dgm:cxn modelId="{5B408559-3231-4BEE-9BF0-897A6643F28D}" type="presParOf" srcId="{10F9D559-B3FE-42E7-9D2C-2F0325B46959}" destId="{512E037C-5FCD-454B-B7D8-460722149D44}" srcOrd="2" destOrd="0" presId="urn:microsoft.com/office/officeart/2018/2/layout/IconVerticalSolidList"/>
    <dgm:cxn modelId="{175EBD90-DAB7-4E8C-9225-1C0BE33E6CDA}" type="presParOf" srcId="{10F9D559-B3FE-42E7-9D2C-2F0325B46959}" destId="{0413D749-CCF0-415C-9686-9BA5B0798D1E}" srcOrd="3" destOrd="0" presId="urn:microsoft.com/office/officeart/2018/2/layout/IconVerticalSolidList"/>
    <dgm:cxn modelId="{5DA0B97B-6DC2-4FEA-9B86-C4855E278D05}" type="presParOf" srcId="{F4EB26CC-4B33-4A99-BFD2-CCE123AE42BA}" destId="{EC903E9D-A6D8-40D8-B751-5376DC65C8BF}" srcOrd="7" destOrd="0" presId="urn:microsoft.com/office/officeart/2018/2/layout/IconVerticalSolidList"/>
    <dgm:cxn modelId="{3446F3AF-DFAD-4B79-B65E-D52DC966F5F9}" type="presParOf" srcId="{F4EB26CC-4B33-4A99-BFD2-CCE123AE42BA}" destId="{A1648827-0BD5-49CA-8900-0566CC9901C8}" srcOrd="8" destOrd="0" presId="urn:microsoft.com/office/officeart/2018/2/layout/IconVerticalSolidList"/>
    <dgm:cxn modelId="{33CA8F7F-C169-4325-B0D6-DCA7A7570CEB}" type="presParOf" srcId="{A1648827-0BD5-49CA-8900-0566CC9901C8}" destId="{209ED707-907C-4C5B-9ABE-D2B839A78AEA}" srcOrd="0" destOrd="0" presId="urn:microsoft.com/office/officeart/2018/2/layout/IconVerticalSolidList"/>
    <dgm:cxn modelId="{8D7F259E-AB98-41FE-8514-74861E0628F9}" type="presParOf" srcId="{A1648827-0BD5-49CA-8900-0566CC9901C8}" destId="{4F5D03AA-F4BA-43CA-9E5D-A0182694BED1}" srcOrd="1" destOrd="0" presId="urn:microsoft.com/office/officeart/2018/2/layout/IconVerticalSolidList"/>
    <dgm:cxn modelId="{7497813F-62F7-46ED-B803-5A171D8B2D65}" type="presParOf" srcId="{A1648827-0BD5-49CA-8900-0566CC9901C8}" destId="{C7804558-99D0-469F-BEBB-428446AF6F9D}" srcOrd="2" destOrd="0" presId="urn:microsoft.com/office/officeart/2018/2/layout/IconVerticalSolidList"/>
    <dgm:cxn modelId="{06B09B56-67B6-4410-96CF-C25D67B16D6B}" type="presParOf" srcId="{A1648827-0BD5-49CA-8900-0566CC9901C8}" destId="{DC209CE3-A516-4890-A16E-D14E056BBEC9}" srcOrd="3" destOrd="0" presId="urn:microsoft.com/office/officeart/2018/2/layout/IconVerticalSolidList"/>
    <dgm:cxn modelId="{58205E43-5611-4595-8BA1-1DE0FC986F00}" type="presParOf" srcId="{F4EB26CC-4B33-4A99-BFD2-CCE123AE42BA}" destId="{E944DDAC-BC7A-4E9A-8A99-2676C2074548}" srcOrd="9" destOrd="0" presId="urn:microsoft.com/office/officeart/2018/2/layout/IconVerticalSolidList"/>
    <dgm:cxn modelId="{DB1C8E6B-0CB5-4E70-B743-1E4A27E11C46}" type="presParOf" srcId="{F4EB26CC-4B33-4A99-BFD2-CCE123AE42BA}" destId="{6D458005-CD7F-474D-8248-A46B45DB4C0D}" srcOrd="10" destOrd="0" presId="urn:microsoft.com/office/officeart/2018/2/layout/IconVerticalSolidList"/>
    <dgm:cxn modelId="{985FE8CA-DC44-44C7-B13E-31D656C874AB}" type="presParOf" srcId="{6D458005-CD7F-474D-8248-A46B45DB4C0D}" destId="{F2B4941D-E235-473E-A47E-E1B012831E15}" srcOrd="0" destOrd="0" presId="urn:microsoft.com/office/officeart/2018/2/layout/IconVerticalSolidList"/>
    <dgm:cxn modelId="{495F3C4F-8C01-44A2-8B64-02258FF84DA6}" type="presParOf" srcId="{6D458005-CD7F-474D-8248-A46B45DB4C0D}" destId="{B7F0E8B8-644D-4E4A-88C3-36604500D7A7}" srcOrd="1" destOrd="0" presId="urn:microsoft.com/office/officeart/2018/2/layout/IconVerticalSolidList"/>
    <dgm:cxn modelId="{17AF13CF-B871-40FF-992C-D05851780D0D}" type="presParOf" srcId="{6D458005-CD7F-474D-8248-A46B45DB4C0D}" destId="{E651D9AA-4513-4D3A-AE30-278706A74E33}" srcOrd="2" destOrd="0" presId="urn:microsoft.com/office/officeart/2018/2/layout/IconVerticalSolidList"/>
    <dgm:cxn modelId="{8FFE96AE-0D0A-4B64-ACB4-929DB0B49567}" type="presParOf" srcId="{6D458005-CD7F-474D-8248-A46B45DB4C0D}" destId="{51F495B5-66CE-4440-849F-BDCA564396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5A5924-C0D0-4E43-BC68-43D022002C64}">
      <dsp:nvSpPr>
        <dsp:cNvPr id="0" name=""/>
        <dsp:cNvSpPr/>
      </dsp:nvSpPr>
      <dsp:spPr>
        <a:xfrm>
          <a:off x="0" y="3404"/>
          <a:ext cx="10515600" cy="72511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208001-1EBB-4FE5-9052-965D00A06466}">
      <dsp:nvSpPr>
        <dsp:cNvPr id="0" name=""/>
        <dsp:cNvSpPr/>
      </dsp:nvSpPr>
      <dsp:spPr>
        <a:xfrm>
          <a:off x="219348" y="166556"/>
          <a:ext cx="398815" cy="398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54156D-7358-47CF-96BD-675A9F39F0AB}">
      <dsp:nvSpPr>
        <dsp:cNvPr id="0" name=""/>
        <dsp:cNvSpPr/>
      </dsp:nvSpPr>
      <dsp:spPr>
        <a:xfrm>
          <a:off x="837512" y="3404"/>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Disconnected Systems: Different teams use separate tools and processes, leading to delays and inconsistent data sharing.</a:t>
          </a:r>
        </a:p>
      </dsp:txBody>
      <dsp:txXfrm>
        <a:off x="837512" y="3404"/>
        <a:ext cx="9678087" cy="725119"/>
      </dsp:txXfrm>
    </dsp:sp>
    <dsp:sp modelId="{7DDE0E26-2345-4477-BC51-39DCD19EDD83}">
      <dsp:nvSpPr>
        <dsp:cNvPr id="0" name=""/>
        <dsp:cNvSpPr/>
      </dsp:nvSpPr>
      <dsp:spPr>
        <a:xfrm>
          <a:off x="0" y="909803"/>
          <a:ext cx="10515600" cy="72511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2ADAD1-677D-48F2-B7F1-486014AA1CE3}">
      <dsp:nvSpPr>
        <dsp:cNvPr id="0" name=""/>
        <dsp:cNvSpPr/>
      </dsp:nvSpPr>
      <dsp:spPr>
        <a:xfrm>
          <a:off x="219348" y="1072955"/>
          <a:ext cx="398815" cy="398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3797A7-FECB-4602-ACA0-02356B784107}">
      <dsp:nvSpPr>
        <dsp:cNvPr id="0" name=""/>
        <dsp:cNvSpPr/>
      </dsp:nvSpPr>
      <dsp:spPr>
        <a:xfrm>
          <a:off x="837512" y="909803"/>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Manual Order Processing: Orders are logged via email, increasing errors and slowing fulfillment times.</a:t>
          </a:r>
        </a:p>
      </dsp:txBody>
      <dsp:txXfrm>
        <a:off x="837512" y="909803"/>
        <a:ext cx="9678087" cy="725119"/>
      </dsp:txXfrm>
    </dsp:sp>
    <dsp:sp modelId="{1E83FBB1-AD83-40AB-9E60-134721BF25CE}">
      <dsp:nvSpPr>
        <dsp:cNvPr id="0" name=""/>
        <dsp:cNvSpPr/>
      </dsp:nvSpPr>
      <dsp:spPr>
        <a:xfrm>
          <a:off x="0" y="1816202"/>
          <a:ext cx="10515600" cy="72511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0D7272-CDDB-4CF9-AAA5-0458EFF7A452}">
      <dsp:nvSpPr>
        <dsp:cNvPr id="0" name=""/>
        <dsp:cNvSpPr/>
      </dsp:nvSpPr>
      <dsp:spPr>
        <a:xfrm>
          <a:off x="219348" y="1979354"/>
          <a:ext cx="398815" cy="398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0309971-453F-4252-9136-8D632891A1A9}">
      <dsp:nvSpPr>
        <dsp:cNvPr id="0" name=""/>
        <dsp:cNvSpPr/>
      </dsp:nvSpPr>
      <dsp:spPr>
        <a:xfrm>
          <a:off x="837512" y="1816202"/>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Inventory Mismatches: Stock updates are performed manually, causing discrepancies between recorded and actual inventory levels.</a:t>
          </a:r>
        </a:p>
      </dsp:txBody>
      <dsp:txXfrm>
        <a:off x="837512" y="1816202"/>
        <a:ext cx="9678087" cy="725119"/>
      </dsp:txXfrm>
    </dsp:sp>
    <dsp:sp modelId="{B370CD77-1F42-4278-AB0E-50B3084857AB}">
      <dsp:nvSpPr>
        <dsp:cNvPr id="0" name=""/>
        <dsp:cNvSpPr/>
      </dsp:nvSpPr>
      <dsp:spPr>
        <a:xfrm>
          <a:off x="0" y="2722601"/>
          <a:ext cx="10515600" cy="72511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0C3FE5-6F88-45DA-9BC9-7AA5830EF3C6}">
      <dsp:nvSpPr>
        <dsp:cNvPr id="0" name=""/>
        <dsp:cNvSpPr/>
      </dsp:nvSpPr>
      <dsp:spPr>
        <a:xfrm>
          <a:off x="219348" y="2885753"/>
          <a:ext cx="398815" cy="398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2334269-D3C9-475A-A693-3AF58D154842}">
      <dsp:nvSpPr>
        <dsp:cNvPr id="0" name=""/>
        <dsp:cNvSpPr/>
      </dsp:nvSpPr>
      <dsp:spPr>
        <a:xfrm>
          <a:off x="837512" y="2722601"/>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Approval Bottlenecks: Approvals and notifications are managed through email, creating delays in decision-making.</a:t>
          </a:r>
        </a:p>
      </dsp:txBody>
      <dsp:txXfrm>
        <a:off x="837512" y="2722601"/>
        <a:ext cx="9678087" cy="725119"/>
      </dsp:txXfrm>
    </dsp:sp>
    <dsp:sp modelId="{A8A47334-B888-4E52-8E96-744751F6FD3E}">
      <dsp:nvSpPr>
        <dsp:cNvPr id="0" name=""/>
        <dsp:cNvSpPr/>
      </dsp:nvSpPr>
      <dsp:spPr>
        <a:xfrm>
          <a:off x="0" y="3629000"/>
          <a:ext cx="10515600" cy="72511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A3F037-F258-4470-BF7E-7778F5B79677}">
      <dsp:nvSpPr>
        <dsp:cNvPr id="0" name=""/>
        <dsp:cNvSpPr/>
      </dsp:nvSpPr>
      <dsp:spPr>
        <a:xfrm>
          <a:off x="219348" y="3792152"/>
          <a:ext cx="398815" cy="3988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BAAA2D-6F93-4834-B01F-958A08AAED99}">
      <dsp:nvSpPr>
        <dsp:cNvPr id="0" name=""/>
        <dsp:cNvSpPr/>
      </dsp:nvSpPr>
      <dsp:spPr>
        <a:xfrm>
          <a:off x="837512" y="3629000"/>
          <a:ext cx="9678087" cy="7251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742" tIns="76742" rIns="76742" bIns="76742" numCol="1" spcCol="1270" anchor="ctr" anchorCtr="0">
          <a:noAutofit/>
        </a:bodyPr>
        <a:lstStyle/>
        <a:p>
          <a:pPr marL="0" lvl="0" indent="0" algn="l" defTabSz="844550">
            <a:lnSpc>
              <a:spcPct val="90000"/>
            </a:lnSpc>
            <a:spcBef>
              <a:spcPct val="0"/>
            </a:spcBef>
            <a:spcAft>
              <a:spcPct val="35000"/>
            </a:spcAft>
            <a:buNone/>
          </a:pPr>
          <a:r>
            <a:rPr lang="en-US" sz="1900" kern="1200" dirty="0"/>
            <a:t>Limited Visibility: No centralized dashboard to track sales trends, inventory movements, or customer behavior.</a:t>
          </a:r>
        </a:p>
      </dsp:txBody>
      <dsp:txXfrm>
        <a:off x="837512" y="3629000"/>
        <a:ext cx="9678087" cy="72511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4106BF-30F3-40C8-986D-ECE102040DDA}">
      <dsp:nvSpPr>
        <dsp:cNvPr id="0" name=""/>
        <dsp:cNvSpPr/>
      </dsp:nvSpPr>
      <dsp:spPr>
        <a:xfrm>
          <a:off x="684914" y="780152"/>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59558A-BF19-407F-B01C-A239557D3970}">
      <dsp:nvSpPr>
        <dsp:cNvPr id="0" name=""/>
        <dsp:cNvSpPr/>
      </dsp:nvSpPr>
      <dsp:spPr>
        <a:xfrm>
          <a:off x="918914" y="101415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ABF21C-C377-480C-BC52-3C0EF34098BD}">
      <dsp:nvSpPr>
        <dsp:cNvPr id="0" name=""/>
        <dsp:cNvSpPr/>
      </dsp:nvSpPr>
      <dsp:spPr>
        <a:xfrm>
          <a:off x="333914" y="2220152"/>
          <a:ext cx="180000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Microsoft Power Platform offers an integrated approach to solving these challenges.</a:t>
          </a:r>
        </a:p>
      </dsp:txBody>
      <dsp:txXfrm>
        <a:off x="333914" y="2220152"/>
        <a:ext cx="1800000" cy="1192500"/>
      </dsp:txXfrm>
    </dsp:sp>
    <dsp:sp modelId="{722EA951-8BF9-4D17-917D-2AF27316A3F5}">
      <dsp:nvSpPr>
        <dsp:cNvPr id="0" name=""/>
        <dsp:cNvSpPr/>
      </dsp:nvSpPr>
      <dsp:spPr>
        <a:xfrm>
          <a:off x="2799914" y="780152"/>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652B51-748B-4262-9795-74B601DD9E53}">
      <dsp:nvSpPr>
        <dsp:cNvPr id="0" name=""/>
        <dsp:cNvSpPr/>
      </dsp:nvSpPr>
      <dsp:spPr>
        <a:xfrm>
          <a:off x="3033914" y="101415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209720F-2443-4CB7-8D28-18EAC38AA979}">
      <dsp:nvSpPr>
        <dsp:cNvPr id="0" name=""/>
        <dsp:cNvSpPr/>
      </dsp:nvSpPr>
      <dsp:spPr>
        <a:xfrm>
          <a:off x="2448914" y="2220152"/>
          <a:ext cx="180000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Power Apps: Customized Order Management and Inventory System</a:t>
          </a:r>
          <a:r>
            <a:rPr lang="en-US" sz="1100" b="1" kern="1200" dirty="0"/>
            <a:t>.</a:t>
          </a:r>
        </a:p>
      </dsp:txBody>
      <dsp:txXfrm>
        <a:off x="2448914" y="2220152"/>
        <a:ext cx="1800000" cy="1192500"/>
      </dsp:txXfrm>
    </dsp:sp>
    <dsp:sp modelId="{533D1989-E239-437B-9D9D-BB33DB7C7F13}">
      <dsp:nvSpPr>
        <dsp:cNvPr id="0" name=""/>
        <dsp:cNvSpPr/>
      </dsp:nvSpPr>
      <dsp:spPr>
        <a:xfrm>
          <a:off x="4914914" y="780152"/>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ED3C7E-5624-4F09-9C71-51CD77C0E929}">
      <dsp:nvSpPr>
        <dsp:cNvPr id="0" name=""/>
        <dsp:cNvSpPr/>
      </dsp:nvSpPr>
      <dsp:spPr>
        <a:xfrm>
          <a:off x="5148914" y="101415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677B8C-ED82-4587-AD1D-BB73BBD4C607}">
      <dsp:nvSpPr>
        <dsp:cNvPr id="0" name=""/>
        <dsp:cNvSpPr/>
      </dsp:nvSpPr>
      <dsp:spPr>
        <a:xfrm>
          <a:off x="4563914" y="2220152"/>
          <a:ext cx="180000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b="1" kern="1200" dirty="0"/>
            <a:t>Power Automate: Workflow automation to streamline processes.</a:t>
          </a:r>
        </a:p>
      </dsp:txBody>
      <dsp:txXfrm>
        <a:off x="4563914" y="2220152"/>
        <a:ext cx="1800000" cy="1192500"/>
      </dsp:txXfrm>
    </dsp:sp>
    <dsp:sp modelId="{D4127AF2-F015-4F1F-A365-CDBD14DAF003}">
      <dsp:nvSpPr>
        <dsp:cNvPr id="0" name=""/>
        <dsp:cNvSpPr/>
      </dsp:nvSpPr>
      <dsp:spPr>
        <a:xfrm>
          <a:off x="7029914" y="780152"/>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C2ACDE-1C92-4861-94B3-68B2122721EB}">
      <dsp:nvSpPr>
        <dsp:cNvPr id="0" name=""/>
        <dsp:cNvSpPr/>
      </dsp:nvSpPr>
      <dsp:spPr>
        <a:xfrm>
          <a:off x="7263914" y="101415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43C3963-1BF8-4B37-AD71-9F328BF3599D}">
      <dsp:nvSpPr>
        <dsp:cNvPr id="0" name=""/>
        <dsp:cNvSpPr/>
      </dsp:nvSpPr>
      <dsp:spPr>
        <a:xfrm>
          <a:off x="6678914" y="2220152"/>
          <a:ext cx="180000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Power BI: Real-time dashboards for better decision-making</a:t>
          </a:r>
          <a:r>
            <a:rPr lang="en-US" sz="1600" kern="1200" dirty="0"/>
            <a:t>.</a:t>
          </a:r>
        </a:p>
      </dsp:txBody>
      <dsp:txXfrm>
        <a:off x="6678914" y="2220152"/>
        <a:ext cx="1800000" cy="1192500"/>
      </dsp:txXfrm>
    </dsp:sp>
    <dsp:sp modelId="{6356F580-282B-4C01-A201-205BAC9D5F7E}">
      <dsp:nvSpPr>
        <dsp:cNvPr id="0" name=""/>
        <dsp:cNvSpPr/>
      </dsp:nvSpPr>
      <dsp:spPr>
        <a:xfrm>
          <a:off x="9144914" y="780152"/>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DCDA5-E3C5-42FA-A67A-F192361FE6B3}">
      <dsp:nvSpPr>
        <dsp:cNvPr id="0" name=""/>
        <dsp:cNvSpPr/>
      </dsp:nvSpPr>
      <dsp:spPr>
        <a:xfrm>
          <a:off x="9378914" y="1014152"/>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9FF848-BD41-42AA-94CB-452EC928641A}">
      <dsp:nvSpPr>
        <dsp:cNvPr id="0" name=""/>
        <dsp:cNvSpPr/>
      </dsp:nvSpPr>
      <dsp:spPr>
        <a:xfrm>
          <a:off x="8793914" y="2220152"/>
          <a:ext cx="1800000" cy="119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b="1" kern="1200" dirty="0"/>
            <a:t>Dataverse: Secure and centralized data management.</a:t>
          </a:r>
        </a:p>
      </dsp:txBody>
      <dsp:txXfrm>
        <a:off x="8793914" y="2220152"/>
        <a:ext cx="1800000" cy="1192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FB6ED-033B-4F92-91C8-930738A6661D}">
      <dsp:nvSpPr>
        <dsp:cNvPr id="0" name=""/>
        <dsp:cNvSpPr/>
      </dsp:nvSpPr>
      <dsp:spPr>
        <a:xfrm>
          <a:off x="3040792" y="870618"/>
          <a:ext cx="667342" cy="91440"/>
        </a:xfrm>
        <a:custGeom>
          <a:avLst/>
          <a:gdLst/>
          <a:ahLst/>
          <a:cxnLst/>
          <a:rect l="0" t="0" r="0" b="0"/>
          <a:pathLst>
            <a:path>
              <a:moveTo>
                <a:pt x="0" y="45720"/>
              </a:moveTo>
              <a:lnTo>
                <a:pt x="667342"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2848"/>
        <a:ext cx="34897" cy="6979"/>
      </dsp:txXfrm>
    </dsp:sp>
    <dsp:sp modelId="{9DDDD61E-4DF6-4DAE-B890-1AE41EA8AB19}">
      <dsp:nvSpPr>
        <dsp:cNvPr id="0" name=""/>
        <dsp:cNvSpPr/>
      </dsp:nvSpPr>
      <dsp:spPr>
        <a:xfrm>
          <a:off x="8061" y="5979"/>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b="1" kern="1200"/>
            <a:t>Power Automate: Driving Efficiency with Process Automation</a:t>
          </a:r>
        </a:p>
      </dsp:txBody>
      <dsp:txXfrm>
        <a:off x="8061" y="5979"/>
        <a:ext cx="3034531" cy="1820718"/>
      </dsp:txXfrm>
    </dsp:sp>
    <dsp:sp modelId="{B24103DA-DB0A-4A9F-91BD-9648F470CBE6}">
      <dsp:nvSpPr>
        <dsp:cNvPr id="0" name=""/>
        <dsp:cNvSpPr/>
      </dsp:nvSpPr>
      <dsp:spPr>
        <a:xfrm>
          <a:off x="6773265" y="870618"/>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2848"/>
        <a:ext cx="34897" cy="6979"/>
      </dsp:txXfrm>
    </dsp:sp>
    <dsp:sp modelId="{BE242813-FD89-4E46-B25A-E83379B49775}">
      <dsp:nvSpPr>
        <dsp:cNvPr id="0" name=""/>
        <dsp:cNvSpPr/>
      </dsp:nvSpPr>
      <dsp:spPr>
        <a:xfrm>
          <a:off x="3740534" y="5979"/>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b="1" kern="1200"/>
            <a:t>Power Automate eliminates manual work by streamlining key processes.  </a:t>
          </a:r>
        </a:p>
      </dsp:txBody>
      <dsp:txXfrm>
        <a:off x="3740534" y="5979"/>
        <a:ext cx="3034531" cy="1820718"/>
      </dsp:txXfrm>
    </dsp:sp>
    <dsp:sp modelId="{4661C947-4CE7-4D68-B1E6-BCCEA1D7649D}">
      <dsp:nvSpPr>
        <dsp:cNvPr id="0" name=""/>
        <dsp:cNvSpPr/>
      </dsp:nvSpPr>
      <dsp:spPr>
        <a:xfrm>
          <a:off x="1525326" y="1824897"/>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079"/>
        <a:ext cx="374875" cy="6979"/>
      </dsp:txXfrm>
    </dsp:sp>
    <dsp:sp modelId="{07D8E6CC-DF5F-4E32-B175-D13E747EEE54}">
      <dsp:nvSpPr>
        <dsp:cNvPr id="0" name=""/>
        <dsp:cNvSpPr/>
      </dsp:nvSpPr>
      <dsp:spPr>
        <a:xfrm>
          <a:off x="7473007" y="5979"/>
          <a:ext cx="3034531" cy="1820718"/>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kern="1200"/>
            <a:t>⚙ </a:t>
          </a:r>
          <a:r>
            <a:rPr lang="en-US" sz="1600" b="1" kern="1200"/>
            <a:t>Order Processing Automation – Automatically generates order confirmations and notifies customers instantly.  </a:t>
          </a:r>
        </a:p>
      </dsp:txBody>
      <dsp:txXfrm>
        <a:off x="7473007" y="5979"/>
        <a:ext cx="3034531" cy="1820718"/>
      </dsp:txXfrm>
    </dsp:sp>
    <dsp:sp modelId="{5D0D9974-6532-46FA-85C6-149DFCBAFF2A}">
      <dsp:nvSpPr>
        <dsp:cNvPr id="0" name=""/>
        <dsp:cNvSpPr/>
      </dsp:nvSpPr>
      <dsp:spPr>
        <a:xfrm>
          <a:off x="3040792" y="3389279"/>
          <a:ext cx="667342" cy="91440"/>
        </a:xfrm>
        <a:custGeom>
          <a:avLst/>
          <a:gdLst/>
          <a:ahLst/>
          <a:cxnLst/>
          <a:rect l="0" t="0" r="0" b="0"/>
          <a:pathLst>
            <a:path>
              <a:moveTo>
                <a:pt x="0" y="45720"/>
              </a:moveTo>
              <a:lnTo>
                <a:pt x="667342" y="45720"/>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1509"/>
        <a:ext cx="34897" cy="6979"/>
      </dsp:txXfrm>
    </dsp:sp>
    <dsp:sp modelId="{D52A8F92-1D47-4885-B132-C00736D49C5F}">
      <dsp:nvSpPr>
        <dsp:cNvPr id="0" name=""/>
        <dsp:cNvSpPr/>
      </dsp:nvSpPr>
      <dsp:spPr>
        <a:xfrm>
          <a:off x="8061" y="2524640"/>
          <a:ext cx="3034531" cy="1820718"/>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kern="1200"/>
            <a:t>⚙ </a:t>
          </a:r>
          <a:r>
            <a:rPr lang="en-US" sz="1600" b="1" kern="1200"/>
            <a:t>Inventory Alerts – Sends real-time stock level updates to inventory managers when supplies run low.  </a:t>
          </a:r>
        </a:p>
      </dsp:txBody>
      <dsp:txXfrm>
        <a:off x="8061" y="2524640"/>
        <a:ext cx="3034531" cy="1820718"/>
      </dsp:txXfrm>
    </dsp:sp>
    <dsp:sp modelId="{81F0FD6A-F99C-4DD3-92DA-21955CAC3AF6}">
      <dsp:nvSpPr>
        <dsp:cNvPr id="0" name=""/>
        <dsp:cNvSpPr/>
      </dsp:nvSpPr>
      <dsp:spPr>
        <a:xfrm>
          <a:off x="6773265" y="3389279"/>
          <a:ext cx="667342" cy="91440"/>
        </a:xfrm>
        <a:custGeom>
          <a:avLst/>
          <a:gdLst/>
          <a:ahLst/>
          <a:cxnLst/>
          <a:rect l="0" t="0" r="0" b="0"/>
          <a:pathLst>
            <a:path>
              <a:moveTo>
                <a:pt x="0" y="45720"/>
              </a:moveTo>
              <a:lnTo>
                <a:pt x="667342"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1509"/>
        <a:ext cx="34897" cy="6979"/>
      </dsp:txXfrm>
    </dsp:sp>
    <dsp:sp modelId="{F3CAEFCC-203C-4003-8667-D2527CD41C2A}">
      <dsp:nvSpPr>
        <dsp:cNvPr id="0" name=""/>
        <dsp:cNvSpPr/>
      </dsp:nvSpPr>
      <dsp:spPr>
        <a:xfrm>
          <a:off x="3740534" y="2524640"/>
          <a:ext cx="3034531" cy="1820718"/>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kern="1200"/>
            <a:t>⚙ </a:t>
          </a:r>
          <a:r>
            <a:rPr lang="en-US" sz="1600" b="1" kern="1200"/>
            <a:t>Approval Workflows – Routes special or high-value orders for managerial approval, reducing delays.  </a:t>
          </a:r>
        </a:p>
      </dsp:txBody>
      <dsp:txXfrm>
        <a:off x="3740534" y="2524640"/>
        <a:ext cx="3034531" cy="1820718"/>
      </dsp:txXfrm>
    </dsp:sp>
    <dsp:sp modelId="{A011FE8E-2B81-4801-BE55-0BA14DB39E76}">
      <dsp:nvSpPr>
        <dsp:cNvPr id="0" name=""/>
        <dsp:cNvSpPr/>
      </dsp:nvSpPr>
      <dsp:spPr>
        <a:xfrm>
          <a:off x="7473007" y="2524640"/>
          <a:ext cx="3034531" cy="182071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711200">
            <a:lnSpc>
              <a:spcPct val="90000"/>
            </a:lnSpc>
            <a:spcBef>
              <a:spcPct val="0"/>
            </a:spcBef>
            <a:spcAft>
              <a:spcPct val="35000"/>
            </a:spcAft>
            <a:buNone/>
          </a:pPr>
          <a:r>
            <a:rPr lang="en-US" sz="1600" b="1" kern="1200"/>
            <a:t>By implementing automated workflows, Omega Manufacturing will *accelerate operations, minimize errors, and improve overall productivity.</a:t>
          </a:r>
        </a:p>
      </dsp:txBody>
      <dsp:txXfrm>
        <a:off x="7473007" y="2524640"/>
        <a:ext cx="3034531" cy="18207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702D6-574E-407C-88E8-67238D367F3B}">
      <dsp:nvSpPr>
        <dsp:cNvPr id="0" name=""/>
        <dsp:cNvSpPr/>
      </dsp:nvSpPr>
      <dsp:spPr>
        <a:xfrm>
          <a:off x="0" y="398618"/>
          <a:ext cx="10515600" cy="8453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Dataverse serves as a single source of truth for Omega Manufacturing’s operations* by storing customer orders, inventory records, and financial data in one secure and structured location.  </a:t>
          </a:r>
        </a:p>
      </dsp:txBody>
      <dsp:txXfrm>
        <a:off x="41265" y="439883"/>
        <a:ext cx="10433070" cy="762795"/>
      </dsp:txXfrm>
    </dsp:sp>
    <dsp:sp modelId="{2A7C03FD-8E06-4D04-9C4D-20469FB872A5}">
      <dsp:nvSpPr>
        <dsp:cNvPr id="0" name=""/>
        <dsp:cNvSpPr/>
      </dsp:nvSpPr>
      <dsp:spPr>
        <a:xfrm>
          <a:off x="0" y="1301543"/>
          <a:ext cx="10515600" cy="8453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Role-Based Security – Ensures sensitive data is only accessible to authorized personnel.  </a:t>
          </a:r>
        </a:p>
      </dsp:txBody>
      <dsp:txXfrm>
        <a:off x="41265" y="1342808"/>
        <a:ext cx="10433070" cy="762795"/>
      </dsp:txXfrm>
    </dsp:sp>
    <dsp:sp modelId="{7D3913E7-AC38-4BDC-B122-28037796657D}">
      <dsp:nvSpPr>
        <dsp:cNvPr id="0" name=""/>
        <dsp:cNvSpPr/>
      </dsp:nvSpPr>
      <dsp:spPr>
        <a:xfrm>
          <a:off x="0" y="2204469"/>
          <a:ext cx="10515600" cy="8453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 Seamless Integration – Connects Power Apps, Power Automate, and Power BI, ensuring smooth and reliable data flow across the company.  </a:t>
          </a:r>
        </a:p>
      </dsp:txBody>
      <dsp:txXfrm>
        <a:off x="41265" y="2245734"/>
        <a:ext cx="10433070" cy="762795"/>
      </dsp:txXfrm>
    </dsp:sp>
    <dsp:sp modelId="{0B0305ED-5FEB-4A12-BB24-E0531DD5EDD6}">
      <dsp:nvSpPr>
        <dsp:cNvPr id="0" name=""/>
        <dsp:cNvSpPr/>
      </dsp:nvSpPr>
      <dsp:spPr>
        <a:xfrm>
          <a:off x="0" y="3107394"/>
          <a:ext cx="10515600" cy="845325"/>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This centralized database enhances operational efficiency, improves data integrity, and supports business growth</a:t>
          </a:r>
        </a:p>
      </dsp:txBody>
      <dsp:txXfrm>
        <a:off x="41265" y="3148659"/>
        <a:ext cx="10433070" cy="76279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36C040-9B75-427B-9F10-39A9847B4EA8}">
      <dsp:nvSpPr>
        <dsp:cNvPr id="0" name=""/>
        <dsp:cNvSpPr/>
      </dsp:nvSpPr>
      <dsp:spPr>
        <a:xfrm>
          <a:off x="3040792" y="871221"/>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913451"/>
        <a:ext cx="34897" cy="6979"/>
      </dsp:txXfrm>
    </dsp:sp>
    <dsp:sp modelId="{26A115AF-F7A4-462F-BADB-BB1E08D725C8}">
      <dsp:nvSpPr>
        <dsp:cNvPr id="0" name=""/>
        <dsp:cNvSpPr/>
      </dsp:nvSpPr>
      <dsp:spPr>
        <a:xfrm>
          <a:off x="8061" y="6582"/>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kern="1200" dirty="0"/>
            <a:t>📌 </a:t>
          </a:r>
          <a:r>
            <a:rPr lang="en-US" sz="2000" b="1" kern="1200" dirty="0"/>
            <a:t>Phase 1: Initial Development and Testing  </a:t>
          </a:r>
        </a:p>
      </dsp:txBody>
      <dsp:txXfrm>
        <a:off x="8061" y="6582"/>
        <a:ext cx="3034531" cy="1820718"/>
      </dsp:txXfrm>
    </dsp:sp>
    <dsp:sp modelId="{66B30565-7CE3-40E2-8B52-0674A879C07D}">
      <dsp:nvSpPr>
        <dsp:cNvPr id="0" name=""/>
        <dsp:cNvSpPr/>
      </dsp:nvSpPr>
      <dsp:spPr>
        <a:xfrm>
          <a:off x="6773265" y="871221"/>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913451"/>
        <a:ext cx="34897" cy="6979"/>
      </dsp:txXfrm>
    </dsp:sp>
    <dsp:sp modelId="{C75DA565-8BC7-4627-AD5A-EABA3DA5622B}">
      <dsp:nvSpPr>
        <dsp:cNvPr id="0" name=""/>
        <dsp:cNvSpPr/>
      </dsp:nvSpPr>
      <dsp:spPr>
        <a:xfrm>
          <a:off x="3740534" y="6582"/>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kern="1200" dirty="0"/>
            <a:t>The first step involves creating an order Management and Inventory Application using Power Apps.  </a:t>
          </a:r>
        </a:p>
      </dsp:txBody>
      <dsp:txXfrm>
        <a:off x="3740534" y="6582"/>
        <a:ext cx="3034531" cy="1820718"/>
      </dsp:txXfrm>
    </dsp:sp>
    <dsp:sp modelId="{57FE2CF9-FF4D-4AC5-B5DE-B26D2FAA2E5E}">
      <dsp:nvSpPr>
        <dsp:cNvPr id="0" name=""/>
        <dsp:cNvSpPr/>
      </dsp:nvSpPr>
      <dsp:spPr>
        <a:xfrm>
          <a:off x="1525326" y="1825500"/>
          <a:ext cx="7464946" cy="667342"/>
        </a:xfrm>
        <a:custGeom>
          <a:avLst/>
          <a:gdLst/>
          <a:ahLst/>
          <a:cxnLst/>
          <a:rect l="0" t="0" r="0" b="0"/>
          <a:pathLst>
            <a:path>
              <a:moveTo>
                <a:pt x="7464946" y="0"/>
              </a:moveTo>
              <a:lnTo>
                <a:pt x="7464946" y="350771"/>
              </a:lnTo>
              <a:lnTo>
                <a:pt x="0" y="350771"/>
              </a:lnTo>
              <a:lnTo>
                <a:pt x="0" y="667342"/>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70362" y="2155682"/>
        <a:ext cx="374875" cy="6979"/>
      </dsp:txXfrm>
    </dsp:sp>
    <dsp:sp modelId="{1C829C5F-AAF7-4478-997B-422A3A1D5706}">
      <dsp:nvSpPr>
        <dsp:cNvPr id="0" name=""/>
        <dsp:cNvSpPr/>
      </dsp:nvSpPr>
      <dsp:spPr>
        <a:xfrm>
          <a:off x="7473007" y="6582"/>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kern="1200" dirty="0"/>
            <a:t>Model-Driven App: For structured order tracking and approvals.  </a:t>
          </a:r>
        </a:p>
      </dsp:txBody>
      <dsp:txXfrm>
        <a:off x="7473007" y="6582"/>
        <a:ext cx="3034531" cy="1820718"/>
      </dsp:txXfrm>
    </dsp:sp>
    <dsp:sp modelId="{D2F733ED-D0B6-4A1A-B584-4C68D20DEF18}">
      <dsp:nvSpPr>
        <dsp:cNvPr id="0" name=""/>
        <dsp:cNvSpPr/>
      </dsp:nvSpPr>
      <dsp:spPr>
        <a:xfrm>
          <a:off x="3040792" y="3389882"/>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357014" y="3432112"/>
        <a:ext cx="34897" cy="6979"/>
      </dsp:txXfrm>
    </dsp:sp>
    <dsp:sp modelId="{466352A3-1BF5-4AAB-9557-29A221C1C698}">
      <dsp:nvSpPr>
        <dsp:cNvPr id="0" name=""/>
        <dsp:cNvSpPr/>
      </dsp:nvSpPr>
      <dsp:spPr>
        <a:xfrm>
          <a:off x="8061" y="2525243"/>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kern="1200" dirty="0"/>
            <a:t>Canvas App: For mobile-friendly inventory monitoring.  </a:t>
          </a:r>
        </a:p>
      </dsp:txBody>
      <dsp:txXfrm>
        <a:off x="8061" y="2525243"/>
        <a:ext cx="3034531" cy="1820718"/>
      </dsp:txXfrm>
    </dsp:sp>
    <dsp:sp modelId="{8BEFCA37-0E61-4B98-87E2-20D5A9DBD768}">
      <dsp:nvSpPr>
        <dsp:cNvPr id="0" name=""/>
        <dsp:cNvSpPr/>
      </dsp:nvSpPr>
      <dsp:spPr>
        <a:xfrm>
          <a:off x="6773265" y="3389882"/>
          <a:ext cx="667342" cy="91440"/>
        </a:xfrm>
        <a:custGeom>
          <a:avLst/>
          <a:gdLst/>
          <a:ahLst/>
          <a:cxnLst/>
          <a:rect l="0" t="0" r="0" b="0"/>
          <a:pathLst>
            <a:path>
              <a:moveTo>
                <a:pt x="0" y="45720"/>
              </a:moveTo>
              <a:lnTo>
                <a:pt x="667342" y="45720"/>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89488" y="3432112"/>
        <a:ext cx="34897" cy="6979"/>
      </dsp:txXfrm>
    </dsp:sp>
    <dsp:sp modelId="{D9A3F36A-F3EE-4D93-A698-5E48761E8456}">
      <dsp:nvSpPr>
        <dsp:cNvPr id="0" name=""/>
        <dsp:cNvSpPr/>
      </dsp:nvSpPr>
      <dsp:spPr>
        <a:xfrm>
          <a:off x="3740534" y="2525243"/>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kern="1200" dirty="0"/>
            <a:t>Power BI Dashboards: Configured to provide real-time business insights.  </a:t>
          </a:r>
        </a:p>
      </dsp:txBody>
      <dsp:txXfrm>
        <a:off x="3740534" y="2525243"/>
        <a:ext cx="3034531" cy="1820718"/>
      </dsp:txXfrm>
    </dsp:sp>
    <dsp:sp modelId="{CABD5698-3332-49C3-B381-8D3C421599B6}">
      <dsp:nvSpPr>
        <dsp:cNvPr id="0" name=""/>
        <dsp:cNvSpPr/>
      </dsp:nvSpPr>
      <dsp:spPr>
        <a:xfrm>
          <a:off x="7473007" y="2525243"/>
          <a:ext cx="3034531" cy="1820718"/>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95" tIns="156081" rIns="148695" bIns="156081" numCol="1" spcCol="1270" anchor="ctr" anchorCtr="0">
          <a:noAutofit/>
        </a:bodyPr>
        <a:lstStyle/>
        <a:p>
          <a:pPr marL="0" lvl="0" indent="0" algn="ctr" defTabSz="889000">
            <a:lnSpc>
              <a:spcPct val="90000"/>
            </a:lnSpc>
            <a:spcBef>
              <a:spcPct val="0"/>
            </a:spcBef>
            <a:spcAft>
              <a:spcPct val="35000"/>
            </a:spcAft>
            <a:buNone/>
          </a:pPr>
          <a:r>
            <a:rPr lang="en-US" sz="2000" b="1" kern="1200" dirty="0"/>
            <a:t>Testing will be conducted to fine-tune the system based on real operational needs before full deployment</a:t>
          </a:r>
        </a:p>
      </dsp:txBody>
      <dsp:txXfrm>
        <a:off x="7473007" y="2525243"/>
        <a:ext cx="3034531" cy="182071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0E380D-2177-46D8-B270-62252F4E2622}">
      <dsp:nvSpPr>
        <dsp:cNvPr id="0" name=""/>
        <dsp:cNvSpPr/>
      </dsp:nvSpPr>
      <dsp:spPr>
        <a:xfrm>
          <a:off x="0" y="4170"/>
          <a:ext cx="6651253" cy="88840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60CFC-15FE-4C5D-84CC-CB1A70F354DF}">
      <dsp:nvSpPr>
        <dsp:cNvPr id="0" name=""/>
        <dsp:cNvSpPr/>
      </dsp:nvSpPr>
      <dsp:spPr>
        <a:xfrm>
          <a:off x="268742" y="204061"/>
          <a:ext cx="488622" cy="4886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023600-B811-481E-A9B5-DAACCA02FCCF}">
      <dsp:nvSpPr>
        <dsp:cNvPr id="0" name=""/>
        <dsp:cNvSpPr/>
      </dsp:nvSpPr>
      <dsp:spPr>
        <a:xfrm>
          <a:off x="1026106" y="417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44550">
            <a:lnSpc>
              <a:spcPct val="90000"/>
            </a:lnSpc>
            <a:spcBef>
              <a:spcPct val="0"/>
            </a:spcBef>
            <a:spcAft>
              <a:spcPct val="35000"/>
            </a:spcAft>
            <a:buNone/>
          </a:pPr>
          <a:r>
            <a:rPr lang="en-US" sz="1900" kern="1200" dirty="0"/>
            <a:t>Faster Order Fulfillment: Order processing times will be reduced by up to 60% through automation.</a:t>
          </a:r>
        </a:p>
      </dsp:txBody>
      <dsp:txXfrm>
        <a:off x="1026106" y="4170"/>
        <a:ext cx="5625146" cy="888403"/>
      </dsp:txXfrm>
    </dsp:sp>
    <dsp:sp modelId="{4C286789-F642-4EFC-80EE-2E5DA3E7422A}">
      <dsp:nvSpPr>
        <dsp:cNvPr id="0" name=""/>
        <dsp:cNvSpPr/>
      </dsp:nvSpPr>
      <dsp:spPr>
        <a:xfrm>
          <a:off x="0" y="1114675"/>
          <a:ext cx="6651253" cy="88840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93C67-A934-4E8D-8BF1-308B9DE4D628}">
      <dsp:nvSpPr>
        <dsp:cNvPr id="0" name=""/>
        <dsp:cNvSpPr/>
      </dsp:nvSpPr>
      <dsp:spPr>
        <a:xfrm>
          <a:off x="268742" y="1314566"/>
          <a:ext cx="488622" cy="4886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D9FF99-B0A7-404D-808F-B6AC6A7E6F79}">
      <dsp:nvSpPr>
        <dsp:cNvPr id="0" name=""/>
        <dsp:cNvSpPr/>
      </dsp:nvSpPr>
      <dsp:spPr>
        <a:xfrm>
          <a:off x="1026106" y="1114675"/>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44550">
            <a:lnSpc>
              <a:spcPct val="90000"/>
            </a:lnSpc>
            <a:spcBef>
              <a:spcPct val="0"/>
            </a:spcBef>
            <a:spcAft>
              <a:spcPct val="35000"/>
            </a:spcAft>
            <a:buNone/>
          </a:pPr>
          <a:r>
            <a:rPr lang="en-US" sz="1900" kern="1200" dirty="0"/>
            <a:t>Greater Data Accuracy: Centralized data storage in Dataverse will eliminate discrepancies and errors.</a:t>
          </a:r>
        </a:p>
      </dsp:txBody>
      <dsp:txXfrm>
        <a:off x="1026106" y="1114675"/>
        <a:ext cx="5625146" cy="888403"/>
      </dsp:txXfrm>
    </dsp:sp>
    <dsp:sp modelId="{68BE910A-3E6B-457A-99F5-5F575C9E4EF5}">
      <dsp:nvSpPr>
        <dsp:cNvPr id="0" name=""/>
        <dsp:cNvSpPr/>
      </dsp:nvSpPr>
      <dsp:spPr>
        <a:xfrm>
          <a:off x="0" y="2225180"/>
          <a:ext cx="6651253" cy="88840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E41C64-A644-4A07-8816-9A78F2AF11B4}">
      <dsp:nvSpPr>
        <dsp:cNvPr id="0" name=""/>
        <dsp:cNvSpPr/>
      </dsp:nvSpPr>
      <dsp:spPr>
        <a:xfrm>
          <a:off x="268742" y="2425070"/>
          <a:ext cx="488622" cy="4886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973305-9FC9-4512-B0F8-AF1FD83371E1}">
      <dsp:nvSpPr>
        <dsp:cNvPr id="0" name=""/>
        <dsp:cNvSpPr/>
      </dsp:nvSpPr>
      <dsp:spPr>
        <a:xfrm>
          <a:off x="1026106" y="2225180"/>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44550">
            <a:lnSpc>
              <a:spcPct val="90000"/>
            </a:lnSpc>
            <a:spcBef>
              <a:spcPct val="0"/>
            </a:spcBef>
            <a:spcAft>
              <a:spcPct val="35000"/>
            </a:spcAft>
            <a:buNone/>
          </a:pPr>
          <a:r>
            <a:rPr lang="en-US" sz="1900" kern="1200" dirty="0"/>
            <a:t>Improved Decision-Making: Power BI dashboards will provide real-time visibility into operations.</a:t>
          </a:r>
        </a:p>
      </dsp:txBody>
      <dsp:txXfrm>
        <a:off x="1026106" y="2225180"/>
        <a:ext cx="5625146" cy="888403"/>
      </dsp:txXfrm>
    </dsp:sp>
    <dsp:sp modelId="{6286F0D2-10C1-4BE0-84C2-DDCD565E68B2}">
      <dsp:nvSpPr>
        <dsp:cNvPr id="0" name=""/>
        <dsp:cNvSpPr/>
      </dsp:nvSpPr>
      <dsp:spPr>
        <a:xfrm>
          <a:off x="0" y="3335684"/>
          <a:ext cx="6651253" cy="88840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A8A96-DC99-4192-BEA3-E0D1FEF96A86}">
      <dsp:nvSpPr>
        <dsp:cNvPr id="0" name=""/>
        <dsp:cNvSpPr/>
      </dsp:nvSpPr>
      <dsp:spPr>
        <a:xfrm>
          <a:off x="268742" y="3535575"/>
          <a:ext cx="488622" cy="4886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D2C372-45DB-4215-8323-77420252CB32}">
      <dsp:nvSpPr>
        <dsp:cNvPr id="0" name=""/>
        <dsp:cNvSpPr/>
      </dsp:nvSpPr>
      <dsp:spPr>
        <a:xfrm>
          <a:off x="1026106" y="3335684"/>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44550">
            <a:lnSpc>
              <a:spcPct val="90000"/>
            </a:lnSpc>
            <a:spcBef>
              <a:spcPct val="0"/>
            </a:spcBef>
            <a:spcAft>
              <a:spcPct val="35000"/>
            </a:spcAft>
            <a:buNone/>
          </a:pPr>
          <a:r>
            <a:rPr lang="en-US" sz="1900" kern="1200" dirty="0"/>
            <a:t>Increased Productivity: Automation will free up employees to focus on higher value tasks.</a:t>
          </a:r>
        </a:p>
      </dsp:txBody>
      <dsp:txXfrm>
        <a:off x="1026106" y="3335684"/>
        <a:ext cx="5625146" cy="888403"/>
      </dsp:txXfrm>
    </dsp:sp>
    <dsp:sp modelId="{6A6EE984-F9AE-4F15-8E7C-7D1C16031AF6}">
      <dsp:nvSpPr>
        <dsp:cNvPr id="0" name=""/>
        <dsp:cNvSpPr/>
      </dsp:nvSpPr>
      <dsp:spPr>
        <a:xfrm>
          <a:off x="0" y="4446189"/>
          <a:ext cx="6651253" cy="888403"/>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C90866-479D-4A1E-9CE7-116082537119}">
      <dsp:nvSpPr>
        <dsp:cNvPr id="0" name=""/>
        <dsp:cNvSpPr/>
      </dsp:nvSpPr>
      <dsp:spPr>
        <a:xfrm>
          <a:off x="268742" y="4646080"/>
          <a:ext cx="488622" cy="48862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C0188D5-BBF2-4828-BB39-1A275D4DA808}">
      <dsp:nvSpPr>
        <dsp:cNvPr id="0" name=""/>
        <dsp:cNvSpPr/>
      </dsp:nvSpPr>
      <dsp:spPr>
        <a:xfrm>
          <a:off x="1026106" y="4446189"/>
          <a:ext cx="5625146" cy="8884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023" tIns="94023" rIns="94023" bIns="94023" numCol="1" spcCol="1270" anchor="ctr" anchorCtr="0">
          <a:noAutofit/>
        </a:bodyPr>
        <a:lstStyle/>
        <a:p>
          <a:pPr marL="0" lvl="0" indent="0" algn="l" defTabSz="844550">
            <a:lnSpc>
              <a:spcPct val="90000"/>
            </a:lnSpc>
            <a:spcBef>
              <a:spcPct val="0"/>
            </a:spcBef>
            <a:spcAft>
              <a:spcPct val="35000"/>
            </a:spcAft>
            <a:buNone/>
          </a:pPr>
          <a:r>
            <a:rPr lang="en-US" sz="1900" kern="1200" dirty="0"/>
            <a:t>Scalable Growth: The platform ensures flexibility and grows alongside the business.</a:t>
          </a:r>
        </a:p>
      </dsp:txBody>
      <dsp:txXfrm>
        <a:off x="1026106" y="4446189"/>
        <a:ext cx="5625146" cy="88840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9A5C00-316F-495E-B9E7-5A0C98FE7C9C}">
      <dsp:nvSpPr>
        <dsp:cNvPr id="0" name=""/>
        <dsp:cNvSpPr/>
      </dsp:nvSpPr>
      <dsp:spPr>
        <a:xfrm>
          <a:off x="0" y="1409"/>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8FA857-D7C6-4228-942E-4380956E4392}">
      <dsp:nvSpPr>
        <dsp:cNvPr id="0" name=""/>
        <dsp:cNvSpPr/>
      </dsp:nvSpPr>
      <dsp:spPr>
        <a:xfrm>
          <a:off x="181696" y="136555"/>
          <a:ext cx="330356" cy="3303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53EC85-D3CF-4A05-B473-9B8AE908D902}">
      <dsp:nvSpPr>
        <dsp:cNvPr id="0" name=""/>
        <dsp:cNvSpPr/>
      </dsp:nvSpPr>
      <dsp:spPr>
        <a:xfrm>
          <a:off x="693749" y="1409"/>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By adopting Microsoft Power Platform, Omega Manufacturing will experience transformative changes in its order and inventory management processes.</a:t>
          </a:r>
        </a:p>
      </dsp:txBody>
      <dsp:txXfrm>
        <a:off x="693749" y="1409"/>
        <a:ext cx="9821850" cy="600648"/>
      </dsp:txXfrm>
    </dsp:sp>
    <dsp:sp modelId="{7057F9E1-0060-4058-91E7-8B67AA27796D}">
      <dsp:nvSpPr>
        <dsp:cNvPr id="0" name=""/>
        <dsp:cNvSpPr/>
      </dsp:nvSpPr>
      <dsp:spPr>
        <a:xfrm>
          <a:off x="0" y="752220"/>
          <a:ext cx="10515600" cy="6006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B75CA9-35B9-48F3-8F6F-F8D3F8CE54C2}">
      <dsp:nvSpPr>
        <dsp:cNvPr id="0" name=""/>
        <dsp:cNvSpPr/>
      </dsp:nvSpPr>
      <dsp:spPr>
        <a:xfrm>
          <a:off x="181696" y="887366"/>
          <a:ext cx="330356" cy="3303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25EBB9-9C5F-4CCF-A6D1-CFF177175697}">
      <dsp:nvSpPr>
        <dsp:cNvPr id="0" name=""/>
        <dsp:cNvSpPr/>
      </dsp:nvSpPr>
      <dsp:spPr>
        <a:xfrm>
          <a:off x="693749" y="752220"/>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Power Apps: Modernizes order processing and inventory tracking</a:t>
          </a:r>
          <a:r>
            <a:rPr lang="en-US" sz="1600" kern="1200" dirty="0"/>
            <a:t>.</a:t>
          </a:r>
        </a:p>
      </dsp:txBody>
      <dsp:txXfrm>
        <a:off x="693749" y="752220"/>
        <a:ext cx="9821850" cy="600648"/>
      </dsp:txXfrm>
    </dsp:sp>
    <dsp:sp modelId="{7AD96CEF-E5FF-4C47-9B67-968F4DF31E49}">
      <dsp:nvSpPr>
        <dsp:cNvPr id="0" name=""/>
        <dsp:cNvSpPr/>
      </dsp:nvSpPr>
      <dsp:spPr>
        <a:xfrm>
          <a:off x="0" y="1503031"/>
          <a:ext cx="10515600" cy="6006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A635D7-89CF-444A-A226-5D17DEB15DF4}">
      <dsp:nvSpPr>
        <dsp:cNvPr id="0" name=""/>
        <dsp:cNvSpPr/>
      </dsp:nvSpPr>
      <dsp:spPr>
        <a:xfrm>
          <a:off x="181696" y="1638177"/>
          <a:ext cx="330356" cy="3303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F9E5FE-049B-4576-9047-382B1BE2E9B6}">
      <dsp:nvSpPr>
        <dsp:cNvPr id="0" name=""/>
        <dsp:cNvSpPr/>
      </dsp:nvSpPr>
      <dsp:spPr>
        <a:xfrm>
          <a:off x="693749" y="1503031"/>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Power Automate: Eliminates manual inefficiencies with automation</a:t>
          </a:r>
          <a:r>
            <a:rPr lang="en-US" sz="1600" kern="1200" dirty="0"/>
            <a:t>.</a:t>
          </a:r>
        </a:p>
      </dsp:txBody>
      <dsp:txXfrm>
        <a:off x="693749" y="1503031"/>
        <a:ext cx="9821850" cy="600648"/>
      </dsp:txXfrm>
    </dsp:sp>
    <dsp:sp modelId="{D6DFE01F-0EC7-40D4-9494-D311156206EF}">
      <dsp:nvSpPr>
        <dsp:cNvPr id="0" name=""/>
        <dsp:cNvSpPr/>
      </dsp:nvSpPr>
      <dsp:spPr>
        <a:xfrm>
          <a:off x="0" y="2253843"/>
          <a:ext cx="10515600" cy="6006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CF8E13-71C1-4789-83AA-B5D37E014509}">
      <dsp:nvSpPr>
        <dsp:cNvPr id="0" name=""/>
        <dsp:cNvSpPr/>
      </dsp:nvSpPr>
      <dsp:spPr>
        <a:xfrm>
          <a:off x="181696" y="2388989"/>
          <a:ext cx="330356" cy="3303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3D749-CCF0-415C-9686-9BA5B0798D1E}">
      <dsp:nvSpPr>
        <dsp:cNvPr id="0" name=""/>
        <dsp:cNvSpPr/>
      </dsp:nvSpPr>
      <dsp:spPr>
        <a:xfrm>
          <a:off x="693749" y="2253843"/>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Power BI: Provides real-time insights for better business decisions</a:t>
          </a:r>
          <a:r>
            <a:rPr lang="en-US" sz="1600" kern="1200" dirty="0"/>
            <a:t>.</a:t>
          </a:r>
        </a:p>
      </dsp:txBody>
      <dsp:txXfrm>
        <a:off x="693749" y="2253843"/>
        <a:ext cx="9821850" cy="600648"/>
      </dsp:txXfrm>
    </dsp:sp>
    <dsp:sp modelId="{209ED707-907C-4C5B-9ABE-D2B839A78AEA}">
      <dsp:nvSpPr>
        <dsp:cNvPr id="0" name=""/>
        <dsp:cNvSpPr/>
      </dsp:nvSpPr>
      <dsp:spPr>
        <a:xfrm>
          <a:off x="0" y="3004654"/>
          <a:ext cx="10515600" cy="600648"/>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5D03AA-F4BA-43CA-9E5D-A0182694BED1}">
      <dsp:nvSpPr>
        <dsp:cNvPr id="0" name=""/>
        <dsp:cNvSpPr/>
      </dsp:nvSpPr>
      <dsp:spPr>
        <a:xfrm>
          <a:off x="181696" y="3139800"/>
          <a:ext cx="330356" cy="3303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209CE3-A516-4890-A16E-D14E056BBEC9}">
      <dsp:nvSpPr>
        <dsp:cNvPr id="0" name=""/>
        <dsp:cNvSpPr/>
      </dsp:nvSpPr>
      <dsp:spPr>
        <a:xfrm>
          <a:off x="693749" y="3004654"/>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Dataverse: Ensures a secure and unified data backbone</a:t>
          </a:r>
          <a:r>
            <a:rPr lang="en-US" sz="1600" kern="1200" dirty="0"/>
            <a:t>.</a:t>
          </a:r>
        </a:p>
      </dsp:txBody>
      <dsp:txXfrm>
        <a:off x="693749" y="3004654"/>
        <a:ext cx="9821850" cy="600648"/>
      </dsp:txXfrm>
    </dsp:sp>
    <dsp:sp modelId="{F2B4941D-E235-473E-A47E-E1B012831E15}">
      <dsp:nvSpPr>
        <dsp:cNvPr id="0" name=""/>
        <dsp:cNvSpPr/>
      </dsp:nvSpPr>
      <dsp:spPr>
        <a:xfrm>
          <a:off x="0" y="3755465"/>
          <a:ext cx="10515600" cy="6006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F0E8B8-644D-4E4A-88C3-36604500D7A7}">
      <dsp:nvSpPr>
        <dsp:cNvPr id="0" name=""/>
        <dsp:cNvSpPr/>
      </dsp:nvSpPr>
      <dsp:spPr>
        <a:xfrm>
          <a:off x="181696" y="3890611"/>
          <a:ext cx="330356" cy="33035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F495B5-66CE-4440-849F-BDCA56439636}">
      <dsp:nvSpPr>
        <dsp:cNvPr id="0" name=""/>
        <dsp:cNvSpPr/>
      </dsp:nvSpPr>
      <dsp:spPr>
        <a:xfrm>
          <a:off x="693749" y="3755465"/>
          <a:ext cx="9821850" cy="6006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569" tIns="63569" rIns="63569" bIns="63569" numCol="1" spcCol="1270" anchor="ctr" anchorCtr="0">
          <a:noAutofit/>
        </a:bodyPr>
        <a:lstStyle/>
        <a:p>
          <a:pPr marL="0" lvl="0" indent="0" algn="l" defTabSz="711200">
            <a:lnSpc>
              <a:spcPct val="90000"/>
            </a:lnSpc>
            <a:spcBef>
              <a:spcPct val="0"/>
            </a:spcBef>
            <a:spcAft>
              <a:spcPct val="35000"/>
            </a:spcAft>
            <a:buNone/>
          </a:pPr>
          <a:r>
            <a:rPr lang="en-US" sz="1600" b="1" kern="1200" dirty="0"/>
            <a:t>By embracing this solution, Omega Manufacturing will enhance efficiency, improve accuracy, and drive business growth</a:t>
          </a:r>
          <a:r>
            <a:rPr lang="en-US" sz="1600" kern="1200" dirty="0"/>
            <a:t>.</a:t>
          </a:r>
        </a:p>
      </dsp:txBody>
      <dsp:txXfrm>
        <a:off x="693749" y="3755465"/>
        <a:ext cx="9821850" cy="6006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1ADA71-7926-4C2B-A371-43DFD0F1164C}" type="datetimeFigureOut">
              <a:rPr lang="en-NG" smtClean="0"/>
              <a:t>29/03/2025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6AAEE-DE44-47F5-B434-E8B47DF292B0}" type="slidenum">
              <a:rPr lang="en-NG" smtClean="0"/>
              <a:t>‹#›</a:t>
            </a:fld>
            <a:endParaRPr lang="en-NG"/>
          </a:p>
        </p:txBody>
      </p:sp>
    </p:spTree>
    <p:extLst>
      <p:ext uri="{BB962C8B-B14F-4D97-AF65-F5344CB8AC3E}">
        <p14:creationId xmlns:p14="http://schemas.microsoft.com/office/powerpoint/2010/main" val="1453200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G" dirty="0"/>
          </a:p>
        </p:txBody>
      </p:sp>
      <p:sp>
        <p:nvSpPr>
          <p:cNvPr id="4" name="Slide Number Placeholder 3"/>
          <p:cNvSpPr>
            <a:spLocks noGrp="1"/>
          </p:cNvSpPr>
          <p:nvPr>
            <p:ph type="sldNum" sz="quarter" idx="5"/>
          </p:nvPr>
        </p:nvSpPr>
        <p:spPr/>
        <p:txBody>
          <a:bodyPr/>
          <a:lstStyle/>
          <a:p>
            <a:fld id="{9886AAEE-DE44-47F5-B434-E8B47DF292B0}" type="slidenum">
              <a:rPr lang="en-NG" smtClean="0"/>
              <a:t>1</a:t>
            </a:fld>
            <a:endParaRPr lang="en-NG"/>
          </a:p>
        </p:txBody>
      </p:sp>
    </p:spTree>
    <p:extLst>
      <p:ext uri="{BB962C8B-B14F-4D97-AF65-F5344CB8AC3E}">
        <p14:creationId xmlns:p14="http://schemas.microsoft.com/office/powerpoint/2010/main" val="4073508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DD47-2848-66D0-ABD4-58FDF12E6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4DD35D26-369A-012A-5D86-137BF3A09F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E3DED20D-4A9E-5663-599C-E1E73F3E3F91}"/>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CC30D765-2335-D01C-E7F3-EE5EA8F4ACBB}"/>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EDD74EE-7323-159F-C52E-D49AEC998AC9}"/>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410695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F73D2-F9AF-88E1-AEE0-FB7C5CDA8F09}"/>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F62A81C1-DBC2-C3DF-6B8B-2167921611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E17C0631-D801-4A95-CDD0-178F15D7437B}"/>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E0B34E33-6C0A-F852-FA44-A9378E8F3EB5}"/>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5F0E3BD-5B09-06D5-45C4-695F4C51FE8E}"/>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398801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3415C-ED25-F150-C252-006F1BBAF5E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872C158-6FDB-203D-3D7C-15CAFA05C1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0C2194C-8B7E-D162-AE01-0251F41AE9A7}"/>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0502D137-F1CD-AE55-0AED-B8436C4FD1A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A4D48A8-B8EC-4A6D-51E3-EC0B99C95949}"/>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1858092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E82B-5416-FA0D-B1B7-FDECA3F545DA}"/>
              </a:ext>
            </a:extLst>
          </p:cNvPr>
          <p:cNvSpPr>
            <a:spLocks noGrp="1"/>
          </p:cNvSpPr>
          <p:nvPr>
            <p:ph type="title"/>
          </p:nvPr>
        </p:nvSpPr>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74FFD82-B8C1-0E60-D2D1-642691451EC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C3133B5-D780-F8E5-A794-0ECAC87018C3}"/>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252D5CEE-003A-73D5-A3B3-C6B143E4A74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8E123B43-3B67-431B-810D-A788FFC2F7A1}"/>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1810688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B0056-1CA3-BCA8-6C92-4F2A6F687C7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8DBB66FC-232E-89E5-2426-02A4BF40B5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5513B79-A57A-7959-B30B-4C2EBDBE395F}"/>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3C8EBD39-2523-28AF-A4FE-B53C9E77A01E}"/>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455FF4E0-272D-5D97-8BC5-4450C0722E1A}"/>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2145111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18BF6-2461-04C1-E79E-22754E4F39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8D2A648B-7F48-6263-C45C-683C1B333F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07EFD5-1E6D-4245-EEF3-A34821389BE5}"/>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6C75D3C9-4C42-EFA4-749F-8E665D644BD8}"/>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231D4137-4F51-5133-B9B2-46EF4468B6C4}"/>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359820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842D4-1815-C955-77F9-E026D44ECA73}"/>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C3401CCA-CC3C-7D53-AC55-0540AB205A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C30A602C-5CE6-CBFB-D6E8-85E767EBB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48020E55-F38A-E70F-1B97-CFF81B443923}"/>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6" name="Footer Placeholder 5">
            <a:extLst>
              <a:ext uri="{FF2B5EF4-FFF2-40B4-BE49-F238E27FC236}">
                <a16:creationId xmlns:a16="http://schemas.microsoft.com/office/drawing/2014/main" id="{67514A31-A572-B8E4-55F3-E0B98A93693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6FF1DB12-6BF8-864A-6BD5-DEEFC3738819}"/>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1043301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64B4D-4FA6-5ED9-8EDF-19B1C2048198}"/>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E08732F5-E8CA-BA55-6DEE-46FC3AC72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F14FF5-C4C9-8666-68BF-2CFA9283E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63A21D1D-3D45-8011-7248-6006CB756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9D3A87-EAB3-137F-19C7-067B988715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49F13F29-981F-2620-0074-B07CA185A3AC}"/>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8" name="Footer Placeholder 7">
            <a:extLst>
              <a:ext uri="{FF2B5EF4-FFF2-40B4-BE49-F238E27FC236}">
                <a16:creationId xmlns:a16="http://schemas.microsoft.com/office/drawing/2014/main" id="{35485030-1945-6F5A-A942-670BDCC2C4FE}"/>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BF0BF491-BBD0-431B-56FA-8B58041A2CE2}"/>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2635235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7D3C4-710B-9A2E-EA96-212C0C5AF24E}"/>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585F23E4-67A1-FD04-67A7-E5482843F7E3}"/>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4" name="Footer Placeholder 3">
            <a:extLst>
              <a:ext uri="{FF2B5EF4-FFF2-40B4-BE49-F238E27FC236}">
                <a16:creationId xmlns:a16="http://schemas.microsoft.com/office/drawing/2014/main" id="{8A1C765E-E33F-6BD6-9C43-004A9494B846}"/>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9B6125EE-ADB7-42EF-5809-18F9CB922E2F}"/>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2256429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2FC8CB-1976-9345-78C0-2B8389F93158}"/>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3" name="Footer Placeholder 2">
            <a:extLst>
              <a:ext uri="{FF2B5EF4-FFF2-40B4-BE49-F238E27FC236}">
                <a16:creationId xmlns:a16="http://schemas.microsoft.com/office/drawing/2014/main" id="{B6843CAD-388F-2787-BB1A-7696FD29D754}"/>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DC554EB1-1DBF-5115-5606-47FF8DCA7F22}"/>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3432713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709F7-773F-6EB2-511D-5E1306AA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C120CF9C-569A-9140-B662-B2CAB90D0F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889AF5C-0D0F-7A56-7848-3E821E9149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6079B3-E3FC-0D5E-4E45-B39C0C1F472F}"/>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6" name="Footer Placeholder 5">
            <a:extLst>
              <a:ext uri="{FF2B5EF4-FFF2-40B4-BE49-F238E27FC236}">
                <a16:creationId xmlns:a16="http://schemas.microsoft.com/office/drawing/2014/main" id="{70268CD9-2F06-23D6-5838-84E14FCA4F75}"/>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7D552CE-DA95-9926-B5A5-2B2A7642CA75}"/>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797347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9BF5-8B87-6F1A-77DE-BCAF02710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17DAA599-FCCA-FE1A-8347-AE2B222D17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776CCD8E-A2FA-43C3-30E0-4C16108109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4C0AF-9D38-7D23-79A9-12016FEB8700}"/>
              </a:ext>
            </a:extLst>
          </p:cNvPr>
          <p:cNvSpPr>
            <a:spLocks noGrp="1"/>
          </p:cNvSpPr>
          <p:nvPr>
            <p:ph type="dt" sz="half" idx="10"/>
          </p:nvPr>
        </p:nvSpPr>
        <p:spPr/>
        <p:txBody>
          <a:bodyPr/>
          <a:lstStyle/>
          <a:p>
            <a:fld id="{8EDAA50B-0D5E-481D-B2B0-6AD93A9121D6}" type="datetimeFigureOut">
              <a:rPr lang="en-NG" smtClean="0"/>
              <a:t>29/03/2025</a:t>
            </a:fld>
            <a:endParaRPr lang="en-NG"/>
          </a:p>
        </p:txBody>
      </p:sp>
      <p:sp>
        <p:nvSpPr>
          <p:cNvPr id="6" name="Footer Placeholder 5">
            <a:extLst>
              <a:ext uri="{FF2B5EF4-FFF2-40B4-BE49-F238E27FC236}">
                <a16:creationId xmlns:a16="http://schemas.microsoft.com/office/drawing/2014/main" id="{FD55FF55-36A9-6210-ED50-C9FBD6172ED0}"/>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44C0763B-7535-BCF1-F6C9-7318D9FCFE99}"/>
              </a:ext>
            </a:extLst>
          </p:cNvPr>
          <p:cNvSpPr>
            <a:spLocks noGrp="1"/>
          </p:cNvSpPr>
          <p:nvPr>
            <p:ph type="sldNum" sz="quarter" idx="12"/>
          </p:nvPr>
        </p:nvSpPr>
        <p:spPr/>
        <p:txBody>
          <a:bodyPr/>
          <a:lstStyle/>
          <a:p>
            <a:fld id="{75581EE7-E53D-40A7-976A-E6377F90D9BF}" type="slidenum">
              <a:rPr lang="en-NG" smtClean="0"/>
              <a:t>‹#›</a:t>
            </a:fld>
            <a:endParaRPr lang="en-NG"/>
          </a:p>
        </p:txBody>
      </p:sp>
    </p:spTree>
    <p:extLst>
      <p:ext uri="{BB962C8B-B14F-4D97-AF65-F5344CB8AC3E}">
        <p14:creationId xmlns:p14="http://schemas.microsoft.com/office/powerpoint/2010/main" val="1717539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F73971-AF32-CA41-1F9F-7CA1CAF99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6BA93A87-6071-F924-9192-8B36E34AA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ABB9D235-8888-9E5D-3E5F-3947BD1CF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EDAA50B-0D5E-481D-B2B0-6AD93A9121D6}" type="datetimeFigureOut">
              <a:rPr lang="en-NG" smtClean="0"/>
              <a:t>29/03/2025</a:t>
            </a:fld>
            <a:endParaRPr lang="en-NG"/>
          </a:p>
        </p:txBody>
      </p:sp>
      <p:sp>
        <p:nvSpPr>
          <p:cNvPr id="5" name="Footer Placeholder 4">
            <a:extLst>
              <a:ext uri="{FF2B5EF4-FFF2-40B4-BE49-F238E27FC236}">
                <a16:creationId xmlns:a16="http://schemas.microsoft.com/office/drawing/2014/main" id="{4073B750-412E-29B7-5474-F7AB297B6B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5DAF76B0-18B4-06FD-2366-B0C6A44CB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581EE7-E53D-40A7-976A-E6377F90D9BF}" type="slidenum">
              <a:rPr lang="en-NG" smtClean="0"/>
              <a:t>‹#›</a:t>
            </a:fld>
            <a:endParaRPr lang="en-NG"/>
          </a:p>
        </p:txBody>
      </p:sp>
    </p:spTree>
    <p:extLst>
      <p:ext uri="{BB962C8B-B14F-4D97-AF65-F5344CB8AC3E}">
        <p14:creationId xmlns:p14="http://schemas.microsoft.com/office/powerpoint/2010/main" val="267212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0E5FECD-C9FF-49B3-B1FD-6B2D855C4A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Subtitle 2">
            <a:extLst>
              <a:ext uri="{FF2B5EF4-FFF2-40B4-BE49-F238E27FC236}">
                <a16:creationId xmlns:a16="http://schemas.microsoft.com/office/drawing/2014/main" id="{C7AEDAA2-920F-5A07-17DA-68D9EEB4B6C7}"/>
              </a:ext>
            </a:extLst>
          </p:cNvPr>
          <p:cNvSpPr>
            <a:spLocks noGrp="1"/>
          </p:cNvSpPr>
          <p:nvPr>
            <p:ph type="subTitle" idx="1"/>
          </p:nvPr>
        </p:nvSpPr>
        <p:spPr>
          <a:xfrm>
            <a:off x="719728" y="329785"/>
            <a:ext cx="7000206" cy="6228594"/>
          </a:xfrm>
        </p:spPr>
        <p:txBody>
          <a:bodyPr anchor="t">
            <a:normAutofit/>
          </a:bodyPr>
          <a:lstStyle/>
          <a:p>
            <a:endParaRPr lang="en-US" sz="3200" dirty="0">
              <a:solidFill>
                <a:srgbClr val="FFFFFF"/>
              </a:solidFill>
            </a:endParaRPr>
          </a:p>
          <a:p>
            <a:r>
              <a:rPr lang="en-US" sz="3200" dirty="0">
                <a:solidFill>
                  <a:srgbClr val="FFFFFF"/>
                </a:solidFill>
              </a:rPr>
              <a:t>Transforming Omega Manufacturing’s Customer Order and Inventory Management</a:t>
            </a:r>
          </a:p>
          <a:p>
            <a:endParaRPr lang="en-US" dirty="0">
              <a:solidFill>
                <a:srgbClr val="FFFFFF"/>
              </a:solidFill>
            </a:endParaRPr>
          </a:p>
          <a:p>
            <a:endParaRPr lang="en-US" dirty="0">
              <a:solidFill>
                <a:srgbClr val="FFFFFF"/>
              </a:solidFill>
            </a:endParaRPr>
          </a:p>
          <a:p>
            <a:r>
              <a:rPr lang="en-US" b="1" dirty="0">
                <a:solidFill>
                  <a:srgbClr val="FFFFFF"/>
                </a:solidFill>
              </a:rPr>
              <a:t>Presented By:</a:t>
            </a:r>
          </a:p>
          <a:p>
            <a:r>
              <a:rPr lang="en-US" i="1" dirty="0" err="1">
                <a:solidFill>
                  <a:srgbClr val="FFFFFF"/>
                </a:solidFill>
                <a:latin typeface="Times New Roman" panose="02020603050405020304" pitchFamily="18" charset="0"/>
                <a:cs typeface="Times New Roman" panose="02020603050405020304" pitchFamily="18" charset="0"/>
              </a:rPr>
              <a:t>Ayanfe</a:t>
            </a:r>
            <a:r>
              <a:rPr lang="en-US" i="1" dirty="0">
                <a:solidFill>
                  <a:srgbClr val="FFFFFF"/>
                </a:solidFill>
                <a:latin typeface="Times New Roman" panose="02020603050405020304" pitchFamily="18" charset="0"/>
                <a:cs typeface="Times New Roman" panose="02020603050405020304" pitchFamily="18" charset="0"/>
              </a:rPr>
              <a:t> Moses </a:t>
            </a:r>
            <a:r>
              <a:rPr lang="en-US" i="1" dirty="0" err="1">
                <a:solidFill>
                  <a:srgbClr val="FFFFFF"/>
                </a:solidFill>
                <a:latin typeface="Times New Roman" panose="02020603050405020304" pitchFamily="18" charset="0"/>
                <a:cs typeface="Times New Roman" panose="02020603050405020304" pitchFamily="18" charset="0"/>
              </a:rPr>
              <a:t>Asulewon</a:t>
            </a:r>
            <a:endParaRPr lang="en-US" b="1" i="1" dirty="0">
              <a:solidFill>
                <a:srgbClr val="FFFFFF"/>
              </a:solidFill>
            </a:endParaRPr>
          </a:p>
          <a:p>
            <a:endParaRPr lang="en-US" b="1" i="1" dirty="0">
              <a:solidFill>
                <a:srgbClr val="FFFFFF"/>
              </a:solidFill>
            </a:endParaRPr>
          </a:p>
          <a:p>
            <a:endParaRPr lang="en-US" b="1" i="1" dirty="0">
              <a:solidFill>
                <a:srgbClr val="FFFFFF"/>
              </a:solidFill>
            </a:endParaRPr>
          </a:p>
          <a:p>
            <a:endParaRPr lang="en-US" b="1" i="1" dirty="0">
              <a:solidFill>
                <a:srgbClr val="FFFFFF"/>
              </a:solidFill>
            </a:endParaRPr>
          </a:p>
          <a:p>
            <a:r>
              <a:rPr lang="en-US" dirty="0">
                <a:solidFill>
                  <a:srgbClr val="FFFFFF"/>
                </a:solidFill>
                <a:latin typeface="Times New Roman" panose="02020603050405020304" pitchFamily="18" charset="0"/>
                <a:cs typeface="Times New Roman" panose="02020603050405020304" pitchFamily="18" charset="0"/>
              </a:rPr>
              <a:t>14</a:t>
            </a:r>
            <a:r>
              <a:rPr lang="en-US" baseline="30000" dirty="0">
                <a:solidFill>
                  <a:srgbClr val="FFFFFF"/>
                </a:solidFill>
                <a:latin typeface="Times New Roman" panose="02020603050405020304" pitchFamily="18" charset="0"/>
                <a:cs typeface="Times New Roman" panose="02020603050405020304" pitchFamily="18" charset="0"/>
              </a:rPr>
              <a:t>th</a:t>
            </a:r>
            <a:r>
              <a:rPr lang="en-US" dirty="0">
                <a:solidFill>
                  <a:srgbClr val="FFFFFF"/>
                </a:solidFill>
                <a:latin typeface="Times New Roman" panose="02020603050405020304" pitchFamily="18" charset="0"/>
                <a:cs typeface="Times New Roman" panose="02020603050405020304" pitchFamily="18" charset="0"/>
              </a:rPr>
              <a:t> March 2025.</a:t>
            </a:r>
          </a:p>
          <a:p>
            <a:endParaRPr lang="en-NG" dirty="0">
              <a:solidFill>
                <a:srgbClr val="FFFFFF"/>
              </a:solidFill>
            </a:endParaRPr>
          </a:p>
        </p:txBody>
      </p:sp>
      <p:sp>
        <p:nvSpPr>
          <p:cNvPr id="18" name="Freeform: Shape 17">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Video 4" descr="Box Packages">
            <a:extLst>
              <a:ext uri="{FF2B5EF4-FFF2-40B4-BE49-F238E27FC236}">
                <a16:creationId xmlns:a16="http://schemas.microsoft.com/office/drawing/2014/main" id="{2374EE57-0121-6ADF-09D7-06AB5531F9B7}"/>
              </a:ext>
            </a:extLst>
          </p:cNvPr>
          <p:cNvPicPr>
            <a:picLocks noChangeAspect="1"/>
          </p:cNvPicPr>
          <p:nvPr/>
        </p:nvPicPr>
        <p:blipFill>
          <a:blip r:embed="rId3"/>
          <a:srcRect r="1" b="285"/>
          <a:stretch/>
        </p:blipFill>
        <p:spPr>
          <a:xfrm>
            <a:off x="6651243" y="1848290"/>
            <a:ext cx="4939504" cy="2778472"/>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22" name="Freeform: Shape 21">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Shape 27">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4"/>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6228508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8EDE5-C63C-5DAD-0990-8051DA19CE54}"/>
              </a:ext>
            </a:extLst>
          </p:cNvPr>
          <p:cNvSpPr>
            <a:spLocks noGrp="1"/>
          </p:cNvSpPr>
          <p:nvPr>
            <p:ph type="title"/>
          </p:nvPr>
        </p:nvSpPr>
        <p:spPr>
          <a:xfrm>
            <a:off x="838200" y="500062"/>
            <a:ext cx="10515600" cy="1325563"/>
          </a:xfrm>
        </p:spPr>
        <p:txBody>
          <a:bodyPr>
            <a:normAutofit fontScale="90000"/>
          </a:bodyPr>
          <a:lstStyle/>
          <a:p>
            <a:pPr algn="ctr"/>
            <a:r>
              <a:rPr lang="en-US" dirty="0"/>
              <a:t>Dataverse: The Foundation for Secure, Centralized Data Management </a:t>
            </a:r>
            <a:br>
              <a:rPr lang="en-US" dirty="0"/>
            </a:br>
            <a:endParaRPr lang="en-NG" dirty="0"/>
          </a:p>
        </p:txBody>
      </p:sp>
      <p:graphicFrame>
        <p:nvGraphicFramePr>
          <p:cNvPr id="5" name="Text Placeholder 2">
            <a:extLst>
              <a:ext uri="{FF2B5EF4-FFF2-40B4-BE49-F238E27FC236}">
                <a16:creationId xmlns:a16="http://schemas.microsoft.com/office/drawing/2014/main" id="{C5AB4C7C-07A3-0351-04F4-8205D5F31E07}"/>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2013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8D45B5-A8A4-B235-645D-30105514924F}"/>
              </a:ext>
            </a:extLst>
          </p:cNvPr>
          <p:cNvSpPr>
            <a:spLocks noGrp="1"/>
          </p:cNvSpPr>
          <p:nvPr>
            <p:ph type="title"/>
          </p:nvPr>
        </p:nvSpPr>
        <p:spPr>
          <a:xfrm>
            <a:off x="838200" y="557188"/>
            <a:ext cx="10515600" cy="1133499"/>
          </a:xfrm>
        </p:spPr>
        <p:txBody>
          <a:bodyPr>
            <a:normAutofit/>
          </a:bodyPr>
          <a:lstStyle/>
          <a:p>
            <a:pPr algn="ctr"/>
            <a:r>
              <a:rPr lang="en-US" sz="3600"/>
              <a:t>Structured Implementation Approach</a:t>
            </a:r>
            <a:br>
              <a:rPr lang="en-US" sz="3600"/>
            </a:br>
            <a:endParaRPr lang="en-NG" sz="3600"/>
          </a:p>
        </p:txBody>
      </p:sp>
      <p:graphicFrame>
        <p:nvGraphicFramePr>
          <p:cNvPr id="15" name="Content Placeholder 2">
            <a:extLst>
              <a:ext uri="{FF2B5EF4-FFF2-40B4-BE49-F238E27FC236}">
                <a16:creationId xmlns:a16="http://schemas.microsoft.com/office/drawing/2014/main" id="{36DD3196-A962-C62E-C850-938E0C1F91D2}"/>
              </a:ext>
            </a:extLst>
          </p:cNvPr>
          <p:cNvGraphicFramePr>
            <a:graphicFrameLocks noGrp="1"/>
          </p:cNvGraphicFramePr>
          <p:nvPr>
            <p:ph idx="1"/>
            <p:extLst>
              <p:ext uri="{D42A27DB-BD31-4B8C-83A1-F6EECF244321}">
                <p14:modId xmlns:p14="http://schemas.microsoft.com/office/powerpoint/2010/main" val="4173081822"/>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0252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4322403-6FDB-6329-6951-E9CF714DE143}"/>
              </a:ext>
            </a:extLst>
          </p:cNvPr>
          <p:cNvSpPr>
            <a:spLocks noGrp="1"/>
          </p:cNvSpPr>
          <p:nvPr>
            <p:ph type="title"/>
          </p:nvPr>
        </p:nvSpPr>
        <p:spPr>
          <a:xfrm>
            <a:off x="643876" y="785386"/>
            <a:ext cx="3855720" cy="5982184"/>
          </a:xfrm>
        </p:spPr>
        <p:txBody>
          <a:bodyPr>
            <a:normAutofit/>
          </a:bodyPr>
          <a:lstStyle/>
          <a:p>
            <a:r>
              <a:rPr lang="en-US" sz="1600" dirty="0">
                <a:solidFill>
                  <a:schemeClr val="tx2"/>
                </a:solidFill>
              </a:rPr>
              <a:t>Phase 2: Training and Adoption </a:t>
            </a:r>
            <a:br>
              <a:rPr lang="en-US" sz="1600" dirty="0">
                <a:solidFill>
                  <a:schemeClr val="tx2"/>
                </a:solidFill>
              </a:rPr>
            </a:br>
            <a:r>
              <a:rPr lang="en-US" sz="1600" dirty="0">
                <a:solidFill>
                  <a:schemeClr val="tx2"/>
                </a:solidFill>
              </a:rPr>
              <a:t>To ensure successful implementation, hands-on training sessions will be conducted for key teams, including:  </a:t>
            </a:r>
            <a:br>
              <a:rPr lang="en-US" sz="1600" dirty="0">
                <a:solidFill>
                  <a:schemeClr val="tx2"/>
                </a:solidFill>
              </a:rPr>
            </a:br>
            <a:br>
              <a:rPr lang="en-US" sz="1600" dirty="0">
                <a:solidFill>
                  <a:schemeClr val="tx2"/>
                </a:solidFill>
              </a:rPr>
            </a:br>
            <a:r>
              <a:rPr lang="en-US" sz="1600" dirty="0">
                <a:solidFill>
                  <a:schemeClr val="tx2"/>
                </a:solidFill>
              </a:rPr>
              <a:t>📌 Sales and Order Management Team – Training on how to process orders efficiently using Power Apps.  </a:t>
            </a:r>
            <a:br>
              <a:rPr lang="en-US" sz="1600" dirty="0">
                <a:solidFill>
                  <a:schemeClr val="tx2"/>
                </a:solidFill>
              </a:rPr>
            </a:br>
            <a:r>
              <a:rPr lang="en-US" sz="1600" dirty="0">
                <a:solidFill>
                  <a:schemeClr val="tx2"/>
                </a:solidFill>
              </a:rPr>
              <a:t>📌 Inventory and Warehouse Staff – Guidance on using the mobile friendly Canvas App for inventory tracking.  </a:t>
            </a:r>
            <a:br>
              <a:rPr lang="en-US" sz="1600" dirty="0">
                <a:solidFill>
                  <a:schemeClr val="tx2"/>
                </a:solidFill>
              </a:rPr>
            </a:br>
            <a:r>
              <a:rPr lang="en-US" sz="1600" dirty="0">
                <a:solidFill>
                  <a:schemeClr val="tx2"/>
                </a:solidFill>
              </a:rPr>
              <a:t>📌 Leadership and Decision-Makers – Insights on leveraging Power BI dashboards for data-driven decision-making.  </a:t>
            </a:r>
            <a:br>
              <a:rPr lang="en-US" sz="1600" dirty="0">
                <a:solidFill>
                  <a:schemeClr val="tx2"/>
                </a:solidFill>
              </a:rPr>
            </a:br>
            <a:br>
              <a:rPr lang="en-US" sz="1600" dirty="0">
                <a:solidFill>
                  <a:schemeClr val="tx2"/>
                </a:solidFill>
              </a:rPr>
            </a:br>
            <a:r>
              <a:rPr lang="en-US" sz="1600" dirty="0">
                <a:solidFill>
                  <a:schemeClr val="tx2"/>
                </a:solidFill>
              </a:rPr>
              <a:t>A strong focus on user adoption will drive successful integration into daily operations.  </a:t>
            </a:r>
            <a:br>
              <a:rPr lang="en-US" sz="1400" dirty="0">
                <a:solidFill>
                  <a:schemeClr val="tx2"/>
                </a:solidFill>
              </a:rPr>
            </a:br>
            <a:endParaRPr lang="en-NG" sz="1400" dirty="0">
              <a:solidFill>
                <a:schemeClr val="tx2"/>
              </a:solidFill>
            </a:endParaRPr>
          </a:p>
        </p:txBody>
      </p:sp>
      <p:sp>
        <p:nvSpPr>
          <p:cNvPr id="3" name="Content Placeholder 2">
            <a:extLst>
              <a:ext uri="{FF2B5EF4-FFF2-40B4-BE49-F238E27FC236}">
                <a16:creationId xmlns:a16="http://schemas.microsoft.com/office/drawing/2014/main" id="{735A182B-DD09-BCCB-1422-A2CF6CE8FE06}"/>
              </a:ext>
            </a:extLst>
          </p:cNvPr>
          <p:cNvSpPr>
            <a:spLocks noGrp="1"/>
          </p:cNvSpPr>
          <p:nvPr>
            <p:ph idx="1"/>
          </p:nvPr>
        </p:nvSpPr>
        <p:spPr>
          <a:xfrm>
            <a:off x="6172200" y="804672"/>
            <a:ext cx="5221224" cy="5230368"/>
          </a:xfrm>
        </p:spPr>
        <p:txBody>
          <a:bodyPr anchor="ctr">
            <a:normAutofit/>
          </a:bodyPr>
          <a:lstStyle/>
          <a:p>
            <a:pPr marL="0" indent="0">
              <a:buNone/>
            </a:pPr>
            <a:r>
              <a:rPr lang="en-US" sz="1700" dirty="0">
                <a:solidFill>
                  <a:schemeClr val="tx2"/>
                </a:solidFill>
              </a:rPr>
              <a:t>Phase 3: Continuous Improvement and Optimization </a:t>
            </a:r>
          </a:p>
          <a:p>
            <a:r>
              <a:rPr lang="en-US" sz="1700" dirty="0">
                <a:solidFill>
                  <a:schemeClr val="tx2"/>
                </a:solidFill>
              </a:rPr>
              <a:t>After implementation, the solution will be continuously monitored to ensure it aligns with business needs.  </a:t>
            </a:r>
          </a:p>
          <a:p>
            <a:endParaRPr lang="en-US" sz="1700" dirty="0">
              <a:solidFill>
                <a:schemeClr val="tx2"/>
              </a:solidFill>
            </a:endParaRPr>
          </a:p>
          <a:p>
            <a:r>
              <a:rPr lang="en-US" sz="1700" dirty="0">
                <a:solidFill>
                  <a:schemeClr val="tx2"/>
                </a:solidFill>
              </a:rPr>
              <a:t>🔄 Regular Performance Reviews – Using Power BI insights to identify bottlenecks and areas for improvement.  </a:t>
            </a:r>
          </a:p>
          <a:p>
            <a:r>
              <a:rPr lang="en-US" sz="1700" dirty="0">
                <a:solidFill>
                  <a:schemeClr val="tx2"/>
                </a:solidFill>
              </a:rPr>
              <a:t>🔄 User Feedback Integration – Making adjustments based on employee feedback to enhance usability.  </a:t>
            </a:r>
          </a:p>
          <a:p>
            <a:r>
              <a:rPr lang="en-US" sz="1700" dirty="0">
                <a:solidFill>
                  <a:schemeClr val="tx2"/>
                </a:solidFill>
              </a:rPr>
              <a:t>🔄 Ongoing System Enhancements – Adapting workflows and automation rules as business needs evolve.  </a:t>
            </a:r>
          </a:p>
          <a:p>
            <a:endParaRPr lang="en-US" sz="1800" dirty="0">
              <a:solidFill>
                <a:schemeClr val="tx2"/>
              </a:solidFill>
            </a:endParaRPr>
          </a:p>
          <a:p>
            <a:endParaRPr lang="en-NG" sz="1800" dirty="0">
              <a:solidFill>
                <a:schemeClr val="tx2"/>
              </a:solidFill>
            </a:endParaRPr>
          </a:p>
        </p:txBody>
      </p:sp>
    </p:spTree>
    <p:extLst>
      <p:ext uri="{BB962C8B-B14F-4D97-AF65-F5344CB8AC3E}">
        <p14:creationId xmlns:p14="http://schemas.microsoft.com/office/powerpoint/2010/main" val="4204224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3235" y="1371600"/>
            <a:ext cx="4529312" cy="358997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496B25D-67B1-3CB2-35F2-35A883E77B9A}"/>
              </a:ext>
            </a:extLst>
          </p:cNvPr>
          <p:cNvSpPr>
            <a:spLocks noGrp="1"/>
          </p:cNvSpPr>
          <p:nvPr>
            <p:ph type="title"/>
          </p:nvPr>
        </p:nvSpPr>
        <p:spPr>
          <a:xfrm>
            <a:off x="1000941" y="685801"/>
            <a:ext cx="3494859" cy="5491162"/>
          </a:xfrm>
        </p:spPr>
        <p:txBody>
          <a:bodyPr vert="horz" lIns="91440" tIns="45720" rIns="91440" bIns="45720" rtlCol="0" anchor="ctr">
            <a:normAutofit/>
          </a:bodyPr>
          <a:lstStyle/>
          <a:p>
            <a:r>
              <a:rPr lang="en-US" kern="1200" dirty="0">
                <a:solidFill>
                  <a:schemeClr val="tx1"/>
                </a:solidFill>
                <a:latin typeface="+mj-lt"/>
                <a:ea typeface="+mj-ea"/>
                <a:cs typeface="+mj-cs"/>
              </a:rPr>
              <a:t>Business Impact: The Benefits of Power Platform</a:t>
            </a:r>
          </a:p>
        </p:txBody>
      </p:sp>
      <p:graphicFrame>
        <p:nvGraphicFramePr>
          <p:cNvPr id="5" name="Text Placeholder 2">
            <a:extLst>
              <a:ext uri="{FF2B5EF4-FFF2-40B4-BE49-F238E27FC236}">
                <a16:creationId xmlns:a16="http://schemas.microsoft.com/office/drawing/2014/main" id="{0A3F8422-8F4E-CEED-EA9B-641DDBFBA5E2}"/>
              </a:ext>
            </a:extLst>
          </p:cNvPr>
          <p:cNvGraphicFramePr/>
          <p:nvPr>
            <p:extLst>
              <p:ext uri="{D42A27DB-BD31-4B8C-83A1-F6EECF244321}">
                <p14:modId xmlns:p14="http://schemas.microsoft.com/office/powerpoint/2010/main" val="4089418809"/>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434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8BE3C4-236F-3DC0-07BB-E8CB03DA6216}"/>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lgn="ctr"/>
            <a:r>
              <a:rPr lang="en-US" sz="3400" kern="1200" dirty="0">
                <a:solidFill>
                  <a:schemeClr val="tx1"/>
                </a:solidFill>
                <a:latin typeface="+mj-lt"/>
                <a:ea typeface="+mj-ea"/>
                <a:cs typeface="+mj-cs"/>
              </a:rPr>
              <a:t>Conclusion: A Smarter Future for Omega Manufacturing</a:t>
            </a:r>
          </a:p>
        </p:txBody>
      </p:sp>
      <p:sp>
        <p:nvSpPr>
          <p:cNvPr id="31" name="Rectangle 3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33" name="Text Placeholder 2">
            <a:extLst>
              <a:ext uri="{FF2B5EF4-FFF2-40B4-BE49-F238E27FC236}">
                <a16:creationId xmlns:a16="http://schemas.microsoft.com/office/drawing/2014/main" id="{CA2F0C6F-CE0A-36FD-F6CF-C92FA8C1582B}"/>
              </a:ext>
            </a:extLst>
          </p:cNvPr>
          <p:cNvGraphicFramePr/>
          <p:nvPr>
            <p:extLst>
              <p:ext uri="{D42A27DB-BD31-4B8C-83A1-F6EECF244321}">
                <p14:modId xmlns:p14="http://schemas.microsoft.com/office/powerpoint/2010/main" val="1924683424"/>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3804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C880FB-093C-F906-A60F-EB0DB0A8EBA5}"/>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6" name="Graphic 5" descr="Handshake">
            <a:extLst>
              <a:ext uri="{FF2B5EF4-FFF2-40B4-BE49-F238E27FC236}">
                <a16:creationId xmlns:a16="http://schemas.microsoft.com/office/drawing/2014/main" id="{228E842A-996D-B452-37DF-F06D5B4D55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9256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B1FB61-4988-9B2A-2D2A-1098B7EADC79}"/>
              </a:ext>
            </a:extLst>
          </p:cNvPr>
          <p:cNvSpPr>
            <a:spLocks noGrp="1"/>
          </p:cNvSpPr>
          <p:nvPr>
            <p:ph type="title"/>
          </p:nvPr>
        </p:nvSpPr>
        <p:spPr>
          <a:xfrm>
            <a:off x="572493" y="238539"/>
            <a:ext cx="11018520" cy="1434415"/>
          </a:xfrm>
        </p:spPr>
        <p:txBody>
          <a:bodyPr vert="horz" lIns="91440" tIns="45720" rIns="91440" bIns="45720" rtlCol="0" anchor="b">
            <a:normAutofit/>
          </a:bodyPr>
          <a:lstStyle/>
          <a:p>
            <a:r>
              <a:rPr lang="en-US" sz="4600"/>
              <a:t>Introduction: Embracing the Power Platform Advantage</a:t>
            </a:r>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86C20288-F807-7BC0-2A74-250CA1E29626}"/>
              </a:ext>
            </a:extLst>
          </p:cNvPr>
          <p:cNvSpPr>
            <a:spLocks noGrp="1"/>
          </p:cNvSpPr>
          <p:nvPr>
            <p:ph type="body" idx="1"/>
          </p:nvPr>
        </p:nvSpPr>
        <p:spPr>
          <a:xfrm>
            <a:off x="572493" y="2071316"/>
            <a:ext cx="6713552" cy="4119172"/>
          </a:xfrm>
        </p:spPr>
        <p:txBody>
          <a:bodyPr vert="horz" lIns="91440" tIns="45720" rIns="91440" bIns="45720" rtlCol="0" anchor="t">
            <a:normAutofit/>
          </a:bodyPr>
          <a:lstStyle/>
          <a:p>
            <a:r>
              <a:rPr lang="en-US" sz="1700" dirty="0"/>
              <a:t>Omega Manufacturing, a mid-sized company, faces significant challenges in managing its customer orders and inventory. The company currently relies on spreadsheets, emails, and manual processes, leading to frequent errors, delays, and a lack of visibility across operations. These inefficiencies slow down order fulfillment, create inventory discrepancies, and make decision making difficult. </a:t>
            </a:r>
          </a:p>
          <a:p>
            <a:endParaRPr lang="en-US" sz="1700" dirty="0"/>
          </a:p>
          <a:p>
            <a:r>
              <a:rPr lang="en-US" sz="1700" dirty="0"/>
              <a:t>The leadership team is considering a digital transformation but is unsure if Microsoft Power Platform is the right choice. Microsoft Power Platform provides a modern low-code ecosystem that integrates automation, centralized data, and real-time insights. By leveraging Power Apps, Power Automate, Power BI, and Dataverse, Omega Manufacturing will improve operational efficiency, enhance data accuracy, and empower decision making.</a:t>
            </a:r>
          </a:p>
        </p:txBody>
      </p:sp>
      <p:pic>
        <p:nvPicPr>
          <p:cNvPr id="13" name="Picture 12" descr="Cardboard boxes on conveyor belt">
            <a:extLst>
              <a:ext uri="{FF2B5EF4-FFF2-40B4-BE49-F238E27FC236}">
                <a16:creationId xmlns:a16="http://schemas.microsoft.com/office/drawing/2014/main" id="{3B204709-57EE-AE4B-838C-4F6030DDC858}"/>
              </a:ext>
            </a:extLst>
          </p:cNvPr>
          <p:cNvPicPr>
            <a:picLocks noChangeAspect="1"/>
          </p:cNvPicPr>
          <p:nvPr/>
        </p:nvPicPr>
        <p:blipFill>
          <a:blip r:embed="rId2"/>
          <a:srcRect l="23536" r="12248" b="2"/>
          <a:stretch/>
        </p:blipFill>
        <p:spPr>
          <a:xfrm>
            <a:off x="7675658" y="2093976"/>
            <a:ext cx="3941064" cy="4096512"/>
          </a:xfrm>
          <a:prstGeom prst="rect">
            <a:avLst/>
          </a:prstGeom>
        </p:spPr>
      </p:pic>
    </p:spTree>
    <p:extLst>
      <p:ext uri="{BB962C8B-B14F-4D97-AF65-F5344CB8AC3E}">
        <p14:creationId xmlns:p14="http://schemas.microsoft.com/office/powerpoint/2010/main" val="1049494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84FF3A-E7DA-5650-0117-06D2DC8A6F0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2200"/>
              <a:t>Microsoft Power Platform provides a modern low-code ecosystem that integrates automation, centralized data, and real-time insights.</a:t>
            </a:r>
            <a:br>
              <a:rPr lang="en-US" sz="2200"/>
            </a:br>
            <a:endParaRPr lang="en-US" sz="2200"/>
          </a:p>
        </p:txBody>
      </p:sp>
      <p:sp>
        <p:nvSpPr>
          <p:cNvPr id="2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D27F1F0-B1BB-8398-BCB8-0AE9F13292C3}"/>
              </a:ext>
            </a:extLst>
          </p:cNvPr>
          <p:cNvSpPr>
            <a:spLocks noGrp="1"/>
          </p:cNvSpPr>
          <p:nvPr>
            <p:ph type="body" idx="1"/>
          </p:nvPr>
        </p:nvSpPr>
        <p:spPr>
          <a:xfrm>
            <a:off x="640080" y="2872899"/>
            <a:ext cx="4243589" cy="3320668"/>
          </a:xfrm>
        </p:spPr>
        <p:txBody>
          <a:bodyPr vert="horz" lIns="91440" tIns="45720" rIns="91440" bIns="45720" rtlCol="0">
            <a:normAutofit/>
          </a:bodyPr>
          <a:lstStyle/>
          <a:p>
            <a:pPr marL="0"/>
            <a:r>
              <a:rPr lang="en-US" sz="2000"/>
              <a:t>By leveraging Power Apps for application development, Power Automate for workflow automation, Power BI for analytics, and Dataverse for secure data management, Omega Manufacturing will significantly improve operational efficiency, enhance data accuracy, and empower decision-making. </a:t>
            </a:r>
          </a:p>
        </p:txBody>
      </p:sp>
      <p:pic>
        <p:nvPicPr>
          <p:cNvPr id="5" name="Picture 4" descr="A 3D pattern of ring shapes connected by lines">
            <a:extLst>
              <a:ext uri="{FF2B5EF4-FFF2-40B4-BE49-F238E27FC236}">
                <a16:creationId xmlns:a16="http://schemas.microsoft.com/office/drawing/2014/main" id="{324D64C7-9889-CCC1-4309-1B6D7FFD024D}"/>
              </a:ext>
            </a:extLst>
          </p:cNvPr>
          <p:cNvPicPr>
            <a:picLocks noChangeAspect="1"/>
          </p:cNvPicPr>
          <p:nvPr/>
        </p:nvPicPr>
        <p:blipFill>
          <a:blip r:embed="rId2"/>
          <a:srcRect l="3597" r="3998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505039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63BC3-0B64-E57E-185D-096101196597}"/>
              </a:ext>
            </a:extLst>
          </p:cNvPr>
          <p:cNvSpPr>
            <a:spLocks noGrp="1"/>
          </p:cNvSpPr>
          <p:nvPr>
            <p:ph type="title"/>
          </p:nvPr>
        </p:nvSpPr>
        <p:spPr>
          <a:xfrm>
            <a:off x="841248" y="256032"/>
            <a:ext cx="10506456" cy="1014984"/>
          </a:xfrm>
        </p:spPr>
        <p:txBody>
          <a:bodyPr vert="horz" lIns="91440" tIns="45720" rIns="91440" bIns="45720" rtlCol="0" anchor="b">
            <a:normAutofit/>
          </a:bodyPr>
          <a:lstStyle/>
          <a:p>
            <a:pPr algn="ctr"/>
            <a:r>
              <a:rPr lang="en-US" sz="3100" kern="1200" dirty="0">
                <a:solidFill>
                  <a:schemeClr val="tx1"/>
                </a:solidFill>
                <a:latin typeface="+mj-lt"/>
                <a:ea typeface="+mj-ea"/>
                <a:cs typeface="+mj-cs"/>
              </a:rPr>
              <a:t>Key Challenges: Identifying the Problems Omega Manufacturing Faces</a:t>
            </a:r>
          </a:p>
        </p:txBody>
      </p:sp>
      <p:sp>
        <p:nvSpPr>
          <p:cNvPr id="15" name="Rectangle 1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 Placeholder 2">
            <a:extLst>
              <a:ext uri="{FF2B5EF4-FFF2-40B4-BE49-F238E27FC236}">
                <a16:creationId xmlns:a16="http://schemas.microsoft.com/office/drawing/2014/main" id="{0A5A843D-5E21-16F5-5C97-4E2336D2FFB3}"/>
              </a:ext>
            </a:extLst>
          </p:cNvPr>
          <p:cNvGraphicFramePr/>
          <p:nvPr>
            <p:extLst>
              <p:ext uri="{D42A27DB-BD31-4B8C-83A1-F6EECF244321}">
                <p14:modId xmlns:p14="http://schemas.microsoft.com/office/powerpoint/2010/main" val="209064916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6415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C10CBC8-7837-4750-8EE9-B4C3D5048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69014793-11D4-4A17-9261-1A2E683AD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104482" y="-5104482"/>
            <a:ext cx="1983037" cy="12192001"/>
          </a:xfrm>
          <a:custGeom>
            <a:avLst/>
            <a:gdLst>
              <a:gd name="connsiteX0" fmla="*/ 0 w 1983037"/>
              <a:gd name="connsiteY0" fmla="*/ 0 h 12192001"/>
              <a:gd name="connsiteX1" fmla="*/ 0 w 1983037"/>
              <a:gd name="connsiteY1" fmla="*/ 12192001 h 12192001"/>
              <a:gd name="connsiteX2" fmla="*/ 1945626 w 1983037"/>
              <a:gd name="connsiteY2" fmla="*/ 12192001 h 12192001"/>
              <a:gd name="connsiteX3" fmla="*/ 1914883 w 1983037"/>
              <a:gd name="connsiteY3" fmla="*/ 11926947 h 12192001"/>
              <a:gd name="connsiteX4" fmla="*/ 1887405 w 1983037"/>
              <a:gd name="connsiteY4" fmla="*/ 10882179 h 12192001"/>
              <a:gd name="connsiteX5" fmla="*/ 1955094 w 1983037"/>
              <a:gd name="connsiteY5" fmla="*/ 9717835 h 12192001"/>
              <a:gd name="connsiteX6" fmla="*/ 1955094 w 1983037"/>
              <a:gd name="connsiteY6" fmla="*/ 9338013 h 12192001"/>
              <a:gd name="connsiteX7" fmla="*/ 1947423 w 1983037"/>
              <a:gd name="connsiteY7" fmla="*/ 8936699 h 12192001"/>
              <a:gd name="connsiteX8" fmla="*/ 1949002 w 1983037"/>
              <a:gd name="connsiteY8" fmla="*/ 7709920 h 12192001"/>
              <a:gd name="connsiteX9" fmla="*/ 1930276 w 1983037"/>
              <a:gd name="connsiteY9" fmla="*/ 6277504 h 12192001"/>
              <a:gd name="connsiteX10" fmla="*/ 1954643 w 1983037"/>
              <a:gd name="connsiteY10" fmla="*/ 5307481 h 12192001"/>
              <a:gd name="connsiteX11" fmla="*/ 1944941 w 1983037"/>
              <a:gd name="connsiteY11" fmla="*/ 4949831 h 12192001"/>
              <a:gd name="connsiteX12" fmla="*/ 1961187 w 1983037"/>
              <a:gd name="connsiteY12" fmla="*/ 4137481 h 12192001"/>
              <a:gd name="connsiteX13" fmla="*/ 1964118 w 1983037"/>
              <a:gd name="connsiteY13" fmla="*/ 3194148 h 12192001"/>
              <a:gd name="connsiteX14" fmla="*/ 1914708 w 1983037"/>
              <a:gd name="connsiteY14" fmla="*/ 1979808 h 12192001"/>
              <a:gd name="connsiteX15" fmla="*/ 1949679 w 1983037"/>
              <a:gd name="connsiteY15" fmla="*/ 1443897 h 12192001"/>
              <a:gd name="connsiteX16" fmla="*/ 1942685 w 1983037"/>
              <a:gd name="connsiteY16" fmla="*/ 749860 h 12192001"/>
              <a:gd name="connsiteX17" fmla="*/ 1933706 w 1983037"/>
              <a:gd name="connsiteY17" fmla="*/ 168558 h 12192001"/>
              <a:gd name="connsiteX18" fmla="*/ 1950785 w 1983037"/>
              <a:gd name="connsiteY18" fmla="*/ 0 h 1219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983037" h="12192001">
                <a:moveTo>
                  <a:pt x="0" y="0"/>
                </a:moveTo>
                <a:lnTo>
                  <a:pt x="0" y="12192001"/>
                </a:lnTo>
                <a:lnTo>
                  <a:pt x="1945626" y="12192001"/>
                </a:lnTo>
                <a:lnTo>
                  <a:pt x="1914883" y="11926947"/>
                </a:lnTo>
                <a:cubicBezTo>
                  <a:pt x="1884529" y="11579709"/>
                  <a:pt x="1881652" y="11231009"/>
                  <a:pt x="1887405" y="10882179"/>
                </a:cubicBezTo>
                <a:cubicBezTo>
                  <a:pt x="1893725" y="10493309"/>
                  <a:pt x="1911547" y="10104667"/>
                  <a:pt x="1955094" y="9717835"/>
                </a:cubicBezTo>
                <a:cubicBezTo>
                  <a:pt x="1966715" y="9591491"/>
                  <a:pt x="1966715" y="9464357"/>
                  <a:pt x="1955094" y="9338013"/>
                </a:cubicBezTo>
                <a:cubicBezTo>
                  <a:pt x="1945663" y="9204453"/>
                  <a:pt x="1943091" y="9070511"/>
                  <a:pt x="1947423" y="8936699"/>
                </a:cubicBezTo>
                <a:cubicBezTo>
                  <a:pt x="1960283" y="8527701"/>
                  <a:pt x="1930726" y="8118470"/>
                  <a:pt x="1949002" y="7709920"/>
                </a:cubicBezTo>
                <a:cubicBezTo>
                  <a:pt x="1970436" y="7231918"/>
                  <a:pt x="1945393" y="6755049"/>
                  <a:pt x="1930276" y="6277504"/>
                </a:cubicBezTo>
                <a:cubicBezTo>
                  <a:pt x="1920123" y="5954014"/>
                  <a:pt x="1913803" y="5630292"/>
                  <a:pt x="1954643" y="5307481"/>
                </a:cubicBezTo>
                <a:cubicBezTo>
                  <a:pt x="1969761" y="5188718"/>
                  <a:pt x="1956899" y="5068596"/>
                  <a:pt x="1944941" y="4949831"/>
                </a:cubicBezTo>
                <a:cubicBezTo>
                  <a:pt x="1917866" y="4678139"/>
                  <a:pt x="1932758" y="4407584"/>
                  <a:pt x="1961187" y="4137481"/>
                </a:cubicBezTo>
                <a:cubicBezTo>
                  <a:pt x="1994579" y="3823035"/>
                  <a:pt x="1984877" y="3508818"/>
                  <a:pt x="1964118" y="3194148"/>
                </a:cubicBezTo>
                <a:cubicBezTo>
                  <a:pt x="1937270" y="2789895"/>
                  <a:pt x="1903424" y="2387003"/>
                  <a:pt x="1914708" y="1979808"/>
                </a:cubicBezTo>
                <a:cubicBezTo>
                  <a:pt x="1919446" y="1800868"/>
                  <a:pt x="1935466" y="1622384"/>
                  <a:pt x="1949679" y="1443897"/>
                </a:cubicBezTo>
                <a:cubicBezTo>
                  <a:pt x="1964278" y="1212701"/>
                  <a:pt x="1961931" y="980722"/>
                  <a:pt x="1942685" y="749860"/>
                </a:cubicBezTo>
                <a:cubicBezTo>
                  <a:pt x="1929825" y="555933"/>
                  <a:pt x="1921533" y="362007"/>
                  <a:pt x="1933706" y="168558"/>
                </a:cubicBezTo>
                <a:lnTo>
                  <a:pt x="1950785"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99EE221-975A-36A5-CC4F-1351E2E949E2}"/>
              </a:ext>
            </a:extLst>
          </p:cNvPr>
          <p:cNvSpPr>
            <a:spLocks noGrp="1"/>
          </p:cNvSpPr>
          <p:nvPr>
            <p:ph type="title"/>
          </p:nvPr>
        </p:nvSpPr>
        <p:spPr>
          <a:xfrm>
            <a:off x="838200" y="365125"/>
            <a:ext cx="10515600" cy="1325563"/>
          </a:xfrm>
        </p:spPr>
        <p:txBody>
          <a:bodyPr>
            <a:normAutofit/>
          </a:bodyPr>
          <a:lstStyle/>
          <a:p>
            <a:r>
              <a:rPr lang="en-US" sz="5400">
                <a:solidFill>
                  <a:srgbClr val="FFFFFF"/>
                </a:solidFill>
              </a:rPr>
              <a:t>What Omega Manufacturing Needs</a:t>
            </a:r>
            <a:endParaRPr lang="en-NG" sz="5400">
              <a:solidFill>
                <a:srgbClr val="FFFFFF"/>
              </a:solidFill>
            </a:endParaRPr>
          </a:p>
        </p:txBody>
      </p:sp>
      <p:graphicFrame>
        <p:nvGraphicFramePr>
          <p:cNvPr id="4" name="Content Placeholder 3">
            <a:extLst>
              <a:ext uri="{FF2B5EF4-FFF2-40B4-BE49-F238E27FC236}">
                <a16:creationId xmlns:a16="http://schemas.microsoft.com/office/drawing/2014/main" id="{9BDE91C2-1F6A-2FDD-6876-F71FD6E8F780}"/>
              </a:ext>
            </a:extLst>
          </p:cNvPr>
          <p:cNvGraphicFramePr>
            <a:graphicFrameLocks noGrp="1"/>
          </p:cNvGraphicFramePr>
          <p:nvPr>
            <p:ph idx="1"/>
            <p:extLst>
              <p:ext uri="{D42A27DB-BD31-4B8C-83A1-F6EECF244321}">
                <p14:modId xmlns:p14="http://schemas.microsoft.com/office/powerpoint/2010/main" val="3644550146"/>
              </p:ext>
            </p:extLst>
          </p:nvPr>
        </p:nvGraphicFramePr>
        <p:xfrm>
          <a:off x="1303680" y="2348161"/>
          <a:ext cx="9584640" cy="3828804"/>
        </p:xfrm>
        <a:graphic>
          <a:graphicData uri="http://schemas.openxmlformats.org/drawingml/2006/table">
            <a:tbl>
              <a:tblPr/>
              <a:tblGrid>
                <a:gridCol w="4792320">
                  <a:extLst>
                    <a:ext uri="{9D8B030D-6E8A-4147-A177-3AD203B41FA5}">
                      <a16:colId xmlns:a16="http://schemas.microsoft.com/office/drawing/2014/main" val="2036569061"/>
                    </a:ext>
                  </a:extLst>
                </a:gridCol>
                <a:gridCol w="4792320">
                  <a:extLst>
                    <a:ext uri="{9D8B030D-6E8A-4147-A177-3AD203B41FA5}">
                      <a16:colId xmlns:a16="http://schemas.microsoft.com/office/drawing/2014/main" val="2462940342"/>
                    </a:ext>
                  </a:extLst>
                </a:gridCol>
              </a:tblGrid>
              <a:tr h="387844">
                <a:tc>
                  <a:txBody>
                    <a:bodyPr/>
                    <a:lstStyle/>
                    <a:p>
                      <a:r>
                        <a:rPr lang="en-US" sz="1600" b="1" i="1">
                          <a:effectLst/>
                        </a:rPr>
                        <a:t>Business Requirement</a:t>
                      </a:r>
                      <a:endParaRPr lang="en-US" sz="1600" b="1">
                        <a:effectLst/>
                      </a:endParaRPr>
                    </a:p>
                  </a:txBody>
                  <a:tcPr marL="112862" marR="112862" marT="52091" marB="52091" anchor="ctr">
                    <a:lnL>
                      <a:noFill/>
                    </a:lnL>
                    <a:lnR>
                      <a:noFill/>
                    </a:lnR>
                    <a:lnT>
                      <a:noFill/>
                    </a:lnT>
                    <a:lnB>
                      <a:noFill/>
                    </a:lnB>
                    <a:solidFill>
                      <a:srgbClr val="FFFFFF"/>
                    </a:solidFill>
                  </a:tcPr>
                </a:tc>
                <a:tc>
                  <a:txBody>
                    <a:bodyPr/>
                    <a:lstStyle/>
                    <a:p>
                      <a:r>
                        <a:rPr lang="en-US" sz="1600" b="1" i="1" dirty="0">
                          <a:effectLst/>
                        </a:rPr>
                        <a:t>Solution Objective</a:t>
                      </a:r>
                      <a:endParaRPr lang="en-US" sz="1600" b="1" dirty="0">
                        <a:effectLst/>
                      </a:endParaRP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735257335"/>
                  </a:ext>
                </a:extLst>
              </a:tr>
              <a:tr h="638134">
                <a:tc>
                  <a:txBody>
                    <a:bodyPr/>
                    <a:lstStyle/>
                    <a:p>
                      <a:r>
                        <a:rPr lang="en-US" sz="1600" i="1">
                          <a:effectLst/>
                        </a:rPr>
                        <a:t>Integrated Order and Inventory Tracking</a:t>
                      </a:r>
                      <a:endParaRPr lang="en-US" sz="1600">
                        <a:effectLst/>
                      </a:endParaRPr>
                    </a:p>
                  </a:txBody>
                  <a:tcPr marL="112862" marR="112862" marT="52091" marB="52091" anchor="ctr">
                    <a:lnL>
                      <a:noFill/>
                    </a:lnL>
                    <a:lnR>
                      <a:noFill/>
                    </a:lnR>
                    <a:lnT>
                      <a:noFill/>
                    </a:lnT>
                    <a:lnB>
                      <a:noFill/>
                    </a:lnB>
                    <a:solidFill>
                      <a:srgbClr val="FFFFFF"/>
                    </a:solidFill>
                  </a:tcPr>
                </a:tc>
                <a:tc>
                  <a:txBody>
                    <a:bodyPr/>
                    <a:lstStyle/>
                    <a:p>
                      <a:r>
                        <a:rPr lang="en-US" sz="1600">
                          <a:effectLst/>
                        </a:rPr>
                        <a:t>A unified platform to track orders and inventory in real-time across all departments.</a:t>
                      </a: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3429257124"/>
                  </a:ext>
                </a:extLst>
              </a:tr>
              <a:tr h="888424">
                <a:tc>
                  <a:txBody>
                    <a:bodyPr/>
                    <a:lstStyle/>
                    <a:p>
                      <a:r>
                        <a:rPr lang="en-US" sz="1600" i="1">
                          <a:effectLst/>
                        </a:rPr>
                        <a:t>Process Automation</a:t>
                      </a:r>
                      <a:endParaRPr lang="en-US" sz="1600">
                        <a:effectLst/>
                      </a:endParaRPr>
                    </a:p>
                  </a:txBody>
                  <a:tcPr marL="112862" marR="112862" marT="52091" marB="52091" anchor="ctr">
                    <a:lnL>
                      <a:noFill/>
                    </a:lnL>
                    <a:lnR>
                      <a:noFill/>
                    </a:lnR>
                    <a:lnT>
                      <a:noFill/>
                    </a:lnT>
                    <a:lnB>
                      <a:noFill/>
                    </a:lnB>
                    <a:solidFill>
                      <a:srgbClr val="FFFFFF"/>
                    </a:solidFill>
                  </a:tcPr>
                </a:tc>
                <a:tc>
                  <a:txBody>
                    <a:bodyPr/>
                    <a:lstStyle/>
                    <a:p>
                      <a:r>
                        <a:rPr lang="en-US" sz="1600">
                          <a:effectLst/>
                        </a:rPr>
                        <a:t>Automated workflows for order processing, approvals, notifications, and stock updates to improve efficiency.</a:t>
                      </a: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1680590274"/>
                  </a:ext>
                </a:extLst>
              </a:tr>
              <a:tr h="638134">
                <a:tc>
                  <a:txBody>
                    <a:bodyPr/>
                    <a:lstStyle/>
                    <a:p>
                      <a:r>
                        <a:rPr lang="en-US" sz="1600" i="1">
                          <a:effectLst/>
                        </a:rPr>
                        <a:t>Data-Driven Decision-Making</a:t>
                      </a:r>
                      <a:endParaRPr lang="en-US" sz="1600">
                        <a:effectLst/>
                      </a:endParaRPr>
                    </a:p>
                  </a:txBody>
                  <a:tcPr marL="112862" marR="112862" marT="52091" marB="52091" anchor="ctr">
                    <a:lnL>
                      <a:noFill/>
                    </a:lnL>
                    <a:lnR>
                      <a:noFill/>
                    </a:lnR>
                    <a:lnT>
                      <a:noFill/>
                    </a:lnT>
                    <a:lnB>
                      <a:noFill/>
                    </a:lnB>
                    <a:solidFill>
                      <a:srgbClr val="FFFFFF"/>
                    </a:solidFill>
                  </a:tcPr>
                </a:tc>
                <a:tc>
                  <a:txBody>
                    <a:bodyPr/>
                    <a:lstStyle/>
                    <a:p>
                      <a:r>
                        <a:rPr lang="en-US" sz="1600">
                          <a:effectLst/>
                        </a:rPr>
                        <a:t>Real-time dashboards that provide insights into sales, inventory movement, and customer data.</a:t>
                      </a: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4268786686"/>
                  </a:ext>
                </a:extLst>
              </a:tr>
              <a:tr h="638134">
                <a:tc>
                  <a:txBody>
                    <a:bodyPr/>
                    <a:lstStyle/>
                    <a:p>
                      <a:r>
                        <a:rPr lang="en-US" sz="1600" i="1">
                          <a:effectLst/>
                        </a:rPr>
                        <a:t>Centralized and Secure Data Storage</a:t>
                      </a:r>
                      <a:endParaRPr lang="en-US" sz="1600">
                        <a:effectLst/>
                      </a:endParaRPr>
                    </a:p>
                  </a:txBody>
                  <a:tcPr marL="112862" marR="112862" marT="52091" marB="52091" anchor="ctr">
                    <a:lnL>
                      <a:noFill/>
                    </a:lnL>
                    <a:lnR>
                      <a:noFill/>
                    </a:lnR>
                    <a:lnT>
                      <a:noFill/>
                    </a:lnT>
                    <a:lnB>
                      <a:noFill/>
                    </a:lnB>
                    <a:solidFill>
                      <a:srgbClr val="FFFFFF"/>
                    </a:solidFill>
                  </a:tcPr>
                </a:tc>
                <a:tc>
                  <a:txBody>
                    <a:bodyPr/>
                    <a:lstStyle/>
                    <a:p>
                      <a:r>
                        <a:rPr lang="en-US" sz="1600">
                          <a:effectLst/>
                        </a:rPr>
                        <a:t>A structured, secure database ensuring consistency and accessibility for the right teams.</a:t>
                      </a: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1529812924"/>
                  </a:ext>
                </a:extLst>
              </a:tr>
              <a:tr h="638134">
                <a:tc>
                  <a:txBody>
                    <a:bodyPr/>
                    <a:lstStyle/>
                    <a:p>
                      <a:r>
                        <a:rPr lang="en-US" sz="1600" i="1">
                          <a:effectLst/>
                        </a:rPr>
                        <a:t>Compliance and Governance</a:t>
                      </a:r>
                      <a:endParaRPr lang="en-US" sz="1600">
                        <a:effectLst/>
                      </a:endParaRPr>
                    </a:p>
                  </a:txBody>
                  <a:tcPr marL="112862" marR="112862" marT="52091" marB="52091" anchor="ctr">
                    <a:lnL>
                      <a:noFill/>
                    </a:lnL>
                    <a:lnR>
                      <a:noFill/>
                    </a:lnR>
                    <a:lnT>
                      <a:noFill/>
                    </a:lnT>
                    <a:lnB>
                      <a:noFill/>
                    </a:lnB>
                    <a:solidFill>
                      <a:srgbClr val="FFFFFF"/>
                    </a:solidFill>
                  </a:tcPr>
                </a:tc>
                <a:tc>
                  <a:txBody>
                    <a:bodyPr/>
                    <a:lstStyle/>
                    <a:p>
                      <a:r>
                        <a:rPr lang="en-US" sz="1600">
                          <a:effectLst/>
                        </a:rPr>
                        <a:t>Built-in security features to protect sensitive data and ensure controlled access.</a:t>
                      </a:r>
                    </a:p>
                  </a:txBody>
                  <a:tcPr marL="112862" marR="112862" marT="52091" marB="52091" anchor="ctr">
                    <a:lnL>
                      <a:noFill/>
                    </a:lnL>
                    <a:lnR>
                      <a:noFill/>
                    </a:lnR>
                    <a:lnT>
                      <a:noFill/>
                    </a:lnT>
                    <a:lnB>
                      <a:noFill/>
                    </a:lnB>
                    <a:solidFill>
                      <a:srgbClr val="FFFFFF"/>
                    </a:solidFill>
                  </a:tcPr>
                </a:tc>
                <a:extLst>
                  <a:ext uri="{0D108BD9-81ED-4DB2-BD59-A6C34878D82A}">
                    <a16:rowId xmlns:a16="http://schemas.microsoft.com/office/drawing/2014/main" val="2987166577"/>
                  </a:ext>
                </a:extLst>
              </a:tr>
            </a:tbl>
          </a:graphicData>
        </a:graphic>
      </p:graphicFrame>
    </p:spTree>
    <p:extLst>
      <p:ext uri="{BB962C8B-B14F-4D97-AF65-F5344CB8AC3E}">
        <p14:creationId xmlns:p14="http://schemas.microsoft.com/office/powerpoint/2010/main" val="3003989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406F593-0907-5633-4E37-E54B5B395AD6}"/>
              </a:ext>
            </a:extLst>
          </p:cNvPr>
          <p:cNvSpPr>
            <a:spLocks noGrp="1"/>
          </p:cNvSpPr>
          <p:nvPr>
            <p:ph type="title"/>
          </p:nvPr>
        </p:nvSpPr>
        <p:spPr>
          <a:xfrm>
            <a:off x="1371597" y="348865"/>
            <a:ext cx="10044023" cy="877729"/>
          </a:xfrm>
        </p:spPr>
        <p:txBody>
          <a:bodyPr vert="horz" lIns="91440" tIns="45720" rIns="91440" bIns="45720" rtlCol="0" anchor="ctr">
            <a:normAutofit/>
          </a:bodyPr>
          <a:lstStyle/>
          <a:p>
            <a:pPr algn="ctr"/>
            <a:r>
              <a:rPr lang="en-US" sz="2800" kern="1200" dirty="0">
                <a:solidFill>
                  <a:srgbClr val="FFFFFF"/>
                </a:solidFill>
                <a:latin typeface="+mj-lt"/>
                <a:ea typeface="+mj-ea"/>
                <a:cs typeface="+mj-cs"/>
              </a:rPr>
              <a:t>The Solution: Microsoft Power Platform as the Game Changer</a:t>
            </a:r>
          </a:p>
        </p:txBody>
      </p:sp>
      <p:graphicFrame>
        <p:nvGraphicFramePr>
          <p:cNvPr id="5" name="Text Placeholder 2">
            <a:extLst>
              <a:ext uri="{FF2B5EF4-FFF2-40B4-BE49-F238E27FC236}">
                <a16:creationId xmlns:a16="http://schemas.microsoft.com/office/drawing/2014/main" id="{2077DF6E-07A1-3F77-5CBE-84B41B81147C}"/>
              </a:ext>
            </a:extLst>
          </p:cNvPr>
          <p:cNvGraphicFramePr/>
          <p:nvPr>
            <p:extLst>
              <p:ext uri="{D42A27DB-BD31-4B8C-83A1-F6EECF244321}">
                <p14:modId xmlns:p14="http://schemas.microsoft.com/office/powerpoint/2010/main" val="307548696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4065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A84115-904F-07F7-8969-03C9747063C5}"/>
              </a:ext>
            </a:extLst>
          </p:cNvPr>
          <p:cNvSpPr>
            <a:spLocks noGrp="1"/>
          </p:cNvSpPr>
          <p:nvPr>
            <p:ph type="title"/>
          </p:nvPr>
        </p:nvSpPr>
        <p:spPr>
          <a:xfrm>
            <a:off x="643468" y="643467"/>
            <a:ext cx="4620584" cy="4567137"/>
          </a:xfrm>
        </p:spPr>
        <p:txBody>
          <a:bodyPr vert="horz" lIns="91440" tIns="45720" rIns="91440" bIns="45720" rtlCol="0" anchor="b">
            <a:normAutofit/>
          </a:bodyPr>
          <a:lstStyle/>
          <a:p>
            <a:r>
              <a:rPr lang="en-US" sz="2400" b="1" dirty="0"/>
              <a:t>How It Works:  </a:t>
            </a:r>
            <a:br>
              <a:rPr lang="en-US" sz="2400" b="1" dirty="0"/>
            </a:br>
            <a:br>
              <a:rPr lang="en-US" sz="2400" dirty="0"/>
            </a:br>
            <a:r>
              <a:rPr lang="en-US" sz="2400" dirty="0"/>
              <a:t>When a customer places an order, the sales team enters the details into a Model-Driven App, storing data immediately in Dataverse.  </a:t>
            </a:r>
            <a:br>
              <a:rPr lang="en-US" sz="2400" dirty="0"/>
            </a:br>
            <a:br>
              <a:rPr lang="en-US" sz="2400" dirty="0"/>
            </a:br>
            <a:r>
              <a:rPr lang="en-US" sz="2400" dirty="0"/>
              <a:t>Inventory managers access a Canvas App to monitor stock levels. If an item is low, an automated alert is sent, ensuring timely restocking and seamless order fulfillment.  </a:t>
            </a:r>
            <a:br>
              <a:rPr lang="en-US" sz="2400" dirty="0"/>
            </a:br>
            <a:endParaRPr lang="en-US" sz="2400" dirty="0"/>
          </a:p>
        </p:txBody>
      </p:sp>
      <p:pic>
        <p:nvPicPr>
          <p:cNvPr id="4" name="Picture 3" descr="Person watching empty phone">
            <a:extLst>
              <a:ext uri="{FF2B5EF4-FFF2-40B4-BE49-F238E27FC236}">
                <a16:creationId xmlns:a16="http://schemas.microsoft.com/office/drawing/2014/main" id="{8E2B2C99-59D2-BDDC-1D44-2F2E9A9AC204}"/>
              </a:ext>
            </a:extLst>
          </p:cNvPr>
          <p:cNvPicPr>
            <a:picLocks noChangeAspect="1"/>
          </p:cNvPicPr>
          <p:nvPr/>
        </p:nvPicPr>
        <p:blipFill>
          <a:blip r:embed="rId2"/>
          <a:srcRect l="36561" r="540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73592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cxnSp>
        <p:nvCxnSpPr>
          <p:cNvPr id="30" name="Straight Connector 29">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2"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4"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6"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Text Placeholder 2">
            <a:extLst>
              <a:ext uri="{FF2B5EF4-FFF2-40B4-BE49-F238E27FC236}">
                <a16:creationId xmlns:a16="http://schemas.microsoft.com/office/drawing/2014/main" id="{18B74DD3-561B-ACAB-6F10-E9C8E2623B8B}"/>
              </a:ext>
            </a:extLst>
          </p:cNvPr>
          <p:cNvGraphicFramePr/>
          <p:nvPr>
            <p:extLst>
              <p:ext uri="{D42A27DB-BD31-4B8C-83A1-F6EECF244321}">
                <p14:modId xmlns:p14="http://schemas.microsoft.com/office/powerpoint/2010/main" val="7177093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81522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0717A23-7F18-18B9-E8B3-4EC309ADEB1D}"/>
              </a:ext>
            </a:extLst>
          </p:cNvPr>
          <p:cNvSpPr>
            <a:spLocks noGrp="1"/>
          </p:cNvSpPr>
          <p:nvPr>
            <p:ph type="body" idx="1"/>
          </p:nvPr>
        </p:nvSpPr>
        <p:spPr>
          <a:xfrm>
            <a:off x="761800" y="1018815"/>
            <a:ext cx="5334197" cy="3769835"/>
          </a:xfrm>
        </p:spPr>
        <p:txBody>
          <a:bodyPr vert="horz" lIns="91440" tIns="45720" rIns="91440" bIns="45720" rtlCol="0" anchor="ctr">
            <a:normAutofit/>
          </a:bodyPr>
          <a:lstStyle/>
          <a:p>
            <a:pPr marL="0" indent="0">
              <a:buNone/>
            </a:pPr>
            <a:r>
              <a:rPr lang="en-US" sz="1900" dirty="0"/>
              <a:t>Power BI provides leadership with dynamic dashboards displaying real time sales trends, inventory levels, and order statuses.  </a:t>
            </a:r>
          </a:p>
          <a:p>
            <a:endParaRPr lang="en-US" sz="1900" dirty="0"/>
          </a:p>
          <a:p>
            <a:pPr marL="0" indent="0">
              <a:buNone/>
            </a:pPr>
            <a:r>
              <a:rPr lang="en-US" sz="1900" dirty="0"/>
              <a:t>Key Benefits of Power BI Dashboards: </a:t>
            </a:r>
          </a:p>
          <a:p>
            <a:r>
              <a:rPr lang="en-US" sz="1900" dirty="0"/>
              <a:t>Live tracking of orders and inventory to anticipate supply chain issues.  </a:t>
            </a:r>
          </a:p>
          <a:p>
            <a:r>
              <a:rPr lang="en-US" sz="1900" dirty="0"/>
              <a:t>Insightful analysis of customer purchasing trends for better forecasting.  </a:t>
            </a:r>
          </a:p>
          <a:p>
            <a:r>
              <a:rPr lang="en-US" sz="1900" dirty="0"/>
              <a:t>Instant access to key performance indicators, eliminating time-consuming manual reporting.</a:t>
            </a:r>
          </a:p>
        </p:txBody>
      </p:sp>
      <p:pic>
        <p:nvPicPr>
          <p:cNvPr id="5" name="Picture 4" descr="Graph">
            <a:extLst>
              <a:ext uri="{FF2B5EF4-FFF2-40B4-BE49-F238E27FC236}">
                <a16:creationId xmlns:a16="http://schemas.microsoft.com/office/drawing/2014/main" id="{FF7CB978-BD86-60EC-7034-EC232F1B5750}"/>
              </a:ext>
            </a:extLst>
          </p:cNvPr>
          <p:cNvPicPr>
            <a:picLocks noChangeAspect="1"/>
          </p:cNvPicPr>
          <p:nvPr/>
        </p:nvPicPr>
        <p:blipFill>
          <a:blip r:embed="rId2"/>
          <a:srcRect l="20099" r="31366" b="2"/>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665876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TotalTime>
  <Words>1188</Words>
  <Application>Microsoft Office PowerPoint</Application>
  <PresentationFormat>Widescreen</PresentationFormat>
  <Paragraphs>88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Calibri</vt:lpstr>
      <vt:lpstr>Times New Roman</vt:lpstr>
      <vt:lpstr>Office Theme</vt:lpstr>
      <vt:lpstr>PowerPoint Presentation</vt:lpstr>
      <vt:lpstr>Introduction: Embracing the Power Platform Advantage</vt:lpstr>
      <vt:lpstr>Microsoft Power Platform provides a modern low-code ecosystem that integrates automation, centralized data, and real-time insights. </vt:lpstr>
      <vt:lpstr>Key Challenges: Identifying the Problems Omega Manufacturing Faces</vt:lpstr>
      <vt:lpstr>What Omega Manufacturing Needs</vt:lpstr>
      <vt:lpstr>The Solution: Microsoft Power Platform as the Game Changer</vt:lpstr>
      <vt:lpstr>How It Works:    When a customer places an order, the sales team enters the details into a Model-Driven App, storing data immediately in Dataverse.    Inventory managers access a Canvas App to monitor stock levels. If an item is low, an automated alert is sent, ensuring timely restocking and seamless order fulfillment.   </vt:lpstr>
      <vt:lpstr>PowerPoint Presentation</vt:lpstr>
      <vt:lpstr>PowerPoint Presentation</vt:lpstr>
      <vt:lpstr>Dataverse: The Foundation for Secure, Centralized Data Management  </vt:lpstr>
      <vt:lpstr>Structured Implementation Approach </vt:lpstr>
      <vt:lpstr>Phase 2: Training and Adoption  To ensure successful implementation, hands-on training sessions will be conducted for key teams, including:    📌 Sales and Order Management Team – Training on how to process orders efficiently using Power Apps.   📌 Inventory and Warehouse Staff – Guidance on using the mobile friendly Canvas App for inventory tracking.   📌 Leadership and Decision-Makers – Insights on leveraging Power BI dashboards for data-driven decision-making.    A strong focus on user adoption will drive successful integration into daily operations.   </vt:lpstr>
      <vt:lpstr>Business Impact: The Benefits of Power Platform</vt:lpstr>
      <vt:lpstr>Conclusion: A Smarter Future for Omega Manufacturing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Alaje Aiyenomuro</dc:creator>
  <cp:lastModifiedBy>Alaje Aiyenomuro</cp:lastModifiedBy>
  <cp:revision>2</cp:revision>
  <dcterms:created xsi:type="dcterms:W3CDTF">2025-03-28T09:20:23Z</dcterms:created>
  <dcterms:modified xsi:type="dcterms:W3CDTF">2025-03-29T08:57:21Z</dcterms:modified>
</cp:coreProperties>
</file>