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6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68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7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6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8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6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  <p:sldLayoutId id="2147484170" r:id="rId14"/>
    <p:sldLayoutId id="2147484171" r:id="rId15"/>
    <p:sldLayoutId id="2147484172" r:id="rId16"/>
    <p:sldLayoutId id="21474841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</a:t>
            </a:r>
            <a:r>
              <a:rPr lang="en-US" b="1" dirty="0"/>
              <a:t>Graphical Calculator in Python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Submitted to:</a:t>
            </a:r>
            <a:endParaRPr lang="en-GB" b="1" dirty="0"/>
          </a:p>
          <a:p>
            <a:r>
              <a:rPr lang="en-US" dirty="0"/>
              <a:t>[</a:t>
            </a:r>
            <a:r>
              <a:rPr lang="en-US" dirty="0" err="1"/>
              <a:t>Mudassir</a:t>
            </a:r>
            <a:r>
              <a:rPr lang="en-US" dirty="0"/>
              <a:t> </a:t>
            </a:r>
            <a:r>
              <a:rPr lang="en-US" dirty="0" err="1"/>
              <a:t>Fayaz</a:t>
            </a:r>
            <a:r>
              <a:rPr lang="en-US" dirty="0"/>
              <a:t>]</a:t>
            </a:r>
            <a:endParaRPr lang="en-GB" dirty="0"/>
          </a:p>
          <a:p>
            <a:r>
              <a:rPr lang="en-US" b="1" dirty="0"/>
              <a:t>Submitted by:</a:t>
            </a:r>
            <a:endParaRPr lang="en-GB" b="1" dirty="0"/>
          </a:p>
          <a:p>
            <a:r>
              <a:rPr lang="en-US" dirty="0"/>
              <a:t>[</a:t>
            </a:r>
            <a:r>
              <a:rPr lang="en-US" dirty="0" err="1"/>
              <a:t>Ayan</a:t>
            </a:r>
            <a:r>
              <a:rPr lang="en-US" dirty="0"/>
              <a:t> </a:t>
            </a:r>
            <a:r>
              <a:rPr lang="en-US" dirty="0" err="1"/>
              <a:t>khalid</a:t>
            </a:r>
            <a:r>
              <a:rPr lang="en-US" dirty="0"/>
              <a:t>]</a:t>
            </a:r>
            <a:endParaRPr lang="en-GB" dirty="0"/>
          </a:p>
          <a:p>
            <a:r>
              <a:rPr lang="en-US" dirty="0"/>
              <a:t>[KKKUK]</a:t>
            </a:r>
            <a:endParaRPr lang="en-GB" dirty="0"/>
          </a:p>
          <a:p>
            <a:r>
              <a:rPr lang="en-US" dirty="0"/>
              <a:t>[Roll  </a:t>
            </a:r>
            <a:r>
              <a:rPr lang="en-US" dirty="0" err="1"/>
              <a:t>num</a:t>
            </a:r>
            <a:r>
              <a:rPr lang="en-US" dirty="0"/>
              <a:t> 10]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475994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367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the Project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✅ Simple and easy to use.</a:t>
            </a:r>
            <a:endParaRPr lang="en-GB" dirty="0"/>
          </a:p>
          <a:p>
            <a:r>
              <a:rPr lang="en-US" dirty="0"/>
              <a:t>✅ Provides a basic understanding of GUI development in Python.</a:t>
            </a:r>
            <a:endParaRPr lang="en-GB" dirty="0"/>
          </a:p>
          <a:p>
            <a:r>
              <a:rPr lang="en-US" dirty="0"/>
              <a:t>✅ Demonstrates real-world application of programming concepts.</a:t>
            </a:r>
            <a:endParaRPr lang="en-GB" dirty="0"/>
          </a:p>
          <a:p>
            <a:r>
              <a:rPr lang="en-US" dirty="0"/>
              <a:t>✅ Uses error handling to prevent unexpected crashes.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555368"/>
            <a:ext cx="10369731" cy="12930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Future Improvements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🔹 Adding Advanced Operations: Square root, power functions, percentage, etc.</a:t>
            </a:r>
            <a:endParaRPr lang="en-GB" dirty="0"/>
          </a:p>
          <a:p>
            <a:r>
              <a:rPr lang="en-US" dirty="0"/>
              <a:t>🔹 Improved User Interface: Better button design, themes, and animations.</a:t>
            </a:r>
            <a:endParaRPr lang="en-GB" dirty="0"/>
          </a:p>
          <a:p>
            <a:r>
              <a:rPr lang="en-US" dirty="0"/>
              <a:t>🔹 Memory Storage: Allowing users to store previous calculations.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9725297" cy="1600201"/>
          </a:xfrm>
        </p:spPr>
        <p:txBody>
          <a:bodyPr/>
          <a:lstStyle/>
          <a:p>
            <a:r>
              <a:rPr lang="en-US" dirty="0"/>
              <a:t>8. Personal Learning Experience &amp; Encouragement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7990"/>
            <a:ext cx="10820400" cy="4350696"/>
          </a:xfrm>
        </p:spPr>
        <p:txBody>
          <a:bodyPr>
            <a:normAutofit/>
          </a:bodyPr>
          <a:lstStyle/>
          <a:p>
            <a:r>
              <a:rPr lang="en-US" dirty="0"/>
              <a:t>Respected HOD Sir,</a:t>
            </a:r>
            <a:endParaRPr lang="en-GB" dirty="0"/>
          </a:p>
          <a:p>
            <a:r>
              <a:rPr lang="en-US" dirty="0"/>
              <a:t>Through this project, I have gained valuable knowledge and hands-on experience in Python programming, GUI development using </a:t>
            </a:r>
            <a:r>
              <a:rPr lang="en-US" dirty="0" err="1"/>
              <a:t>Tkinter</a:t>
            </a:r>
            <a:r>
              <a:rPr lang="en-US" dirty="0"/>
              <a:t>, and the Waterfall Model. I have learned how to structure a project step by step, apply problem-solving skills, and handle errors efficiently.</a:t>
            </a:r>
            <a:endParaRPr lang="en-GB" dirty="0"/>
          </a:p>
          <a:p>
            <a:r>
              <a:rPr lang="en-US" dirty="0"/>
              <a:t>This project has greatly enhanced my confidence in coding and software development. I now feel more prepared to work on real-world applications. I sincerely thank my instructors and institution for guiding me throughout this learning journey.</a:t>
            </a:r>
            <a:endParaRPr lang="en-GB" dirty="0"/>
          </a:p>
          <a:p>
            <a:r>
              <a:rPr lang="en-US" dirty="0"/>
              <a:t>I look forward to applying these skills in future projects and continuously improving my programming abilities. Thank you for your support and encouragement!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71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46" y="574766"/>
            <a:ext cx="10291354" cy="1482635"/>
          </a:xfrm>
        </p:spPr>
        <p:txBody>
          <a:bodyPr>
            <a:normAutofit/>
          </a:bodyPr>
          <a:lstStyle/>
          <a:p>
            <a:r>
              <a:rPr lang="en-US" b="1" dirty="0"/>
              <a:t>7. Python Code for the Calculator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16083"/>
            <a:ext cx="11808823" cy="576398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import tkinter as tk</a:t>
            </a:r>
            <a:br>
              <a:rPr lang="en-US"/>
            </a:br>
            <a:r>
              <a:rPr lang="en-US"/>
              <a:t># Function to handle button clicks</a:t>
            </a:r>
            <a:br>
              <a:rPr lang="en-US"/>
            </a:br>
            <a:r>
              <a:rPr lang="en-US"/>
              <a:t>def button_click(number):</a:t>
            </a:r>
            <a:br>
              <a:rPr lang="en-US"/>
            </a:br>
            <a:r>
              <a:rPr lang="en-US"/>
              <a:t>    current = entry.get()</a:t>
            </a:r>
            <a:br>
              <a:rPr lang="en-US"/>
            </a:br>
            <a:r>
              <a:rPr lang="en-US"/>
              <a:t>    entry.delete(0, tk.END)</a:t>
            </a:r>
            <a:br>
              <a:rPr lang="en-US"/>
            </a:br>
            <a:r>
              <a:rPr lang="en-US"/>
              <a:t>    entry.insert(tk.END, current + str(number))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# Function to handle "=" button (calculate result)</a:t>
            </a:r>
            <a:br>
              <a:rPr lang="en-US"/>
            </a:br>
            <a:r>
              <a:rPr lang="en-US"/>
              <a:t>def button_equal():</a:t>
            </a:r>
            <a:br>
              <a:rPr lang="en-US"/>
            </a:br>
            <a:r>
              <a:rPr lang="en-US"/>
              <a:t>    try:</a:t>
            </a:r>
            <a:br>
              <a:rPr lang="en-US"/>
            </a:br>
            <a:r>
              <a:rPr lang="en-US"/>
              <a:t>        result = eval(entry.get())</a:t>
            </a:r>
            <a:br>
              <a:rPr lang="en-US"/>
            </a:br>
            <a:r>
              <a:rPr lang="en-US"/>
              <a:t>        entry.delete(0, tk.END)</a:t>
            </a:r>
            <a:br>
              <a:rPr lang="en-US"/>
            </a:br>
            <a:r>
              <a:rPr lang="en-US"/>
              <a:t>        entry.insert(tk.END, str(result))</a:t>
            </a:r>
            <a:br>
              <a:rPr lang="en-US"/>
            </a:br>
            <a:r>
              <a:rPr lang="en-US"/>
              <a:t>    except:</a:t>
            </a:r>
            <a:br>
              <a:rPr lang="en-US"/>
            </a:br>
            <a:r>
              <a:rPr lang="en-US"/>
              <a:t>        entry.delete(0, tk.END)</a:t>
            </a:r>
            <a:br>
              <a:rPr lang="en-US"/>
            </a:br>
            <a:r>
              <a:rPr lang="en-US"/>
              <a:t>        entry.insert(tk.END, "Error")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# Function to clear the entry field</a:t>
            </a:r>
            <a:br>
              <a:rPr lang="en-US"/>
            </a:br>
            <a:r>
              <a:rPr lang="en-US"/>
              <a:t>def button_clear():</a:t>
            </a:r>
            <a:br>
              <a:rPr lang="en-US"/>
            </a:br>
            <a:r>
              <a:rPr lang="en-US"/>
              <a:t>    entry.delete(0, tk.END)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81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809897"/>
            <a:ext cx="7733212" cy="12475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continued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Creating the main window</a:t>
            </a:r>
            <a:br>
              <a:rPr lang="en-US" dirty="0"/>
            </a:br>
            <a:r>
              <a:rPr lang="en-US" dirty="0"/>
              <a:t>root = </a:t>
            </a:r>
            <a:r>
              <a:rPr lang="en-US" dirty="0" err="1"/>
              <a:t>tk.Tk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root.title</a:t>
            </a:r>
            <a:r>
              <a:rPr lang="en-US" dirty="0"/>
              <a:t>("Graphical Calculator")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Entry field to display user input and results</a:t>
            </a:r>
            <a:br>
              <a:rPr lang="en-US" dirty="0"/>
            </a:br>
            <a:r>
              <a:rPr lang="en-US" dirty="0"/>
              <a:t>entry = </a:t>
            </a:r>
            <a:r>
              <a:rPr lang="en-US" dirty="0" err="1"/>
              <a:t>tk.Entry</a:t>
            </a:r>
            <a:r>
              <a:rPr lang="en-US" dirty="0"/>
              <a:t>(root, width=20, font=("Arial", 18), </a:t>
            </a:r>
            <a:r>
              <a:rPr lang="en-US" dirty="0" err="1"/>
              <a:t>bd</a:t>
            </a:r>
            <a:r>
              <a:rPr lang="en-US" dirty="0"/>
              <a:t>=5, relief="ridge")</a:t>
            </a:r>
            <a:br>
              <a:rPr lang="en-US" dirty="0"/>
            </a:br>
            <a:r>
              <a:rPr lang="en-US" dirty="0" err="1"/>
              <a:t>entry.grid</a:t>
            </a:r>
            <a:r>
              <a:rPr lang="en-US" dirty="0"/>
              <a:t>(row=0, column=0, </a:t>
            </a:r>
            <a:r>
              <a:rPr lang="en-US" dirty="0" err="1"/>
              <a:t>columnspan</a:t>
            </a:r>
            <a:r>
              <a:rPr lang="en-US" dirty="0"/>
              <a:t>=4)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Defining button labels</a:t>
            </a:r>
            <a:br>
              <a:rPr lang="en-US" dirty="0"/>
            </a:br>
            <a:r>
              <a:rPr lang="en-US" dirty="0"/>
              <a:t>buttons = [</a:t>
            </a:r>
            <a:br>
              <a:rPr lang="en-US" dirty="0"/>
            </a:br>
            <a:r>
              <a:rPr lang="en-US" dirty="0"/>
              <a:t>    ('7', 1, 0), ('8', 1, 1), ('9', 1, 2), ('/', 1, 3),</a:t>
            </a:r>
            <a:br>
              <a:rPr lang="en-US" dirty="0"/>
            </a:br>
            <a:r>
              <a:rPr lang="en-US" dirty="0"/>
              <a:t>    ('4', 2, 0), ('5', 2, 1), ('6', 2, 2), ('*', 2, 3),</a:t>
            </a:r>
            <a:br>
              <a:rPr lang="en-US" dirty="0"/>
            </a:br>
            <a:r>
              <a:rPr lang="en-US" dirty="0"/>
              <a:t>    ('1', 3, 0), ('2', 3, 1), ('3', 3, 2), ('-', 3, 3),</a:t>
            </a:r>
            <a:br>
              <a:rPr lang="en-US" dirty="0"/>
            </a:br>
            <a:r>
              <a:rPr lang="en-US" dirty="0"/>
              <a:t>    ('C', 4, 0), ('0', 4, 1), ('=', 4, 2), ('+', 4, 3),</a:t>
            </a:r>
            <a:br>
              <a:rPr lang="en-US" dirty="0"/>
            </a:b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Creating and placing buttons</a:t>
            </a:r>
            <a:br>
              <a:rPr lang="en-US" dirty="0"/>
            </a:br>
            <a:r>
              <a:rPr lang="en-US" dirty="0"/>
              <a:t>for text, row, col in buttons:</a:t>
            </a:r>
            <a:br>
              <a:rPr lang="en-US" dirty="0"/>
            </a:br>
            <a:r>
              <a:rPr lang="en-US" dirty="0"/>
              <a:t>    if text == "=":</a:t>
            </a:r>
            <a:br>
              <a:rPr lang="en-US" dirty="0"/>
            </a:br>
            <a:r>
              <a:rPr lang="en-US" dirty="0"/>
              <a:t>        button = </a:t>
            </a:r>
            <a:r>
              <a:rPr lang="en-US" dirty="0" err="1"/>
              <a:t>tk.Button</a:t>
            </a:r>
            <a:r>
              <a:rPr lang="en-US" dirty="0"/>
              <a:t>(root, text=text, width=5, height=2, font=("Arial", 18), </a:t>
            </a:r>
            <a:br>
              <a:rPr lang="en-US" dirty="0"/>
            </a:br>
            <a:r>
              <a:rPr lang="en-US" dirty="0"/>
              <a:t>                           command=</a:t>
            </a:r>
            <a:r>
              <a:rPr lang="en-US" dirty="0" err="1"/>
              <a:t>button_equal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text == "C":</a:t>
            </a:r>
            <a:br>
              <a:rPr lang="en-US" dirty="0"/>
            </a:br>
            <a:r>
              <a:rPr lang="en-US" dirty="0"/>
              <a:t>        button = </a:t>
            </a:r>
            <a:r>
              <a:rPr lang="en-US" dirty="0" err="1"/>
              <a:t>tk.Button</a:t>
            </a:r>
            <a:r>
              <a:rPr lang="en-US" dirty="0"/>
              <a:t>(root, text=text, width=5, height=2, font=("Arial", 18), </a:t>
            </a:r>
            <a:br>
              <a:rPr lang="en-US" dirty="0"/>
            </a:br>
            <a:r>
              <a:rPr lang="en-US" dirty="0"/>
              <a:t>                           command=</a:t>
            </a:r>
            <a:r>
              <a:rPr lang="en-US" dirty="0" err="1"/>
              <a:t>button_clear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="red")</a:t>
            </a:r>
            <a:br>
              <a:rPr lang="en-US" dirty="0"/>
            </a:br>
            <a:r>
              <a:rPr lang="en-US" dirty="0"/>
              <a:t>    else:</a:t>
            </a:r>
            <a:br>
              <a:rPr lang="en-US" dirty="0"/>
            </a:br>
            <a:r>
              <a:rPr lang="en-US" dirty="0"/>
              <a:t>        button = </a:t>
            </a:r>
            <a:r>
              <a:rPr lang="en-US" dirty="0" err="1"/>
              <a:t>tk.Button</a:t>
            </a:r>
            <a:r>
              <a:rPr lang="en-US" dirty="0"/>
              <a:t>(root, text=text, width=5, height=2, font=("Arial", 18),</a:t>
            </a:r>
            <a:br>
              <a:rPr lang="en-US" dirty="0"/>
            </a:br>
            <a:r>
              <a:rPr lang="en-US" dirty="0"/>
              <a:t>                           command=lambda t=text: </a:t>
            </a:r>
            <a:r>
              <a:rPr lang="en-US" dirty="0" err="1"/>
              <a:t>button_click</a:t>
            </a:r>
            <a:r>
              <a:rPr lang="en-US" dirty="0"/>
              <a:t>(t))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button.grid</a:t>
            </a:r>
            <a:r>
              <a:rPr lang="en-US" dirty="0"/>
              <a:t>(row=row, column=col, </a:t>
            </a:r>
            <a:r>
              <a:rPr lang="en-US" dirty="0" err="1"/>
              <a:t>padx</a:t>
            </a:r>
            <a:r>
              <a:rPr lang="en-US" dirty="0"/>
              <a:t>=5, </a:t>
            </a:r>
            <a:r>
              <a:rPr lang="en-US" dirty="0" err="1"/>
              <a:t>pady</a:t>
            </a:r>
            <a:r>
              <a:rPr lang="en-US" dirty="0"/>
              <a:t>=5)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Running the application</a:t>
            </a:r>
            <a:br>
              <a:rPr lang="en-US" dirty="0"/>
            </a:br>
            <a:r>
              <a:rPr lang="en-US" dirty="0" err="1"/>
              <a:t>root.mainloop</a:t>
            </a:r>
            <a:r>
              <a:rPr lang="en-US" dirty="0"/>
              <a:t>()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74" y="67293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8. Code Explanation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✅ </a:t>
            </a:r>
            <a:r>
              <a:rPr lang="en-US" dirty="0" smtClean="0"/>
              <a:t>Import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Tkinter</a:t>
            </a:r>
            <a:r>
              <a:rPr lang="en-US" dirty="0"/>
              <a:t> is used for creating the graphical user interface (GUI).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Button </a:t>
            </a:r>
            <a:r>
              <a:rPr lang="en-US" dirty="0"/>
              <a:t>Click </a:t>
            </a:r>
            <a:r>
              <a:rPr lang="en-US" dirty="0" smtClean="0"/>
              <a:t>Function </a:t>
            </a:r>
            <a:r>
              <a:rPr lang="en-US" dirty="0"/>
              <a:t>– Adds the clicked number/operator to the entry field.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Equal </a:t>
            </a:r>
            <a:r>
              <a:rPr lang="en-US" dirty="0"/>
              <a:t>Button </a:t>
            </a:r>
            <a:r>
              <a:rPr lang="en-US" dirty="0" smtClean="0"/>
              <a:t>Function </a:t>
            </a:r>
            <a:r>
              <a:rPr lang="en-US" dirty="0"/>
              <a:t>– Evaluates the mathematical expression and displays the result.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Clear </a:t>
            </a:r>
            <a:r>
              <a:rPr lang="en-US" dirty="0"/>
              <a:t>Button </a:t>
            </a:r>
            <a:r>
              <a:rPr lang="en-US" dirty="0" smtClean="0"/>
              <a:t>Function </a:t>
            </a:r>
            <a:r>
              <a:rPr lang="en-US" dirty="0"/>
              <a:t>– Clears the entry field when 'C' is pressed.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Creating </a:t>
            </a:r>
            <a:r>
              <a:rPr lang="en-US" dirty="0"/>
              <a:t>the Main </a:t>
            </a:r>
            <a:r>
              <a:rPr lang="en-US" dirty="0" smtClean="0"/>
              <a:t>Window </a:t>
            </a:r>
            <a:r>
              <a:rPr lang="en-US" dirty="0"/>
              <a:t>– Initializes the calculator window.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Entry Field </a:t>
            </a:r>
            <a:r>
              <a:rPr lang="en-US" dirty="0"/>
              <a:t>– Displays user input and calculation results.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Button Layout </a:t>
            </a:r>
            <a:r>
              <a:rPr lang="en-US" dirty="0"/>
              <a:t>– Arranges number buttons, operators, and function buttons.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Event Handling– </a:t>
            </a:r>
            <a:r>
              <a:rPr lang="en-US" dirty="0"/>
              <a:t>Each button performs its respective function (click, calculate, clear).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6551023" cy="1293028"/>
          </a:xfrm>
        </p:spPr>
        <p:txBody>
          <a:bodyPr>
            <a:normAutofit/>
          </a:bodyPr>
          <a:lstStyle/>
          <a:p>
            <a:r>
              <a:rPr lang="en-US" b="1" dirty="0"/>
              <a:t>Table of Contents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 Introduction</a:t>
            </a:r>
            <a:endParaRPr lang="en-GB" dirty="0"/>
          </a:p>
          <a:p>
            <a:r>
              <a:rPr lang="en-US" dirty="0"/>
              <a:t>2. Learning Objectives</a:t>
            </a:r>
            <a:endParaRPr lang="en-GB" dirty="0"/>
          </a:p>
          <a:p>
            <a:r>
              <a:rPr lang="en-US" dirty="0"/>
              <a:t>3. Why Python?</a:t>
            </a:r>
            <a:endParaRPr lang="en-GB" dirty="0"/>
          </a:p>
          <a:p>
            <a:r>
              <a:rPr lang="en-US" dirty="0"/>
              <a:t>4. Waterfall Model Application</a:t>
            </a:r>
            <a:endParaRPr lang="en-GB" dirty="0"/>
          </a:p>
          <a:p>
            <a:r>
              <a:rPr lang="en-US" dirty="0"/>
              <a:t>   - Requirement Analysis</a:t>
            </a:r>
            <a:endParaRPr lang="en-GB" dirty="0"/>
          </a:p>
          <a:p>
            <a:r>
              <a:rPr lang="en-US" dirty="0"/>
              <a:t>   - System Design</a:t>
            </a:r>
            <a:endParaRPr lang="en-GB" dirty="0"/>
          </a:p>
          <a:p>
            <a:r>
              <a:rPr lang="en-US" dirty="0"/>
              <a:t>   - Implementation (Coding)</a:t>
            </a:r>
            <a:endParaRPr lang="en-GB" dirty="0"/>
          </a:p>
          <a:p>
            <a:r>
              <a:rPr lang="en-US" dirty="0"/>
              <a:t>   - Testing</a:t>
            </a:r>
            <a:endParaRPr lang="en-GB" dirty="0"/>
          </a:p>
          <a:p>
            <a:r>
              <a:rPr lang="en-US" dirty="0"/>
              <a:t>   - Deployment &amp; Maintenance</a:t>
            </a:r>
            <a:endParaRPr lang="en-GB" dirty="0"/>
          </a:p>
          <a:p>
            <a:r>
              <a:rPr lang="en-US" dirty="0"/>
              <a:t>5. Project Implementation</a:t>
            </a:r>
            <a:endParaRPr lang="en-GB" dirty="0"/>
          </a:p>
          <a:p>
            <a:r>
              <a:rPr lang="en-US" dirty="0"/>
              <a:t>   - Tools and Technologies Used</a:t>
            </a:r>
            <a:endParaRPr lang="en-GB" dirty="0"/>
          </a:p>
          <a:p>
            <a:r>
              <a:rPr lang="en-US" dirty="0"/>
              <a:t>   - Code Explanation</a:t>
            </a:r>
            <a:endParaRPr lang="en-GB" dirty="0"/>
          </a:p>
          <a:p>
            <a:r>
              <a:rPr lang="en-US" dirty="0"/>
              <a:t>   - Full Python Code</a:t>
            </a:r>
            <a:endParaRPr lang="en-GB" dirty="0"/>
          </a:p>
          <a:p>
            <a:r>
              <a:rPr lang="en-US" dirty="0"/>
              <a:t>6. GUI Explanation</a:t>
            </a:r>
            <a:endParaRPr lang="en-GB" dirty="0"/>
          </a:p>
          <a:p>
            <a:r>
              <a:rPr lang="en-US" dirty="0"/>
              <a:t>7. Conclusion</a:t>
            </a:r>
            <a:endParaRPr lang="en-GB" dirty="0"/>
          </a:p>
          <a:p>
            <a:r>
              <a:rPr lang="en-US" dirty="0"/>
              <a:t>8. Personal Learning Experience &amp; Encouragement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9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759234" cy="1064427"/>
          </a:xfrm>
        </p:spPr>
        <p:txBody>
          <a:bodyPr/>
          <a:lstStyle/>
          <a:p>
            <a:r>
              <a:rPr lang="en-US" b="1"/>
              <a:t>1. </a:t>
            </a:r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Graphical Calculator in Python is an interactive GUI-based application that allows users to perform basic arithmetic operations like addition, subtraction, multiplication, and division. This project is developed using Python’s </a:t>
            </a:r>
            <a:r>
              <a:rPr lang="en-US" dirty="0" err="1"/>
              <a:t>Tkinter</a:t>
            </a:r>
            <a:r>
              <a:rPr lang="en-US" dirty="0"/>
              <a:t> library. A calculator is one of the most commonly used tools in daily life. With advancements in technology, digital calculators are now available in every device. This project aims to develop a simple GUI-based calculator using Python’s </a:t>
            </a:r>
            <a:r>
              <a:rPr lang="en-US" dirty="0" err="1"/>
              <a:t>Tkinter</a:t>
            </a:r>
            <a:r>
              <a:rPr lang="en-US" dirty="0"/>
              <a:t> library. The application will allow users to perform basic arithmetic operations like addition, subtraction, multiplication, and division in an interactive graphical interface.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5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300651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Learning Objectives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✅ Understand GUI programming in Python using </a:t>
            </a:r>
            <a:r>
              <a:rPr lang="en-US" dirty="0" err="1"/>
              <a:t>Tkinter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✅ Learn how to apply the Waterfall Model in software development.</a:t>
            </a:r>
            <a:endParaRPr lang="en-GB" dirty="0"/>
          </a:p>
          <a:p>
            <a:r>
              <a:rPr lang="en-US" dirty="0"/>
              <a:t>✅ Develop problem-solving skills through coding and debugging.</a:t>
            </a:r>
            <a:endParaRPr lang="en-GB" dirty="0"/>
          </a:p>
          <a:p>
            <a:r>
              <a:rPr lang="en-US" dirty="0"/>
              <a:t>✅ Enhance Python programming knowledge with real-world application.</a:t>
            </a:r>
            <a:endParaRPr lang="en-GB" dirty="0"/>
          </a:p>
          <a:p>
            <a:r>
              <a:rPr lang="en-US" dirty="0"/>
              <a:t>✅ Learn the importance of structured programming and software </a:t>
            </a:r>
            <a:r>
              <a:rPr lang="en-US" dirty="0" smtClean="0"/>
              <a:t>lifecycle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7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568430"/>
            <a:ext cx="6307183" cy="13256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Why Python?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Easy Syntax – Python has a simple, readable syntax.</a:t>
            </a:r>
            <a:endParaRPr lang="en-GB" dirty="0"/>
          </a:p>
          <a:p>
            <a:r>
              <a:rPr lang="en-US" dirty="0"/>
              <a:t>✅ GUI Support – </a:t>
            </a:r>
            <a:r>
              <a:rPr lang="en-US" dirty="0" err="1"/>
              <a:t>Tkinter</a:t>
            </a:r>
            <a:r>
              <a:rPr lang="en-US" dirty="0"/>
              <a:t> provides built-in support for GUI development.</a:t>
            </a:r>
            <a:endParaRPr lang="en-GB" dirty="0"/>
          </a:p>
          <a:p>
            <a:r>
              <a:rPr lang="en-US" dirty="0"/>
              <a:t>✅ Cross-Platform Compatibility – Python programs can run on multiple operating systems.</a:t>
            </a:r>
            <a:endParaRPr lang="en-GB" dirty="0"/>
          </a:p>
          <a:p>
            <a:r>
              <a:rPr lang="en-US" dirty="0"/>
              <a:t>✅ Large Community &amp; Libraries – Python has extensive libraries for various applications.</a:t>
            </a:r>
            <a:endParaRPr lang="en-GB" dirty="0"/>
          </a:p>
          <a:p>
            <a:r>
              <a:rPr lang="en-US" dirty="0"/>
              <a:t>✅ Rapid Development – Python enables fast prototyping and development.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Waterfall Model Application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" y="1685109"/>
            <a:ext cx="11207931" cy="50291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1️⃣ Requirement Analysis</a:t>
            </a:r>
            <a:endParaRPr lang="en-GB" b="1" dirty="0"/>
          </a:p>
          <a:p>
            <a:r>
              <a:rPr lang="en-US" dirty="0"/>
              <a:t>In this phase, we gather all the necessary details about the project. We define the functionalities of the calculator, such as basic operations, a clear button, and a graphical user interface (GUI) using </a:t>
            </a:r>
            <a:r>
              <a:rPr lang="en-US" dirty="0" err="1"/>
              <a:t>Tkinter</a:t>
            </a:r>
            <a:r>
              <a:rPr lang="en-US" dirty="0"/>
              <a:t>.</a:t>
            </a:r>
            <a:endParaRPr lang="en-GB" dirty="0"/>
          </a:p>
          <a:p>
            <a:r>
              <a:rPr lang="en-US" b="1" dirty="0"/>
              <a:t>2️⃣ System Design</a:t>
            </a:r>
            <a:endParaRPr lang="en-GB" b="1" dirty="0"/>
          </a:p>
          <a:p>
            <a:r>
              <a:rPr lang="en-US" dirty="0"/>
              <a:t>This phase involves designing the calculator's layout, including the placement of buttons, display screen, and internal logic for calculations. We also plan how </a:t>
            </a:r>
            <a:r>
              <a:rPr lang="en-US" dirty="0" err="1"/>
              <a:t>Tkinter</a:t>
            </a:r>
            <a:r>
              <a:rPr lang="en-US" dirty="0"/>
              <a:t> will be used to structure the interface.</a:t>
            </a:r>
            <a:endParaRPr lang="en-GB" dirty="0"/>
          </a:p>
          <a:p>
            <a:r>
              <a:rPr lang="en-US" b="1" dirty="0"/>
              <a:t>3️⃣ Implementation (Coding Phase)</a:t>
            </a:r>
            <a:endParaRPr lang="en-GB" b="1" dirty="0"/>
          </a:p>
          <a:p>
            <a:r>
              <a:rPr lang="en-US" dirty="0"/>
              <a:t>Here, we write the actual Python code for the calculator. Functions are created for handling button clicks, mathematical operations, and the GUI layout.</a:t>
            </a:r>
            <a:endParaRPr lang="en-GB" dirty="0"/>
          </a:p>
          <a:p>
            <a:r>
              <a:rPr lang="en-US" b="1" dirty="0"/>
              <a:t>4️⃣ Testing Phase</a:t>
            </a:r>
            <a:endParaRPr lang="en-GB" b="1" dirty="0"/>
          </a:p>
          <a:p>
            <a:r>
              <a:rPr lang="en-US" dirty="0"/>
              <a:t>This phase ensures that the calculator functions correctly by testing various scenarios. We check calculations, button responses, and error handling (e.g., dividing by zero).</a:t>
            </a:r>
            <a:endParaRPr lang="en-GB" dirty="0"/>
          </a:p>
          <a:p>
            <a:r>
              <a:rPr lang="en-US" b="1" dirty="0"/>
              <a:t>5️⃣ Deployment &amp; Maintenance</a:t>
            </a:r>
            <a:endParaRPr lang="en-GB" b="1" dirty="0"/>
          </a:p>
          <a:p>
            <a:r>
              <a:rPr lang="en-US" dirty="0"/>
              <a:t>After successful testing, the calculator is deployed for use. Future updates or bug fixes may be applied to improve functionality, such as adding advanced features.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6503" y="699058"/>
            <a:ext cx="8610600" cy="1293028"/>
          </a:xfrm>
        </p:spPr>
        <p:txBody>
          <a:bodyPr/>
          <a:lstStyle/>
          <a:p>
            <a:r>
              <a:rPr lang="en-US" b="1" dirty="0"/>
              <a:t>6. What is GUI?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Graphical </a:t>
            </a:r>
            <a:r>
              <a:rPr lang="en-US" dirty="0"/>
              <a:t>User Interface (GUI</a:t>
            </a:r>
            <a:r>
              <a:rPr lang="en-US" dirty="0" smtClean="0"/>
              <a:t>) </a:t>
            </a:r>
            <a:r>
              <a:rPr lang="en-US" dirty="0"/>
              <a:t>is a visual way for users to interact with software. Instead of using text-based commands, users can click buttons, enter text, and see graphical elements. In this project, we use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/>
              <a:t>a Python library, to create a GUI-based calculator.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8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712823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of GUI: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User-Friendly </a:t>
            </a:r>
            <a:r>
              <a:rPr lang="en-US" dirty="0"/>
              <a:t>– GUI makes the calculator easy to use.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Visual Interaction </a:t>
            </a:r>
            <a:r>
              <a:rPr lang="en-US" dirty="0"/>
              <a:t>– Users can click buttons instead of typing commands.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Responsive Design– </a:t>
            </a:r>
            <a:r>
              <a:rPr lang="en-US" dirty="0"/>
              <a:t>The calculator updates instantly when buttons are pressed.</a:t>
            </a:r>
            <a:endParaRPr lang="en-GB" dirty="0"/>
          </a:p>
          <a:p>
            <a:r>
              <a:rPr lang="en-US" dirty="0"/>
              <a:t>✅ </a:t>
            </a:r>
            <a:r>
              <a:rPr lang="en-US" dirty="0" smtClean="0"/>
              <a:t>Error Handling </a:t>
            </a:r>
            <a:r>
              <a:rPr lang="en-US" dirty="0"/>
              <a:t>– It shows messages like 'Error' when invalid input is given.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8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We Use GUI in This Project?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GUI makes the calculator more interactive and easy to use. Instead of typing numbers manually, users can click buttons, making the experience faster and smoother.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1012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Introduction Graphical Calculator in Python </vt:lpstr>
      <vt:lpstr>Table of Contents</vt:lpstr>
      <vt:lpstr>1. Introduction</vt:lpstr>
      <vt:lpstr>2. Learning Objectives </vt:lpstr>
      <vt:lpstr>3. Why Python? </vt:lpstr>
      <vt:lpstr>4. Waterfall Model Application  </vt:lpstr>
      <vt:lpstr>6. What is GUI?</vt:lpstr>
      <vt:lpstr>Features of GUI: </vt:lpstr>
      <vt:lpstr>Why We Use GUI in This Project? </vt:lpstr>
      <vt:lpstr>Benefits of the Project </vt:lpstr>
      <vt:lpstr>Future Improvements </vt:lpstr>
      <vt:lpstr>8. Personal Learning Experience &amp; Encouragement</vt:lpstr>
      <vt:lpstr>7. Python Code for the Calculator </vt:lpstr>
      <vt:lpstr>Code continued </vt:lpstr>
      <vt:lpstr>8. Code Explanation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introduction</dc:title>
  <dc:creator>naveed</dc:creator>
  <cp:lastModifiedBy>naveed</cp:lastModifiedBy>
  <cp:revision>7</cp:revision>
  <dcterms:created xsi:type="dcterms:W3CDTF">2025-01-19T07:42:13Z</dcterms:created>
  <dcterms:modified xsi:type="dcterms:W3CDTF">2025-01-19T21:20:57Z</dcterms:modified>
</cp:coreProperties>
</file>