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sldIdLst>
    <p:sldId id="256" r:id="rId5"/>
    <p:sldId id="290" r:id="rId6"/>
    <p:sldId id="257" r:id="rId7"/>
    <p:sldId id="258" r:id="rId8"/>
    <p:sldId id="291" r:id="rId9"/>
    <p:sldId id="293" r:id="rId10"/>
    <p:sldId id="297" r:id="rId11"/>
    <p:sldId id="296" r:id="rId12"/>
    <p:sldId id="294" r:id="rId13"/>
    <p:sldId id="295" r:id="rId14"/>
    <p:sldId id="292" r:id="rId15"/>
    <p:sldId id="298" r:id="rId16"/>
    <p:sldId id="261" r:id="rId17"/>
    <p:sldId id="260" r:id="rId18"/>
    <p:sldId id="277" r:id="rId19"/>
    <p:sldId id="280" r:id="rId20"/>
    <p:sldId id="278" r:id="rId21"/>
    <p:sldId id="279" r:id="rId22"/>
    <p:sldId id="285" r:id="rId23"/>
    <p:sldId id="281" r:id="rId24"/>
    <p:sldId id="282" r:id="rId25"/>
    <p:sldId id="286" r:id="rId26"/>
    <p:sldId id="287" r:id="rId27"/>
    <p:sldId id="283" r:id="rId28"/>
    <p:sldId id="284" r:id="rId29"/>
    <p:sldId id="271" r:id="rId30"/>
    <p:sldId id="288" r:id="rId31"/>
    <p:sldId id="289" r:id="rId32"/>
    <p:sldId id="2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8/7/2022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8/7/2022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8/7/2022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8/7/2022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8/7/2022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8/7/2022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8/7/2022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8/7/2022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8/7/2022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8/7/2022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8/7/2022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44379" y="1347535"/>
            <a:ext cx="8547233" cy="2329315"/>
          </a:xfrm>
        </p:spPr>
        <p:txBody>
          <a:bodyPr/>
          <a:lstStyle/>
          <a:p>
            <a:r>
              <a:rPr lang="en-US" sz="3200" dirty="0">
                <a:latin typeface="Times New Roman" panose="02020603050405020304" pitchFamily="18" charset="0"/>
                <a:cs typeface="Times New Roman" panose="02020603050405020304" pitchFamily="18" charset="0"/>
              </a:rPr>
              <a:t>BDSN End Term Assignment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(Machine Learning with Python and Spark)</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b="1" dirty="0">
                <a:solidFill>
                  <a:schemeClr val="accent1">
                    <a:lumMod val="75000"/>
                  </a:schemeClr>
                </a:solidFill>
                <a:latin typeface="Times New Roman" panose="02020603050405020304" pitchFamily="18" charset="0"/>
                <a:cs typeface="Times New Roman" panose="02020603050405020304" pitchFamily="18" charset="0"/>
              </a:rPr>
              <a:t>Car Price Prediction Using Regression</a:t>
            </a:r>
            <a:br>
              <a:rPr lang="en-US" sz="3200" b="1" dirty="0">
                <a:solidFill>
                  <a:schemeClr val="accent1">
                    <a:lumMod val="75000"/>
                  </a:schemeClr>
                </a:solidFill>
                <a:latin typeface="Times New Roman" panose="02020603050405020304" pitchFamily="18" charset="0"/>
                <a:cs typeface="Times New Roman" panose="02020603050405020304" pitchFamily="18" charset="0"/>
              </a:rPr>
            </a:br>
            <a:endParaRPr lang="en-US"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7623208" y="5943599"/>
            <a:ext cx="3147461" cy="500514"/>
          </a:xfrm>
        </p:spPr>
        <p:txBody>
          <a:bodyPr/>
          <a:lstStyle/>
          <a:p>
            <a:r>
              <a:rPr lang="en-US" sz="2400" b="1" dirty="0">
                <a:latin typeface="Times New Roman" panose="02020603050405020304" pitchFamily="18" charset="0"/>
                <a:cs typeface="Times New Roman" panose="02020603050405020304" pitchFamily="18" charset="0"/>
              </a:rPr>
              <a:t>Name-</a:t>
            </a:r>
            <a:r>
              <a:rPr lang="en-US" sz="2400" b="1" dirty="0">
                <a:solidFill>
                  <a:srgbClr val="FF0000"/>
                </a:solidFill>
                <a:latin typeface="Times New Roman" panose="02020603050405020304" pitchFamily="18" charset="0"/>
                <a:cs typeface="Times New Roman" panose="02020603050405020304" pitchFamily="18" charset="0"/>
              </a:rPr>
              <a:t> Ayan Mullick</a:t>
            </a:r>
          </a:p>
          <a:p>
            <a:r>
              <a:rPr lang="en-US" sz="2400" b="1" dirty="0">
                <a:latin typeface="Times New Roman" panose="02020603050405020304" pitchFamily="18" charset="0"/>
                <a:cs typeface="Times New Roman" panose="02020603050405020304" pitchFamily="18" charset="0"/>
              </a:rPr>
              <a:t>Roll No.- </a:t>
            </a:r>
            <a:r>
              <a:rPr lang="en-US" sz="2400" b="1" dirty="0">
                <a:solidFill>
                  <a:srgbClr val="FF0000"/>
                </a:solidFill>
                <a:latin typeface="Times New Roman" panose="02020603050405020304" pitchFamily="18" charset="0"/>
                <a:cs typeface="Times New Roman" panose="02020603050405020304" pitchFamily="18" charset="0"/>
              </a:rPr>
              <a:t>C22006</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407F-CE35-3649-59C4-3CE92FB9CC0F}"/>
              </a:ext>
            </a:extLst>
          </p:cNvPr>
          <p:cNvSpPr>
            <a:spLocks noGrp="1"/>
          </p:cNvSpPr>
          <p:nvPr>
            <p:ph type="title"/>
          </p:nvPr>
        </p:nvSpPr>
        <p:spPr>
          <a:xfrm>
            <a:off x="1167492" y="381001"/>
            <a:ext cx="9779183" cy="1022624"/>
          </a:xfrm>
        </p:spPr>
        <p:txBody>
          <a:bodyPr/>
          <a:lstStyle/>
          <a:p>
            <a:r>
              <a:rPr lang="en-IN" sz="4000" dirty="0">
                <a:solidFill>
                  <a:srgbClr val="FF0000"/>
                </a:solidFill>
                <a:latin typeface="Times New Roman" panose="02020603050405020304" pitchFamily="18" charset="0"/>
                <a:cs typeface="Times New Roman" panose="02020603050405020304" pitchFamily="18" charset="0"/>
              </a:rPr>
              <a:t>Converting the Data into Pandas Dataframe</a:t>
            </a:r>
          </a:p>
        </p:txBody>
      </p:sp>
      <p:sp>
        <p:nvSpPr>
          <p:cNvPr id="3" name="Content Placeholder 2">
            <a:extLst>
              <a:ext uri="{FF2B5EF4-FFF2-40B4-BE49-F238E27FC236}">
                <a16:creationId xmlns:a16="http://schemas.microsoft.com/office/drawing/2014/main" id="{650232EB-137F-9336-7FB2-9F7084FF801A}"/>
              </a:ext>
            </a:extLst>
          </p:cNvPr>
          <p:cNvSpPr>
            <a:spLocks noGrp="1"/>
          </p:cNvSpPr>
          <p:nvPr>
            <p:ph idx="1"/>
          </p:nvPr>
        </p:nvSpPr>
        <p:spPr>
          <a:xfrm>
            <a:off x="1097280" y="2040557"/>
            <a:ext cx="9849395" cy="3413820"/>
          </a:xfrm>
        </p:spPr>
        <p:txBody>
          <a:bodyPr/>
          <a:lstStyle/>
          <a:p>
            <a:pPr>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It creates a Data Frame object from a structured ndarray, sequence of tuples or dicts, or Data Frame.</a:t>
            </a:r>
          </a:p>
          <a:p>
            <a:pPr>
              <a:lnSpc>
                <a:spcPct val="150000"/>
              </a:lnSpc>
            </a:pPr>
            <a:endParaRPr lang="en-IN"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A8971E4-43C8-011A-FF9F-6D8F07D57B9C}"/>
              </a:ext>
            </a:extLst>
          </p:cNvPr>
          <p:cNvSpPr>
            <a:spLocks noGrp="1"/>
          </p:cNvSpPr>
          <p:nvPr>
            <p:ph type="dt" sz="half" idx="2"/>
          </p:nvPr>
        </p:nvSpPr>
        <p:spPr/>
        <p:txBody>
          <a:bodyPr/>
          <a:lstStyle/>
          <a:p>
            <a:fld id="{7E7AB22C-8B7E-9B4A-8C65-396C3C874D86}" type="datetime1">
              <a:rPr lang="en-US" smtClean="0"/>
              <a:pPr/>
              <a:t>8/7/2022</a:t>
            </a:fld>
            <a:endParaRPr lang="en-US" dirty="0"/>
          </a:p>
        </p:txBody>
      </p:sp>
      <p:sp>
        <p:nvSpPr>
          <p:cNvPr id="5" name="Footer Placeholder 4">
            <a:extLst>
              <a:ext uri="{FF2B5EF4-FFF2-40B4-BE49-F238E27FC236}">
                <a16:creationId xmlns:a16="http://schemas.microsoft.com/office/drawing/2014/main" id="{903BD53B-6F7F-4D39-7781-E3FFECAC83C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DBF7E10-302A-4E0C-A3B6-5084DA0D4ADE}"/>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8" name="Picture 7">
            <a:extLst>
              <a:ext uri="{FF2B5EF4-FFF2-40B4-BE49-F238E27FC236}">
                <a16:creationId xmlns:a16="http://schemas.microsoft.com/office/drawing/2014/main" id="{CC23E6E2-792A-47B2-A457-4C705A559749}"/>
              </a:ext>
            </a:extLst>
          </p:cNvPr>
          <p:cNvPicPr>
            <a:picLocks noChangeAspect="1"/>
          </p:cNvPicPr>
          <p:nvPr/>
        </p:nvPicPr>
        <p:blipFill>
          <a:blip r:embed="rId2"/>
          <a:stretch>
            <a:fillRect/>
          </a:stretch>
        </p:blipFill>
        <p:spPr>
          <a:xfrm>
            <a:off x="1245324" y="3346444"/>
            <a:ext cx="10276115" cy="21079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0379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A16D-2A01-9C3B-2435-796977A42BEA}"/>
              </a:ext>
            </a:extLst>
          </p:cNvPr>
          <p:cNvSpPr>
            <a:spLocks noGrp="1"/>
          </p:cNvSpPr>
          <p:nvPr>
            <p:ph type="title"/>
          </p:nvPr>
        </p:nvSpPr>
        <p:spPr>
          <a:xfrm>
            <a:off x="1167492" y="381000"/>
            <a:ext cx="9779183" cy="802907"/>
          </a:xfrm>
        </p:spPr>
        <p:txBody>
          <a:bodyPr/>
          <a:lstStyle/>
          <a:p>
            <a:r>
              <a:rPr lang="en-IN" sz="4000" dirty="0">
                <a:solidFill>
                  <a:srgbClr val="FF0000"/>
                </a:solidFill>
                <a:latin typeface="Times New Roman" panose="02020603050405020304" pitchFamily="18" charset="0"/>
                <a:cs typeface="Times New Roman" panose="02020603050405020304" pitchFamily="18" charset="0"/>
              </a:rPr>
              <a:t>Installation of PySpark</a:t>
            </a:r>
          </a:p>
        </p:txBody>
      </p:sp>
      <p:sp>
        <p:nvSpPr>
          <p:cNvPr id="3" name="Content Placeholder 2">
            <a:extLst>
              <a:ext uri="{FF2B5EF4-FFF2-40B4-BE49-F238E27FC236}">
                <a16:creationId xmlns:a16="http://schemas.microsoft.com/office/drawing/2014/main" id="{3C444090-BB51-A0BD-40C5-8BC027FFEE5B}"/>
              </a:ext>
            </a:extLst>
          </p:cNvPr>
          <p:cNvSpPr>
            <a:spLocks noGrp="1"/>
          </p:cNvSpPr>
          <p:nvPr>
            <p:ph idx="1"/>
          </p:nvPr>
        </p:nvSpPr>
        <p:spPr>
          <a:xfrm>
            <a:off x="1167493" y="1183907"/>
            <a:ext cx="9779182" cy="4270469"/>
          </a:xfrm>
        </p:spPr>
        <p:txBody>
          <a:bodyPr/>
          <a:lstStyle/>
          <a:p>
            <a:pPr marL="457200" indent="-457200" algn="just">
              <a:lnSpc>
                <a:spcPct val="150000"/>
              </a:lnSpc>
              <a:buFont typeface="Wingdings" panose="05000000000000000000" pitchFamily="2" charset="2"/>
              <a:buChar char="§"/>
            </a:pPr>
            <a:r>
              <a:rPr lang="en-US" sz="2000" b="0" i="0" dirty="0">
                <a:solidFill>
                  <a:srgbClr val="202124"/>
                </a:solidFill>
                <a:effectLst/>
                <a:latin typeface="Times New Roman" panose="02020603050405020304" pitchFamily="18" charset="0"/>
                <a:cs typeface="Times New Roman" panose="02020603050405020304" pitchFamily="18" charset="0"/>
              </a:rPr>
              <a:t>pip3 is </a:t>
            </a:r>
            <a:r>
              <a:rPr lang="en-US" sz="2000" b="1" i="0" dirty="0">
                <a:solidFill>
                  <a:srgbClr val="202124"/>
                </a:solidFill>
                <a:effectLst/>
                <a:latin typeface="Times New Roman" panose="02020603050405020304" pitchFamily="18" charset="0"/>
                <a:cs typeface="Times New Roman" panose="02020603050405020304" pitchFamily="18" charset="0"/>
              </a:rPr>
              <a:t>the official package manager and pip command for Python 3</a:t>
            </a:r>
            <a:r>
              <a:rPr lang="en-US" sz="2000" b="0" i="0" dirty="0">
                <a:solidFill>
                  <a:srgbClr val="202124"/>
                </a:solidFill>
                <a:effectLst/>
                <a:latin typeface="Times New Roman" panose="02020603050405020304" pitchFamily="18" charset="0"/>
                <a:cs typeface="Times New Roman" panose="02020603050405020304" pitchFamily="18" charset="0"/>
              </a:rPr>
              <a:t>. It enables the installation and management of third-party software packages with features and functionality not found in the Python standard library. Pip3 installs packages from PyPI (Python Package Index).</a:t>
            </a:r>
          </a:p>
          <a:p>
            <a:pPr marL="457200" indent="-457200" algn="just">
              <a:lnSpc>
                <a:spcPct val="150000"/>
              </a:lnSpc>
              <a:buFont typeface="Wingdings" panose="05000000000000000000" pitchFamily="2" charset="2"/>
              <a:buChar char="§"/>
            </a:pPr>
            <a:r>
              <a:rPr lang="en-US" sz="2000" b="0" i="0" dirty="0">
                <a:solidFill>
                  <a:srgbClr val="202124"/>
                </a:solidFill>
                <a:effectLst/>
                <a:latin typeface="Times New Roman" panose="02020603050405020304" pitchFamily="18" charset="0"/>
                <a:cs typeface="Times New Roman" panose="02020603050405020304" pitchFamily="18" charset="0"/>
              </a:rPr>
              <a:t>PySpark is </a:t>
            </a:r>
            <a:r>
              <a:rPr lang="en-US" sz="2000" i="0" dirty="0">
                <a:solidFill>
                  <a:srgbClr val="202124"/>
                </a:solidFill>
                <a:effectLst/>
                <a:latin typeface="Times New Roman" panose="02020603050405020304" pitchFamily="18" charset="0"/>
                <a:cs typeface="Times New Roman" panose="02020603050405020304" pitchFamily="18" charset="0"/>
              </a:rPr>
              <a:t>the </a:t>
            </a:r>
            <a:r>
              <a:rPr lang="en-US" sz="2000" b="1" i="0" dirty="0">
                <a:solidFill>
                  <a:srgbClr val="202124"/>
                </a:solidFill>
                <a:effectLst/>
                <a:latin typeface="Times New Roman" panose="02020603050405020304" pitchFamily="18" charset="0"/>
                <a:cs typeface="Times New Roman" panose="02020603050405020304" pitchFamily="18" charset="0"/>
              </a:rPr>
              <a:t>Python API</a:t>
            </a:r>
            <a:r>
              <a:rPr lang="en-US" sz="2000" i="0" dirty="0">
                <a:solidFill>
                  <a:srgbClr val="202124"/>
                </a:solidFill>
                <a:effectLst/>
                <a:latin typeface="Times New Roman" panose="02020603050405020304" pitchFamily="18" charset="0"/>
                <a:cs typeface="Times New Roman" panose="02020603050405020304" pitchFamily="18" charset="0"/>
              </a:rPr>
              <a:t> for Apache Spark, an open source, distributed computing framework and set of libraries for real-time, large-scale data processing.</a:t>
            </a:r>
          </a:p>
          <a:p>
            <a:pPr marL="457200" indent="-457200" algn="just">
              <a:lnSpc>
                <a:spcPct val="150000"/>
              </a:lnSpc>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DF8E87C6-9B50-CD05-71D1-4E69275A74E2}"/>
              </a:ext>
            </a:extLst>
          </p:cNvPr>
          <p:cNvSpPr>
            <a:spLocks noGrp="1"/>
          </p:cNvSpPr>
          <p:nvPr>
            <p:ph type="dt" sz="half" idx="2"/>
          </p:nvPr>
        </p:nvSpPr>
        <p:spPr/>
        <p:txBody>
          <a:bodyPr/>
          <a:lstStyle/>
          <a:p>
            <a:fld id="{7E7AB22C-8B7E-9B4A-8C65-396C3C874D86}" type="datetime1">
              <a:rPr lang="en-US" smtClean="0"/>
              <a:pPr/>
              <a:t>8/7/2022</a:t>
            </a:fld>
            <a:endParaRPr lang="en-US" dirty="0"/>
          </a:p>
        </p:txBody>
      </p:sp>
      <p:sp>
        <p:nvSpPr>
          <p:cNvPr id="5" name="Footer Placeholder 4">
            <a:extLst>
              <a:ext uri="{FF2B5EF4-FFF2-40B4-BE49-F238E27FC236}">
                <a16:creationId xmlns:a16="http://schemas.microsoft.com/office/drawing/2014/main" id="{215DE45A-D2E3-D65C-2A27-2E003AEF706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C55C2E7-2482-5B53-332A-361659547E0B}"/>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7" name="Picture 6" descr="Graphical user interface, text&#10;&#10;Description automatically generated">
            <a:extLst>
              <a:ext uri="{FF2B5EF4-FFF2-40B4-BE49-F238E27FC236}">
                <a16:creationId xmlns:a16="http://schemas.microsoft.com/office/drawing/2014/main" id="{45C3211E-3906-5B2F-D312-91AEAFB32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958" y="4293789"/>
            <a:ext cx="9438717" cy="1692508"/>
          </a:xfrm>
          <a:prstGeom prst="rect">
            <a:avLst/>
          </a:prstGeom>
        </p:spPr>
      </p:pic>
    </p:spTree>
    <p:extLst>
      <p:ext uri="{BB962C8B-B14F-4D97-AF65-F5344CB8AC3E}">
        <p14:creationId xmlns:p14="http://schemas.microsoft.com/office/powerpoint/2010/main" val="1593795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94D5-E1B3-702C-9D6E-27A99A3B636F}"/>
              </a:ext>
            </a:extLst>
          </p:cNvPr>
          <p:cNvSpPr>
            <a:spLocks noGrp="1"/>
          </p:cNvSpPr>
          <p:nvPr>
            <p:ph type="title"/>
          </p:nvPr>
        </p:nvSpPr>
        <p:spPr>
          <a:xfrm>
            <a:off x="1167492" y="381001"/>
            <a:ext cx="9779183" cy="668153"/>
          </a:xfrm>
        </p:spPr>
        <p:txBody>
          <a:bodyPr/>
          <a:lstStyle/>
          <a:p>
            <a:r>
              <a:rPr lang="en-IN" sz="4000" dirty="0">
                <a:solidFill>
                  <a:srgbClr val="FF0000"/>
                </a:solidFill>
                <a:latin typeface="Times New Roman" panose="02020603050405020304" pitchFamily="18" charset="0"/>
                <a:cs typeface="Times New Roman" panose="02020603050405020304" pitchFamily="18" charset="0"/>
              </a:rPr>
              <a:t>Loading Data using Spark</a:t>
            </a:r>
          </a:p>
        </p:txBody>
      </p:sp>
      <p:pic>
        <p:nvPicPr>
          <p:cNvPr id="9" name="Content Placeholder 8">
            <a:extLst>
              <a:ext uri="{FF2B5EF4-FFF2-40B4-BE49-F238E27FC236}">
                <a16:creationId xmlns:a16="http://schemas.microsoft.com/office/drawing/2014/main" id="{EDEE09A5-9A81-6AC4-FABE-D64C2BC5AB7C}"/>
              </a:ext>
            </a:extLst>
          </p:cNvPr>
          <p:cNvPicPr>
            <a:picLocks noGrp="1" noChangeAspect="1"/>
          </p:cNvPicPr>
          <p:nvPr>
            <p:ph idx="1"/>
          </p:nvPr>
        </p:nvPicPr>
        <p:blipFill>
          <a:blip r:embed="rId2"/>
          <a:stretch>
            <a:fillRect/>
          </a:stretch>
        </p:blipFill>
        <p:spPr>
          <a:xfrm>
            <a:off x="1087655" y="1460582"/>
            <a:ext cx="10039149" cy="37851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Date Placeholder 3">
            <a:extLst>
              <a:ext uri="{FF2B5EF4-FFF2-40B4-BE49-F238E27FC236}">
                <a16:creationId xmlns:a16="http://schemas.microsoft.com/office/drawing/2014/main" id="{4436B872-F316-1D73-C4C4-A458410543B4}"/>
              </a:ext>
            </a:extLst>
          </p:cNvPr>
          <p:cNvSpPr>
            <a:spLocks noGrp="1"/>
          </p:cNvSpPr>
          <p:nvPr>
            <p:ph type="dt" sz="half" idx="2"/>
          </p:nvPr>
        </p:nvSpPr>
        <p:spPr/>
        <p:txBody>
          <a:bodyPr/>
          <a:lstStyle/>
          <a:p>
            <a:fld id="{DD9C8446-696E-6942-B6C8-CC9CAD0B34E0}" type="datetime1">
              <a:rPr lang="en-US" smtClean="0"/>
              <a:pPr/>
              <a:t>8/7/2022</a:t>
            </a:fld>
            <a:endParaRPr lang="en-US" dirty="0"/>
          </a:p>
        </p:txBody>
      </p:sp>
      <p:sp>
        <p:nvSpPr>
          <p:cNvPr id="5" name="Footer Placeholder 4">
            <a:extLst>
              <a:ext uri="{FF2B5EF4-FFF2-40B4-BE49-F238E27FC236}">
                <a16:creationId xmlns:a16="http://schemas.microsoft.com/office/drawing/2014/main" id="{5EC261B0-028D-0931-D780-B075B6EF69E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9D9DC9-C84B-B5CE-1E79-AB135E22844A}"/>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051677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sz="4000" dirty="0">
                <a:solidFill>
                  <a:srgbClr val="FF0000"/>
                </a:solidFill>
                <a:latin typeface="Times New Roman" panose="02020603050405020304" pitchFamily="18" charset="0"/>
                <a:cs typeface="Times New Roman" panose="02020603050405020304" pitchFamily="18" charset="0"/>
              </a:rPr>
              <a:t>Data Attributes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8/7/2022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Car Price Prediction using regression</a:t>
            </a:r>
          </a:p>
          <a:p>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10" name="Title 1">
            <a:extLst>
              <a:ext uri="{FF2B5EF4-FFF2-40B4-BE49-F238E27FC236}">
                <a16:creationId xmlns:a16="http://schemas.microsoft.com/office/drawing/2014/main" id="{EA75FD87-2569-0243-275D-F5F7BFB3DFD2}"/>
              </a:ext>
            </a:extLst>
          </p:cNvPr>
          <p:cNvSpPr txBox="1">
            <a:spLocks/>
          </p:cNvSpPr>
          <p:nvPr/>
        </p:nvSpPr>
        <p:spPr>
          <a:xfrm>
            <a:off x="1251284" y="1992429"/>
            <a:ext cx="9413509" cy="325333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457200" indent="-457200" algn="just">
              <a:lnSpc>
                <a:spcPct val="150000"/>
              </a:lnSpc>
              <a:buFont typeface="+mj-lt"/>
              <a:buAutoNum type="arabicPeriod"/>
            </a:pPr>
            <a:r>
              <a:rPr lang="en-US" sz="2400" b="0" dirty="0">
                <a:latin typeface="Times New Roman" panose="02020603050405020304" pitchFamily="18" charset="0"/>
                <a:cs typeface="Times New Roman" panose="02020603050405020304" pitchFamily="18" charset="0"/>
              </a:rPr>
              <a:t>Numerical type of attributes: year, selling_price, km_driven</a:t>
            </a:r>
          </a:p>
          <a:p>
            <a:pPr marL="457200" indent="-457200" algn="just">
              <a:lnSpc>
                <a:spcPct val="150000"/>
              </a:lnSpc>
              <a:buFont typeface="+mj-lt"/>
              <a:buAutoNum type="arabicPeriod"/>
            </a:pPr>
            <a:r>
              <a:rPr lang="en-US" sz="2400" b="0" dirty="0">
                <a:latin typeface="Times New Roman" panose="02020603050405020304" pitchFamily="18" charset="0"/>
                <a:cs typeface="Times New Roman" panose="02020603050405020304" pitchFamily="18" charset="0"/>
              </a:rPr>
              <a:t>Categorical type of attributes: name, fuel, seller_type, transmission, owner</a:t>
            </a:r>
          </a:p>
          <a:p>
            <a:pPr marL="457200" indent="-457200" algn="just">
              <a:lnSpc>
                <a:spcPct val="150000"/>
              </a:lnSpc>
              <a:buFont typeface="+mj-lt"/>
              <a:buAutoNum type="arabicPeriod"/>
            </a:pPr>
            <a:r>
              <a:rPr lang="en-US" sz="2400" b="0" dirty="0">
                <a:latin typeface="Times New Roman" panose="02020603050405020304" pitchFamily="18" charset="0"/>
                <a:cs typeface="Times New Roman" panose="02020603050405020304" pitchFamily="18" charset="0"/>
              </a:rPr>
              <a:t>The dataset has been read as a spark dataframe from a csv file with the help of below command:</a:t>
            </a:r>
          </a:p>
          <a:p>
            <a:endParaRPr lang="en-US" sz="4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57A6EAE-C50E-E6ED-C002-5E61D05382D0}"/>
              </a:ext>
            </a:extLst>
          </p:cNvPr>
          <p:cNvPicPr>
            <a:picLocks noChangeAspect="1"/>
          </p:cNvPicPr>
          <p:nvPr/>
        </p:nvPicPr>
        <p:blipFill>
          <a:blip r:embed="rId2"/>
          <a:stretch>
            <a:fillRect/>
          </a:stretch>
        </p:blipFill>
        <p:spPr>
          <a:xfrm>
            <a:off x="1007370" y="5005772"/>
            <a:ext cx="10803629" cy="5825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2738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sz="4000" dirty="0">
                <a:solidFill>
                  <a:srgbClr val="FF0000"/>
                </a:solidFill>
                <a:latin typeface="Times New Roman" panose="02020603050405020304" pitchFamily="18" charset="0"/>
                <a:cs typeface="Times New Roman" panose="02020603050405020304" pitchFamily="18" charset="0"/>
              </a:rPr>
              <a:t>Dataset Snapshot</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solidFill>
                  <a:schemeClr val="tx1"/>
                </a:solidFill>
              </a:rPr>
              <a:t>8/7/2022</a:t>
            </a:fld>
            <a:endParaRPr lang="en-US" dirty="0">
              <a:solidFill>
                <a:schemeClr val="tx1"/>
              </a:solidFill>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solidFill>
                  <a:schemeClr val="tx1"/>
                </a:solidFill>
              </a:rPr>
              <a:t>Car Price Prediction using regression</a:t>
            </a:r>
          </a:p>
          <a:p>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solidFill>
                  <a:schemeClr val="tx1"/>
                </a:solidFill>
              </a:rPr>
              <a:pPr/>
              <a:t>14</a:t>
            </a:fld>
            <a:endParaRPr lang="en-US" dirty="0">
              <a:solidFill>
                <a:schemeClr val="tx1"/>
              </a:solidFill>
            </a:endParaRPr>
          </a:p>
        </p:txBody>
      </p:sp>
      <p:sp>
        <p:nvSpPr>
          <p:cNvPr id="8" name="Content Placeholder 7">
            <a:extLst>
              <a:ext uri="{FF2B5EF4-FFF2-40B4-BE49-F238E27FC236}">
                <a16:creationId xmlns:a16="http://schemas.microsoft.com/office/drawing/2014/main" id="{8D693B94-BFC7-8096-C74A-13C2BC9046F5}"/>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Below is the first 10 rows of the dataframe ‘data’:</a:t>
            </a:r>
          </a:p>
          <a:p>
            <a:endParaRPr lang="en-IN" dirty="0"/>
          </a:p>
        </p:txBody>
      </p:sp>
      <p:pic>
        <p:nvPicPr>
          <p:cNvPr id="9" name="Picture 8">
            <a:extLst>
              <a:ext uri="{FF2B5EF4-FFF2-40B4-BE49-F238E27FC236}">
                <a16:creationId xmlns:a16="http://schemas.microsoft.com/office/drawing/2014/main" id="{D0FAF185-0CBF-2BF1-6FC6-D3B891BF7A50}"/>
              </a:ext>
            </a:extLst>
          </p:cNvPr>
          <p:cNvPicPr>
            <a:picLocks noChangeAspect="1"/>
          </p:cNvPicPr>
          <p:nvPr/>
        </p:nvPicPr>
        <p:blipFill>
          <a:blip r:embed="rId2"/>
          <a:stretch>
            <a:fillRect/>
          </a:stretch>
        </p:blipFill>
        <p:spPr>
          <a:xfrm>
            <a:off x="1245325" y="2941970"/>
            <a:ext cx="9649260" cy="25124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12917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1"/>
            <a:ext cx="9779183" cy="1216794"/>
          </a:xfrm>
        </p:spPr>
        <p:txBody>
          <a:bodyPr/>
          <a:lstStyle/>
          <a:p>
            <a:r>
              <a:rPr lang="en-US" sz="4000" dirty="0">
                <a:solidFill>
                  <a:srgbClr val="FF0000"/>
                </a:solidFill>
                <a:latin typeface="Times New Roman" panose="02020603050405020304" pitchFamily="18" charset="0"/>
                <a:cs typeface="Times New Roman" panose="02020603050405020304" pitchFamily="18" charset="0"/>
              </a:rPr>
              <a:t>Summary Statistics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2" y="1857676"/>
            <a:ext cx="10363573" cy="4081111"/>
          </a:xfrm>
        </p:spPr>
        <p:txBody>
          <a:bodyPr vert="horz" lIns="91440" tIns="45720" rIns="91440" bIns="45720" rtlCol="0" anchor="t">
            <a:normAutofit fontScale="92500" lnSpcReduction="20000"/>
          </a:bodyPr>
          <a:lstStyle/>
          <a:p>
            <a:pPr algn="just">
              <a:lnSpc>
                <a:spcPct val="100000"/>
              </a:lnSpc>
            </a:pPr>
            <a:r>
              <a:rPr lang="en-US" sz="2400" dirty="0">
                <a:latin typeface="Times New Roman" panose="02020603050405020304" pitchFamily="18" charset="0"/>
                <a:cs typeface="Times New Roman" panose="02020603050405020304" pitchFamily="18" charset="0"/>
              </a:rPr>
              <a:t>Summary of the dataset consists of 5 properties: count, mean(average), stddev(standard deviation), min, max:</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As 'name', 'fuel', 'seller_type' and 'transmission' are all categorical attributes so they don't have mean and standard deviation, as a result in summary for the mentioned attributes these particular things are null.</a:t>
            </a:r>
            <a:endParaRPr lang="en-IN" sz="2400" dirty="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8/7/2022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Car Price Prediction using regression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pic>
        <p:nvPicPr>
          <p:cNvPr id="7" name="Picture 6">
            <a:extLst>
              <a:ext uri="{FF2B5EF4-FFF2-40B4-BE49-F238E27FC236}">
                <a16:creationId xmlns:a16="http://schemas.microsoft.com/office/drawing/2014/main" id="{6993504C-03B2-0F81-472D-BD448F18D0D1}"/>
              </a:ext>
            </a:extLst>
          </p:cNvPr>
          <p:cNvPicPr>
            <a:picLocks noChangeAspect="1"/>
          </p:cNvPicPr>
          <p:nvPr/>
        </p:nvPicPr>
        <p:blipFill>
          <a:blip r:embed="rId2"/>
          <a:stretch>
            <a:fillRect/>
          </a:stretch>
        </p:blipFill>
        <p:spPr>
          <a:xfrm>
            <a:off x="1306604" y="2615840"/>
            <a:ext cx="9974204" cy="20010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56716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sz="4000" dirty="0">
                <a:solidFill>
                  <a:srgbClr val="FF0000"/>
                </a:solidFill>
                <a:latin typeface="Times New Roman" panose="02020603050405020304" pitchFamily="18" charset="0"/>
                <a:cs typeface="Times New Roman" panose="02020603050405020304" pitchFamily="18" charset="0"/>
              </a:rPr>
              <a:t>Data Exploration</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8/7/2022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Car Price Prediction using regression</a:t>
            </a:r>
          </a:p>
          <a:p>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10" name="Title 1">
            <a:extLst>
              <a:ext uri="{FF2B5EF4-FFF2-40B4-BE49-F238E27FC236}">
                <a16:creationId xmlns:a16="http://schemas.microsoft.com/office/drawing/2014/main" id="{EA75FD87-2569-0243-275D-F5F7BFB3DFD2}"/>
              </a:ext>
            </a:extLst>
          </p:cNvPr>
          <p:cNvSpPr txBox="1">
            <a:spLocks/>
          </p:cNvSpPr>
          <p:nvPr/>
        </p:nvSpPr>
        <p:spPr>
          <a:xfrm>
            <a:off x="1251284" y="2184935"/>
            <a:ext cx="9413509" cy="154966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2400" b="0" dirty="0">
                <a:latin typeface="Times New Roman" panose="02020603050405020304" pitchFamily="18" charset="0"/>
                <a:cs typeface="Times New Roman" panose="02020603050405020304" pitchFamily="18" charset="0"/>
              </a:rPr>
              <a:t>The dataset doesn’t have any null value. Below is its proof.</a:t>
            </a:r>
          </a:p>
          <a:p>
            <a:endParaRPr lang="en-US" sz="2400" b="0" dirty="0">
              <a:latin typeface="Times New Roman" panose="02020603050405020304" pitchFamily="18" charset="0"/>
              <a:cs typeface="Times New Roman" panose="02020603050405020304" pitchFamily="18" charset="0"/>
            </a:endParaRPr>
          </a:p>
          <a:p>
            <a:endParaRPr lang="en-US" sz="4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F41362C-8273-F376-0E88-B6A8991D6AC1}"/>
              </a:ext>
            </a:extLst>
          </p:cNvPr>
          <p:cNvPicPr>
            <a:picLocks noChangeAspect="1"/>
          </p:cNvPicPr>
          <p:nvPr/>
        </p:nvPicPr>
        <p:blipFill>
          <a:blip r:embed="rId2"/>
          <a:stretch>
            <a:fillRect/>
          </a:stretch>
        </p:blipFill>
        <p:spPr>
          <a:xfrm>
            <a:off x="1387655" y="3061723"/>
            <a:ext cx="8025852" cy="22514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44765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B285061-2AA8-8A43-09BF-4B82383DF16A}"/>
              </a:ext>
            </a:extLst>
          </p:cNvPr>
          <p:cNvSpPr>
            <a:spLocks noGrp="1"/>
          </p:cNvSpPr>
          <p:nvPr>
            <p:ph type="dt" sz="half" idx="2"/>
          </p:nvPr>
        </p:nvSpPr>
        <p:spPr/>
        <p:txBody>
          <a:bodyPr/>
          <a:lstStyle/>
          <a:p>
            <a:fld id="{DD9C8446-696E-6942-B6C8-CC9CAD0B34E0}" type="datetime1">
              <a:rPr lang="en-US" smtClean="0"/>
              <a:pPr/>
              <a:t>8/7/2022</a:t>
            </a:fld>
            <a:endParaRPr lang="en-US" dirty="0"/>
          </a:p>
        </p:txBody>
      </p:sp>
      <p:sp>
        <p:nvSpPr>
          <p:cNvPr id="5" name="Footer Placeholder 4">
            <a:extLst>
              <a:ext uri="{FF2B5EF4-FFF2-40B4-BE49-F238E27FC236}">
                <a16:creationId xmlns:a16="http://schemas.microsoft.com/office/drawing/2014/main" id="{E76309B3-38AC-0226-DA0B-CB056579D2C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A53AAB6-48F6-B59E-84A2-4F27A1B25F41}"/>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
        <p:nvSpPr>
          <p:cNvPr id="7" name="Title 1">
            <a:extLst>
              <a:ext uri="{FF2B5EF4-FFF2-40B4-BE49-F238E27FC236}">
                <a16:creationId xmlns:a16="http://schemas.microsoft.com/office/drawing/2014/main" id="{738B5C50-F82C-A926-81C4-F42B278FC279}"/>
              </a:ext>
            </a:extLst>
          </p:cNvPr>
          <p:cNvSpPr txBox="1">
            <a:spLocks/>
          </p:cNvSpPr>
          <p:nvPr/>
        </p:nvSpPr>
        <p:spPr>
          <a:xfrm>
            <a:off x="1482292" y="624110"/>
            <a:ext cx="10022320" cy="105698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4000" dirty="0">
                <a:solidFill>
                  <a:srgbClr val="FF0000"/>
                </a:solidFill>
                <a:latin typeface="Times New Roman" panose="02020603050405020304" pitchFamily="18" charset="0"/>
                <a:cs typeface="Times New Roman" panose="02020603050405020304" pitchFamily="18" charset="0"/>
              </a:rPr>
              <a:t>Exploratory Data Analysis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96211B18-2849-4975-8503-91A864A909C4}"/>
              </a:ext>
            </a:extLst>
          </p:cNvPr>
          <p:cNvSpPr txBox="1">
            <a:spLocks/>
          </p:cNvSpPr>
          <p:nvPr/>
        </p:nvSpPr>
        <p:spPr>
          <a:xfrm>
            <a:off x="1752600" y="2046813"/>
            <a:ext cx="4313864" cy="37776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u="sng" dirty="0">
                <a:latin typeface="Times New Roman" panose="02020603050405020304" pitchFamily="18" charset="0"/>
                <a:cs typeface="Times New Roman" panose="02020603050405020304" pitchFamily="18" charset="0"/>
              </a:rPr>
              <a:t>Showing Group wise count:</a:t>
            </a:r>
          </a:p>
          <a:p>
            <a:pPr algn="just"/>
            <a:r>
              <a:rPr lang="en-US" sz="2400" dirty="0">
                <a:latin typeface="Times New Roman" panose="02020603050405020304" pitchFamily="18" charset="0"/>
                <a:cs typeface="Times New Roman" panose="02020603050405020304" pitchFamily="18" charset="0"/>
              </a:rPr>
              <a:t>Based on the categories of ‘</a:t>
            </a:r>
            <a:r>
              <a:rPr lang="en-US" sz="2400" u="sng" dirty="0">
                <a:latin typeface="Times New Roman" panose="02020603050405020304" pitchFamily="18" charset="0"/>
                <a:cs typeface="Times New Roman" panose="02020603050405020304" pitchFamily="18" charset="0"/>
              </a:rPr>
              <a:t>Fuel</a:t>
            </a:r>
            <a:r>
              <a:rPr lang="en-US" sz="2400" dirty="0">
                <a:latin typeface="Times New Roman" panose="02020603050405020304" pitchFamily="18" charset="0"/>
                <a:cs typeface="Times New Roman" panose="02020603050405020304" pitchFamily="18" charset="0"/>
              </a:rPr>
              <a:t>’ attribute:</a:t>
            </a:r>
          </a:p>
          <a:p>
            <a:endParaRPr lang="en-US" dirty="0"/>
          </a:p>
        </p:txBody>
      </p:sp>
      <p:sp>
        <p:nvSpPr>
          <p:cNvPr id="9" name="Content Placeholder 3">
            <a:extLst>
              <a:ext uri="{FF2B5EF4-FFF2-40B4-BE49-F238E27FC236}">
                <a16:creationId xmlns:a16="http://schemas.microsoft.com/office/drawing/2014/main" id="{3AF213BF-483E-AC8A-D2CE-021BE9E99C20}"/>
              </a:ext>
            </a:extLst>
          </p:cNvPr>
          <p:cNvSpPr txBox="1">
            <a:spLocks/>
          </p:cNvSpPr>
          <p:nvPr/>
        </p:nvSpPr>
        <p:spPr>
          <a:xfrm>
            <a:off x="7190748" y="1601685"/>
            <a:ext cx="4313864" cy="422275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b="1" u="sng" dirty="0">
                <a:solidFill>
                  <a:schemeClr val="tx1"/>
                </a:solidFill>
                <a:latin typeface="Times New Roman" panose="02020603050405020304" pitchFamily="18" charset="0"/>
                <a:cs typeface="Times New Roman" panose="02020603050405020304" pitchFamily="18" charset="0"/>
              </a:rPr>
              <a:t>Analysis:</a:t>
            </a:r>
          </a:p>
          <a:p>
            <a:pPr algn="just"/>
            <a:r>
              <a:rPr lang="en-US" sz="2400" dirty="0">
                <a:solidFill>
                  <a:schemeClr val="tx1"/>
                </a:solidFill>
                <a:latin typeface="Times New Roman" panose="02020603050405020304" pitchFamily="18" charset="0"/>
                <a:cs typeface="Times New Roman" panose="02020603050405020304" pitchFamily="18" charset="0"/>
              </a:rPr>
              <a:t>As the number of instance with 'Electric' as fuel is only 1 so we can't keep it because it won't help in random split of the data because this instance will go to either in train set or test set. So after training the model it can create problem for prediction.</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3897ED-5CDC-5CB0-BA1B-4E017B31F98F}"/>
              </a:ext>
            </a:extLst>
          </p:cNvPr>
          <p:cNvPicPr>
            <a:picLocks noChangeAspect="1"/>
          </p:cNvPicPr>
          <p:nvPr/>
        </p:nvPicPr>
        <p:blipFill>
          <a:blip r:embed="rId2"/>
          <a:stretch>
            <a:fillRect/>
          </a:stretch>
        </p:blipFill>
        <p:spPr>
          <a:xfrm>
            <a:off x="1752599" y="3577657"/>
            <a:ext cx="2960205" cy="1675157"/>
          </a:xfrm>
          <a:prstGeom prst="rect">
            <a:avLst/>
          </a:prstGeom>
        </p:spPr>
      </p:pic>
    </p:spTree>
    <p:extLst>
      <p:ext uri="{BB962C8B-B14F-4D97-AF65-F5344CB8AC3E}">
        <p14:creationId xmlns:p14="http://schemas.microsoft.com/office/powerpoint/2010/main" val="1208396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E223A4-A80D-B99A-1DEF-FE1C332418F7}"/>
              </a:ext>
            </a:extLst>
          </p:cNvPr>
          <p:cNvSpPr>
            <a:spLocks noGrp="1"/>
          </p:cNvSpPr>
          <p:nvPr>
            <p:ph type="dt" sz="half" idx="2"/>
          </p:nvPr>
        </p:nvSpPr>
        <p:spPr/>
        <p:txBody>
          <a:bodyPr/>
          <a:lstStyle/>
          <a:p>
            <a:fld id="{DD9C8446-696E-6942-B6C8-CC9CAD0B34E0}" type="datetime1">
              <a:rPr lang="en-US" smtClean="0"/>
              <a:pPr/>
              <a:t>8/7/2022</a:t>
            </a:fld>
            <a:endParaRPr lang="en-US" dirty="0"/>
          </a:p>
        </p:txBody>
      </p:sp>
      <p:sp>
        <p:nvSpPr>
          <p:cNvPr id="5" name="Footer Placeholder 4">
            <a:extLst>
              <a:ext uri="{FF2B5EF4-FFF2-40B4-BE49-F238E27FC236}">
                <a16:creationId xmlns:a16="http://schemas.microsoft.com/office/drawing/2014/main" id="{CC11438F-3280-2255-C415-342AFBE36C4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A33F4ED-C078-0BBA-F7AB-1D2569D202B5}"/>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7" name="Title 1">
            <a:extLst>
              <a:ext uri="{FF2B5EF4-FFF2-40B4-BE49-F238E27FC236}">
                <a16:creationId xmlns:a16="http://schemas.microsoft.com/office/drawing/2014/main" id="{1BD46D3F-259E-329F-1149-D170B46882DA}"/>
              </a:ext>
            </a:extLst>
          </p:cNvPr>
          <p:cNvSpPr>
            <a:spLocks noGrp="1"/>
          </p:cNvSpPr>
          <p:nvPr>
            <p:ph type="title"/>
          </p:nvPr>
        </p:nvSpPr>
        <p:spPr>
          <a:xfrm>
            <a:off x="818148" y="360032"/>
            <a:ext cx="10299031" cy="1023851"/>
          </a:xfrm>
        </p:spPr>
        <p:txBody>
          <a:bodyPr/>
          <a:lstStyle/>
          <a:p>
            <a:r>
              <a:rPr lang="en-US" sz="4000" dirty="0">
                <a:latin typeface="Times New Roman" panose="02020603050405020304" pitchFamily="18" charset="0"/>
                <a:cs typeface="Times New Roman" panose="02020603050405020304" pitchFamily="18" charset="0"/>
              </a:rPr>
              <a:t>Analysis on Seller_Type and Transmission</a:t>
            </a:r>
            <a:endParaRPr lang="en-IN" sz="4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98F26CEC-76E0-BF4B-0FC4-992CDF46FE67}"/>
              </a:ext>
            </a:extLst>
          </p:cNvPr>
          <p:cNvSpPr>
            <a:spLocks noGrp="1"/>
          </p:cNvSpPr>
          <p:nvPr>
            <p:ph sz="half" idx="1"/>
          </p:nvPr>
        </p:nvSpPr>
        <p:spPr>
          <a:xfrm>
            <a:off x="1160067" y="1848052"/>
            <a:ext cx="4313864" cy="4032984"/>
          </a:xfrm>
        </p:spPr>
        <p:txBody>
          <a:bodyPr>
            <a:normAutofit fontScale="92500" lnSpcReduction="20000"/>
          </a:bodyPr>
          <a:lstStyle/>
          <a:p>
            <a:r>
              <a:rPr lang="en-US" sz="2600" dirty="0">
                <a:latin typeface="Times New Roman" panose="02020603050405020304" pitchFamily="18" charset="0"/>
                <a:cs typeface="Times New Roman" panose="02020603050405020304" pitchFamily="18" charset="0"/>
              </a:rPr>
              <a:t>Below is the count of each category of </a:t>
            </a:r>
            <a:r>
              <a:rPr lang="en-US" sz="2600" u="sng" dirty="0">
                <a:latin typeface="Times New Roman" panose="02020603050405020304" pitchFamily="18" charset="0"/>
                <a:cs typeface="Times New Roman" panose="02020603050405020304" pitchFamily="18" charset="0"/>
              </a:rPr>
              <a:t>seller_type</a:t>
            </a:r>
            <a:r>
              <a:rPr lang="en-US" sz="2600" dirty="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Only 3 types of seller are present</a:t>
            </a:r>
          </a:p>
          <a:p>
            <a:pPr marL="0" indent="0">
              <a:buNone/>
            </a:pPr>
            <a:endParaRPr lang="en-IN" dirty="0"/>
          </a:p>
        </p:txBody>
      </p:sp>
      <p:sp>
        <p:nvSpPr>
          <p:cNvPr id="9" name="Content Placeholder 4">
            <a:extLst>
              <a:ext uri="{FF2B5EF4-FFF2-40B4-BE49-F238E27FC236}">
                <a16:creationId xmlns:a16="http://schemas.microsoft.com/office/drawing/2014/main" id="{E56A7700-A45B-E441-E00E-B5F123BCD2A6}"/>
              </a:ext>
            </a:extLst>
          </p:cNvPr>
          <p:cNvSpPr txBox="1">
            <a:spLocks/>
          </p:cNvSpPr>
          <p:nvPr/>
        </p:nvSpPr>
        <p:spPr>
          <a:xfrm>
            <a:off x="6478478" y="1848052"/>
            <a:ext cx="4313864" cy="3782727"/>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chemeClr val="tx1"/>
                </a:solidFill>
                <a:latin typeface="Times New Roman" panose="02020603050405020304" pitchFamily="18" charset="0"/>
                <a:cs typeface="Times New Roman" panose="02020603050405020304" pitchFamily="18" charset="0"/>
              </a:rPr>
              <a:t>Below is the count of each category of </a:t>
            </a:r>
            <a:r>
              <a:rPr lang="en-US" sz="2400" u="sng" dirty="0">
                <a:solidFill>
                  <a:schemeClr val="tx1"/>
                </a:solidFill>
                <a:latin typeface="Times New Roman" panose="02020603050405020304" pitchFamily="18" charset="0"/>
                <a:cs typeface="Times New Roman" panose="02020603050405020304" pitchFamily="18" charset="0"/>
              </a:rPr>
              <a:t>Transmission</a:t>
            </a:r>
            <a:r>
              <a:rPr lang="en-US" sz="2400" dirty="0">
                <a:solidFill>
                  <a:schemeClr val="tx1"/>
                </a:solidFill>
                <a:latin typeface="Times New Roman" panose="02020603050405020304" pitchFamily="18" charset="0"/>
                <a:cs typeface="Times New Roman" panose="02020603050405020304" pitchFamily="18" charset="0"/>
              </a:rPr>
              <a:t>.</a:t>
            </a: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Transmission is of 2 types.</a:t>
            </a:r>
          </a:p>
          <a:p>
            <a:endParaRPr lang="en-IN" dirty="0"/>
          </a:p>
        </p:txBody>
      </p:sp>
      <p:pic>
        <p:nvPicPr>
          <p:cNvPr id="10" name="Picture 9">
            <a:extLst>
              <a:ext uri="{FF2B5EF4-FFF2-40B4-BE49-F238E27FC236}">
                <a16:creationId xmlns:a16="http://schemas.microsoft.com/office/drawing/2014/main" id="{5C3143EB-578A-4294-1080-448E953F1105}"/>
              </a:ext>
            </a:extLst>
          </p:cNvPr>
          <p:cNvPicPr>
            <a:picLocks noChangeAspect="1"/>
          </p:cNvPicPr>
          <p:nvPr/>
        </p:nvPicPr>
        <p:blipFill>
          <a:blip r:embed="rId2"/>
          <a:stretch>
            <a:fillRect/>
          </a:stretch>
        </p:blipFill>
        <p:spPr>
          <a:xfrm>
            <a:off x="1059498" y="2902225"/>
            <a:ext cx="3710817" cy="2199861"/>
          </a:xfrm>
          <a:prstGeom prst="rect">
            <a:avLst/>
          </a:prstGeom>
        </p:spPr>
      </p:pic>
      <p:pic>
        <p:nvPicPr>
          <p:cNvPr id="11" name="Picture 10">
            <a:extLst>
              <a:ext uri="{FF2B5EF4-FFF2-40B4-BE49-F238E27FC236}">
                <a16:creationId xmlns:a16="http://schemas.microsoft.com/office/drawing/2014/main" id="{A853DB19-40E6-305C-968E-029C3159B8A5}"/>
              </a:ext>
            </a:extLst>
          </p:cNvPr>
          <p:cNvPicPr>
            <a:picLocks noChangeAspect="1"/>
          </p:cNvPicPr>
          <p:nvPr/>
        </p:nvPicPr>
        <p:blipFill>
          <a:blip r:embed="rId3"/>
          <a:stretch>
            <a:fillRect/>
          </a:stretch>
        </p:blipFill>
        <p:spPr>
          <a:xfrm>
            <a:off x="6478478" y="2902225"/>
            <a:ext cx="3309317" cy="2067340"/>
          </a:xfrm>
          <a:prstGeom prst="rect">
            <a:avLst/>
          </a:prstGeom>
        </p:spPr>
      </p:pic>
    </p:spTree>
    <p:extLst>
      <p:ext uri="{BB962C8B-B14F-4D97-AF65-F5344CB8AC3E}">
        <p14:creationId xmlns:p14="http://schemas.microsoft.com/office/powerpoint/2010/main" val="2615221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BA60ED-6FF3-F2FE-CF27-7C8053A75183}"/>
              </a:ext>
            </a:extLst>
          </p:cNvPr>
          <p:cNvSpPr>
            <a:spLocks noGrp="1"/>
          </p:cNvSpPr>
          <p:nvPr>
            <p:ph type="dt" sz="half" idx="2"/>
          </p:nvPr>
        </p:nvSpPr>
        <p:spPr/>
        <p:txBody>
          <a:bodyPr/>
          <a:lstStyle/>
          <a:p>
            <a:fld id="{7E7AB22C-8B7E-9B4A-8C65-396C3C874D86}" type="datetime1">
              <a:rPr lang="en-US" smtClean="0"/>
              <a:pPr/>
              <a:t>8/7/2022</a:t>
            </a:fld>
            <a:endParaRPr lang="en-US" dirty="0"/>
          </a:p>
        </p:txBody>
      </p:sp>
      <p:sp>
        <p:nvSpPr>
          <p:cNvPr id="5" name="Footer Placeholder 4">
            <a:extLst>
              <a:ext uri="{FF2B5EF4-FFF2-40B4-BE49-F238E27FC236}">
                <a16:creationId xmlns:a16="http://schemas.microsoft.com/office/drawing/2014/main" id="{FC706BCC-BACD-7FD4-4C80-69471425313B}"/>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EBA9DE3-3E5A-DF48-EF2E-CFD46C0E0F85}"/>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
        <p:nvSpPr>
          <p:cNvPr id="7" name="Title 1">
            <a:extLst>
              <a:ext uri="{FF2B5EF4-FFF2-40B4-BE49-F238E27FC236}">
                <a16:creationId xmlns:a16="http://schemas.microsoft.com/office/drawing/2014/main" id="{62199867-F98A-8F0B-30A1-79E15209958F}"/>
              </a:ext>
            </a:extLst>
          </p:cNvPr>
          <p:cNvSpPr txBox="1">
            <a:spLocks/>
          </p:cNvSpPr>
          <p:nvPr/>
        </p:nvSpPr>
        <p:spPr>
          <a:xfrm>
            <a:off x="1784403" y="262125"/>
            <a:ext cx="8911687" cy="109267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Analysis based on Owners:</a:t>
            </a:r>
            <a:endParaRPr lang="en-IN" sz="4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A81AEE7A-1C4A-15E6-9730-1FED609296C2}"/>
              </a:ext>
            </a:extLst>
          </p:cNvPr>
          <p:cNvSpPr txBox="1">
            <a:spLocks/>
          </p:cNvSpPr>
          <p:nvPr/>
        </p:nvSpPr>
        <p:spPr>
          <a:xfrm>
            <a:off x="1784403" y="1799924"/>
            <a:ext cx="9720209" cy="411129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latin typeface="Times New Roman" panose="02020603050405020304" pitchFamily="18" charset="0"/>
                <a:cs typeface="Times New Roman" panose="02020603050405020304" pitchFamily="18" charset="0"/>
              </a:rPr>
              <a:t>There are 5 types of </a:t>
            </a:r>
            <a:r>
              <a:rPr lang="en-US" sz="2400" u="sng" dirty="0">
                <a:latin typeface="Times New Roman" panose="02020603050405020304" pitchFamily="18" charset="0"/>
                <a:cs typeface="Times New Roman" panose="02020603050405020304" pitchFamily="18" charset="0"/>
              </a:rPr>
              <a:t>owners</a:t>
            </a:r>
            <a:r>
              <a:rPr lang="en-US" sz="2400" dirty="0">
                <a:latin typeface="Times New Roman" panose="02020603050405020304" pitchFamily="18" charset="0"/>
                <a:cs typeface="Times New Roman" panose="02020603050405020304" pitchFamily="18" charset="0"/>
              </a:rPr>
              <a:t> and below is their count.</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Below is the </a:t>
            </a:r>
            <a:r>
              <a:rPr lang="en-US" sz="2400" u="sng" dirty="0">
                <a:latin typeface="Times New Roman" panose="02020603050405020304" pitchFamily="18" charset="0"/>
                <a:cs typeface="Times New Roman" panose="02020603050405020304" pitchFamily="18" charset="0"/>
              </a:rPr>
              <a:t>average selling price and km_driven </a:t>
            </a:r>
            <a:r>
              <a:rPr lang="en-US" sz="2400" dirty="0">
                <a:latin typeface="Times New Roman" panose="02020603050405020304" pitchFamily="18" charset="0"/>
                <a:cs typeface="Times New Roman" panose="02020603050405020304" pitchFamily="18" charset="0"/>
              </a:rPr>
              <a:t>based on owner.</a:t>
            </a:r>
          </a:p>
          <a:p>
            <a:endParaRPr lang="en-US" dirty="0"/>
          </a:p>
          <a:p>
            <a:endParaRPr lang="en-IN" dirty="0"/>
          </a:p>
        </p:txBody>
      </p:sp>
      <p:pic>
        <p:nvPicPr>
          <p:cNvPr id="9" name="Picture 8">
            <a:extLst>
              <a:ext uri="{FF2B5EF4-FFF2-40B4-BE49-F238E27FC236}">
                <a16:creationId xmlns:a16="http://schemas.microsoft.com/office/drawing/2014/main" id="{D414DA64-9DF9-0230-7E87-EAAB2B838105}"/>
              </a:ext>
            </a:extLst>
          </p:cNvPr>
          <p:cNvPicPr>
            <a:picLocks noChangeAspect="1"/>
          </p:cNvPicPr>
          <p:nvPr/>
        </p:nvPicPr>
        <p:blipFill>
          <a:blip r:embed="rId2"/>
          <a:stretch>
            <a:fillRect/>
          </a:stretch>
        </p:blipFill>
        <p:spPr>
          <a:xfrm>
            <a:off x="3917162" y="2297820"/>
            <a:ext cx="3348038" cy="1557753"/>
          </a:xfrm>
          <a:prstGeom prst="rect">
            <a:avLst/>
          </a:prstGeom>
        </p:spPr>
      </p:pic>
      <p:pic>
        <p:nvPicPr>
          <p:cNvPr id="10" name="Picture 9">
            <a:extLst>
              <a:ext uri="{FF2B5EF4-FFF2-40B4-BE49-F238E27FC236}">
                <a16:creationId xmlns:a16="http://schemas.microsoft.com/office/drawing/2014/main" id="{5F73804E-8DC5-29F7-2D65-4B627A656701}"/>
              </a:ext>
            </a:extLst>
          </p:cNvPr>
          <p:cNvPicPr>
            <a:picLocks noChangeAspect="1"/>
          </p:cNvPicPr>
          <p:nvPr/>
        </p:nvPicPr>
        <p:blipFill>
          <a:blip r:embed="rId3"/>
          <a:stretch>
            <a:fillRect/>
          </a:stretch>
        </p:blipFill>
        <p:spPr>
          <a:xfrm>
            <a:off x="3394937" y="4601540"/>
            <a:ext cx="5402125" cy="1754810"/>
          </a:xfrm>
          <a:prstGeom prst="rect">
            <a:avLst/>
          </a:prstGeom>
        </p:spPr>
      </p:pic>
    </p:spTree>
    <p:extLst>
      <p:ext uri="{BB962C8B-B14F-4D97-AF65-F5344CB8AC3E}">
        <p14:creationId xmlns:p14="http://schemas.microsoft.com/office/powerpoint/2010/main" val="125704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0B1D-89E1-FA8E-5296-A6FECD7FCDA9}"/>
              </a:ext>
            </a:extLst>
          </p:cNvPr>
          <p:cNvSpPr>
            <a:spLocks noGrp="1"/>
          </p:cNvSpPr>
          <p:nvPr>
            <p:ph type="title"/>
          </p:nvPr>
        </p:nvSpPr>
        <p:spPr>
          <a:xfrm>
            <a:off x="741146" y="381001"/>
            <a:ext cx="10205529" cy="1139792"/>
          </a:xfrm>
        </p:spPr>
        <p:txBody>
          <a:bodyPr/>
          <a:lstStyle/>
          <a:p>
            <a:r>
              <a:rPr lang="en-IN" sz="4000" dirty="0">
                <a:solidFill>
                  <a:srgbClr val="FF0000"/>
                </a:solidFill>
                <a:latin typeface="Times New Roman" panose="02020603050405020304" pitchFamily="18" charset="0"/>
                <a:cs typeface="Times New Roman" panose="02020603050405020304" pitchFamily="18" charset="0"/>
              </a:rPr>
              <a:t>Business Problem</a:t>
            </a:r>
          </a:p>
        </p:txBody>
      </p:sp>
      <p:sp>
        <p:nvSpPr>
          <p:cNvPr id="3" name="Content Placeholder 2">
            <a:extLst>
              <a:ext uri="{FF2B5EF4-FFF2-40B4-BE49-F238E27FC236}">
                <a16:creationId xmlns:a16="http://schemas.microsoft.com/office/drawing/2014/main" id="{25DF4422-B30C-639C-50C0-DFB31F178575}"/>
              </a:ext>
            </a:extLst>
          </p:cNvPr>
          <p:cNvSpPr>
            <a:spLocks noGrp="1"/>
          </p:cNvSpPr>
          <p:nvPr>
            <p:ph idx="1"/>
          </p:nvPr>
        </p:nvSpPr>
        <p:spPr>
          <a:xfrm>
            <a:off x="741146" y="1819175"/>
            <a:ext cx="10828420" cy="3635201"/>
          </a:xfrm>
        </p:spPr>
        <p:txBody>
          <a:bodyPr/>
          <a:lstStyle/>
          <a:p>
            <a:pPr algn="just">
              <a:lnSpc>
                <a:spcPct val="150000"/>
              </a:lnSpc>
            </a:pPr>
            <a:r>
              <a:rPr lang="en-IN" sz="20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In automobile industry price of new cars in the industry are fixed by the manufacturer with large amount of taxes additionally incurred by the Government. For the shortage of semiconductor globally price of new cars is increasing and no of cars manufactured by company is also less. For that average delivery time for new selling car is increasing so, customers are more preferred to buy used cars rather than new one for short time purchase. Also increasing price of new cars and the incapability of customers to buy new cars due to the lack of funds, used cars sales are heavily increase on an Indian market.</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 per reports from Auto car India, for year 2022, the count of old car users has been increased massively in India.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5FE531F-EA78-C3B6-2CF8-B37FA02708FD}"/>
              </a:ext>
            </a:extLst>
          </p:cNvPr>
          <p:cNvSpPr>
            <a:spLocks noGrp="1"/>
          </p:cNvSpPr>
          <p:nvPr>
            <p:ph type="dt" sz="half" idx="2"/>
          </p:nvPr>
        </p:nvSpPr>
        <p:spPr/>
        <p:txBody>
          <a:bodyPr/>
          <a:lstStyle/>
          <a:p>
            <a:fld id="{7E7AB22C-8B7E-9B4A-8C65-396C3C874D86}" type="datetime1">
              <a:rPr lang="en-US" smtClean="0"/>
              <a:pPr/>
              <a:t>8/7/2022</a:t>
            </a:fld>
            <a:endParaRPr lang="en-US" dirty="0"/>
          </a:p>
        </p:txBody>
      </p:sp>
      <p:sp>
        <p:nvSpPr>
          <p:cNvPr id="5" name="Footer Placeholder 4">
            <a:extLst>
              <a:ext uri="{FF2B5EF4-FFF2-40B4-BE49-F238E27FC236}">
                <a16:creationId xmlns:a16="http://schemas.microsoft.com/office/drawing/2014/main" id="{60FB0B71-E0FD-5FD0-F6BD-3CD1EC4169C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3D2D8C9-7EF8-0ED4-C5BA-A0216F815644}"/>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949571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0E90E4F-71DC-652A-419C-804C6481F6A6}"/>
              </a:ext>
            </a:extLst>
          </p:cNvPr>
          <p:cNvSpPr>
            <a:spLocks noGrp="1"/>
          </p:cNvSpPr>
          <p:nvPr>
            <p:ph type="dt" sz="half" idx="2"/>
          </p:nvPr>
        </p:nvSpPr>
        <p:spPr/>
        <p:txBody>
          <a:bodyPr/>
          <a:lstStyle/>
          <a:p>
            <a:fld id="{DD9C8446-696E-6942-B6C8-CC9CAD0B34E0}" type="datetime1">
              <a:rPr lang="en-US" smtClean="0"/>
              <a:pPr/>
              <a:t>8/7/2022</a:t>
            </a:fld>
            <a:endParaRPr lang="en-US" dirty="0"/>
          </a:p>
        </p:txBody>
      </p:sp>
      <p:sp>
        <p:nvSpPr>
          <p:cNvPr id="5" name="Footer Placeholder 4">
            <a:extLst>
              <a:ext uri="{FF2B5EF4-FFF2-40B4-BE49-F238E27FC236}">
                <a16:creationId xmlns:a16="http://schemas.microsoft.com/office/drawing/2014/main" id="{D719979C-43FE-3151-21B7-53FE7C7A28C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94A2CC7-0B4F-93E4-A4F8-BCF1358EC252}"/>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
        <p:nvSpPr>
          <p:cNvPr id="7" name="Title 1">
            <a:extLst>
              <a:ext uri="{FF2B5EF4-FFF2-40B4-BE49-F238E27FC236}">
                <a16:creationId xmlns:a16="http://schemas.microsoft.com/office/drawing/2014/main" id="{9697BF48-D0E3-26A5-E1C6-A8AEB4A7B5E4}"/>
              </a:ext>
            </a:extLst>
          </p:cNvPr>
          <p:cNvSpPr>
            <a:spLocks noGrp="1"/>
          </p:cNvSpPr>
          <p:nvPr>
            <p:ph type="title"/>
          </p:nvPr>
        </p:nvSpPr>
        <p:spPr>
          <a:xfrm>
            <a:off x="810000" y="447188"/>
            <a:ext cx="10571998" cy="1073482"/>
          </a:xfrm>
        </p:spPr>
        <p:txBody>
          <a:bodyPr>
            <a:normAutofit/>
          </a:bodyPr>
          <a:lstStyle/>
          <a:p>
            <a:r>
              <a:rPr lang="en-US" sz="4000" dirty="0">
                <a:latin typeface="Times New Roman" panose="02020603050405020304" pitchFamily="18" charset="0"/>
                <a:cs typeface="Times New Roman" panose="02020603050405020304" pitchFamily="18" charset="0"/>
              </a:rPr>
              <a:t>Visualization based on Transmission and Year</a:t>
            </a:r>
            <a:endParaRPr lang="en-IN" sz="4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44B30640-B7AA-A6D8-9626-B5603E0A20D4}"/>
              </a:ext>
            </a:extLst>
          </p:cNvPr>
          <p:cNvSpPr>
            <a:spLocks noGrp="1"/>
          </p:cNvSpPr>
          <p:nvPr>
            <p:ph sz="half" idx="1"/>
          </p:nvPr>
        </p:nvSpPr>
        <p:spPr>
          <a:xfrm>
            <a:off x="818712" y="2222287"/>
            <a:ext cx="5185873" cy="3913470"/>
          </a:xfrm>
        </p:spPr>
        <p:txBody>
          <a:bodyPr>
            <a:normAutofit/>
          </a:bodyPr>
          <a:lstStyle/>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sz="2100" dirty="0">
              <a:latin typeface="Adobe Garamond Pro" panose="02020502060506020403" pitchFamily="18" charset="0"/>
            </a:endParaRPr>
          </a:p>
          <a:p>
            <a:r>
              <a:rPr lang="en-US" sz="2000" dirty="0">
                <a:latin typeface="Times New Roman" panose="02020603050405020304" pitchFamily="18" charset="0"/>
                <a:cs typeface="Times New Roman" panose="02020603050405020304" pitchFamily="18" charset="0"/>
              </a:rPr>
              <a:t>Cars with Automatic transmission has higher average selling price</a:t>
            </a:r>
            <a:r>
              <a:rPr lang="en-US" sz="2600" dirty="0">
                <a:latin typeface="Times New Roman" panose="02020603050405020304" pitchFamily="18" charset="0"/>
                <a:cs typeface="Times New Roman" panose="02020603050405020304" pitchFamily="18" charset="0"/>
              </a:rPr>
              <a:t>.</a:t>
            </a:r>
          </a:p>
          <a:p>
            <a:endParaRPr lang="en-IN" sz="2400" dirty="0">
              <a:latin typeface="Adobe Garamond Pro" panose="02020502060506020403" pitchFamily="18" charset="0"/>
            </a:endParaRPr>
          </a:p>
        </p:txBody>
      </p:sp>
      <p:sp>
        <p:nvSpPr>
          <p:cNvPr id="9" name="Content Placeholder 3">
            <a:extLst>
              <a:ext uri="{FF2B5EF4-FFF2-40B4-BE49-F238E27FC236}">
                <a16:creationId xmlns:a16="http://schemas.microsoft.com/office/drawing/2014/main" id="{19851470-B68A-DF32-E530-D64330008D02}"/>
              </a:ext>
            </a:extLst>
          </p:cNvPr>
          <p:cNvSpPr txBox="1">
            <a:spLocks/>
          </p:cNvSpPr>
          <p:nvPr/>
        </p:nvSpPr>
        <p:spPr>
          <a:xfrm>
            <a:off x="6187415" y="2222286"/>
            <a:ext cx="5353276" cy="41885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dirty="0">
              <a:latin typeface="Adobe Garamond Pro" panose="02020502060506020403"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with increasing year the selling price of a car has been increased gradually or in other words, the car with highest year of service has lowest selling price i.e., the oldest car has lowest selling price</a:t>
            </a:r>
          </a:p>
          <a:p>
            <a:endParaRPr lang="en-IN" sz="2000" dirty="0">
              <a:latin typeface="Adobe Garamond Pro" panose="02020502060506020403" pitchFamily="18" charset="0"/>
            </a:endParaRPr>
          </a:p>
        </p:txBody>
      </p:sp>
      <p:pic>
        <p:nvPicPr>
          <p:cNvPr id="10" name="Picture 9">
            <a:extLst>
              <a:ext uri="{FF2B5EF4-FFF2-40B4-BE49-F238E27FC236}">
                <a16:creationId xmlns:a16="http://schemas.microsoft.com/office/drawing/2014/main" id="{8B26F90B-74E9-9421-8E47-F64952444773}"/>
              </a:ext>
            </a:extLst>
          </p:cNvPr>
          <p:cNvPicPr>
            <a:picLocks noChangeAspect="1"/>
          </p:cNvPicPr>
          <p:nvPr/>
        </p:nvPicPr>
        <p:blipFill>
          <a:blip r:embed="rId2"/>
          <a:stretch>
            <a:fillRect/>
          </a:stretch>
        </p:blipFill>
        <p:spPr>
          <a:xfrm>
            <a:off x="961543" y="1831334"/>
            <a:ext cx="4552950" cy="2326780"/>
          </a:xfrm>
          <a:prstGeom prst="rect">
            <a:avLst/>
          </a:prstGeom>
        </p:spPr>
      </p:pic>
      <p:pic>
        <p:nvPicPr>
          <p:cNvPr id="11" name="Picture 10">
            <a:extLst>
              <a:ext uri="{FF2B5EF4-FFF2-40B4-BE49-F238E27FC236}">
                <a16:creationId xmlns:a16="http://schemas.microsoft.com/office/drawing/2014/main" id="{D4B1E831-5037-B89D-F21E-48DA8E514020}"/>
              </a:ext>
            </a:extLst>
          </p:cNvPr>
          <p:cNvPicPr>
            <a:picLocks noChangeAspect="1"/>
          </p:cNvPicPr>
          <p:nvPr/>
        </p:nvPicPr>
        <p:blipFill>
          <a:blip r:embed="rId3"/>
          <a:stretch>
            <a:fillRect/>
          </a:stretch>
        </p:blipFill>
        <p:spPr>
          <a:xfrm>
            <a:off x="6338955" y="1831334"/>
            <a:ext cx="4891502" cy="2048359"/>
          </a:xfrm>
          <a:prstGeom prst="rect">
            <a:avLst/>
          </a:prstGeom>
        </p:spPr>
      </p:pic>
    </p:spTree>
    <p:extLst>
      <p:ext uri="{BB962C8B-B14F-4D97-AF65-F5344CB8AC3E}">
        <p14:creationId xmlns:p14="http://schemas.microsoft.com/office/powerpoint/2010/main" val="1313440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6FDFBD-E67F-891A-44CA-9C55F4752125}"/>
              </a:ext>
            </a:extLst>
          </p:cNvPr>
          <p:cNvSpPr>
            <a:spLocks noGrp="1"/>
          </p:cNvSpPr>
          <p:nvPr>
            <p:ph type="dt" sz="half" idx="2"/>
          </p:nvPr>
        </p:nvSpPr>
        <p:spPr/>
        <p:txBody>
          <a:bodyPr/>
          <a:lstStyle/>
          <a:p>
            <a:fld id="{DD9C8446-696E-6942-B6C8-CC9CAD0B34E0}" type="datetime1">
              <a:rPr lang="en-US" smtClean="0"/>
              <a:pPr/>
              <a:t>8/7/2022</a:t>
            </a:fld>
            <a:endParaRPr lang="en-US" dirty="0"/>
          </a:p>
        </p:txBody>
      </p:sp>
      <p:sp>
        <p:nvSpPr>
          <p:cNvPr id="5" name="Footer Placeholder 4">
            <a:extLst>
              <a:ext uri="{FF2B5EF4-FFF2-40B4-BE49-F238E27FC236}">
                <a16:creationId xmlns:a16="http://schemas.microsoft.com/office/drawing/2014/main" id="{2F63214E-1AC1-4EB5-863B-35E2E189E18B}"/>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FB79AD2-F4FD-9FD5-BE94-59C2865B7282}"/>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
        <p:nvSpPr>
          <p:cNvPr id="7" name="Title 1">
            <a:extLst>
              <a:ext uri="{FF2B5EF4-FFF2-40B4-BE49-F238E27FC236}">
                <a16:creationId xmlns:a16="http://schemas.microsoft.com/office/drawing/2014/main" id="{6FD47FC4-5F42-4DE6-2F79-4ED4A8B83B0C}"/>
              </a:ext>
            </a:extLst>
          </p:cNvPr>
          <p:cNvSpPr>
            <a:spLocks noGrp="1"/>
          </p:cNvSpPr>
          <p:nvPr>
            <p:ph type="title"/>
          </p:nvPr>
        </p:nvSpPr>
        <p:spPr>
          <a:xfrm>
            <a:off x="712908" y="298381"/>
            <a:ext cx="9127171" cy="1183909"/>
          </a:xfrm>
        </p:spPr>
        <p:txBody>
          <a:bodyPr/>
          <a:lstStyle/>
          <a:p>
            <a:r>
              <a:rPr lang="en-US" sz="4000" dirty="0">
                <a:latin typeface="Times New Roman" panose="02020603050405020304" pitchFamily="18" charset="0"/>
                <a:cs typeface="Times New Roman" panose="02020603050405020304" pitchFamily="18" charset="0"/>
              </a:rPr>
              <a:t>Visualization based on Fuel and Owner:</a:t>
            </a:r>
            <a:endParaRPr lang="en-IN" sz="4000" dirty="0">
              <a:latin typeface="Times New Roman" panose="02020603050405020304" pitchFamily="18" charset="0"/>
              <a:cs typeface="Times New Roman" panose="02020603050405020304" pitchFamily="18" charset="0"/>
            </a:endParaRPr>
          </a:p>
        </p:txBody>
      </p:sp>
      <p:sp>
        <p:nvSpPr>
          <p:cNvPr id="8" name="Content Placeholder 6">
            <a:extLst>
              <a:ext uri="{FF2B5EF4-FFF2-40B4-BE49-F238E27FC236}">
                <a16:creationId xmlns:a16="http://schemas.microsoft.com/office/drawing/2014/main" id="{8E15F7AF-0892-BB9B-65AF-2FAD3D5EC719}"/>
              </a:ext>
            </a:extLst>
          </p:cNvPr>
          <p:cNvSpPr>
            <a:spLocks noGrp="1"/>
          </p:cNvSpPr>
          <p:nvPr>
            <p:ph sz="half" idx="1"/>
          </p:nvPr>
        </p:nvSpPr>
        <p:spPr>
          <a:xfrm>
            <a:off x="712908" y="1964889"/>
            <a:ext cx="5100751" cy="4137528"/>
          </a:xfrm>
        </p:spPr>
        <p:txBody>
          <a:bodyPr>
            <a:normAutofit fontScale="25000" lnSpcReduction="20000"/>
          </a:bodyPr>
          <a:lstStyle/>
          <a:p>
            <a:endParaRPr lang="en-US" sz="4200" u="sng" dirty="0">
              <a:latin typeface="Times New Roman" panose="02020603050405020304" pitchFamily="18" charset="0"/>
              <a:cs typeface="Times New Roman" panose="02020603050405020304" pitchFamily="18" charset="0"/>
            </a:endParaRPr>
          </a:p>
          <a:p>
            <a:r>
              <a:rPr lang="en-US" sz="5000" u="sng" dirty="0">
                <a:latin typeface="Times New Roman" panose="02020603050405020304" pitchFamily="18" charset="0"/>
                <a:cs typeface="Times New Roman" panose="02020603050405020304" pitchFamily="18" charset="0"/>
              </a:rPr>
              <a:t>Average Selling_Price based on Fuel:</a:t>
            </a:r>
          </a:p>
          <a:p>
            <a:endParaRPr lang="en-US" sz="5000" u="sng" dirty="0">
              <a:latin typeface="Times New Roman" panose="02020603050405020304" pitchFamily="18" charset="0"/>
              <a:cs typeface="Times New Roman" panose="02020603050405020304" pitchFamily="18" charset="0"/>
            </a:endParaRPr>
          </a:p>
          <a:p>
            <a:pPr marL="0" indent="0">
              <a:buNone/>
            </a:pPr>
            <a:endParaRPr lang="en-US" sz="5000" u="sng" dirty="0">
              <a:latin typeface="Times New Roman" panose="02020603050405020304" pitchFamily="18" charset="0"/>
              <a:cs typeface="Times New Roman" panose="02020603050405020304" pitchFamily="18" charset="0"/>
            </a:endParaRPr>
          </a:p>
          <a:p>
            <a:pPr marL="0" indent="0">
              <a:buNone/>
            </a:pPr>
            <a:endParaRPr lang="en-US" sz="5000" u="sng" dirty="0">
              <a:latin typeface="Times New Roman" panose="02020603050405020304" pitchFamily="18" charset="0"/>
              <a:cs typeface="Times New Roman" panose="02020603050405020304" pitchFamily="18" charset="0"/>
            </a:endParaRPr>
          </a:p>
          <a:p>
            <a:pPr marL="0" indent="0">
              <a:buNone/>
            </a:pPr>
            <a:endParaRPr lang="en-US" sz="5000" u="sng" dirty="0">
              <a:latin typeface="Times New Roman" panose="02020603050405020304" pitchFamily="18" charset="0"/>
              <a:cs typeface="Times New Roman" panose="02020603050405020304" pitchFamily="18" charset="0"/>
            </a:endParaRPr>
          </a:p>
          <a:p>
            <a:pPr marL="0" indent="0">
              <a:buNone/>
            </a:pPr>
            <a:endParaRPr lang="en-US" sz="5000" u="sng" dirty="0">
              <a:latin typeface="Times New Roman" panose="02020603050405020304" pitchFamily="18" charset="0"/>
              <a:cs typeface="Times New Roman" panose="02020603050405020304" pitchFamily="18" charset="0"/>
            </a:endParaRPr>
          </a:p>
          <a:p>
            <a:pPr marL="0" indent="0">
              <a:buNone/>
            </a:pPr>
            <a:endParaRPr lang="en-US" sz="5000" dirty="0">
              <a:latin typeface="Times New Roman" panose="02020603050405020304" pitchFamily="18" charset="0"/>
              <a:cs typeface="Times New Roman" panose="02020603050405020304" pitchFamily="18" charset="0"/>
            </a:endParaRPr>
          </a:p>
          <a:p>
            <a:pPr marL="0" indent="0">
              <a:buNone/>
            </a:pPr>
            <a:endParaRPr lang="en-US" sz="5000" dirty="0">
              <a:latin typeface="Times New Roman" panose="02020603050405020304" pitchFamily="18" charset="0"/>
              <a:cs typeface="Times New Roman" panose="02020603050405020304" pitchFamily="18" charset="0"/>
            </a:endParaRPr>
          </a:p>
          <a:p>
            <a:pPr marL="0" indent="0">
              <a:buNone/>
            </a:pPr>
            <a:endParaRPr lang="en-US" sz="5000" dirty="0">
              <a:latin typeface="Times New Roman" panose="02020603050405020304" pitchFamily="18" charset="0"/>
              <a:cs typeface="Times New Roman" panose="02020603050405020304" pitchFamily="18" charset="0"/>
            </a:endParaRPr>
          </a:p>
          <a:p>
            <a:pPr marL="0" indent="0">
              <a:buNone/>
            </a:pPr>
            <a:endParaRPr lang="en-US" sz="5000" dirty="0">
              <a:latin typeface="Times New Roman" panose="02020603050405020304" pitchFamily="18" charset="0"/>
              <a:cs typeface="Times New Roman" panose="02020603050405020304" pitchFamily="18" charset="0"/>
            </a:endParaRPr>
          </a:p>
          <a:p>
            <a:pPr marL="0" indent="0">
              <a:lnSpc>
                <a:spcPct val="170000"/>
              </a:lnSpc>
              <a:buNone/>
            </a:pPr>
            <a:r>
              <a:rPr lang="en-US" sz="5000" dirty="0">
                <a:latin typeface="Times New Roman" panose="02020603050405020304" pitchFamily="18" charset="0"/>
                <a:cs typeface="Times New Roman" panose="02020603050405020304" pitchFamily="18" charset="0"/>
              </a:rPr>
              <a:t>We can see that Average selling price is highest for fuel Diesel. Looking at the variation it can be said that this attribute can be a good predictor</a:t>
            </a:r>
          </a:p>
          <a:p>
            <a:pPr marL="0" indent="0">
              <a:buNone/>
            </a:pPr>
            <a:endParaRPr lang="en-US" u="sng" dirty="0"/>
          </a:p>
        </p:txBody>
      </p:sp>
      <p:sp>
        <p:nvSpPr>
          <p:cNvPr id="9" name="Content Placeholder 7">
            <a:extLst>
              <a:ext uri="{FF2B5EF4-FFF2-40B4-BE49-F238E27FC236}">
                <a16:creationId xmlns:a16="http://schemas.microsoft.com/office/drawing/2014/main" id="{7D416379-86DD-6427-C2E0-F0BABDC9254C}"/>
              </a:ext>
            </a:extLst>
          </p:cNvPr>
          <p:cNvSpPr txBox="1">
            <a:spLocks/>
          </p:cNvSpPr>
          <p:nvPr/>
        </p:nvSpPr>
        <p:spPr>
          <a:xfrm>
            <a:off x="6046908" y="1482290"/>
            <a:ext cx="5306891" cy="4620127"/>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u="sng" dirty="0">
                <a:solidFill>
                  <a:schemeClr val="tx1"/>
                </a:solidFill>
                <a:latin typeface="Times New Roman" panose="02020603050405020304" pitchFamily="18" charset="0"/>
                <a:cs typeface="Times New Roman" panose="02020603050405020304" pitchFamily="18" charset="0"/>
              </a:rPr>
              <a:t>Average Selling_price based on Owner:</a:t>
            </a:r>
          </a:p>
          <a:p>
            <a:endParaRPr lang="en-US" sz="1400" u="sng" dirty="0">
              <a:solidFill>
                <a:schemeClr val="tx1"/>
              </a:solidFill>
              <a:latin typeface="Times New Roman" panose="02020603050405020304" pitchFamily="18" charset="0"/>
              <a:cs typeface="Times New Roman" panose="02020603050405020304" pitchFamily="18" charset="0"/>
            </a:endParaRPr>
          </a:p>
          <a:p>
            <a:endParaRPr lang="en-US" sz="1400" u="sng" dirty="0">
              <a:solidFill>
                <a:schemeClr val="tx1"/>
              </a:solidFill>
              <a:latin typeface="Times New Roman" panose="02020603050405020304" pitchFamily="18" charset="0"/>
              <a:cs typeface="Times New Roman" panose="02020603050405020304" pitchFamily="18" charset="0"/>
            </a:endParaRPr>
          </a:p>
          <a:p>
            <a:endParaRPr lang="en-US" sz="1400" u="sng" dirty="0">
              <a:solidFill>
                <a:schemeClr val="tx1"/>
              </a:solidFill>
              <a:latin typeface="Times New Roman" panose="02020603050405020304" pitchFamily="18" charset="0"/>
              <a:cs typeface="Times New Roman" panose="02020603050405020304" pitchFamily="18" charset="0"/>
            </a:endParaRPr>
          </a:p>
          <a:p>
            <a:endParaRPr lang="en-US" sz="1400" u="sng" dirty="0">
              <a:solidFill>
                <a:schemeClr val="tx1"/>
              </a:solidFill>
              <a:latin typeface="Times New Roman" panose="02020603050405020304" pitchFamily="18" charset="0"/>
              <a:cs typeface="Times New Roman" panose="02020603050405020304" pitchFamily="18" charset="0"/>
            </a:endParaRPr>
          </a:p>
          <a:p>
            <a:endParaRPr lang="en-US" sz="1400" u="sng" dirty="0">
              <a:solidFill>
                <a:schemeClr val="tx1"/>
              </a:solidFill>
              <a:latin typeface="Times New Roman" panose="02020603050405020304" pitchFamily="18" charset="0"/>
              <a:cs typeface="Times New Roman" panose="02020603050405020304" pitchFamily="18" charset="0"/>
            </a:endParaRPr>
          </a:p>
          <a:p>
            <a:endParaRPr lang="en-US" sz="1400" dirty="0">
              <a:solidFill>
                <a:schemeClr val="tx1"/>
              </a:solidFill>
              <a:latin typeface="Times New Roman" panose="02020603050405020304" pitchFamily="18" charset="0"/>
              <a:cs typeface="Times New Roman" panose="02020603050405020304" pitchFamily="18" charset="0"/>
            </a:endParaRPr>
          </a:p>
          <a:p>
            <a:endParaRPr lang="en-US" sz="1400" dirty="0">
              <a:solidFill>
                <a:schemeClr val="tx1"/>
              </a:solidFill>
              <a:latin typeface="Times New Roman" panose="02020603050405020304" pitchFamily="18" charset="0"/>
              <a:cs typeface="Times New Roman" panose="02020603050405020304" pitchFamily="18" charset="0"/>
            </a:endParaRPr>
          </a:p>
          <a:p>
            <a:endParaRPr lang="en-US" sz="1400" dirty="0">
              <a:solidFill>
                <a:schemeClr val="tx1"/>
              </a:solidFill>
              <a:latin typeface="Times New Roman" panose="02020603050405020304" pitchFamily="18" charset="0"/>
              <a:cs typeface="Times New Roman" panose="02020603050405020304" pitchFamily="18" charset="0"/>
            </a:endParaRPr>
          </a:p>
          <a:p>
            <a:endParaRPr lang="en-US" sz="1400" dirty="0">
              <a:solidFill>
                <a:schemeClr val="tx1"/>
              </a:solidFill>
              <a:latin typeface="Times New Roman" panose="02020603050405020304" pitchFamily="18" charset="0"/>
              <a:cs typeface="Times New Roman" panose="02020603050405020304" pitchFamily="18" charset="0"/>
            </a:endParaRPr>
          </a:p>
          <a:p>
            <a:endParaRPr lang="en-US" sz="1400" dirty="0">
              <a:solidFill>
                <a:schemeClr val="tx1"/>
              </a:solidFill>
              <a:latin typeface="Times New Roman" panose="02020603050405020304" pitchFamily="18" charset="0"/>
              <a:cs typeface="Times New Roman" panose="02020603050405020304" pitchFamily="18" charset="0"/>
            </a:endParaRPr>
          </a:p>
          <a:p>
            <a:endParaRPr lang="en-US" sz="1400" dirty="0">
              <a:solidFill>
                <a:schemeClr val="tx1"/>
              </a:solidFill>
              <a:latin typeface="Times New Roman" panose="02020603050405020304" pitchFamily="18" charset="0"/>
              <a:cs typeface="Times New Roman" panose="02020603050405020304" pitchFamily="18" charset="0"/>
            </a:endParaRPr>
          </a:p>
          <a:p>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latin typeface="Times New Roman" panose="02020603050405020304" pitchFamily="18" charset="0"/>
                <a:cs typeface="Times New Roman" panose="02020603050405020304" pitchFamily="18" charset="0"/>
              </a:rPr>
              <a:t>Test Drive Car has the highest average selling price . Looking at the variation it can be said that this attribute can be a good predictor</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2465E23-18B3-76E3-E6E2-799238DB08D3}"/>
              </a:ext>
            </a:extLst>
          </p:cNvPr>
          <p:cNvPicPr>
            <a:picLocks noChangeAspect="1"/>
          </p:cNvPicPr>
          <p:nvPr/>
        </p:nvPicPr>
        <p:blipFill>
          <a:blip r:embed="rId2"/>
          <a:stretch>
            <a:fillRect/>
          </a:stretch>
        </p:blipFill>
        <p:spPr>
          <a:xfrm>
            <a:off x="943555" y="2585429"/>
            <a:ext cx="4448423" cy="2269385"/>
          </a:xfrm>
          <a:prstGeom prst="rect">
            <a:avLst/>
          </a:prstGeom>
        </p:spPr>
      </p:pic>
      <p:pic>
        <p:nvPicPr>
          <p:cNvPr id="11" name="Picture 10">
            <a:extLst>
              <a:ext uri="{FF2B5EF4-FFF2-40B4-BE49-F238E27FC236}">
                <a16:creationId xmlns:a16="http://schemas.microsoft.com/office/drawing/2014/main" id="{34FA989E-4E05-790B-5D5E-896061776703}"/>
              </a:ext>
            </a:extLst>
          </p:cNvPr>
          <p:cNvPicPr>
            <a:picLocks noChangeAspect="1"/>
          </p:cNvPicPr>
          <p:nvPr/>
        </p:nvPicPr>
        <p:blipFill>
          <a:blip r:embed="rId3"/>
          <a:stretch>
            <a:fillRect/>
          </a:stretch>
        </p:blipFill>
        <p:spPr>
          <a:xfrm>
            <a:off x="6344555" y="2585428"/>
            <a:ext cx="4438668" cy="2269385"/>
          </a:xfrm>
          <a:prstGeom prst="rect">
            <a:avLst/>
          </a:prstGeom>
        </p:spPr>
      </p:pic>
    </p:spTree>
    <p:extLst>
      <p:ext uri="{BB962C8B-B14F-4D97-AF65-F5344CB8AC3E}">
        <p14:creationId xmlns:p14="http://schemas.microsoft.com/office/powerpoint/2010/main" val="4049564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E6609B1-3285-E9FD-989C-5B1B5FDB348B}"/>
              </a:ext>
            </a:extLst>
          </p:cNvPr>
          <p:cNvSpPr>
            <a:spLocks noGrp="1"/>
          </p:cNvSpPr>
          <p:nvPr>
            <p:ph type="dt" sz="half" idx="2"/>
          </p:nvPr>
        </p:nvSpPr>
        <p:spPr/>
        <p:txBody>
          <a:bodyPr/>
          <a:lstStyle/>
          <a:p>
            <a:fld id="{7E7AB22C-8B7E-9B4A-8C65-396C3C874D86}" type="datetime1">
              <a:rPr lang="en-US" smtClean="0"/>
              <a:pPr/>
              <a:t>8/7/2022</a:t>
            </a:fld>
            <a:endParaRPr lang="en-US" dirty="0"/>
          </a:p>
        </p:txBody>
      </p:sp>
      <p:sp>
        <p:nvSpPr>
          <p:cNvPr id="5" name="Footer Placeholder 4">
            <a:extLst>
              <a:ext uri="{FF2B5EF4-FFF2-40B4-BE49-F238E27FC236}">
                <a16:creationId xmlns:a16="http://schemas.microsoft.com/office/drawing/2014/main" id="{EDA04693-860E-0A3D-D827-D7745FEB08D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3EF2385-D805-3C87-7FA0-5335A824BC70}"/>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
        <p:nvSpPr>
          <p:cNvPr id="7" name="Title 1">
            <a:extLst>
              <a:ext uri="{FF2B5EF4-FFF2-40B4-BE49-F238E27FC236}">
                <a16:creationId xmlns:a16="http://schemas.microsoft.com/office/drawing/2014/main" id="{23D8A18A-7155-DC04-9F40-EAE658FB9C46}"/>
              </a:ext>
            </a:extLst>
          </p:cNvPr>
          <p:cNvSpPr>
            <a:spLocks noGrp="1"/>
          </p:cNvSpPr>
          <p:nvPr>
            <p:ph type="title"/>
          </p:nvPr>
        </p:nvSpPr>
        <p:spPr>
          <a:xfrm>
            <a:off x="1004755" y="0"/>
            <a:ext cx="8911687" cy="1097280"/>
          </a:xfrm>
        </p:spPr>
        <p:txBody>
          <a:bodyPr/>
          <a:lstStyle/>
          <a:p>
            <a:r>
              <a:rPr lang="en-US" sz="4000" dirty="0">
                <a:latin typeface="Times New Roman" panose="02020603050405020304" pitchFamily="18" charset="0"/>
                <a:cs typeface="Times New Roman" panose="02020603050405020304" pitchFamily="18" charset="0"/>
              </a:rPr>
              <a:t>Feature Engineering on year column:</a:t>
            </a:r>
            <a:endParaRPr lang="en-IN" sz="4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FD87B778-6B44-6FD9-9F2A-F0EE5B743AD8}"/>
              </a:ext>
            </a:extLst>
          </p:cNvPr>
          <p:cNvSpPr>
            <a:spLocks noGrp="1"/>
          </p:cNvSpPr>
          <p:nvPr>
            <p:ph sz="half" idx="1"/>
          </p:nvPr>
        </p:nvSpPr>
        <p:spPr>
          <a:xfrm>
            <a:off x="1146733" y="1440581"/>
            <a:ext cx="9826067" cy="1280890"/>
          </a:xfrm>
        </p:spPr>
        <p:txBody>
          <a:bodyPr>
            <a:normAutofit/>
          </a:bodyPr>
          <a:lstStyle/>
          <a:p>
            <a:pPr algn="just"/>
            <a:r>
              <a:rPr lang="en-US" sz="2400" dirty="0">
                <a:latin typeface="Times New Roman" panose="02020603050405020304" pitchFamily="18" charset="0"/>
                <a:cs typeface="Times New Roman" panose="02020603050405020304" pitchFamily="18" charset="0"/>
              </a:rPr>
              <a:t>In this dataframe ‘year’ column is numerical with ‘int’ datatype. But a new column has been added to define ‘</a:t>
            </a:r>
            <a:r>
              <a:rPr lang="en-US" sz="2400" dirty="0" err="1">
                <a:latin typeface="Times New Roman" panose="02020603050405020304" pitchFamily="18" charset="0"/>
                <a:cs typeface="Times New Roman" panose="02020603050405020304" pitchFamily="18" charset="0"/>
              </a:rPr>
              <a:t>year_of_service</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 formula is: year(current_date) - year</a:t>
            </a:r>
            <a:endParaRPr lang="en-IN" sz="2400" dirty="0">
              <a:latin typeface="Times New Roman" panose="02020603050405020304" pitchFamily="18" charset="0"/>
              <a:cs typeface="Times New Roman" panose="02020603050405020304" pitchFamily="18" charset="0"/>
            </a:endParaRPr>
          </a:p>
        </p:txBody>
      </p:sp>
      <p:pic>
        <p:nvPicPr>
          <p:cNvPr id="9" name="Content Placeholder 4">
            <a:extLst>
              <a:ext uri="{FF2B5EF4-FFF2-40B4-BE49-F238E27FC236}">
                <a16:creationId xmlns:a16="http://schemas.microsoft.com/office/drawing/2014/main" id="{57AA86A8-19AA-2FCA-C73E-4F9A4A081887}"/>
              </a:ext>
            </a:extLst>
          </p:cNvPr>
          <p:cNvPicPr>
            <a:picLocks noChangeAspect="1"/>
          </p:cNvPicPr>
          <p:nvPr/>
        </p:nvPicPr>
        <p:blipFill>
          <a:blip r:embed="rId2"/>
          <a:stretch>
            <a:fillRect/>
          </a:stretch>
        </p:blipFill>
        <p:spPr>
          <a:xfrm>
            <a:off x="1146732" y="2826201"/>
            <a:ext cx="10008947" cy="2506195"/>
          </a:xfrm>
          <a:prstGeom prst="rect">
            <a:avLst/>
          </a:prstGeom>
        </p:spPr>
      </p:pic>
    </p:spTree>
    <p:extLst>
      <p:ext uri="{BB962C8B-B14F-4D97-AF65-F5344CB8AC3E}">
        <p14:creationId xmlns:p14="http://schemas.microsoft.com/office/powerpoint/2010/main" val="1454712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E6609B1-3285-E9FD-989C-5B1B5FDB348B}"/>
              </a:ext>
            </a:extLst>
          </p:cNvPr>
          <p:cNvSpPr>
            <a:spLocks noGrp="1"/>
          </p:cNvSpPr>
          <p:nvPr>
            <p:ph type="dt" sz="half" idx="2"/>
          </p:nvPr>
        </p:nvSpPr>
        <p:spPr/>
        <p:txBody>
          <a:bodyPr/>
          <a:lstStyle/>
          <a:p>
            <a:fld id="{7E7AB22C-8B7E-9B4A-8C65-396C3C874D86}" type="datetime1">
              <a:rPr lang="en-US" smtClean="0"/>
              <a:pPr/>
              <a:t>8/7/2022</a:t>
            </a:fld>
            <a:endParaRPr lang="en-US" dirty="0"/>
          </a:p>
        </p:txBody>
      </p:sp>
      <p:sp>
        <p:nvSpPr>
          <p:cNvPr id="5" name="Footer Placeholder 4">
            <a:extLst>
              <a:ext uri="{FF2B5EF4-FFF2-40B4-BE49-F238E27FC236}">
                <a16:creationId xmlns:a16="http://schemas.microsoft.com/office/drawing/2014/main" id="{EDA04693-860E-0A3D-D827-D7745FEB08D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3EF2385-D805-3C87-7FA0-5335A824BC70}"/>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
        <p:nvSpPr>
          <p:cNvPr id="7" name="Title 1">
            <a:extLst>
              <a:ext uri="{FF2B5EF4-FFF2-40B4-BE49-F238E27FC236}">
                <a16:creationId xmlns:a16="http://schemas.microsoft.com/office/drawing/2014/main" id="{948ECCA8-DEE5-C042-42E6-AF1325F4E98C}"/>
              </a:ext>
            </a:extLst>
          </p:cNvPr>
          <p:cNvSpPr>
            <a:spLocks noGrp="1"/>
          </p:cNvSpPr>
          <p:nvPr>
            <p:ph type="title"/>
          </p:nvPr>
        </p:nvSpPr>
        <p:spPr>
          <a:xfrm>
            <a:off x="381001" y="924024"/>
            <a:ext cx="11304068" cy="798897"/>
          </a:xfrm>
        </p:spPr>
        <p:txBody>
          <a:bodyPr/>
          <a:lstStyle/>
          <a:p>
            <a:r>
              <a:rPr lang="en-US" sz="4000" dirty="0">
                <a:solidFill>
                  <a:srgbClr val="FF0000"/>
                </a:solidFill>
                <a:latin typeface="Times New Roman" panose="02020603050405020304" pitchFamily="18" charset="0"/>
                <a:cs typeface="Times New Roman" panose="02020603050405020304" pitchFamily="18" charset="0"/>
              </a:rPr>
              <a:t>Preprocessing on the Data:(Categorical attributes)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005D8839-52AD-55BF-779C-7DC798EEFCD6}"/>
              </a:ext>
            </a:extLst>
          </p:cNvPr>
          <p:cNvSpPr>
            <a:spLocks noGrp="1"/>
          </p:cNvSpPr>
          <p:nvPr>
            <p:ph idx="1"/>
          </p:nvPr>
        </p:nvSpPr>
        <p:spPr>
          <a:xfrm>
            <a:off x="827773" y="2222287"/>
            <a:ext cx="10545513" cy="4188525"/>
          </a:xfrm>
        </p:spPr>
        <p:txBody>
          <a:bodyPr>
            <a:normAutofit/>
          </a:bodyPr>
          <a:lstStyle/>
          <a:p>
            <a:pPr algn="just"/>
            <a:r>
              <a:rPr lang="en-US" sz="2000" dirty="0">
                <a:latin typeface="Times New Roman" panose="02020603050405020304" pitchFamily="18" charset="0"/>
                <a:cs typeface="Times New Roman" panose="02020603050405020304" pitchFamily="18" charset="0"/>
              </a:rPr>
              <a:t>For Preprocessing we had to handle the numerical and categorical data separately.</a:t>
            </a:r>
          </a:p>
          <a:p>
            <a:pPr algn="just"/>
            <a:r>
              <a:rPr lang="en-US" sz="2000" dirty="0">
                <a:latin typeface="Times New Roman" panose="02020603050405020304" pitchFamily="18" charset="0"/>
                <a:cs typeface="Times New Roman" panose="02020603050405020304" pitchFamily="18" charset="0"/>
              </a:rPr>
              <a:t>For all the categorical data the preprocessing consists of 2 steps:</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String Indexing</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OneHot Encoding</a:t>
            </a:r>
          </a:p>
          <a:p>
            <a:pPr marL="0" indent="0" algn="just">
              <a:buNone/>
            </a:pPr>
            <a:r>
              <a:rPr lang="en-US" sz="2000" dirty="0">
                <a:latin typeface="Times New Roman" panose="02020603050405020304" pitchFamily="18" charset="0"/>
                <a:cs typeface="Times New Roman" panose="02020603050405020304" pitchFamily="18" charset="0"/>
              </a:rPr>
              <a:t>B</a:t>
            </a:r>
            <a:r>
              <a:rPr lang="en-IN" sz="2000" dirty="0" err="1">
                <a:latin typeface="Times New Roman" panose="02020603050405020304" pitchFamily="18" charset="0"/>
                <a:cs typeface="Times New Roman" panose="02020603050405020304" pitchFamily="18" charset="0"/>
              </a:rPr>
              <a:t>oth</a:t>
            </a:r>
            <a:r>
              <a:rPr lang="en-IN" sz="2000" dirty="0">
                <a:latin typeface="Times New Roman" panose="02020603050405020304" pitchFamily="18" charset="0"/>
                <a:cs typeface="Times New Roman" panose="02020603050405020304" pitchFamily="18" charset="0"/>
              </a:rPr>
              <a:t> have to be downloaded from the pyspark.ml.feature. These two pre-processors are used for converting the categorical attributes in OneHot encoded vectors. Then vector assembler is used for assembling these two separate vectors . One thing is to be notified here : The output of string indexer works as input of OneHot Encoder. So for each and every categorical attribute we have to apply these two pre-processors separately. </a:t>
            </a:r>
          </a:p>
          <a:p>
            <a:pPr>
              <a:buFont typeface="Wingdings" panose="05000000000000000000" pitchFamily="2" charset="2"/>
              <a:buChar char="q"/>
            </a:pPr>
            <a:endParaRPr lang="en-US" sz="2400" dirty="0">
              <a:latin typeface="Adobe Garamond Pro" panose="02020502060506020403" pitchFamily="18" charset="0"/>
            </a:endParaRPr>
          </a:p>
        </p:txBody>
      </p:sp>
    </p:spTree>
    <p:extLst>
      <p:ext uri="{BB962C8B-B14F-4D97-AF65-F5344CB8AC3E}">
        <p14:creationId xmlns:p14="http://schemas.microsoft.com/office/powerpoint/2010/main" val="3481809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77FDED-B333-4166-F8DD-77C0D671DD23}"/>
              </a:ext>
            </a:extLst>
          </p:cNvPr>
          <p:cNvSpPr>
            <a:spLocks noGrp="1"/>
          </p:cNvSpPr>
          <p:nvPr>
            <p:ph type="dt" sz="half" idx="2"/>
          </p:nvPr>
        </p:nvSpPr>
        <p:spPr/>
        <p:txBody>
          <a:bodyPr/>
          <a:lstStyle/>
          <a:p>
            <a:fld id="{DD9C8446-696E-6942-B6C8-CC9CAD0B34E0}" type="datetime1">
              <a:rPr lang="en-US" smtClean="0"/>
              <a:pPr/>
              <a:t>8/7/2022</a:t>
            </a:fld>
            <a:endParaRPr lang="en-US" dirty="0"/>
          </a:p>
        </p:txBody>
      </p:sp>
      <p:sp>
        <p:nvSpPr>
          <p:cNvPr id="5" name="Footer Placeholder 4">
            <a:extLst>
              <a:ext uri="{FF2B5EF4-FFF2-40B4-BE49-F238E27FC236}">
                <a16:creationId xmlns:a16="http://schemas.microsoft.com/office/drawing/2014/main" id="{FACFF669-5E31-C092-CA3B-525E16F6788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7DF4AF1-FC70-C1E9-5EB7-CAFC14ED44DF}"/>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
        <p:nvSpPr>
          <p:cNvPr id="7" name="Title 1">
            <a:extLst>
              <a:ext uri="{FF2B5EF4-FFF2-40B4-BE49-F238E27FC236}">
                <a16:creationId xmlns:a16="http://schemas.microsoft.com/office/drawing/2014/main" id="{5062EBB0-FEAC-70F1-530D-E207735C417B}"/>
              </a:ext>
            </a:extLst>
          </p:cNvPr>
          <p:cNvSpPr>
            <a:spLocks noGrp="1"/>
          </p:cNvSpPr>
          <p:nvPr>
            <p:ph type="title"/>
          </p:nvPr>
        </p:nvSpPr>
        <p:spPr>
          <a:xfrm>
            <a:off x="1386039" y="323336"/>
            <a:ext cx="8210348" cy="690454"/>
          </a:xfrm>
        </p:spPr>
        <p:txBody>
          <a:bodyPr/>
          <a:lstStyle/>
          <a:p>
            <a:r>
              <a:rPr lang="en-US" sz="4000" dirty="0">
                <a:solidFill>
                  <a:srgbClr val="FF0000"/>
                </a:solidFill>
                <a:latin typeface="Times New Roman" panose="02020603050405020304" pitchFamily="18" charset="0"/>
                <a:cs typeface="Times New Roman" panose="02020603050405020304" pitchFamily="18" charset="0"/>
              </a:rPr>
              <a:t>String Indexer and One-hot Encoder</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86190DEE-91D4-11B1-61E7-6B9B3A0BC90E}"/>
              </a:ext>
            </a:extLst>
          </p:cNvPr>
          <p:cNvSpPr>
            <a:spLocks noGrp="1"/>
          </p:cNvSpPr>
          <p:nvPr>
            <p:ph idx="1"/>
          </p:nvPr>
        </p:nvSpPr>
        <p:spPr>
          <a:xfrm>
            <a:off x="818712" y="1289785"/>
            <a:ext cx="10554574" cy="4554425"/>
          </a:xfrm>
        </p:spPr>
        <p:txBody>
          <a:bodyPr>
            <a:normAutofit/>
          </a:bodyPr>
          <a:lstStyle/>
          <a:p>
            <a:pPr>
              <a:lnSpc>
                <a:spcPct val="150000"/>
              </a:lnSpc>
            </a:pPr>
            <a:r>
              <a:rPr lang="en-US" sz="2000" dirty="0">
                <a:latin typeface="+mj-lt"/>
                <a:ea typeface="+mj-ea"/>
                <a:cs typeface="+mj-cs"/>
              </a:rPr>
              <a:t>String Indexer encodes the string column of labels to a column of label indices. It is used to perform the task of ordering. </a:t>
            </a:r>
          </a:p>
          <a:p>
            <a:pPr>
              <a:lnSpc>
                <a:spcPct val="150000"/>
              </a:lnSpc>
            </a:pPr>
            <a:r>
              <a:rPr lang="en-US" sz="2000" dirty="0">
                <a:latin typeface="+mj-lt"/>
                <a:ea typeface="+mj-ea"/>
                <a:cs typeface="+mj-cs"/>
              </a:rPr>
              <a:t>One Hot Encoder is used for converting the categorical columns to numerical columns or numeric vector which the ML models can understand.</a:t>
            </a:r>
          </a:p>
          <a:p>
            <a:pPr>
              <a:lnSpc>
                <a:spcPct val="150000"/>
              </a:lnSpc>
            </a:pPr>
            <a:r>
              <a:rPr lang="en-US" sz="2000" dirty="0">
                <a:latin typeface="+mj-lt"/>
                <a:ea typeface="+mj-ea"/>
                <a:cs typeface="+mj-cs"/>
              </a:rPr>
              <a:t>In the picture </a:t>
            </a:r>
            <a:r>
              <a:rPr lang="en-US" sz="2000" dirty="0" err="1">
                <a:latin typeface="+mj-lt"/>
                <a:ea typeface="+mj-ea"/>
                <a:cs typeface="+mj-cs"/>
              </a:rPr>
              <a:t>fuel_vector</a:t>
            </a:r>
            <a:r>
              <a:rPr lang="en-US" sz="2000" dirty="0">
                <a:latin typeface="+mj-lt"/>
                <a:ea typeface="+mj-ea"/>
                <a:cs typeface="+mj-cs"/>
              </a:rPr>
              <a:t>, </a:t>
            </a:r>
            <a:r>
              <a:rPr lang="en-US" sz="2000" dirty="0" err="1">
                <a:latin typeface="+mj-lt"/>
                <a:ea typeface="+mj-ea"/>
                <a:cs typeface="+mj-cs"/>
              </a:rPr>
              <a:t>seller_type_vector</a:t>
            </a:r>
            <a:r>
              <a:rPr lang="en-US" sz="2000" dirty="0">
                <a:latin typeface="+mj-lt"/>
                <a:ea typeface="+mj-ea"/>
                <a:cs typeface="+mj-cs"/>
              </a:rPr>
              <a:t>, </a:t>
            </a:r>
            <a:r>
              <a:rPr lang="en-US" sz="2000" dirty="0" err="1">
                <a:latin typeface="+mj-lt"/>
                <a:ea typeface="+mj-ea"/>
                <a:cs typeface="+mj-cs"/>
              </a:rPr>
              <a:t>owner_vector</a:t>
            </a:r>
            <a:r>
              <a:rPr lang="en-US" sz="2000" dirty="0">
                <a:latin typeface="+mj-lt"/>
                <a:ea typeface="+mj-ea"/>
                <a:cs typeface="+mj-cs"/>
              </a:rPr>
              <a:t>, </a:t>
            </a:r>
            <a:r>
              <a:rPr lang="en-US" sz="2000" dirty="0" err="1">
                <a:latin typeface="+mj-lt"/>
                <a:ea typeface="+mj-ea"/>
                <a:cs typeface="+mj-cs"/>
              </a:rPr>
              <a:t>transmission_vector</a:t>
            </a:r>
            <a:r>
              <a:rPr lang="en-US" sz="2000" dirty="0">
                <a:latin typeface="+mj-lt"/>
                <a:ea typeface="+mj-ea"/>
                <a:cs typeface="+mj-cs"/>
              </a:rPr>
              <a:t> are the results of One hot Encoding.</a:t>
            </a:r>
          </a:p>
          <a:p>
            <a:endParaRPr lang="en-IN" dirty="0"/>
          </a:p>
        </p:txBody>
      </p:sp>
      <p:pic>
        <p:nvPicPr>
          <p:cNvPr id="9" name="Picture 8">
            <a:extLst>
              <a:ext uri="{FF2B5EF4-FFF2-40B4-BE49-F238E27FC236}">
                <a16:creationId xmlns:a16="http://schemas.microsoft.com/office/drawing/2014/main" id="{4BFEC06A-6FFB-5DC5-AC42-86231AD0438C}"/>
              </a:ext>
            </a:extLst>
          </p:cNvPr>
          <p:cNvPicPr>
            <a:picLocks noChangeAspect="1"/>
          </p:cNvPicPr>
          <p:nvPr/>
        </p:nvPicPr>
        <p:blipFill>
          <a:blip r:embed="rId2"/>
          <a:stretch>
            <a:fillRect/>
          </a:stretch>
        </p:blipFill>
        <p:spPr>
          <a:xfrm>
            <a:off x="818712" y="4158115"/>
            <a:ext cx="10721979" cy="1799924"/>
          </a:xfrm>
          <a:prstGeom prst="rect">
            <a:avLst/>
          </a:prstGeom>
        </p:spPr>
      </p:pic>
    </p:spTree>
    <p:extLst>
      <p:ext uri="{BB962C8B-B14F-4D97-AF65-F5344CB8AC3E}">
        <p14:creationId xmlns:p14="http://schemas.microsoft.com/office/powerpoint/2010/main" val="3880970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89032C-DFEF-D1AB-7FA5-27041835E874}"/>
              </a:ext>
            </a:extLst>
          </p:cNvPr>
          <p:cNvSpPr>
            <a:spLocks noGrp="1"/>
          </p:cNvSpPr>
          <p:nvPr>
            <p:ph type="dt" sz="half" idx="2"/>
          </p:nvPr>
        </p:nvSpPr>
        <p:spPr/>
        <p:txBody>
          <a:bodyPr/>
          <a:lstStyle/>
          <a:p>
            <a:fld id="{DD9C8446-696E-6942-B6C8-CC9CAD0B34E0}" type="datetime1">
              <a:rPr lang="en-US" smtClean="0"/>
              <a:pPr/>
              <a:t>8/7/2022</a:t>
            </a:fld>
            <a:endParaRPr lang="en-US" dirty="0"/>
          </a:p>
        </p:txBody>
      </p:sp>
      <p:sp>
        <p:nvSpPr>
          <p:cNvPr id="5" name="Footer Placeholder 4">
            <a:extLst>
              <a:ext uri="{FF2B5EF4-FFF2-40B4-BE49-F238E27FC236}">
                <a16:creationId xmlns:a16="http://schemas.microsoft.com/office/drawing/2014/main" id="{0F0DE2B8-0079-6D9F-0392-224C0BD8F57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9EA0D50-4108-4ABA-3EFE-A7F31450106A}"/>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
        <p:nvSpPr>
          <p:cNvPr id="7" name="Title 1">
            <a:extLst>
              <a:ext uri="{FF2B5EF4-FFF2-40B4-BE49-F238E27FC236}">
                <a16:creationId xmlns:a16="http://schemas.microsoft.com/office/drawing/2014/main" id="{D340F609-C0B1-2B35-9F93-5F07F86EC582}"/>
              </a:ext>
            </a:extLst>
          </p:cNvPr>
          <p:cNvSpPr txBox="1">
            <a:spLocks/>
          </p:cNvSpPr>
          <p:nvPr/>
        </p:nvSpPr>
        <p:spPr>
          <a:xfrm>
            <a:off x="298383" y="624110"/>
            <a:ext cx="11206229" cy="7908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4000" dirty="0">
                <a:solidFill>
                  <a:srgbClr val="FF0000"/>
                </a:solidFill>
                <a:latin typeface="Times New Roman" panose="02020603050405020304" pitchFamily="18" charset="0"/>
                <a:cs typeface="Times New Roman" panose="02020603050405020304" pitchFamily="18" charset="0"/>
              </a:rPr>
              <a:t>Preprocessing on the Data: Numerical Attributes)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99B21816-EB1E-AE33-2695-3143B1E04C26}"/>
              </a:ext>
            </a:extLst>
          </p:cNvPr>
          <p:cNvSpPr txBox="1">
            <a:spLocks/>
          </p:cNvSpPr>
          <p:nvPr/>
        </p:nvSpPr>
        <p:spPr>
          <a:xfrm>
            <a:off x="298383" y="1867301"/>
            <a:ext cx="11206229" cy="40439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For Numerical attributes we can use Standard Scaler for bringing all the numerical attributes to the same scale. </a:t>
            </a:r>
          </a:p>
          <a:p>
            <a:pPr marL="514350"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Standard Scaler is also imported from pyspark.ml.feature. </a:t>
            </a:r>
          </a:p>
          <a:p>
            <a:pPr marL="514350"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All the preprocessed results are then combined with the help of Vector Assembler. Generally we don’t keep all the attributes separately. We keep all the features together and name them as feature and along with that the label is also kept which are fitted to the model for training.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282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8/7/2022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Car Price Prediction using regression</a:t>
            </a:r>
          </a:p>
          <a:p>
            <a:endParaRPr lang="en-US" dirty="0"/>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26</a:t>
            </a:fld>
            <a:endParaRPr lang="en-US" dirty="0"/>
          </a:p>
        </p:txBody>
      </p:sp>
      <p:sp>
        <p:nvSpPr>
          <p:cNvPr id="70" name="Title 1">
            <a:extLst>
              <a:ext uri="{FF2B5EF4-FFF2-40B4-BE49-F238E27FC236}">
                <a16:creationId xmlns:a16="http://schemas.microsoft.com/office/drawing/2014/main" id="{01391BA9-A639-37E3-3055-CE7AFCF422A2}"/>
              </a:ext>
            </a:extLst>
          </p:cNvPr>
          <p:cNvSpPr>
            <a:spLocks noGrp="1"/>
          </p:cNvSpPr>
          <p:nvPr>
            <p:ph type="title"/>
          </p:nvPr>
        </p:nvSpPr>
        <p:spPr>
          <a:xfrm>
            <a:off x="279132" y="136525"/>
            <a:ext cx="10549289" cy="1328286"/>
          </a:xfrm>
        </p:spPr>
        <p:txBody>
          <a:bodyPr/>
          <a:lstStyle/>
          <a:p>
            <a:r>
              <a:rPr lang="en-US" sz="4000" dirty="0">
                <a:solidFill>
                  <a:srgbClr val="FF0000"/>
                </a:solidFill>
                <a:latin typeface="Times New Roman" panose="02020603050405020304" pitchFamily="18" charset="0"/>
                <a:cs typeface="Times New Roman" panose="02020603050405020304" pitchFamily="18" charset="0"/>
              </a:rPr>
              <a:t>Train-Test Split</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71" name="Content Placeholder 2">
            <a:extLst>
              <a:ext uri="{FF2B5EF4-FFF2-40B4-BE49-F238E27FC236}">
                <a16:creationId xmlns:a16="http://schemas.microsoft.com/office/drawing/2014/main" id="{CDB1DA18-2C8F-AF73-1C17-42A853C3CECA}"/>
              </a:ext>
            </a:extLst>
          </p:cNvPr>
          <p:cNvSpPr txBox="1">
            <a:spLocks/>
          </p:cNvSpPr>
          <p:nvPr/>
        </p:nvSpPr>
        <p:spPr>
          <a:xfrm>
            <a:off x="259257" y="1472535"/>
            <a:ext cx="9375632" cy="4036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dirty="0">
                <a:latin typeface="Times New Roman" panose="02020603050405020304" pitchFamily="18" charset="0"/>
                <a:cs typeface="Times New Roman" panose="02020603050405020304" pitchFamily="18" charset="0"/>
              </a:rPr>
              <a:t>Before fitting the model we normally split our data into train and test . </a:t>
            </a:r>
          </a:p>
          <a:p>
            <a:pPr algn="just">
              <a:lnSpc>
                <a:spcPct val="150000"/>
              </a:lnSpc>
            </a:pPr>
            <a:r>
              <a:rPr lang="en-US" sz="2400" dirty="0">
                <a:latin typeface="Times New Roman" panose="02020603050405020304" pitchFamily="18" charset="0"/>
                <a:cs typeface="Times New Roman" panose="02020603050405020304" pitchFamily="18" charset="0"/>
              </a:rPr>
              <a:t>Normally we use random split and split our data into 70% and 30% data where 70% is used for training our model and 30% is for validation. </a:t>
            </a:r>
          </a:p>
          <a:p>
            <a:endParaRPr lang="en-IN" dirty="0"/>
          </a:p>
        </p:txBody>
      </p:sp>
      <p:pic>
        <p:nvPicPr>
          <p:cNvPr id="72" name="Picture 71">
            <a:extLst>
              <a:ext uri="{FF2B5EF4-FFF2-40B4-BE49-F238E27FC236}">
                <a16:creationId xmlns:a16="http://schemas.microsoft.com/office/drawing/2014/main" id="{573643CA-51D2-F359-C006-54972A453874}"/>
              </a:ext>
            </a:extLst>
          </p:cNvPr>
          <p:cNvPicPr>
            <a:picLocks noChangeAspect="1"/>
          </p:cNvPicPr>
          <p:nvPr/>
        </p:nvPicPr>
        <p:blipFill>
          <a:blip r:embed="rId2"/>
          <a:stretch>
            <a:fillRect/>
          </a:stretch>
        </p:blipFill>
        <p:spPr>
          <a:xfrm>
            <a:off x="436070" y="3817892"/>
            <a:ext cx="8984871" cy="842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35690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8/7/2022</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Car Price Prediction using regression</a:t>
            </a:r>
          </a:p>
          <a:p>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27</a:t>
            </a:fld>
            <a:endParaRPr lang="en-US" dirty="0"/>
          </a:p>
        </p:txBody>
      </p:sp>
      <p:sp>
        <p:nvSpPr>
          <p:cNvPr id="26" name="Title 1">
            <a:extLst>
              <a:ext uri="{FF2B5EF4-FFF2-40B4-BE49-F238E27FC236}">
                <a16:creationId xmlns:a16="http://schemas.microsoft.com/office/drawing/2014/main" id="{BFD84832-B7EC-5863-37DE-CF8ABF7952CD}"/>
              </a:ext>
            </a:extLst>
          </p:cNvPr>
          <p:cNvSpPr>
            <a:spLocks noGrp="1"/>
          </p:cNvSpPr>
          <p:nvPr>
            <p:ph type="title"/>
          </p:nvPr>
        </p:nvSpPr>
        <p:spPr>
          <a:xfrm>
            <a:off x="770021" y="624110"/>
            <a:ext cx="10734591" cy="569423"/>
          </a:xfrm>
        </p:spPr>
        <p:txBody>
          <a:bodyPr/>
          <a:lstStyle/>
          <a:p>
            <a:r>
              <a:rPr lang="en-US" sz="4000" dirty="0">
                <a:solidFill>
                  <a:srgbClr val="FF0000"/>
                </a:solidFill>
                <a:latin typeface="Times New Roman" panose="02020603050405020304" pitchFamily="18" charset="0"/>
                <a:cs typeface="Times New Roman" panose="02020603050405020304" pitchFamily="18" charset="0"/>
              </a:rPr>
              <a:t>Training – Testing- Prediction- Evaluation</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27" name="Content Placeholder 2">
            <a:extLst>
              <a:ext uri="{FF2B5EF4-FFF2-40B4-BE49-F238E27FC236}">
                <a16:creationId xmlns:a16="http://schemas.microsoft.com/office/drawing/2014/main" id="{02218D48-62D0-346F-41AF-1511A0A0BAF2}"/>
              </a:ext>
            </a:extLst>
          </p:cNvPr>
          <p:cNvSpPr>
            <a:spLocks noGrp="1"/>
          </p:cNvSpPr>
          <p:nvPr>
            <p:ph idx="1"/>
          </p:nvPr>
        </p:nvSpPr>
        <p:spPr>
          <a:xfrm>
            <a:off x="770021" y="1376414"/>
            <a:ext cx="10734591" cy="4090736"/>
          </a:xfrm>
        </p:spPr>
        <p:txBody>
          <a:bodyPr>
            <a:normAutofit fontScale="925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As it’s regression problem so I have used Linear Regression Model which have been imported from pyspark.ml.regression library.</a:t>
            </a:r>
          </a:p>
          <a:p>
            <a:pPr algn="just">
              <a:lnSpc>
                <a:spcPct val="150000"/>
              </a:lnSpc>
            </a:pPr>
            <a:r>
              <a:rPr lang="en-US" dirty="0">
                <a:latin typeface="Times New Roman" panose="02020603050405020304" pitchFamily="18" charset="0"/>
                <a:cs typeface="Times New Roman" panose="02020603050405020304" pitchFamily="18" charset="0"/>
              </a:rPr>
              <a:t>We fit our model to the train set that we create through the train test split.</a:t>
            </a:r>
          </a:p>
          <a:p>
            <a:pPr algn="just">
              <a:lnSpc>
                <a:spcPct val="150000"/>
              </a:lnSpc>
            </a:pPr>
            <a:r>
              <a:rPr lang="en-US" dirty="0">
                <a:latin typeface="Times New Roman" panose="02020603050405020304" pitchFamily="18" charset="0"/>
                <a:cs typeface="Times New Roman" panose="02020603050405020304" pitchFamily="18" charset="0"/>
              </a:rPr>
              <a:t>After fitting the model we use it to predict the test set. </a:t>
            </a:r>
          </a:p>
          <a:p>
            <a:pPr algn="just">
              <a:lnSpc>
                <a:spcPct val="150000"/>
              </a:lnSpc>
            </a:pPr>
            <a:r>
              <a:rPr lang="en-US" dirty="0">
                <a:latin typeface="Times New Roman" panose="02020603050405020304" pitchFamily="18" charset="0"/>
                <a:cs typeface="Times New Roman" panose="02020603050405020304" pitchFamily="18" charset="0"/>
              </a:rPr>
              <a:t>As a evaluation metric we use Root Mean Square Error and R2 Score . The Root mean square error should be as low as possible along with that the R2 score should be as high as possible to prove the good fit of the model. </a:t>
            </a:r>
          </a:p>
          <a:p>
            <a:pPr algn="just">
              <a:lnSpc>
                <a:spcPct val="150000"/>
              </a:lnSpc>
            </a:pPr>
            <a:r>
              <a:rPr lang="en-US" dirty="0">
                <a:latin typeface="Times New Roman" panose="02020603050405020304" pitchFamily="18" charset="0"/>
                <a:cs typeface="Times New Roman" panose="02020603050405020304" pitchFamily="18" charset="0"/>
              </a:rPr>
              <a:t>In my project I got R2 score as 0.47948 i.e, approximately 0.48. So , here we can say that the built model can express 48% of the variability of the entire target feature.</a:t>
            </a:r>
          </a:p>
        </p:txBody>
      </p:sp>
    </p:spTree>
    <p:extLst>
      <p:ext uri="{BB962C8B-B14F-4D97-AF65-F5344CB8AC3E}">
        <p14:creationId xmlns:p14="http://schemas.microsoft.com/office/powerpoint/2010/main" val="4227304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32A602F-0BDD-FACD-7EFF-DF8856E660D2}"/>
              </a:ext>
            </a:extLst>
          </p:cNvPr>
          <p:cNvSpPr>
            <a:spLocks noGrp="1"/>
          </p:cNvSpPr>
          <p:nvPr>
            <p:ph type="dt" sz="half" idx="2"/>
          </p:nvPr>
        </p:nvSpPr>
        <p:spPr/>
        <p:txBody>
          <a:bodyPr/>
          <a:lstStyle/>
          <a:p>
            <a:fld id="{4B103E64-1627-9140-8127-1849FED275E1}" type="datetime1">
              <a:rPr lang="en-US" smtClean="0"/>
              <a:pPr/>
              <a:t>8/7/2022</a:t>
            </a:fld>
            <a:endParaRPr lang="en-US" dirty="0"/>
          </a:p>
        </p:txBody>
      </p:sp>
      <p:sp>
        <p:nvSpPr>
          <p:cNvPr id="5" name="Footer Placeholder 4">
            <a:extLst>
              <a:ext uri="{FF2B5EF4-FFF2-40B4-BE49-F238E27FC236}">
                <a16:creationId xmlns:a16="http://schemas.microsoft.com/office/drawing/2014/main" id="{E293DAA0-B248-9EBA-AE79-CE2942FB1D65}"/>
              </a:ext>
            </a:extLst>
          </p:cNvPr>
          <p:cNvSpPr>
            <a:spLocks noGrp="1"/>
          </p:cNvSpPr>
          <p:nvPr>
            <p:ph type="ftr" sz="quarter" idx="3"/>
          </p:nvPr>
        </p:nvSpPr>
        <p:spPr/>
        <p:txBody>
          <a:bodyPr/>
          <a:lstStyle/>
          <a:p>
            <a:r>
              <a:rPr lang="en-US" dirty="0"/>
              <a:t>Car price prediction </a:t>
            </a:r>
          </a:p>
        </p:txBody>
      </p:sp>
      <p:sp>
        <p:nvSpPr>
          <p:cNvPr id="11" name="Slide Number Placeholder 10">
            <a:extLst>
              <a:ext uri="{FF2B5EF4-FFF2-40B4-BE49-F238E27FC236}">
                <a16:creationId xmlns:a16="http://schemas.microsoft.com/office/drawing/2014/main" id="{73176D66-295A-4321-B85B-23DF5109A23F}"/>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
        <p:nvSpPr>
          <p:cNvPr id="13" name="TextBox 12">
            <a:extLst>
              <a:ext uri="{FF2B5EF4-FFF2-40B4-BE49-F238E27FC236}">
                <a16:creationId xmlns:a16="http://schemas.microsoft.com/office/drawing/2014/main" id="{CE3A2690-0928-808E-A027-435330138C05}"/>
              </a:ext>
            </a:extLst>
          </p:cNvPr>
          <p:cNvSpPr txBox="1"/>
          <p:nvPr/>
        </p:nvSpPr>
        <p:spPr>
          <a:xfrm>
            <a:off x="529389" y="2554243"/>
            <a:ext cx="11386687" cy="2245871"/>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After the prediction the score is not that good, as a result I can’t say that the model is one of the best model. But it can be further using some other algorithms. It is also found sometimes that always the perfect linear relationship is not always obeyed among the features. So we can try some non-linear model here. </a:t>
            </a:r>
            <a:endParaRPr lang="en-IN" sz="2400" dirty="0">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67352E42-46E5-5CA6-9089-9F08EEB6E369}"/>
              </a:ext>
            </a:extLst>
          </p:cNvPr>
          <p:cNvSpPr>
            <a:spLocks noGrp="1"/>
          </p:cNvSpPr>
          <p:nvPr>
            <p:ph type="title"/>
          </p:nvPr>
        </p:nvSpPr>
        <p:spPr>
          <a:xfrm>
            <a:off x="529389" y="998006"/>
            <a:ext cx="9548263" cy="906993"/>
          </a:xfrm>
        </p:spPr>
        <p:txBody>
          <a:bodyPr/>
          <a:lstStyle/>
          <a:p>
            <a:r>
              <a:rPr lang="en-US" sz="4000" dirty="0">
                <a:solidFill>
                  <a:srgbClr val="FF0000"/>
                </a:solidFill>
                <a:latin typeface="Times New Roman" panose="02020603050405020304" pitchFamily="18" charset="0"/>
                <a:cs typeface="Times New Roman" panose="02020603050405020304" pitchFamily="18" charset="0"/>
              </a:rPr>
              <a:t>Conclusion</a:t>
            </a:r>
            <a:endParaRPr lang="en-IN"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662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2"/>
            <a:ext cx="6513466" cy="2506361"/>
          </a:xfrm>
        </p:spPr>
        <p:txBody>
          <a:bodyPr/>
          <a:lstStyle/>
          <a:p>
            <a:r>
              <a:rPr lang="en-US" dirty="0">
                <a:latin typeface="Times New Roman" panose="02020603050405020304" pitchFamily="18" charset="0"/>
                <a:cs typeface="Times New Roman" panose="02020603050405020304" pitchFamily="18" charset="0"/>
              </a:rPr>
              <a:t>Thank </a:t>
            </a:r>
            <a:r>
              <a:rPr lang="en-US" dirty="0">
                <a:solidFill>
                  <a:srgbClr val="FF0000"/>
                </a:solidFill>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sz="4000" dirty="0">
                <a:solidFill>
                  <a:srgbClr val="FF0000"/>
                </a:solidFill>
                <a:latin typeface="Times New Roman" panose="02020603050405020304" pitchFamily="18" charset="0"/>
                <a:cs typeface="Times New Roman" panose="02020603050405020304" pitchFamily="18" charset="0"/>
              </a:rPr>
              <a:t>Research Objective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98307"/>
            <a:ext cx="9779182" cy="3465095"/>
          </a:xfrm>
        </p:spPr>
        <p:txBody>
          <a:bodyPr vert="horz" lIns="91440" tIns="45720" rIns="91440" bIns="45720" rtlCol="0" anchor="t">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For the given dataset we have to predict the target feature ‘Selling Price’ for different cars having different features. For this prediction we have to build up a machine learning model. Along with that some general analysis based on the features are also required to be conducted.</a:t>
            </a: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8/7/2022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Car Price Prediction using regression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sz="4000" dirty="0">
                <a:solidFill>
                  <a:srgbClr val="FF0000"/>
                </a:solidFill>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pPr marL="342900" indent="-342900" algn="just">
              <a:buFont typeface="Wingdings" panose="05000000000000000000" pitchFamily="2" charset="2"/>
              <a:buChar char="Ø"/>
            </a:pPr>
            <a:r>
              <a:rPr lang="en-US" sz="2400" dirty="0">
                <a:latin typeface="Adobe Garamond Pro" panose="02020502060506020403" pitchFamily="18" charset="0"/>
              </a:rPr>
              <a:t>The dataset is taken from Kaggle and it has some details of different cars.</a:t>
            </a:r>
          </a:p>
          <a:p>
            <a:pPr marL="342900" indent="-342900" algn="just">
              <a:buFont typeface="Wingdings" panose="05000000000000000000" pitchFamily="2" charset="2"/>
              <a:buChar char="Ø"/>
            </a:pPr>
            <a:r>
              <a:rPr lang="en-US" sz="2400" dirty="0">
                <a:latin typeface="Adobe Garamond Pro" panose="02020502060506020403" pitchFamily="18" charset="0"/>
              </a:rPr>
              <a:t>Total number of features is 8 and total number of instances are 4340.</a:t>
            </a:r>
          </a:p>
          <a:p>
            <a:pPr marL="342900" indent="-342900" algn="just">
              <a:buFont typeface="Wingdings" panose="05000000000000000000" pitchFamily="2" charset="2"/>
              <a:buChar char="Ø"/>
            </a:pPr>
            <a:r>
              <a:rPr lang="en-US" sz="2400" dirty="0">
                <a:latin typeface="Adobe Garamond Pro" panose="02020502060506020403" pitchFamily="18" charset="0"/>
              </a:rPr>
              <a:t>The columns are: ‘name’, ‘year’, ‘km_driven’, ‘fuel’, ‘seller_type’, ‘transmission’, ‘owner’, ‘selling_price’.</a:t>
            </a:r>
          </a:p>
          <a:p>
            <a:pPr marL="342900" indent="-342900" algn="just">
              <a:buFont typeface="Wingdings" panose="05000000000000000000" pitchFamily="2" charset="2"/>
              <a:buChar char="Ø"/>
            </a:pPr>
            <a:r>
              <a:rPr lang="en-US" sz="2400" dirty="0">
                <a:latin typeface="Adobe Garamond Pro" panose="02020502060506020403" pitchFamily="18" charset="0"/>
              </a:rPr>
              <a:t>I have to predict ‘selling_price’ which is continuous in nature. So the problem is a regression problem.</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solidFill>
                  <a:schemeClr val="bg1"/>
                </a:solidFill>
              </a:rPr>
              <a:pPr/>
              <a:t>8/7/2022</a:t>
            </a:fld>
            <a:endParaRPr lang="en-US" dirty="0">
              <a:solidFill>
                <a:schemeClr val="bg1"/>
              </a:solidFill>
            </a:endParaRP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solidFill>
                  <a:schemeClr val="bg1"/>
                </a:solidFill>
              </a:rPr>
              <a:t>Car Price Prediction using regression</a:t>
            </a:r>
          </a:p>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solidFill>
                  <a:schemeClr val="tx1"/>
                </a:solidFill>
              </a:rPr>
              <a:pPr/>
              <a:t>4</a:t>
            </a:fld>
            <a:endParaRPr lang="en-US" dirty="0">
              <a:solidFill>
                <a:schemeClr val="tx1"/>
              </a:solidFill>
            </a:endParaRPr>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AC87-45C7-5700-3D4A-97369B1D3414}"/>
              </a:ext>
            </a:extLst>
          </p:cNvPr>
          <p:cNvSpPr>
            <a:spLocks noGrp="1"/>
          </p:cNvSpPr>
          <p:nvPr>
            <p:ph type="title"/>
          </p:nvPr>
        </p:nvSpPr>
        <p:spPr/>
        <p:txBody>
          <a:bodyPr/>
          <a:lstStyle/>
          <a:p>
            <a:r>
              <a:rPr lang="en-IN" sz="4000" dirty="0">
                <a:solidFill>
                  <a:srgbClr val="FF0000"/>
                </a:solidFill>
                <a:latin typeface="Times New Roman" panose="02020603050405020304" pitchFamily="18" charset="0"/>
                <a:cs typeface="Times New Roman" panose="02020603050405020304" pitchFamily="18" charset="0"/>
              </a:rPr>
              <a:t>Data Extraction from GitHub</a:t>
            </a:r>
          </a:p>
        </p:txBody>
      </p:sp>
      <p:sp>
        <p:nvSpPr>
          <p:cNvPr id="3" name="Content Placeholder 2">
            <a:extLst>
              <a:ext uri="{FF2B5EF4-FFF2-40B4-BE49-F238E27FC236}">
                <a16:creationId xmlns:a16="http://schemas.microsoft.com/office/drawing/2014/main" id="{8572CDFE-FD49-1B17-34F9-5C4E4CE1A302}"/>
              </a:ext>
            </a:extLst>
          </p:cNvPr>
          <p:cNvSpPr>
            <a:spLocks noGrp="1"/>
          </p:cNvSpPr>
          <p:nvPr>
            <p:ph idx="1"/>
          </p:nvPr>
        </p:nvSpPr>
        <p:spPr>
          <a:xfrm>
            <a:off x="1167492" y="2039434"/>
            <a:ext cx="9779182" cy="3366815"/>
          </a:xfrm>
        </p:spPr>
        <p:txBody>
          <a:bodyPr/>
          <a:lstStyle/>
          <a:p>
            <a:pPr algn="just">
              <a:lnSpc>
                <a:spcPct val="150000"/>
              </a:lnSpc>
            </a:pPr>
            <a:r>
              <a:rPr lang="en-US" sz="2400" i="0" dirty="0">
                <a:solidFill>
                  <a:srgbClr val="202124"/>
                </a:solidFill>
                <a:effectLst/>
                <a:latin typeface="Times New Roman" panose="02020603050405020304" pitchFamily="18" charset="0"/>
                <a:cs typeface="Times New Roman" panose="02020603050405020304" pitchFamily="18" charset="0"/>
              </a:rPr>
              <a:t>Wget is a networking command-line tool that lets you download files and interact with REST APIs. </a:t>
            </a:r>
            <a:r>
              <a:rPr lang="en-US" sz="2400" b="0" i="0" dirty="0">
                <a:solidFill>
                  <a:srgbClr val="202124"/>
                </a:solidFill>
                <a:effectLst/>
                <a:latin typeface="Times New Roman" panose="02020603050405020304" pitchFamily="18" charset="0"/>
                <a:cs typeface="Times New Roman" panose="02020603050405020304" pitchFamily="18" charset="0"/>
              </a:rPr>
              <a:t>Its a URL network downloader that can work in the background, and it helps in downloading files directly from the main server.</a:t>
            </a:r>
            <a:endParaRPr lang="en-IN" sz="2400" dirty="0">
              <a:latin typeface="Times New Roman" panose="02020603050405020304" pitchFamily="18" charset="0"/>
              <a:cs typeface="Times New Roman" panose="02020603050405020304" pitchFamily="18" charset="0"/>
            </a:endParaRPr>
          </a:p>
          <a:p>
            <a:endParaRPr lang="en-IN" dirty="0"/>
          </a:p>
          <a:p>
            <a:endParaRPr lang="en-IN" dirty="0"/>
          </a:p>
        </p:txBody>
      </p:sp>
      <p:sp>
        <p:nvSpPr>
          <p:cNvPr id="4" name="Date Placeholder 3">
            <a:extLst>
              <a:ext uri="{FF2B5EF4-FFF2-40B4-BE49-F238E27FC236}">
                <a16:creationId xmlns:a16="http://schemas.microsoft.com/office/drawing/2014/main" id="{6F2B09EF-B691-9F7D-5C5C-4289E7AD50D3}"/>
              </a:ext>
            </a:extLst>
          </p:cNvPr>
          <p:cNvSpPr>
            <a:spLocks noGrp="1"/>
          </p:cNvSpPr>
          <p:nvPr>
            <p:ph type="dt" sz="half" idx="2"/>
          </p:nvPr>
        </p:nvSpPr>
        <p:spPr/>
        <p:txBody>
          <a:bodyPr/>
          <a:lstStyle/>
          <a:p>
            <a:fld id="{7E7AB22C-8B7E-9B4A-8C65-396C3C874D86}" type="datetime1">
              <a:rPr lang="en-US" smtClean="0"/>
              <a:pPr/>
              <a:t>8/7/2022</a:t>
            </a:fld>
            <a:endParaRPr lang="en-US" dirty="0"/>
          </a:p>
        </p:txBody>
      </p:sp>
      <p:sp>
        <p:nvSpPr>
          <p:cNvPr id="5" name="Footer Placeholder 4">
            <a:extLst>
              <a:ext uri="{FF2B5EF4-FFF2-40B4-BE49-F238E27FC236}">
                <a16:creationId xmlns:a16="http://schemas.microsoft.com/office/drawing/2014/main" id="{FC3D086A-DD7B-D883-FC0E-43F188F02FD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3BC2047-4387-62B1-C7CF-CB22CC38D07F}"/>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8" name="Picture 7">
            <a:extLst>
              <a:ext uri="{FF2B5EF4-FFF2-40B4-BE49-F238E27FC236}">
                <a16:creationId xmlns:a16="http://schemas.microsoft.com/office/drawing/2014/main" id="{59FD3FEF-4909-BD0C-570A-77C33ABD3BCA}"/>
              </a:ext>
            </a:extLst>
          </p:cNvPr>
          <p:cNvPicPr>
            <a:picLocks noChangeAspect="1"/>
          </p:cNvPicPr>
          <p:nvPr/>
        </p:nvPicPr>
        <p:blipFill>
          <a:blip r:embed="rId2"/>
          <a:stretch>
            <a:fillRect/>
          </a:stretch>
        </p:blipFill>
        <p:spPr>
          <a:xfrm>
            <a:off x="1231509" y="4351270"/>
            <a:ext cx="10155177" cy="7404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74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407F-CE35-3649-59C4-3CE92FB9CC0F}"/>
              </a:ext>
            </a:extLst>
          </p:cNvPr>
          <p:cNvSpPr>
            <a:spLocks noGrp="1"/>
          </p:cNvSpPr>
          <p:nvPr>
            <p:ph type="title"/>
          </p:nvPr>
        </p:nvSpPr>
        <p:spPr>
          <a:xfrm>
            <a:off x="779646" y="381000"/>
            <a:ext cx="10167029" cy="1168667"/>
          </a:xfrm>
        </p:spPr>
        <p:txBody>
          <a:bodyPr/>
          <a:lstStyle/>
          <a:p>
            <a:r>
              <a:rPr lang="en-US" sz="4000" i="0" dirty="0">
                <a:solidFill>
                  <a:srgbClr val="FF0000"/>
                </a:solidFill>
                <a:effectLst/>
                <a:latin typeface="Times New Roman" panose="02020603050405020304" pitchFamily="18" charset="0"/>
                <a:cs typeface="Times New Roman" panose="02020603050405020304" pitchFamily="18" charset="0"/>
              </a:rPr>
              <a:t>Converting the Data Frame into Dictionary</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0232EB-137F-9336-7FB2-9F7084FF801A}"/>
              </a:ext>
            </a:extLst>
          </p:cNvPr>
          <p:cNvSpPr>
            <a:spLocks noGrp="1"/>
          </p:cNvSpPr>
          <p:nvPr>
            <p:ph idx="1"/>
          </p:nvPr>
        </p:nvSpPr>
        <p:spPr>
          <a:xfrm>
            <a:off x="779646" y="2087561"/>
            <a:ext cx="10167029" cy="3366815"/>
          </a:xfrm>
        </p:spPr>
        <p:txBody>
          <a:bodyPr/>
          <a:lstStyle/>
          <a:p>
            <a:pPr marL="342900" indent="-342900" algn="just">
              <a:buFont typeface="Wingdings" panose="05000000000000000000" pitchFamily="2" charset="2"/>
              <a:buChar char="q"/>
            </a:pPr>
            <a:r>
              <a:rPr lang="en-IN" sz="2000" i="0" dirty="0">
                <a:solidFill>
                  <a:srgbClr val="202124"/>
                </a:solidFill>
                <a:effectLst/>
                <a:latin typeface="Times New Roman" panose="02020603050405020304" pitchFamily="18" charset="0"/>
                <a:cs typeface="Times New Roman" panose="02020603050405020304" pitchFamily="18" charset="0"/>
              </a:rPr>
              <a:t>o_dict() method is used to convert a data frame into a dictionary of series or list like data type depending on orient parameter. </a:t>
            </a:r>
          </a:p>
          <a:p>
            <a:pPr marL="342900" indent="-342900" algn="just">
              <a:buFont typeface="Wingdings" panose="05000000000000000000" pitchFamily="2" charset="2"/>
              <a:buChar char="q"/>
            </a:pPr>
            <a:r>
              <a:rPr lang="en-IN" sz="2000" i="0" dirty="0">
                <a:solidFill>
                  <a:srgbClr val="202124"/>
                </a:solidFill>
                <a:effectLst/>
                <a:latin typeface="Times New Roman" panose="02020603050405020304" pitchFamily="18" charset="0"/>
                <a:cs typeface="Times New Roman" panose="02020603050405020304" pitchFamily="18" charset="0"/>
              </a:rPr>
              <a:t>Parameters: orient: String value ('</a:t>
            </a:r>
            <a:r>
              <a:rPr lang="en-IN" sz="2000" i="0" dirty="0" err="1">
                <a:solidFill>
                  <a:srgbClr val="202124"/>
                </a:solidFill>
                <a:effectLst/>
                <a:latin typeface="Times New Roman" panose="02020603050405020304" pitchFamily="18" charset="0"/>
                <a:cs typeface="Times New Roman" panose="02020603050405020304" pitchFamily="18" charset="0"/>
              </a:rPr>
              <a:t>dict</a:t>
            </a:r>
            <a:r>
              <a:rPr lang="en-IN" sz="2000" i="0" dirty="0">
                <a:solidFill>
                  <a:srgbClr val="202124"/>
                </a:solidFill>
                <a:effectLst/>
                <a:latin typeface="Times New Roman" panose="02020603050405020304" pitchFamily="18" charset="0"/>
                <a:cs typeface="Times New Roman" panose="02020603050405020304" pitchFamily="18" charset="0"/>
              </a:rPr>
              <a:t>', 'list', 'series', 'split', 'records', 'index') Defines which dtype to convert Columns(series into).</a:t>
            </a:r>
          </a:p>
          <a:p>
            <a:pPr marL="342900" indent="-342900" algn="just">
              <a:buFont typeface="Wingdings" panose="05000000000000000000" pitchFamily="2" charset="2"/>
              <a:buChar char="q"/>
            </a:pPr>
            <a:r>
              <a:rPr lang="en-US" sz="2000" i="0" dirty="0">
                <a:solidFill>
                  <a:srgbClr val="333333"/>
                </a:solidFill>
                <a:effectLst/>
                <a:latin typeface="Times New Roman" panose="02020603050405020304" pitchFamily="18" charset="0"/>
                <a:cs typeface="Times New Roman" panose="02020603050405020304" pitchFamily="18" charset="0"/>
              </a:rPr>
              <a:t>The type of the key-value pairs can be customized with the parameters</a:t>
            </a:r>
            <a:r>
              <a:rPr lang="en-IN" sz="2000" dirty="0">
                <a:solidFill>
                  <a:srgbClr val="202124"/>
                </a:solidFill>
                <a:latin typeface="Times New Roman" panose="02020603050405020304" pitchFamily="18" charset="0"/>
                <a:cs typeface="Times New Roman" panose="02020603050405020304" pitchFamily="18" charset="0"/>
              </a:rPr>
              <a:t>.</a:t>
            </a:r>
          </a:p>
          <a:p>
            <a:pPr algn="just"/>
            <a:endParaRPr lang="en-IN" sz="2000" i="0" dirty="0">
              <a:solidFill>
                <a:srgbClr val="202124"/>
              </a:solidFill>
              <a:effectLst/>
              <a:latin typeface="Times New Roman" panose="02020603050405020304" pitchFamily="18" charset="0"/>
              <a:cs typeface="Times New Roman" panose="02020603050405020304" pitchFamily="18" charset="0"/>
            </a:endParaRPr>
          </a:p>
          <a:p>
            <a:pPr algn="just"/>
            <a:endParaRPr lang="en-IN" sz="2000" i="0" dirty="0">
              <a:solidFill>
                <a:srgbClr val="202124"/>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A8971E4-43C8-011A-FF9F-6D8F07D57B9C}"/>
              </a:ext>
            </a:extLst>
          </p:cNvPr>
          <p:cNvSpPr>
            <a:spLocks noGrp="1"/>
          </p:cNvSpPr>
          <p:nvPr>
            <p:ph type="dt" sz="half" idx="2"/>
          </p:nvPr>
        </p:nvSpPr>
        <p:spPr/>
        <p:txBody>
          <a:bodyPr/>
          <a:lstStyle/>
          <a:p>
            <a:fld id="{7E7AB22C-8B7E-9B4A-8C65-396C3C874D86}" type="datetime1">
              <a:rPr lang="en-US" smtClean="0"/>
              <a:pPr/>
              <a:t>8/7/2022</a:t>
            </a:fld>
            <a:endParaRPr lang="en-US" dirty="0"/>
          </a:p>
        </p:txBody>
      </p:sp>
      <p:sp>
        <p:nvSpPr>
          <p:cNvPr id="5" name="Footer Placeholder 4">
            <a:extLst>
              <a:ext uri="{FF2B5EF4-FFF2-40B4-BE49-F238E27FC236}">
                <a16:creationId xmlns:a16="http://schemas.microsoft.com/office/drawing/2014/main" id="{903BD53B-6F7F-4D39-7781-E3FFECAC83C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DBF7E10-302A-4E0C-A3B6-5084DA0D4ADE}"/>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10" name="Picture 9">
            <a:extLst>
              <a:ext uri="{FF2B5EF4-FFF2-40B4-BE49-F238E27FC236}">
                <a16:creationId xmlns:a16="http://schemas.microsoft.com/office/drawing/2014/main" id="{62533C92-5843-EC9D-668E-17FBA83CCED3}"/>
              </a:ext>
            </a:extLst>
          </p:cNvPr>
          <p:cNvPicPr>
            <a:picLocks noChangeAspect="1"/>
          </p:cNvPicPr>
          <p:nvPr/>
        </p:nvPicPr>
        <p:blipFill>
          <a:blip r:embed="rId2"/>
          <a:stretch>
            <a:fillRect/>
          </a:stretch>
        </p:blipFill>
        <p:spPr>
          <a:xfrm>
            <a:off x="2082018" y="4379495"/>
            <a:ext cx="7485494" cy="10748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0587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7E5C-F99F-6FCD-47BB-E4F52968F94E}"/>
              </a:ext>
            </a:extLst>
          </p:cNvPr>
          <p:cNvSpPr>
            <a:spLocks noGrp="1"/>
          </p:cNvSpPr>
          <p:nvPr>
            <p:ph type="title"/>
          </p:nvPr>
        </p:nvSpPr>
        <p:spPr>
          <a:xfrm>
            <a:off x="943275" y="382618"/>
            <a:ext cx="10443409" cy="868666"/>
          </a:xfrm>
        </p:spPr>
        <p:txBody>
          <a:bodyPr/>
          <a:lstStyle/>
          <a:p>
            <a:r>
              <a:rPr lang="en-IN" sz="4000" dirty="0">
                <a:solidFill>
                  <a:srgbClr val="FF0000"/>
                </a:solidFill>
                <a:latin typeface="Times New Roman" panose="02020603050405020304" pitchFamily="18" charset="0"/>
                <a:cs typeface="Times New Roman" panose="02020603050405020304" pitchFamily="18" charset="0"/>
              </a:rPr>
              <a:t>Uploading Data in MongoDB Compass</a:t>
            </a:r>
          </a:p>
        </p:txBody>
      </p:sp>
      <p:sp>
        <p:nvSpPr>
          <p:cNvPr id="3" name="Content Placeholder 2">
            <a:extLst>
              <a:ext uri="{FF2B5EF4-FFF2-40B4-BE49-F238E27FC236}">
                <a16:creationId xmlns:a16="http://schemas.microsoft.com/office/drawing/2014/main" id="{5ED409CC-63E7-EB82-7C44-629F159CE9C4}"/>
              </a:ext>
            </a:extLst>
          </p:cNvPr>
          <p:cNvSpPr>
            <a:spLocks noGrp="1"/>
          </p:cNvSpPr>
          <p:nvPr>
            <p:ph idx="1"/>
          </p:nvPr>
        </p:nvSpPr>
        <p:spPr>
          <a:xfrm>
            <a:off x="943275" y="1540043"/>
            <a:ext cx="10003400" cy="3844240"/>
          </a:xfrm>
        </p:spPr>
        <p:txBody>
          <a:bodyPr/>
          <a:lstStyle/>
          <a:p>
            <a:pPr algn="just">
              <a:lnSpc>
                <a:spcPct val="150000"/>
              </a:lnSpc>
            </a:pPr>
            <a:r>
              <a:rPr lang="en-IN" sz="2000" dirty="0">
                <a:latin typeface="Times New Roman" panose="02020603050405020304" pitchFamily="18" charset="0"/>
                <a:cs typeface="Times New Roman" panose="02020603050405020304" pitchFamily="18" charset="0"/>
              </a:rPr>
              <a:t>In existing database </a:t>
            </a:r>
            <a:r>
              <a:rPr lang="en-IN" sz="2000" b="1" u="sng" dirty="0">
                <a:latin typeface="Times New Roman" panose="02020603050405020304" pitchFamily="18" charset="0"/>
                <a:cs typeface="Times New Roman" panose="02020603050405020304" pitchFamily="18" charset="0"/>
              </a:rPr>
              <a:t>‘b</a:t>
            </a:r>
            <a:r>
              <a:rPr lang="en-IN" sz="2000" b="1" i="0" u="sng" dirty="0">
                <a:effectLst/>
                <a:latin typeface="Times New Roman" panose="02020603050405020304" pitchFamily="18" charset="0"/>
                <a:cs typeface="Times New Roman" panose="02020603050405020304" pitchFamily="18" charset="0"/>
              </a:rPr>
              <a:t>l49unurvjeqngy’ </a:t>
            </a:r>
            <a:r>
              <a:rPr lang="en-IN" sz="2000" i="0" dirty="0">
                <a:effectLst/>
                <a:latin typeface="Times New Roman" panose="02020603050405020304" pitchFamily="18" charset="0"/>
                <a:cs typeface="Times New Roman" panose="02020603050405020304" pitchFamily="18" charset="0"/>
              </a:rPr>
              <a:t>created a new collection name as a cardata and uploaded the dataset which was in json file format.</a:t>
            </a:r>
          </a:p>
          <a:p>
            <a:pPr algn="just">
              <a:lnSpc>
                <a:spcPct val="150000"/>
              </a:lnSpc>
            </a:pPr>
            <a:endParaRPr lang="en-IN" sz="2000"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1151056-1F38-218E-DD0A-31919B0C56E6}"/>
              </a:ext>
            </a:extLst>
          </p:cNvPr>
          <p:cNvSpPr>
            <a:spLocks noGrp="1"/>
          </p:cNvSpPr>
          <p:nvPr>
            <p:ph type="dt" sz="half" idx="2"/>
          </p:nvPr>
        </p:nvSpPr>
        <p:spPr/>
        <p:txBody>
          <a:bodyPr/>
          <a:lstStyle/>
          <a:p>
            <a:fld id="{DD9C8446-696E-6942-B6C8-CC9CAD0B34E0}" type="datetime1">
              <a:rPr lang="en-US" smtClean="0"/>
              <a:pPr/>
              <a:t>8/7/2022</a:t>
            </a:fld>
            <a:endParaRPr lang="en-US" dirty="0"/>
          </a:p>
        </p:txBody>
      </p:sp>
      <p:sp>
        <p:nvSpPr>
          <p:cNvPr id="5" name="Footer Placeholder 4">
            <a:extLst>
              <a:ext uri="{FF2B5EF4-FFF2-40B4-BE49-F238E27FC236}">
                <a16:creationId xmlns:a16="http://schemas.microsoft.com/office/drawing/2014/main" id="{55BCE7D8-074C-EB0D-FE1B-A377C02B449C}"/>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B90DF66-F651-3026-82A0-1962FA4C3A39}"/>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12" name="Picture 11">
            <a:extLst>
              <a:ext uri="{FF2B5EF4-FFF2-40B4-BE49-F238E27FC236}">
                <a16:creationId xmlns:a16="http://schemas.microsoft.com/office/drawing/2014/main" id="{BBE895D5-B0C3-6933-D016-BBD005EF9CDE}"/>
              </a:ext>
            </a:extLst>
          </p:cNvPr>
          <p:cNvPicPr>
            <a:picLocks noChangeAspect="1"/>
          </p:cNvPicPr>
          <p:nvPr/>
        </p:nvPicPr>
        <p:blipFill>
          <a:blip r:embed="rId2"/>
          <a:stretch>
            <a:fillRect/>
          </a:stretch>
        </p:blipFill>
        <p:spPr>
          <a:xfrm>
            <a:off x="943275" y="2664050"/>
            <a:ext cx="4572001" cy="22795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47C9D98B-B7D4-6586-572E-A187C2E9E7D0}"/>
              </a:ext>
            </a:extLst>
          </p:cNvPr>
          <p:cNvPicPr>
            <a:picLocks noChangeAspect="1"/>
          </p:cNvPicPr>
          <p:nvPr/>
        </p:nvPicPr>
        <p:blipFill>
          <a:blip r:embed="rId3"/>
          <a:stretch>
            <a:fillRect/>
          </a:stretch>
        </p:blipFill>
        <p:spPr>
          <a:xfrm>
            <a:off x="6096000" y="2664050"/>
            <a:ext cx="4572002" cy="22788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54169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9B5E-7F14-A36E-4CFE-BEB3D575A018}"/>
              </a:ext>
            </a:extLst>
          </p:cNvPr>
          <p:cNvSpPr>
            <a:spLocks noGrp="1"/>
          </p:cNvSpPr>
          <p:nvPr>
            <p:ph type="title"/>
          </p:nvPr>
        </p:nvSpPr>
        <p:spPr>
          <a:xfrm>
            <a:off x="1167492" y="381000"/>
            <a:ext cx="9779183" cy="1101291"/>
          </a:xfrm>
        </p:spPr>
        <p:txBody>
          <a:bodyPr/>
          <a:lstStyle/>
          <a:p>
            <a:r>
              <a:rPr lang="en-IN" sz="4000" dirty="0">
                <a:solidFill>
                  <a:srgbClr val="FF0000"/>
                </a:solidFill>
                <a:latin typeface="Times New Roman" panose="02020603050405020304" pitchFamily="18" charset="0"/>
                <a:cs typeface="Times New Roman" panose="02020603050405020304" pitchFamily="18" charset="0"/>
              </a:rPr>
              <a:t>Data in MongoDB using Clever Cloud</a:t>
            </a:r>
          </a:p>
        </p:txBody>
      </p:sp>
      <p:pic>
        <p:nvPicPr>
          <p:cNvPr id="8" name="Content Placeholder 7">
            <a:extLst>
              <a:ext uri="{FF2B5EF4-FFF2-40B4-BE49-F238E27FC236}">
                <a16:creationId xmlns:a16="http://schemas.microsoft.com/office/drawing/2014/main" id="{CDF03BA9-9566-45E0-E898-D14215CDE8BF}"/>
              </a:ext>
            </a:extLst>
          </p:cNvPr>
          <p:cNvPicPr>
            <a:picLocks noGrp="1" noChangeAspect="1"/>
          </p:cNvPicPr>
          <p:nvPr>
            <p:ph idx="1"/>
          </p:nvPr>
        </p:nvPicPr>
        <p:blipFill>
          <a:blip r:embed="rId2"/>
          <a:stretch>
            <a:fillRect/>
          </a:stretch>
        </p:blipFill>
        <p:spPr>
          <a:xfrm>
            <a:off x="1167492" y="1761423"/>
            <a:ext cx="9574302" cy="37634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Date Placeholder 3">
            <a:extLst>
              <a:ext uri="{FF2B5EF4-FFF2-40B4-BE49-F238E27FC236}">
                <a16:creationId xmlns:a16="http://schemas.microsoft.com/office/drawing/2014/main" id="{09AAA65D-69A5-1EB4-538D-2E1B464CA102}"/>
              </a:ext>
            </a:extLst>
          </p:cNvPr>
          <p:cNvSpPr>
            <a:spLocks noGrp="1"/>
          </p:cNvSpPr>
          <p:nvPr>
            <p:ph type="dt" sz="half" idx="2"/>
          </p:nvPr>
        </p:nvSpPr>
        <p:spPr/>
        <p:txBody>
          <a:bodyPr/>
          <a:lstStyle/>
          <a:p>
            <a:fld id="{DD9C8446-696E-6942-B6C8-CC9CAD0B34E0}" type="datetime1">
              <a:rPr lang="en-US" smtClean="0"/>
              <a:pPr/>
              <a:t>8/7/2022</a:t>
            </a:fld>
            <a:endParaRPr lang="en-US" dirty="0"/>
          </a:p>
        </p:txBody>
      </p:sp>
      <p:sp>
        <p:nvSpPr>
          <p:cNvPr id="5" name="Footer Placeholder 4">
            <a:extLst>
              <a:ext uri="{FF2B5EF4-FFF2-40B4-BE49-F238E27FC236}">
                <a16:creationId xmlns:a16="http://schemas.microsoft.com/office/drawing/2014/main" id="{A3EE7FEC-1FD1-177C-A67C-E3BB1E1F51D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907A3DF-7877-2836-29AB-6F3A2A5D1678}"/>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87218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407F-CE35-3649-59C4-3CE92FB9CC0F}"/>
              </a:ext>
            </a:extLst>
          </p:cNvPr>
          <p:cNvSpPr>
            <a:spLocks noGrp="1"/>
          </p:cNvSpPr>
          <p:nvPr>
            <p:ph type="title"/>
          </p:nvPr>
        </p:nvSpPr>
        <p:spPr>
          <a:xfrm>
            <a:off x="1167492" y="381001"/>
            <a:ext cx="9779183" cy="1236044"/>
          </a:xfrm>
        </p:spPr>
        <p:txBody>
          <a:bodyPr/>
          <a:lstStyle/>
          <a:p>
            <a:r>
              <a:rPr lang="en-IN" sz="4000" dirty="0">
                <a:solidFill>
                  <a:srgbClr val="FF0000"/>
                </a:solidFill>
                <a:latin typeface="Times New Roman" panose="02020603050405020304" pitchFamily="18" charset="0"/>
                <a:cs typeface="Times New Roman" panose="02020603050405020304" pitchFamily="18" charset="0"/>
              </a:rPr>
              <a:t>Inserting Data in MongoDB</a:t>
            </a:r>
          </a:p>
        </p:txBody>
      </p:sp>
      <p:pic>
        <p:nvPicPr>
          <p:cNvPr id="8" name="Content Placeholder 7">
            <a:extLst>
              <a:ext uri="{FF2B5EF4-FFF2-40B4-BE49-F238E27FC236}">
                <a16:creationId xmlns:a16="http://schemas.microsoft.com/office/drawing/2014/main" id="{DC11B79D-D3BC-E8B6-6999-FFE086D8D8C5}"/>
              </a:ext>
            </a:extLst>
          </p:cNvPr>
          <p:cNvPicPr>
            <a:picLocks noGrp="1" noChangeAspect="1"/>
          </p:cNvPicPr>
          <p:nvPr>
            <p:ph idx="1"/>
          </p:nvPr>
        </p:nvPicPr>
        <p:blipFill>
          <a:blip r:embed="rId2"/>
          <a:stretch>
            <a:fillRect/>
          </a:stretch>
        </p:blipFill>
        <p:spPr>
          <a:xfrm>
            <a:off x="1166813" y="1982804"/>
            <a:ext cx="9780587" cy="33891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Date Placeholder 3">
            <a:extLst>
              <a:ext uri="{FF2B5EF4-FFF2-40B4-BE49-F238E27FC236}">
                <a16:creationId xmlns:a16="http://schemas.microsoft.com/office/drawing/2014/main" id="{9A8971E4-43C8-011A-FF9F-6D8F07D57B9C}"/>
              </a:ext>
            </a:extLst>
          </p:cNvPr>
          <p:cNvSpPr>
            <a:spLocks noGrp="1"/>
          </p:cNvSpPr>
          <p:nvPr>
            <p:ph type="dt" sz="half" idx="2"/>
          </p:nvPr>
        </p:nvSpPr>
        <p:spPr/>
        <p:txBody>
          <a:bodyPr/>
          <a:lstStyle/>
          <a:p>
            <a:fld id="{7E7AB22C-8B7E-9B4A-8C65-396C3C874D86}" type="datetime1">
              <a:rPr lang="en-US" smtClean="0"/>
              <a:pPr/>
              <a:t>8/7/2022</a:t>
            </a:fld>
            <a:endParaRPr lang="en-US" dirty="0"/>
          </a:p>
        </p:txBody>
      </p:sp>
      <p:sp>
        <p:nvSpPr>
          <p:cNvPr id="5" name="Footer Placeholder 4">
            <a:extLst>
              <a:ext uri="{FF2B5EF4-FFF2-40B4-BE49-F238E27FC236}">
                <a16:creationId xmlns:a16="http://schemas.microsoft.com/office/drawing/2014/main" id="{903BD53B-6F7F-4D39-7781-E3FFECAC83C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DBF7E10-302A-4E0C-A3B6-5084DA0D4ADE}"/>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17290664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155</TotalTime>
  <Words>1733</Words>
  <Application>Microsoft Office PowerPoint</Application>
  <PresentationFormat>Widescreen</PresentationFormat>
  <Paragraphs>229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Adobe Garamond Pro</vt:lpstr>
      <vt:lpstr>Arial</vt:lpstr>
      <vt:lpstr>Calibri</vt:lpstr>
      <vt:lpstr>Tenorite</vt:lpstr>
      <vt:lpstr>Times New Roman</vt:lpstr>
      <vt:lpstr>Wingdings</vt:lpstr>
      <vt:lpstr>Office Theme</vt:lpstr>
      <vt:lpstr>BDSN End Term Assignment (Machine Learning with Python and Spark)  Car Price Prediction Using Regression </vt:lpstr>
      <vt:lpstr>Business Problem</vt:lpstr>
      <vt:lpstr>Research Objective</vt:lpstr>
      <vt:lpstr>Dataset Description</vt:lpstr>
      <vt:lpstr>Data Extraction from GitHub</vt:lpstr>
      <vt:lpstr>Converting the Data Frame into Dictionary</vt:lpstr>
      <vt:lpstr>Uploading Data in MongoDB Compass</vt:lpstr>
      <vt:lpstr>Data in MongoDB using Clever Cloud</vt:lpstr>
      <vt:lpstr>Inserting Data in MongoDB</vt:lpstr>
      <vt:lpstr>Converting the Data into Pandas Dataframe</vt:lpstr>
      <vt:lpstr>Installation of PySpark</vt:lpstr>
      <vt:lpstr>Loading Data using Spark</vt:lpstr>
      <vt:lpstr>Data Attributes</vt:lpstr>
      <vt:lpstr>Dataset Snapshot</vt:lpstr>
      <vt:lpstr>Summary Statistics</vt:lpstr>
      <vt:lpstr>Data Exploration</vt:lpstr>
      <vt:lpstr>PowerPoint Presentation</vt:lpstr>
      <vt:lpstr>Analysis on Seller_Type and Transmission</vt:lpstr>
      <vt:lpstr>PowerPoint Presentation</vt:lpstr>
      <vt:lpstr>Visualization based on Transmission and Year</vt:lpstr>
      <vt:lpstr>Visualization based on Fuel and Owner:</vt:lpstr>
      <vt:lpstr>Feature Engineering on year column:</vt:lpstr>
      <vt:lpstr>Preprocessing on the Data:(Categorical attributes)</vt:lpstr>
      <vt:lpstr>String Indexer and One-hot Encoder</vt:lpstr>
      <vt:lpstr>PowerPoint Presentation</vt:lpstr>
      <vt:lpstr>Train-Test Split</vt:lpstr>
      <vt:lpstr>Training – Testing- Prediction- Evaluation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BDSN End Term Assignment (Machine Learning with Python and Spark)  Car Price Prediction Using Regression</dc:title>
  <dc:creator>Ayan Mullick</dc:creator>
  <cp:lastModifiedBy>Ayan Mullick</cp:lastModifiedBy>
  <cp:revision>33</cp:revision>
  <dcterms:created xsi:type="dcterms:W3CDTF">2022-08-06T20:09:21Z</dcterms:created>
  <dcterms:modified xsi:type="dcterms:W3CDTF">2022-08-07T06:26:18Z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