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7" r:id="rId3"/>
    <p:sldId id="261" r:id="rId4"/>
    <p:sldId id="290" r:id="rId5"/>
    <p:sldId id="258" r:id="rId6"/>
    <p:sldId id="291" r:id="rId7"/>
    <p:sldId id="294" r:id="rId8"/>
    <p:sldId id="295" r:id="rId9"/>
    <p:sldId id="297" r:id="rId10"/>
    <p:sldId id="298" r:id="rId11"/>
    <p:sldId id="296" r:id="rId12"/>
    <p:sldId id="299" r:id="rId13"/>
    <p:sldId id="301" r:id="rId14"/>
    <p:sldId id="303" r:id="rId15"/>
    <p:sldId id="304" r:id="rId16"/>
    <p:sldId id="305" r:id="rId17"/>
    <p:sldId id="289"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p:scale>
          <a:sx n="31" d="100"/>
          <a:sy n="31" d="100"/>
        </p:scale>
        <p:origin x="1832"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Calibri" panose="020F0502020204030204" charset="0"/>
        <a:ea typeface="Calibri" panose="020F0502020204030204" charset="0"/>
        <a:cs typeface="Calibri" panose="020F0502020204030204" charset="0"/>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Calibri" panose="020F0502020204030204" charset="0"/>
                <a:ea typeface="Calibri" panose="020F0502020204030204" charset="0"/>
                <a:cs typeface="Calibri" panose="020F0502020204030204" charset="0"/>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Calibri" panose="020F0502020204030204" charset="0"/>
          <a:ea typeface="Calibri" panose="020F0502020204030204" charset="0"/>
          <a:cs typeface="Calibri" panose="020F0502020204030204" charset="0"/>
          <a:sym typeface="Helvetica Neue Medium" panose="02000503000000020004"/>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9pPr>
    </p:titleStyle>
    <p:bodyStyle>
      <a:lvl1pPr marL="34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1pPr>
      <a:lvl2pPr marL="97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2pPr>
      <a:lvl3pPr marL="161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3pPr>
      <a:lvl4pPr marL="224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4pPr>
      <a:lvl5pPr marL="288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5pPr>
      <a:lvl6pPr marL="351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6pPr>
      <a:lvl7pPr marL="415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7pPr>
      <a:lvl8pPr marL="478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8pPr>
      <a:lvl9pPr marL="542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0" name="矩形 9"/>
          <p:cNvSpPr/>
          <p:nvPr/>
        </p:nvSpPr>
        <p:spPr>
          <a:xfrm>
            <a:off x="600" y="17145"/>
            <a:ext cx="24382800" cy="13716000"/>
          </a:xfrm>
          <a:prstGeom prst="rect">
            <a:avLst/>
          </a:prstGeom>
          <a:gradFill flip="none" rotWithShape="1">
            <a:gsLst>
              <a:gs pos="0">
                <a:schemeClr val="accent2"/>
              </a:gs>
              <a:gs pos="100000">
                <a:schemeClr val="accent1"/>
              </a:gs>
            </a:gsLst>
            <a:lin ang="3403977" scaled="0"/>
          </a:gradFill>
          <a:ln w="12700" cap="flat">
            <a:noFill/>
            <a:miter lim="400000"/>
          </a:ln>
          <a:effectLst/>
        </p:spPr>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grpSp>
        <p:nvGrpSpPr>
          <p:cNvPr id="9" name="组合 8"/>
          <p:cNvGrpSpPr/>
          <p:nvPr/>
        </p:nvGrpSpPr>
        <p:grpSpPr>
          <a:xfrm>
            <a:off x="7491561" y="2119477"/>
            <a:ext cx="9400878" cy="9400879"/>
            <a:chOff x="5838" y="3338"/>
            <a:chExt cx="14805" cy="14805"/>
          </a:xfrm>
        </p:grpSpPr>
        <p:sp>
          <p:nvSpPr>
            <p:cNvPr id="38" name="Кружок"/>
            <p:cNvSpPr/>
            <p:nvPr/>
          </p:nvSpPr>
          <p:spPr>
            <a:xfrm>
              <a:off x="5838" y="3338"/>
              <a:ext cx="14805" cy="14805"/>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39" name="Фигура"/>
            <p:cNvSpPr/>
            <p:nvPr/>
          </p:nvSpPr>
          <p:spPr>
            <a:xfrm>
              <a:off x="10962" y="6107"/>
              <a:ext cx="4557" cy="4557"/>
            </a:xfrm>
            <a:custGeom>
              <a:avLst/>
              <a:gdLst/>
              <a:ahLst/>
              <a:cxnLst>
                <a:cxn ang="0">
                  <a:pos x="wd2" y="hd2"/>
                </a:cxn>
                <a:cxn ang="5400000">
                  <a:pos x="wd2" y="hd2"/>
                </a:cxn>
                <a:cxn ang="10800000">
                  <a:pos x="wd2" y="hd2"/>
                </a:cxn>
                <a:cxn ang="16200000">
                  <a:pos x="wd2" y="hd2"/>
                </a:cxn>
              </a:cxnLst>
              <a:rect l="0" t="0" r="r" b="b"/>
              <a:pathLst>
                <a:path w="20326" h="21146" extrusionOk="0">
                  <a:moveTo>
                    <a:pt x="2432" y="3715"/>
                  </a:moveTo>
                  <a:lnTo>
                    <a:pt x="5986" y="3723"/>
                  </a:lnTo>
                  <a:cubicBezTo>
                    <a:pt x="10219" y="1000"/>
                    <a:pt x="15789" y="3007"/>
                    <a:pt x="17495" y="7871"/>
                  </a:cubicBezTo>
                  <a:cubicBezTo>
                    <a:pt x="18120" y="9654"/>
                    <a:pt x="18079" y="11542"/>
                    <a:pt x="17509" y="13231"/>
                  </a:cubicBezTo>
                  <a:cubicBezTo>
                    <a:pt x="16949" y="14891"/>
                    <a:pt x="15875" y="16367"/>
                    <a:pt x="14372" y="17382"/>
                  </a:cubicBezTo>
                  <a:lnTo>
                    <a:pt x="12093" y="13839"/>
                  </a:lnTo>
                  <a:cubicBezTo>
                    <a:pt x="13534" y="13089"/>
                    <a:pt x="14399" y="11511"/>
                    <a:pt x="14286" y="9839"/>
                  </a:cubicBezTo>
                  <a:cubicBezTo>
                    <a:pt x="14140" y="7677"/>
                    <a:pt x="12462" y="5969"/>
                    <a:pt x="10381" y="5865"/>
                  </a:cubicBezTo>
                  <a:lnTo>
                    <a:pt x="1051" y="5865"/>
                  </a:lnTo>
                  <a:cubicBezTo>
                    <a:pt x="-1050" y="10309"/>
                    <a:pt x="72" y="15674"/>
                    <a:pt x="3758" y="18808"/>
                  </a:cubicBezTo>
                  <a:cubicBezTo>
                    <a:pt x="4800" y="19694"/>
                    <a:pt x="5994" y="20337"/>
                    <a:pt x="7260" y="20722"/>
                  </a:cubicBezTo>
                  <a:cubicBezTo>
                    <a:pt x="8490" y="21096"/>
                    <a:pt x="9788" y="21228"/>
                    <a:pt x="11089" y="21096"/>
                  </a:cubicBezTo>
                  <a:lnTo>
                    <a:pt x="9552" y="18651"/>
                  </a:lnTo>
                  <a:cubicBezTo>
                    <a:pt x="7167" y="18482"/>
                    <a:pt x="4991" y="17176"/>
                    <a:pt x="3656" y="15112"/>
                  </a:cubicBezTo>
                  <a:cubicBezTo>
                    <a:pt x="2368" y="13121"/>
                    <a:pt x="2002" y="10635"/>
                    <a:pt x="2659" y="8335"/>
                  </a:cubicBezTo>
                  <a:lnTo>
                    <a:pt x="10232" y="8313"/>
                  </a:lnTo>
                  <a:cubicBezTo>
                    <a:pt x="11195" y="8267"/>
                    <a:pt x="11996" y="9072"/>
                    <a:pt x="11986" y="10074"/>
                  </a:cubicBezTo>
                  <a:cubicBezTo>
                    <a:pt x="11976" y="11051"/>
                    <a:pt x="11194" y="11828"/>
                    <a:pt x="10256" y="11793"/>
                  </a:cubicBezTo>
                  <a:lnTo>
                    <a:pt x="7982" y="11793"/>
                  </a:lnTo>
                  <a:lnTo>
                    <a:pt x="13519" y="20553"/>
                  </a:lnTo>
                  <a:cubicBezTo>
                    <a:pt x="16183" y="19559"/>
                    <a:pt x="18336" y="17468"/>
                    <a:pt x="19473" y="14773"/>
                  </a:cubicBezTo>
                  <a:cubicBezTo>
                    <a:pt x="20323" y="12760"/>
                    <a:pt x="20550" y="10520"/>
                    <a:pt x="20097" y="8373"/>
                  </a:cubicBezTo>
                  <a:cubicBezTo>
                    <a:pt x="19170" y="3983"/>
                    <a:pt x="15694" y="669"/>
                    <a:pt x="11410" y="88"/>
                  </a:cubicBezTo>
                  <a:cubicBezTo>
                    <a:pt x="8019" y="-372"/>
                    <a:pt x="4636" y="995"/>
                    <a:pt x="2432" y="3715"/>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40" name="Radiance"/>
            <p:cNvSpPr txBox="1"/>
            <p:nvPr/>
          </p:nvSpPr>
          <p:spPr>
            <a:xfrm>
              <a:off x="9615" y="11574"/>
              <a:ext cx="7244" cy="2098"/>
            </a:xfrm>
            <a:prstGeom prst="rect">
              <a:avLst/>
            </a:prstGeom>
            <a:ln w="12700">
              <a:miter lim="400000"/>
            </a:ln>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pPr algn="ctr"/>
              <a:r>
                <a:rPr lang="en-US" dirty="0">
                  <a:solidFill>
                    <a:schemeClr val="tx1"/>
                  </a:solidFill>
                  <a:latin typeface="Calibri" panose="020F0502020204030204" charset="0"/>
                  <a:ea typeface="Calibri" panose="020F0502020204030204" charset="0"/>
                  <a:cs typeface="Calibri" panose="020F0502020204030204" charset="0"/>
                </a:rPr>
                <a:t>Chapter 3</a:t>
              </a:r>
              <a:endParaRPr lang="en-US" dirty="0">
                <a:solidFill>
                  <a:schemeClr val="tx1"/>
                </a:solidFill>
                <a:latin typeface="Calibri" panose="020F0502020204030204" charset="0"/>
                <a:ea typeface="Calibri" panose="020F0502020204030204" charset="0"/>
                <a:cs typeface="Calibri" panose="020F0502020204030204" charset="0"/>
              </a:endParaRPr>
            </a:p>
          </p:txBody>
        </p:sp>
        <p:sp>
          <p:nvSpPr>
            <p:cNvPr id="41" name="Premium PowerPoint, Keynote, Google Slides Template"/>
            <p:cNvSpPr txBox="1"/>
            <p:nvPr/>
          </p:nvSpPr>
          <p:spPr>
            <a:xfrm>
              <a:off x="7695" y="13813"/>
              <a:ext cx="10929" cy="741"/>
            </a:xfrm>
            <a:prstGeom prst="rect">
              <a:avLst/>
            </a:prstGeom>
            <a:ln w="12700">
              <a:miter lim="400000"/>
            </a:ln>
          </p:spPr>
          <p:txBody>
            <a:bodyPr wrap="square" lIns="50800" tIns="50800" rIns="50800" bIns="50800" anchor="ctr">
              <a:spAutoFit/>
            </a:bodyPr>
            <a:lstStyle>
              <a:lvl1pPr>
                <a:defRPr sz="2000" b="0">
                  <a:solidFill>
                    <a:srgbClr val="646979"/>
                  </a:solidFill>
                  <a:latin typeface="OpenSans-Regular"/>
                  <a:ea typeface="OpenSans-Regular"/>
                  <a:cs typeface="OpenSans-Regular"/>
                  <a:sym typeface="OpenSans-Regular"/>
                </a:defRPr>
              </a:lvl1pPr>
            </a:lstStyle>
            <a:p>
              <a:pPr algn="dist"/>
              <a:r>
                <a:rPr lang="en-US" altLang="zh-CN" sz="2400" dirty="0">
                  <a:solidFill>
                    <a:schemeClr val="bg2"/>
                  </a:solidFill>
                  <a:latin typeface="Calibri" panose="020F0502020204030204" charset="0"/>
                  <a:ea typeface="Calibri" panose="020F0502020204030204" charset="0"/>
                  <a:cs typeface="Calibri" panose="020F0502020204030204" charset="0"/>
                </a:rPr>
                <a:t>Customizing your environment</a:t>
              </a:r>
              <a:endParaRPr lang="en-US" altLang="zh-CN" sz="2400" dirty="0">
                <a:solidFill>
                  <a:schemeClr val="bg2"/>
                </a:solidFill>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Shell variables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A shell variable, like an alias is a name that has a value associated with it.</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varname=value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To use the value of a variable in a command, precede its name by a dollar sign ($).</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You can delete a variable with the command unset varname.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But if you use the set option nounset, which causes the shell to indicate an error when it encounters an undefined variable.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dollar sign </a:t>
            </a:r>
            <a:r>
              <a:rPr lang="en-US" altLang="en-US">
                <a:latin typeface="Calibri" panose="020F0502020204030204" charset="0"/>
                <a:ea typeface="Calibri" panose="020F0502020204030204" charset="0"/>
                <a:cs typeface="Calibri" panose="020F0502020204030204" charset="0"/>
                <a:sym typeface="+mn-ea"/>
              </a:rPr>
              <a:t>survives the double quotes and for it </a:t>
            </a:r>
            <a:r>
              <a:rPr lang="en-US" altLang="en-US">
                <a:latin typeface="Calibri" panose="020F0502020204030204" charset="0"/>
                <a:ea typeface="Calibri" panose="020F0502020204030204" charset="0"/>
                <a:cs typeface="Calibri" panose="020F0502020204030204" charset="0"/>
              </a:rPr>
              <a:t>to be taken literally it must be backslash escaped instead.</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3" name="Picture 2" descr="Screenshot 2025-06-02 at 3.49.34 PM"/>
          <p:cNvPicPr>
            <a:picLocks noChangeAspect="1"/>
          </p:cNvPicPr>
          <p:nvPr/>
        </p:nvPicPr>
        <p:blipFill>
          <a:blip r:embed="rId1"/>
          <a:stretch>
            <a:fillRect/>
          </a:stretch>
        </p:blipFill>
        <p:spPr>
          <a:xfrm>
            <a:off x="2394585" y="9441815"/>
            <a:ext cx="9486900" cy="280670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Shell variables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Without the double quotes, the shell splits the string into words after substituting the variable’s value, as it normally does when it processes command lines.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double quotes circumvent this part of the process (by making the shell think that the whole quoted string is a single word).</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2 at 4.54.30 PM"/>
          <p:cNvPicPr>
            <a:picLocks noChangeAspect="1"/>
          </p:cNvPicPr>
          <p:nvPr/>
        </p:nvPicPr>
        <p:blipFill>
          <a:blip r:embed="rId1"/>
          <a:stretch>
            <a:fillRect/>
          </a:stretch>
        </p:blipFill>
        <p:spPr>
          <a:xfrm>
            <a:off x="824865" y="6553835"/>
            <a:ext cx="11404600" cy="5676900"/>
          </a:xfrm>
          <a:prstGeom prst="rect">
            <a:avLst/>
          </a:prstGeom>
        </p:spPr>
      </p:pic>
      <p:pic>
        <p:nvPicPr>
          <p:cNvPr id="4" name="Picture 3" descr="Screenshot 2025-06-02 at 4.54.50 PM"/>
          <p:cNvPicPr>
            <a:picLocks noChangeAspect="1"/>
          </p:cNvPicPr>
          <p:nvPr/>
        </p:nvPicPr>
        <p:blipFill>
          <a:blip r:embed="rId2"/>
          <a:stretch>
            <a:fillRect/>
          </a:stretch>
        </p:blipFill>
        <p:spPr>
          <a:xfrm>
            <a:off x="12229465" y="6553835"/>
            <a:ext cx="11417300" cy="207010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Shell variables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Mail variables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shell can’t actually check for incoming mail, but it can look at your mailfile periodically and determine whether the file has been modified since the last check.</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Prompting variables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bash uses four prompt strings. They are stored in the variables PS1,PS2, PS3,andPS4. The first of these is called the primary prompt string; it is your usual shell prompt, and its default value is “\s-\v\$ ”.</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\u tells bash to insert the name of the current user into the prompt string.</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3" name="Picture 2"/>
          <p:cNvPicPr>
            <a:picLocks noChangeAspect="1"/>
          </p:cNvPicPr>
          <p:nvPr/>
        </p:nvPicPr>
        <p:blipFill>
          <a:blip r:embed="rId1"/>
          <a:srcRect r="29817"/>
          <a:stretch>
            <a:fillRect/>
          </a:stretch>
        </p:blipFill>
        <p:spPr>
          <a:xfrm>
            <a:off x="2394585" y="9339580"/>
            <a:ext cx="8878570" cy="2038985"/>
          </a:xfrm>
          <a:prstGeom prst="rect">
            <a:avLst/>
          </a:prstGeom>
        </p:spPr>
      </p:pic>
      <p:pic>
        <p:nvPicPr>
          <p:cNvPr id="5" name="Picture 4" descr="Screenshot 2025-06-02 at 5.06.20 PM"/>
          <p:cNvPicPr>
            <a:picLocks noChangeAspect="1"/>
          </p:cNvPicPr>
          <p:nvPr/>
        </p:nvPicPr>
        <p:blipFill>
          <a:blip r:embed="rId2"/>
          <a:stretch>
            <a:fillRect/>
          </a:stretch>
        </p:blipFill>
        <p:spPr>
          <a:xfrm>
            <a:off x="15248255" y="9339580"/>
            <a:ext cx="7137400" cy="2628900"/>
          </a:xfrm>
          <a:prstGeom prst="rect">
            <a:avLst/>
          </a:prstGeom>
        </p:spPr>
      </p:pic>
      <p:pic>
        <p:nvPicPr>
          <p:cNvPr id="6" name="Picture 5" descr="Screenshot 2025-06-02 at 5.12.05 PM"/>
          <p:cNvPicPr>
            <a:picLocks noChangeAspect="1"/>
          </p:cNvPicPr>
          <p:nvPr/>
        </p:nvPicPr>
        <p:blipFill>
          <a:blip r:embed="rId3"/>
          <a:stretch>
            <a:fillRect/>
          </a:stretch>
        </p:blipFill>
        <p:spPr>
          <a:xfrm>
            <a:off x="2641600" y="11558905"/>
            <a:ext cx="12054205" cy="203581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Shell variables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47230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To speed things up, bash uses what is known as a hash table.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bash first checks the hash table to see if the command is listed. If it is, it uses the path given in the table and executes the command; otherwise, it just has to go and look for the command in the search path.</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CDPATH is a variable whose value, like that of PATH, is a list of directories separated by colons. Its purpose is to augment the functionality of the cd built-in command.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if you type cddoc, then the shell will look in the current directory for a (sub)directory called doc. Assuming that it doesn’t find one, it looks in the directory ~/sipp/demo/animation/voyager.</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7" name="Picture 6" descr="Screenshot 2025-06-02 at 5.13.46 PM"/>
          <p:cNvPicPr>
            <a:picLocks noChangeAspect="1"/>
          </p:cNvPicPr>
          <p:nvPr/>
        </p:nvPicPr>
        <p:blipFill>
          <a:blip r:embed="rId1"/>
          <a:srcRect b="17558"/>
          <a:stretch>
            <a:fillRect/>
          </a:stretch>
        </p:blipFill>
        <p:spPr>
          <a:xfrm>
            <a:off x="2476500" y="8647430"/>
            <a:ext cx="4796790" cy="5068570"/>
          </a:xfrm>
          <a:prstGeom prst="rect">
            <a:avLst/>
          </a:prstGeom>
        </p:spPr>
      </p:pic>
      <p:pic>
        <p:nvPicPr>
          <p:cNvPr id="2" name="Picture 1" descr="Screenshot 2025-06-02 at 5.20.55 PM"/>
          <p:cNvPicPr>
            <a:picLocks noChangeAspect="1"/>
          </p:cNvPicPr>
          <p:nvPr/>
        </p:nvPicPr>
        <p:blipFill>
          <a:blip r:embed="rId2"/>
          <a:stretch>
            <a:fillRect/>
          </a:stretch>
        </p:blipFill>
        <p:spPr>
          <a:xfrm>
            <a:off x="14262100" y="9166225"/>
            <a:ext cx="7416800" cy="36068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sym typeface="+mn-ea"/>
              </a:rPr>
              <a:t>Customization and sub processes</a:t>
            </a:r>
            <a:endParaRPr lang="en-US" altLang="en-US">
              <a:latin typeface="Calibri" panose="020F0502020204030204" charset="0"/>
              <a:ea typeface="Calibri" panose="020F0502020204030204" charset="0"/>
              <a:cs typeface="Calibri" panose="020F0502020204030204" charset="0"/>
              <a:sym typeface="+mn-ea"/>
            </a:endParaRPr>
          </a:p>
          <a:p>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Whenever you enter a command, you are telling the shell to run that command in a subprocess; furthermore, some complex programs may start their own subprocesses.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Environment Variables: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HOME, MAIL, PATH, and PWD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Text editors like vi and emacs need to know what kind of terminal you are using; the environment variable TERM is their way of determining this.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export varnames</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Remember to have the line source .bashrc at the end of your .bash_profile so that the definitions become available to the login shell.</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3" name="Picture 2" descr="Screenshot 2025-06-02 at 5.28.15 PM"/>
          <p:cNvPicPr>
            <a:picLocks noChangeAspect="1"/>
          </p:cNvPicPr>
          <p:nvPr/>
        </p:nvPicPr>
        <p:blipFill>
          <a:blip r:embed="rId1"/>
          <a:stretch>
            <a:fillRect/>
          </a:stretch>
        </p:blipFill>
        <p:spPr>
          <a:xfrm>
            <a:off x="2394585" y="10876280"/>
            <a:ext cx="6451600" cy="1092200"/>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Customization hints</a:t>
            </a:r>
            <a:endParaRPr lang="en-US" altLang="en-US"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best strategy is to test something out by typing it into the shell during your login session; then if you decide you want to make it a permanent part of your environment, add it to your.bash_profile.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Make sure that you use a double right-caret (&gt;&gt;). A single one will overwrite the file rather than appending to it.</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Use echo 'PS1="\u \!—&gt; " ' &gt;&gt; ~/.bash_profile, to customize your Bash prompt.</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6351041" y="101704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27" name="Thank you!"/>
            <p:cNvSpPr txBox="1"/>
            <p:nvPr/>
          </p:nvSpPr>
          <p:spPr>
            <a:xfrm>
              <a:off x="2077950" y="4297383"/>
              <a:ext cx="7526019" cy="1948180"/>
            </a:xfrm>
            <a:prstGeom prst="rect">
              <a:avLst/>
            </a:prstGeom>
            <a:noFill/>
            <a:ln w="12700" cap="flat">
              <a:noFill/>
              <a:miter lim="400000"/>
            </a:ln>
            <a:effec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rPr lang="en-US">
                  <a:latin typeface="Calibri" panose="020F0502020204030204" charset="0"/>
                  <a:ea typeface="Calibri" panose="020F0502020204030204" charset="0"/>
                  <a:cs typeface="Calibri" panose="020F0502020204030204" charset="0"/>
                </a:rPr>
                <a:t>THANK YOU</a:t>
              </a:r>
              <a:endParaRPr lang="en-US">
                <a:latin typeface="Calibri" panose="020F0502020204030204" charset="0"/>
                <a:ea typeface="Calibri" panose="020F0502020204030204" charset="0"/>
                <a:cs typeface="Calibri" panose="020F0502020204030204" charset="0"/>
              </a:endParaRPr>
            </a:p>
          </p:txBody>
        </p:sp>
        <p:sp>
          <p:nvSpPr>
            <p:cNvPr id="828" name="More Professional PowerPoint, Keynote, Google Slides Templates - HiSlide.io"/>
            <p:cNvSpPr txBox="1"/>
            <p:nvPr/>
          </p:nvSpPr>
          <p:spPr>
            <a:xfrm>
              <a:off x="2392089" y="6777093"/>
              <a:ext cx="6897738" cy="408940"/>
            </a:xfrm>
            <a:prstGeom prst="rect">
              <a:avLst/>
            </a:prstGeom>
            <a:noFill/>
            <a:ln w="12700" cap="flat">
              <a:noFill/>
              <a:miter lim="400000"/>
            </a:ln>
            <a:effec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endParaRPr u="sng">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7635875" y="1844675"/>
            <a:ext cx="9112250"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7200">
                <a:latin typeface="Calibri" panose="020F0502020204030204" charset="0"/>
                <a:ea typeface="Calibri" panose="020F0502020204030204" charset="0"/>
                <a:cs typeface="Calibri" panose="020F0502020204030204" charset="0"/>
              </a:rPr>
              <a:t>CONTENT</a:t>
            </a:r>
            <a:endParaRPr lang="en-US" altLang="zh-CN" sz="72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1403330" y="307911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nvGrpSpPr>
          <p:cNvPr id="87" name="Группа"/>
          <p:cNvGrpSpPr/>
          <p:nvPr/>
        </p:nvGrpSpPr>
        <p:grpSpPr>
          <a:xfrm rot="0">
            <a:off x="2356485" y="4445000"/>
            <a:ext cx="9291321" cy="3420111"/>
            <a:chOff x="0" y="0"/>
            <a:chExt cx="9291510" cy="3419823"/>
          </a:xfrm>
        </p:grpSpPr>
        <p:sp>
          <p:nvSpPr>
            <p:cNvPr id="84"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5" name="01"/>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01</a:t>
              </a:r>
              <a:endParaRPr>
                <a:latin typeface="Calibri" panose="020F0502020204030204" charset="0"/>
                <a:ea typeface="Calibri" panose="020F0502020204030204" charset="0"/>
                <a:cs typeface="Calibri" panose="020F0502020204030204" charset="0"/>
              </a:endParaRPr>
            </a:p>
          </p:txBody>
        </p:sp>
        <p:sp>
          <p:nvSpPr>
            <p:cNvPr id="86" name="Lorem ipsum dolor sit amet, consectetur adipiscing elit, sed do eiusmod tempor incididunt ut labore et quis nostrud exercitation ullamco laboris nisi ut"/>
            <p:cNvSpPr txBox="1"/>
            <p:nvPr/>
          </p:nvSpPr>
          <p:spPr>
            <a:xfrm>
              <a:off x="1161705" y="1104900"/>
              <a:ext cx="8129805" cy="1725785"/>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4400">
                  <a:latin typeface="Calibri" panose="020F0502020204030204" charset="0"/>
                  <a:ea typeface="Calibri" panose="020F0502020204030204" charset="0"/>
                  <a:cs typeface="Calibri" panose="020F0502020204030204" charset="0"/>
                  <a:sym typeface="+mn-ea"/>
                </a:rPr>
                <a:t>The .bash_profile, .bash_logout, and .bashrc Files</a:t>
              </a:r>
              <a:r>
                <a:rPr lang="en-US" altLang="en-US" sz="3600">
                  <a:latin typeface="Calibri" panose="020F0502020204030204" charset="0"/>
                  <a:ea typeface="Calibri" panose="020F0502020204030204" charset="0"/>
                  <a:cs typeface="Calibri" panose="020F0502020204030204" charset="0"/>
                  <a:sym typeface="+mn-ea"/>
                </a:rPr>
                <a:t> </a:t>
              </a:r>
              <a:endParaRPr lang="en-US" altLang="en-US" sz="3600">
                <a:latin typeface="Calibri" panose="020F0502020204030204" charset="0"/>
                <a:ea typeface="Calibri" panose="020F0502020204030204" charset="0"/>
                <a:cs typeface="Calibri" panose="020F0502020204030204" charset="0"/>
                <a:sym typeface="+mn-ea"/>
              </a:endParaRPr>
            </a:p>
          </p:txBody>
        </p:sp>
      </p:grpSp>
      <p:grpSp>
        <p:nvGrpSpPr>
          <p:cNvPr id="91" name="Группа"/>
          <p:cNvGrpSpPr/>
          <p:nvPr/>
        </p:nvGrpSpPr>
        <p:grpSpPr>
          <a:xfrm rot="0">
            <a:off x="2356485" y="8534400"/>
            <a:ext cx="9291321" cy="3420111"/>
            <a:chOff x="0" y="0"/>
            <a:chExt cx="9291510" cy="3419823"/>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9" name="02"/>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02</a:t>
              </a:r>
              <a:endParaRPr>
                <a:latin typeface="Calibri" panose="020F0502020204030204" charset="0"/>
                <a:ea typeface="Calibri" panose="020F0502020204030204" charset="0"/>
                <a:cs typeface="Calibri" panose="020F0502020204030204" charset="0"/>
              </a:endParaRPr>
            </a:p>
          </p:txBody>
        </p:sp>
        <p:sp>
          <p:nvSpPr>
            <p:cNvPr id="90"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5400">
                  <a:latin typeface="Calibri" panose="020F0502020204030204" charset="0"/>
                  <a:ea typeface="Calibri" panose="020F0502020204030204" charset="0"/>
                  <a:cs typeface="Calibri" panose="020F0502020204030204" charset="0"/>
                  <a:sym typeface="+mn-ea"/>
                </a:rPr>
                <a:t>Aliases</a:t>
              </a:r>
              <a:endParaRPr lang="en-US" sz="5400">
                <a:latin typeface="Calibri" panose="020F0502020204030204" charset="0"/>
                <a:ea typeface="Calibri" panose="020F0502020204030204" charset="0"/>
                <a:cs typeface="Calibri" panose="020F0502020204030204" charset="0"/>
                <a:sym typeface="+mn-ea"/>
              </a:endParaRPr>
            </a:p>
          </p:txBody>
        </p:sp>
      </p:grpSp>
      <p:grpSp>
        <p:nvGrpSpPr>
          <p:cNvPr id="95" name="Группа"/>
          <p:cNvGrpSpPr/>
          <p:nvPr/>
        </p:nvGrpSpPr>
        <p:grpSpPr>
          <a:xfrm rot="0">
            <a:off x="12897485" y="4445000"/>
            <a:ext cx="9291321" cy="3420111"/>
            <a:chOff x="0" y="0"/>
            <a:chExt cx="9291510" cy="3419823"/>
          </a:xfrm>
        </p:grpSpPr>
        <p:sp>
          <p:nvSpPr>
            <p:cNvPr id="92"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3" name="03"/>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03</a:t>
              </a:r>
              <a:endParaRPr>
                <a:latin typeface="Calibri" panose="020F0502020204030204" charset="0"/>
                <a:ea typeface="Calibri" panose="020F0502020204030204" charset="0"/>
                <a:cs typeface="Calibri" panose="020F0502020204030204" charset="0"/>
              </a:endParaRPr>
            </a:p>
          </p:txBody>
        </p:sp>
        <p:sp>
          <p:nvSpPr>
            <p:cNvPr id="94"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5400">
                  <a:latin typeface="Calibri" panose="020F0502020204030204" charset="0"/>
                  <a:ea typeface="Calibri" panose="020F0502020204030204" charset="0"/>
                  <a:cs typeface="Calibri" panose="020F0502020204030204" charset="0"/>
                  <a:sym typeface="+mn-ea"/>
                </a:rPr>
                <a:t>Options</a:t>
              </a:r>
              <a:endParaRPr lang="en-US" sz="5400">
                <a:latin typeface="Calibri" panose="020F0502020204030204" charset="0"/>
                <a:ea typeface="Calibri" panose="020F0502020204030204" charset="0"/>
                <a:cs typeface="Calibri" panose="020F0502020204030204" charset="0"/>
                <a:sym typeface="+mn-ea"/>
              </a:endParaRPr>
            </a:p>
          </p:txBody>
        </p:sp>
      </p:grpSp>
      <p:grpSp>
        <p:nvGrpSpPr>
          <p:cNvPr id="99" name="Группа"/>
          <p:cNvGrpSpPr/>
          <p:nvPr/>
        </p:nvGrpSpPr>
        <p:grpSpPr>
          <a:xfrm rot="0">
            <a:off x="12897485" y="8534400"/>
            <a:ext cx="9291321" cy="3420111"/>
            <a:chOff x="0" y="0"/>
            <a:chExt cx="9291510" cy="3419823"/>
          </a:xfrm>
        </p:grpSpPr>
        <p:sp>
          <p:nvSpPr>
            <p:cNvPr id="96"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7" name="04"/>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04</a:t>
              </a:r>
              <a:endParaRPr>
                <a:latin typeface="Calibri" panose="020F0502020204030204" charset="0"/>
                <a:ea typeface="Calibri" panose="020F0502020204030204" charset="0"/>
                <a:cs typeface="Calibri" panose="020F0502020204030204" charset="0"/>
              </a:endParaRPr>
            </a:p>
          </p:txBody>
        </p:sp>
        <p:sp>
          <p:nvSpPr>
            <p:cNvPr id="98"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5400">
                  <a:latin typeface="Calibri" panose="020F0502020204030204" charset="0"/>
                  <a:ea typeface="Calibri" panose="020F0502020204030204" charset="0"/>
                  <a:cs typeface="Calibri" panose="020F0502020204030204" charset="0"/>
                  <a:sym typeface="+mn-ea"/>
                </a:rPr>
                <a:t>Shell variables</a:t>
              </a:r>
              <a:endParaRPr lang="en-US" sz="5400">
                <a:latin typeface="Calibri" panose="020F0502020204030204" charset="0"/>
                <a:ea typeface="Calibri" panose="020F0502020204030204" charset="0"/>
                <a:cs typeface="Calibri" panose="020F0502020204030204" charset="0"/>
                <a:sym typeface="+mn-ea"/>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7635875" y="1844675"/>
            <a:ext cx="9112250"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7200">
                <a:latin typeface="Calibri" panose="020F0502020204030204" charset="0"/>
                <a:ea typeface="Calibri" panose="020F0502020204030204" charset="0"/>
                <a:cs typeface="Calibri" panose="020F0502020204030204" charset="0"/>
              </a:rPr>
              <a:t>CONTENT</a:t>
            </a:r>
            <a:endParaRPr lang="en-US" altLang="zh-CN" sz="72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1403330" y="307911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nvGrpSpPr>
          <p:cNvPr id="87" name="Группа"/>
          <p:cNvGrpSpPr/>
          <p:nvPr/>
        </p:nvGrpSpPr>
        <p:grpSpPr>
          <a:xfrm rot="0">
            <a:off x="2356485" y="4426640"/>
            <a:ext cx="9291321" cy="3438471"/>
            <a:chOff x="0" y="-18358"/>
            <a:chExt cx="9291510" cy="3438181"/>
          </a:xfrm>
        </p:grpSpPr>
        <p:sp>
          <p:nvSpPr>
            <p:cNvPr id="84"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5" name="01"/>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a:t>
              </a:r>
              <a:r>
                <a:rPr lang="en-US">
                  <a:latin typeface="Calibri" panose="020F0502020204030204" charset="0"/>
                  <a:ea typeface="Calibri" panose="020F0502020204030204" charset="0"/>
                  <a:cs typeface="Calibri" panose="020F0502020204030204" charset="0"/>
                </a:rPr>
                <a:t>5</a:t>
              </a:r>
              <a:endParaRPr lang="en-US">
                <a:latin typeface="Calibri" panose="020F0502020204030204" charset="0"/>
                <a:ea typeface="Calibri" panose="020F0502020204030204" charset="0"/>
                <a:cs typeface="Calibri" panose="020F0502020204030204" charset="0"/>
              </a:endParaRPr>
            </a:p>
          </p:txBody>
        </p:sp>
        <p:sp>
          <p:nvSpPr>
            <p:cNvPr id="86" name="Lorem ipsum dolor sit amet, consectetur adipiscing elit, sed do eiusmod tempor incididunt ut labore et quis nostrud exercitation ullamco laboris nisi ut"/>
            <p:cNvSpPr txBox="1"/>
            <p:nvPr/>
          </p:nvSpPr>
          <p:spPr>
            <a:xfrm>
              <a:off x="1161705" y="1104900"/>
              <a:ext cx="8129805" cy="1725785"/>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4400">
                  <a:latin typeface="Calibri" panose="020F0502020204030204" charset="0"/>
                  <a:ea typeface="Calibri" panose="020F0502020204030204" charset="0"/>
                  <a:cs typeface="Calibri" panose="020F0502020204030204" charset="0"/>
                  <a:sym typeface="+mn-ea"/>
                </a:rPr>
                <a:t>Customization and sub processes</a:t>
              </a:r>
              <a:endParaRPr lang="en-US" altLang="en-US" sz="3600">
                <a:latin typeface="Calibri" panose="020F0502020204030204" charset="0"/>
                <a:ea typeface="Calibri" panose="020F0502020204030204" charset="0"/>
                <a:cs typeface="Calibri" panose="020F0502020204030204" charset="0"/>
                <a:sym typeface="+mn-ea"/>
              </a:endParaRPr>
            </a:p>
          </p:txBody>
        </p:sp>
      </p:grpSp>
      <p:grpSp>
        <p:nvGrpSpPr>
          <p:cNvPr id="91" name="Группа"/>
          <p:cNvGrpSpPr/>
          <p:nvPr/>
        </p:nvGrpSpPr>
        <p:grpSpPr>
          <a:xfrm rot="0">
            <a:off x="2356485" y="8516040"/>
            <a:ext cx="9291321" cy="3438471"/>
            <a:chOff x="0" y="-18358"/>
            <a:chExt cx="9291510" cy="3438181"/>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9" name="02"/>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a:t>
              </a:r>
              <a:r>
                <a:rPr lang="en-US">
                  <a:latin typeface="Calibri" panose="020F0502020204030204" charset="0"/>
                  <a:ea typeface="Calibri" panose="020F0502020204030204" charset="0"/>
                  <a:cs typeface="Calibri" panose="020F0502020204030204" charset="0"/>
                </a:rPr>
                <a:t>6</a:t>
              </a:r>
              <a:endParaRPr lang="en-US">
                <a:latin typeface="Calibri" panose="020F0502020204030204" charset="0"/>
                <a:ea typeface="Calibri" panose="020F0502020204030204" charset="0"/>
                <a:cs typeface="Calibri" panose="020F0502020204030204" charset="0"/>
              </a:endParaRPr>
            </a:p>
          </p:txBody>
        </p:sp>
        <p:sp>
          <p:nvSpPr>
            <p:cNvPr id="90"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sz="5400">
                  <a:latin typeface="Calibri" panose="020F0502020204030204" charset="0"/>
                  <a:ea typeface="Calibri" panose="020F0502020204030204" charset="0"/>
                  <a:cs typeface="Calibri" panose="020F0502020204030204" charset="0"/>
                  <a:sym typeface="+mn-ea"/>
                </a:rPr>
                <a:t>Customization hints</a:t>
              </a:r>
              <a:endParaRPr lang="en-US" sz="5400">
                <a:latin typeface="Calibri" panose="020F0502020204030204" charset="0"/>
                <a:ea typeface="Calibri" panose="020F0502020204030204" charset="0"/>
                <a:cs typeface="Calibri" panose="020F0502020204030204" charset="0"/>
                <a:sym typeface="+mn-ea"/>
              </a:endParaRPr>
            </a:p>
          </p:txBody>
        </p:sp>
      </p:grpSp>
      <p:grpSp>
        <p:nvGrpSpPr>
          <p:cNvPr id="95" name="Группа"/>
          <p:cNvGrpSpPr/>
          <p:nvPr/>
        </p:nvGrpSpPr>
        <p:grpSpPr>
          <a:xfrm rot="0">
            <a:off x="12897485" y="4426640"/>
            <a:ext cx="9291321" cy="3438471"/>
            <a:chOff x="0" y="-18358"/>
            <a:chExt cx="9291510" cy="3438181"/>
          </a:xfrm>
        </p:grpSpPr>
        <p:sp>
          <p:nvSpPr>
            <p:cNvPr id="92"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3" name="03"/>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endParaRPr>
                <a:latin typeface="Calibri" panose="020F0502020204030204" charset="0"/>
                <a:ea typeface="Calibri" panose="020F0502020204030204" charset="0"/>
                <a:cs typeface="Calibri" panose="020F0502020204030204" charset="0"/>
              </a:endParaRPr>
            </a:p>
          </p:txBody>
        </p:sp>
        <p:sp>
          <p:nvSpPr>
            <p:cNvPr id="94"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endParaRPr lang="en-US" sz="5400">
                <a:latin typeface="Calibri" panose="020F0502020204030204" charset="0"/>
                <a:ea typeface="Calibri" panose="020F0502020204030204" charset="0"/>
                <a:cs typeface="Calibri" panose="020F0502020204030204" charset="0"/>
                <a:sym typeface="+mn-ea"/>
              </a:endParaRPr>
            </a:p>
          </p:txBody>
        </p:sp>
      </p:grpSp>
      <p:grpSp>
        <p:nvGrpSpPr>
          <p:cNvPr id="99" name="Группа"/>
          <p:cNvGrpSpPr/>
          <p:nvPr/>
        </p:nvGrpSpPr>
        <p:grpSpPr>
          <a:xfrm rot="0">
            <a:off x="12897485" y="8516040"/>
            <a:ext cx="9291321" cy="3438471"/>
            <a:chOff x="0" y="-18358"/>
            <a:chExt cx="9291510" cy="3438181"/>
          </a:xfrm>
        </p:grpSpPr>
        <p:sp>
          <p:nvSpPr>
            <p:cNvPr id="96"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7" name="04"/>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endParaRPr>
                <a:latin typeface="Calibri" panose="020F0502020204030204" charset="0"/>
                <a:ea typeface="Calibri" panose="020F0502020204030204" charset="0"/>
                <a:cs typeface="Calibri" panose="020F0502020204030204" charset="0"/>
              </a:endParaRPr>
            </a:p>
          </p:txBody>
        </p:sp>
        <p:sp>
          <p:nvSpPr>
            <p:cNvPr id="98"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endParaRPr lang="en-US" sz="5400">
                <a:latin typeface="Calibri" panose="020F0502020204030204" charset="0"/>
                <a:ea typeface="Calibri" panose="020F0502020204030204" charset="0"/>
                <a:cs typeface="Calibri" panose="020F0502020204030204" charset="0"/>
                <a:sym typeface="+mn-ea"/>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1451610"/>
            <a:ext cx="18253075" cy="2563495"/>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sym typeface="+mn-ea"/>
              </a:rPr>
              <a:t>The .bash_profile, .bash_logout, and .bashrc Files</a:t>
            </a:r>
            <a:r>
              <a:rPr>
                <a:latin typeface="Calibri" panose="020F0502020204030204" charset="0"/>
                <a:ea typeface="Calibri" panose="020F0502020204030204" charset="0"/>
                <a:cs typeface="Calibri" panose="020F0502020204030204" charset="0"/>
                <a:sym typeface="+mn-ea"/>
              </a:rPr>
              <a:t> </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.bash_profile,is read and the commands in it is executed by bash every time you login to the system.</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your .bash_profile won’t take effect until the file is re-read by logging out and then logging in again. Alternatively you can use the source command i.e. source .bash_profile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If .bash_profile doesn’t exist in your home directory, then bash will look for .bash_login. If that doesn’t exist it will look for.profile.</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.bash_profile is read and executed only by the login shell. If you start up a new shell (asubshell) by typing bash on the command line ,it will attempt to read commands from the file .bashrc. The file .bash_logoutis read and executed every time a login shell exits.</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2 at 7.57.36 AM"/>
          <p:cNvPicPr>
            <a:picLocks noChangeAspect="1"/>
          </p:cNvPicPr>
          <p:nvPr/>
        </p:nvPicPr>
        <p:blipFill>
          <a:blip r:embed="rId1"/>
          <a:stretch>
            <a:fillRect/>
          </a:stretch>
        </p:blipFill>
        <p:spPr>
          <a:xfrm>
            <a:off x="2476500" y="9072245"/>
            <a:ext cx="8133715" cy="4224020"/>
          </a:xfrm>
          <a:prstGeom prst="rect">
            <a:avLst/>
          </a:prstGeom>
        </p:spPr>
      </p:pic>
      <p:pic>
        <p:nvPicPr>
          <p:cNvPr id="3" name="Picture 2" descr="Screenshot 2025-06-02 at 8.06.42 AM"/>
          <p:cNvPicPr>
            <a:picLocks noChangeAspect="1"/>
          </p:cNvPicPr>
          <p:nvPr/>
        </p:nvPicPr>
        <p:blipFill>
          <a:blip r:embed="rId2"/>
          <a:stretch>
            <a:fillRect/>
          </a:stretch>
        </p:blipFill>
        <p:spPr>
          <a:xfrm>
            <a:off x="13025120" y="8775065"/>
            <a:ext cx="7622540" cy="4521200"/>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Aliases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Aliases can be defined on the commandline, in your .bash_profile, or in your .bashrc, using this form:</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alias name=command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alias cdvoy='cd sipp/demo/animation/voyager' (the single quotes around the full cd command; these are necessary if the string being aliased consists of more than one word.)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command unalias name removes any alias definition for its argument.</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4" name="Picture 3" descr="Screenshot 2025-06-02 at 8.15.04 AM"/>
          <p:cNvPicPr>
            <a:picLocks noChangeAspect="1"/>
          </p:cNvPicPr>
          <p:nvPr/>
        </p:nvPicPr>
        <p:blipFill>
          <a:blip r:embed="rId1"/>
          <a:stretch>
            <a:fillRect/>
          </a:stretch>
        </p:blipFill>
        <p:spPr>
          <a:xfrm>
            <a:off x="2394585" y="8226425"/>
            <a:ext cx="10802620" cy="1363345"/>
          </a:xfrm>
          <a:prstGeom prst="rect">
            <a:avLst/>
          </a:prstGeom>
        </p:spPr>
      </p:pic>
      <p:pic>
        <p:nvPicPr>
          <p:cNvPr id="5" name="Picture 4"/>
          <p:cNvPicPr>
            <a:picLocks noChangeAspect="1"/>
          </p:cNvPicPr>
          <p:nvPr/>
        </p:nvPicPr>
        <p:blipFill>
          <a:blip r:embed="rId2"/>
          <a:stretch>
            <a:fillRect/>
          </a:stretch>
        </p:blipFill>
        <p:spPr>
          <a:xfrm>
            <a:off x="2476500" y="9969500"/>
            <a:ext cx="11130280" cy="199898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Options</a:t>
            </a:r>
            <a:endParaRPr lang="en-US" altLang="en-US"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Options let you change the shell’s behaviour. A shell option is a setting that is either “on” or “off.”</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set-o optionname and set +o optionname.You can change more than one option with the one set command by preceding each optionname with a -o or +o. The use of plus (+) and minus (-) signs is counterintuitive: the- turns the named option on, while the + turns it off.</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2 at 10.02.50 AM"/>
          <p:cNvPicPr>
            <a:picLocks noChangeAspect="1"/>
          </p:cNvPicPr>
          <p:nvPr/>
        </p:nvPicPr>
        <p:blipFill>
          <a:blip r:embed="rId1"/>
          <a:stretch>
            <a:fillRect/>
          </a:stretch>
        </p:blipFill>
        <p:spPr>
          <a:xfrm>
            <a:off x="2394585" y="8387080"/>
            <a:ext cx="12026900" cy="35814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Options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bash 2.0 introduced a new built-in for configuring shell behaviour, shopt. This built-in is meant as a replacement for option configuration originally done through environment variables and the set command.</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The shopt-o functionality is a duplication of parts of the set command and is provided for completeness on the part of shopt, while retaining backward compatibility by its continued inclusion in set.</a:t>
            </a:r>
            <a:endParaRPr lang="en-US" altLang="en-US">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a:latin typeface="Calibri" panose="020F0502020204030204" charset="0"/>
                <a:ea typeface="Calibri" panose="020F0502020204030204" charset="0"/>
                <a:cs typeface="Calibri" panose="020F0502020204030204" charset="0"/>
              </a:rPr>
              <a:t>When the -p option is used, shopt displays a list of the settable options and the values that they currently have. If -s or -u is also given, the list is confined to only those options that are set or unset, respectively.</a:t>
            </a: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2 at 10.17.18 AM"/>
          <p:cNvPicPr>
            <a:picLocks noChangeAspect="1"/>
          </p:cNvPicPr>
          <p:nvPr/>
        </p:nvPicPr>
        <p:blipFill>
          <a:blip r:embed="rId1"/>
          <a:srcRect r="7637"/>
          <a:stretch>
            <a:fillRect/>
          </a:stretch>
        </p:blipFill>
        <p:spPr>
          <a:xfrm>
            <a:off x="2394585" y="9354820"/>
            <a:ext cx="8309610" cy="2190115"/>
          </a:xfrm>
          <a:prstGeom prst="rect">
            <a:avLst/>
          </a:prstGeom>
        </p:spPr>
      </p:pic>
      <p:pic>
        <p:nvPicPr>
          <p:cNvPr id="3" name="Picture 2" descr="Screenshot 2025-06-02 at 10.21.07 AM"/>
          <p:cNvPicPr>
            <a:picLocks noChangeAspect="1"/>
          </p:cNvPicPr>
          <p:nvPr/>
        </p:nvPicPr>
        <p:blipFill>
          <a:blip r:embed="rId2"/>
          <a:stretch>
            <a:fillRect/>
          </a:stretch>
        </p:blipFill>
        <p:spPr>
          <a:xfrm>
            <a:off x="12192000" y="8972550"/>
            <a:ext cx="8413115" cy="430339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Options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4" name="Picture 3"/>
          <p:cNvPicPr>
            <a:picLocks noChangeAspect="1"/>
          </p:cNvPicPr>
          <p:nvPr/>
        </p:nvPicPr>
        <p:blipFill>
          <a:blip r:embed="rId1"/>
          <a:stretch>
            <a:fillRect/>
          </a:stretch>
        </p:blipFill>
        <p:spPr>
          <a:xfrm>
            <a:off x="2476500" y="4727575"/>
            <a:ext cx="6972935" cy="8988425"/>
          </a:xfrm>
          <a:prstGeom prst="rect">
            <a:avLst/>
          </a:prstGeom>
        </p:spPr>
      </p:pic>
      <p:pic>
        <p:nvPicPr>
          <p:cNvPr id="5" name="Picture 4" descr="Screenshot 2025-06-02 at 2.54.54 PM"/>
          <p:cNvPicPr>
            <a:picLocks noChangeAspect="1"/>
          </p:cNvPicPr>
          <p:nvPr/>
        </p:nvPicPr>
        <p:blipFill>
          <a:blip r:embed="rId2"/>
          <a:stretch>
            <a:fillRect/>
          </a:stretch>
        </p:blipFill>
        <p:spPr>
          <a:xfrm>
            <a:off x="12811760" y="4699635"/>
            <a:ext cx="7835900" cy="880999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406650"/>
            <a:ext cx="18253075" cy="1695450"/>
          </a:xfrm>
          <a:prstGeom prst="rect">
            <a:avLst/>
          </a:prstGeom>
          <a:ln w="12700">
            <a:miter lim="400000"/>
          </a:ln>
        </p:spPr>
        <p:txBody>
          <a:bodyPr wrap="square" lIns="50800" tIns="50800" rIns="50800" bIns="50800" anchor="ctr">
            <a:no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Options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4699635"/>
            <a:ext cx="19227800" cy="726884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endParaRPr lang="en-US" altLang="en-US">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6" name="Picture 5" descr="Screenshot 2025-06-02 at 3.01.31 PM"/>
          <p:cNvPicPr>
            <a:picLocks noChangeAspect="1"/>
          </p:cNvPicPr>
          <p:nvPr/>
        </p:nvPicPr>
        <p:blipFill>
          <a:blip r:embed="rId1"/>
          <a:stretch>
            <a:fillRect/>
          </a:stretch>
        </p:blipFill>
        <p:spPr>
          <a:xfrm>
            <a:off x="12941300" y="4699635"/>
            <a:ext cx="10521950" cy="785495"/>
          </a:xfrm>
          <a:prstGeom prst="rect">
            <a:avLst/>
          </a:prstGeom>
        </p:spPr>
      </p:pic>
      <p:pic>
        <p:nvPicPr>
          <p:cNvPr id="2" name="Picture 1"/>
          <p:cNvPicPr>
            <a:picLocks noChangeAspect="1"/>
          </p:cNvPicPr>
          <p:nvPr/>
        </p:nvPicPr>
        <p:blipFill>
          <a:blip r:embed="rId2"/>
          <a:stretch>
            <a:fillRect/>
          </a:stretch>
        </p:blipFill>
        <p:spPr>
          <a:xfrm>
            <a:off x="3165475" y="4472305"/>
            <a:ext cx="9410700" cy="8896350"/>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5202</Words>
  <Application>WPS Writer</Application>
  <PresentationFormat>Произвольный</PresentationFormat>
  <Paragraphs>109</Paragraphs>
  <Slides>16</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16</vt:i4>
      </vt:variant>
    </vt:vector>
  </HeadingPairs>
  <TitlesOfParts>
    <vt:vector size="39" baseType="lpstr">
      <vt:lpstr>Arial</vt:lpstr>
      <vt:lpstr>SimSun</vt:lpstr>
      <vt:lpstr>Wingdings</vt:lpstr>
      <vt:lpstr>Helvetica Neue</vt:lpstr>
      <vt:lpstr>Helvetica Neue Medium</vt:lpstr>
      <vt:lpstr>Calibri</vt:lpstr>
      <vt:lpstr>Helvetica Neue</vt:lpstr>
      <vt:lpstr>Helvetica Neue Light</vt:lpstr>
      <vt:lpstr>Open Sans</vt:lpstr>
      <vt:lpstr>Thonburi</vt:lpstr>
      <vt:lpstr>Maven Pro Bold</vt:lpstr>
      <vt:lpstr>OpenSans-Regular</vt:lpstr>
      <vt:lpstr>OpenSans-Bold</vt:lpstr>
      <vt:lpstr>Maven Pro Medium</vt:lpstr>
      <vt:lpstr>微软雅黑 Light</vt:lpstr>
      <vt:lpstr>黑体-简</vt:lpstr>
      <vt:lpstr>Roboto</vt:lpstr>
      <vt:lpstr>Microsoft YaHei</vt:lpstr>
      <vt:lpstr>汉仪旗黑</vt:lpstr>
      <vt:lpstr>Arial Unicode MS</vt:lpstr>
      <vt:lpstr>宋体-简</vt:lpstr>
      <vt:lpstr>Helvetica Neue Medium</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Pratush KumarPusti</cp:lastModifiedBy>
  <cp:revision>23</cp:revision>
  <dcterms:created xsi:type="dcterms:W3CDTF">2025-06-03T21:33:32Z</dcterms:created>
  <dcterms:modified xsi:type="dcterms:W3CDTF">2025-06-03T21:33:32Z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1033-6.14.0.8716</vt:lpwstr>
  </property>
  <property fmtid="{D5CDD505-2E9C-101B-9397-08002B2CF9AE}" pid="3" name="ICV">
    <vt:lpwstr>9CC72A2E7AA6B1410B093D68B303D0B0_41</vt:lpwstr>
  </property>
</Properties>
</file>