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61" r:id="rId4"/>
    <p:sldId id="290" r:id="rId5"/>
    <p:sldId id="258" r:id="rId6"/>
    <p:sldId id="291" r:id="rId7"/>
    <p:sldId id="292" r:id="rId8"/>
    <p:sldId id="293" r:id="rId9"/>
    <p:sldId id="294" r:id="rId10"/>
    <p:sldId id="299" r:id="rId11"/>
    <p:sldId id="295" r:id="rId12"/>
    <p:sldId id="296" r:id="rId13"/>
    <p:sldId id="297" r:id="rId14"/>
    <p:sldId id="304" r:id="rId15"/>
    <p:sldId id="303" r:id="rId16"/>
    <p:sldId id="298" r:id="rId17"/>
    <p:sldId id="289"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panose="02000503000000020004"/>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HiSlide.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600" y="17145"/>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grpSp>
        <p:nvGrpSpPr>
          <p:cNvPr id="9" name="组合 8"/>
          <p:cNvGrpSpPr/>
          <p:nvPr/>
        </p:nvGrpSpPr>
        <p:grpSpPr>
          <a:xfrm>
            <a:off x="7491561" y="2119477"/>
            <a:ext cx="9400878" cy="9400879"/>
            <a:chOff x="5838" y="3338"/>
            <a:chExt cx="14805" cy="14805"/>
          </a:xfrm>
        </p:grpSpPr>
        <p:sp>
          <p:nvSpPr>
            <p:cNvPr id="38" name="Кружок"/>
            <p:cNvSpPr/>
            <p:nvPr/>
          </p:nvSpPr>
          <p:spPr>
            <a:xfrm>
              <a:off x="5838" y="3338"/>
              <a:ext cx="14805" cy="14805"/>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39" name="Фигура"/>
            <p:cNvSpPr/>
            <p:nvPr/>
          </p:nvSpPr>
          <p:spPr>
            <a:xfrm>
              <a:off x="10962" y="6107"/>
              <a:ext cx="4557" cy="4557"/>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11469" y="11574"/>
              <a:ext cx="3540" cy="2098"/>
            </a:xfrm>
            <a:prstGeom prst="rect">
              <a:avLst/>
            </a:prstGeom>
            <a:ln w="12700">
              <a:miter lim="400000"/>
            </a:ln>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n-US" dirty="0">
                  <a:solidFill>
                    <a:schemeClr val="tx1"/>
                  </a:solidFill>
                  <a:latin typeface="Calibri" panose="020F0502020204030204" charset="0"/>
                  <a:ea typeface="Calibri" panose="020F0502020204030204" charset="0"/>
                  <a:cs typeface="Calibri" panose="020F0502020204030204" charset="0"/>
                </a:rPr>
                <a:t>Ch 4</a:t>
              </a:r>
              <a:endParaRPr lang="en-US" dirty="0">
                <a:solidFill>
                  <a:schemeClr val="tx1"/>
                </a:solidFill>
                <a:latin typeface="Calibri" panose="020F0502020204030204" charset="0"/>
                <a:ea typeface="Calibri" panose="020F0502020204030204" charset="0"/>
                <a:cs typeface="Calibri" panose="020F0502020204030204" charset="0"/>
              </a:endParaRPr>
            </a:p>
          </p:txBody>
        </p:sp>
        <p:sp>
          <p:nvSpPr>
            <p:cNvPr id="41" name="Premium PowerPoint, Keynote, Google Slides Template"/>
            <p:cNvSpPr txBox="1"/>
            <p:nvPr/>
          </p:nvSpPr>
          <p:spPr>
            <a:xfrm>
              <a:off x="7695" y="13813"/>
              <a:ext cx="10929" cy="741"/>
            </a:xfrm>
            <a:prstGeom prst="rect">
              <a:avLst/>
            </a:prstGeom>
            <a:ln w="12700">
              <a:miter lim="400000"/>
            </a:ln>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pPr algn="dist"/>
              <a:r>
                <a:rPr lang="en-US" altLang="zh-CN" sz="2400" dirty="0">
                  <a:solidFill>
                    <a:schemeClr val="bg2"/>
                  </a:solidFill>
                  <a:latin typeface="Calibri" panose="020F0502020204030204" charset="0"/>
                  <a:ea typeface="Calibri" panose="020F0502020204030204" charset="0"/>
                  <a:cs typeface="Calibri" panose="020F0502020204030204" charset="0"/>
                </a:rPr>
                <a:t>Basic shell programming</a:t>
              </a:r>
              <a:endParaRPr lang="zh-CN" sz="2400" dirty="0">
                <a:solidFill>
                  <a:schemeClr val="bg2"/>
                </a:solidFill>
                <a:latin typeface="Calibri" panose="020F0502020204030204" charset="0"/>
                <a:ea typeface="Calibri" panose="020F0502020204030204" charset="0"/>
                <a:cs typeface="Calibri" panose="020F0502020204030204" charset="0"/>
              </a:endParaRPr>
            </a:p>
          </p:txBody>
        </p:sp>
        <p:grpSp>
          <p:nvGrpSpPr>
            <p:cNvPr id="44" name="Группа"/>
            <p:cNvGrpSpPr/>
            <p:nvPr/>
          </p:nvGrpSpPr>
          <p:grpSpPr>
            <a:xfrm>
              <a:off x="16760" y="11420"/>
              <a:ext cx="1339" cy="708"/>
              <a:chOff x="0" y="0"/>
              <a:chExt cx="850404" cy="449759"/>
            </a:xfrm>
          </p:grpSpPr>
          <p:sp>
            <p:nvSpPr>
              <p:cNvPr id="42" name="Закругленный прямоугольник"/>
              <p:cNvSpPr/>
              <p:nvPr/>
            </p:nvSpPr>
            <p:spPr>
              <a:xfrm>
                <a:off x="0" y="0"/>
                <a:ext cx="850404" cy="449759"/>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43" name="PRO"/>
              <p:cNvSpPr txBox="1"/>
              <p:nvPr/>
            </p:nvSpPr>
            <p:spPr>
              <a:xfrm>
                <a:off x="137642" y="35568"/>
                <a:ext cx="600521" cy="378623"/>
              </a:xfrm>
              <a:prstGeom prst="rect">
                <a:avLst/>
              </a:prstGeom>
              <a:noFill/>
              <a:ln w="12700" cap="flat">
                <a:noFill/>
                <a:miter lim="400000"/>
              </a:ln>
              <a:effec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endParaRPr dirty="0">
                  <a:solidFill>
                    <a:schemeClr val="bg2"/>
                  </a:solidFill>
                  <a:latin typeface="Calibri" panose="020F0502020204030204" charset="0"/>
                  <a:ea typeface="Calibri" panose="020F0502020204030204" charset="0"/>
                  <a:cs typeface="Calibri" panose="020F0502020204030204" charset="0"/>
                </a:endParaRPr>
              </a:p>
            </p:txBody>
          </p:sp>
        </p:gr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String operators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sort -nr command expects the number to be at the start of the line.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sort -nr $1 | head -${2:-10}</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Sort the file whose name is given as the first argument ($1).</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-n option tells sort to interpret the first word on each line as a number. -r tells it to reverse the order of comparison (i.e. descending order)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output of sort is piped into the head utility, which, when given the argument -N, prints the first N lines of its input on the standard output. In case the $2 argument is not specified then it prints 10 lines of its input to the standard output. </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7.37.57 AM"/>
          <p:cNvPicPr>
            <a:picLocks noChangeAspect="1"/>
          </p:cNvPicPr>
          <p:nvPr/>
        </p:nvPicPr>
        <p:blipFill>
          <a:blip r:embed="rId1"/>
          <a:stretch>
            <a:fillRect/>
          </a:stretch>
        </p:blipFill>
        <p:spPr>
          <a:xfrm>
            <a:off x="2394585" y="9510395"/>
            <a:ext cx="8383270" cy="398526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String operators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Patterns and pattern matching:</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 matches the front; % matches the rear.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outfile=${filename%.pcx}.jpg strips the filename from the extension and attaches .jpg to its end.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7.47.15 AM"/>
          <p:cNvPicPr>
            <a:picLocks noChangeAspect="1"/>
          </p:cNvPicPr>
          <p:nvPr/>
        </p:nvPicPr>
        <p:blipFill>
          <a:blip r:embed="rId1"/>
          <a:stretch>
            <a:fillRect/>
          </a:stretch>
        </p:blipFill>
        <p:spPr>
          <a:xfrm>
            <a:off x="2110740" y="8040370"/>
            <a:ext cx="11315700" cy="5130800"/>
          </a:xfrm>
          <a:prstGeom prst="rect">
            <a:avLst/>
          </a:prstGeom>
        </p:spPr>
      </p:pic>
      <p:pic>
        <p:nvPicPr>
          <p:cNvPr id="3" name="Picture 2" descr="Screenshot 2025-06-03 at 7.49.19 AM"/>
          <p:cNvPicPr>
            <a:picLocks noChangeAspect="1"/>
          </p:cNvPicPr>
          <p:nvPr/>
        </p:nvPicPr>
        <p:blipFill>
          <a:blip r:embed="rId2"/>
          <a:stretch>
            <a:fillRect/>
          </a:stretch>
        </p:blipFill>
        <p:spPr>
          <a:xfrm>
            <a:off x="13426440" y="8040370"/>
            <a:ext cx="10417175" cy="194818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String operators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echo -e ${PATH//:/'\n'}</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Each occurrence of the colon is replaced by \n.The -e option allows echo to interpret \n as a LINEFEED.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${#varname} is the length operator.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Extended Pattern Matching:</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Turn on the shopt option extglob </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p:cNvPicPr>
            <a:picLocks noChangeAspect="1"/>
          </p:cNvPicPr>
          <p:nvPr/>
        </p:nvPicPr>
        <p:blipFill>
          <a:blip r:embed="rId1"/>
          <a:stretch>
            <a:fillRect/>
          </a:stretch>
        </p:blipFill>
        <p:spPr>
          <a:xfrm>
            <a:off x="3733800" y="9132570"/>
            <a:ext cx="16916400" cy="3124200"/>
          </a:xfrm>
          <a:prstGeom prst="rect">
            <a:avLst/>
          </a:prstGeom>
        </p:spPr>
      </p:pic>
      <p:pic>
        <p:nvPicPr>
          <p:cNvPr id="3" name="Picture 2" descr="Screenshot 2025-06-03 at 7.54.35 AM"/>
          <p:cNvPicPr>
            <a:picLocks noChangeAspect="1"/>
          </p:cNvPicPr>
          <p:nvPr/>
        </p:nvPicPr>
        <p:blipFill>
          <a:blip r:embed="rId2"/>
          <a:stretch>
            <a:fillRect/>
          </a:stretch>
        </p:blipFill>
        <p:spPr>
          <a:xfrm>
            <a:off x="8975725" y="6338570"/>
            <a:ext cx="7391400" cy="27940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6583025"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Command substitution</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Command substitution allows you to use the standard output of a command as if it were the value of a variable.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syntax of command substitution is: $(UNIX 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$(pwd) is the current directory. $(ls $HOME) is the names of all files in your home directory. $(ls $(pwd)) is the names of all files in the current directory.</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vi $(grep -l 'command substitution' ch*) ; phrase“commandsubstitution”, is matched assuming that your chapter files all begin with ch.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cut is a data filter: it extracts columns from tabular data. If you supply the numbers of columns you want to extract from the input, cut will print only those columns on the standard output.</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we could use cut to extract the fourth (year) column in task 4-2 if the year was inthe 4th column: cut -f4 -d\| albums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The-d argument is used to specify the character used as field delimiter (TAB is the default).The verticalbar must be backslash-escaped so that the shell doesn’t try to interpret it as a pipe.</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9.06.42 AM"/>
          <p:cNvPicPr>
            <a:picLocks noChangeAspect="1"/>
          </p:cNvPicPr>
          <p:nvPr/>
        </p:nvPicPr>
        <p:blipFill>
          <a:blip r:embed="rId1"/>
          <a:stretch>
            <a:fillRect/>
          </a:stretch>
        </p:blipFill>
        <p:spPr>
          <a:xfrm>
            <a:off x="14456410" y="2270760"/>
            <a:ext cx="9512300" cy="1117600"/>
          </a:xfrm>
          <a:prstGeom prst="rect">
            <a:avLst/>
          </a:prstGeom>
        </p:spPr>
      </p:pic>
      <p:pic>
        <p:nvPicPr>
          <p:cNvPr id="3" name="Picture 2" descr="Screenshot 2025-06-03 at 9.09.31 AM"/>
          <p:cNvPicPr>
            <a:picLocks noChangeAspect="1"/>
          </p:cNvPicPr>
          <p:nvPr/>
        </p:nvPicPr>
        <p:blipFill>
          <a:blip r:embed="rId2"/>
          <a:stretch>
            <a:fillRect/>
          </a:stretch>
        </p:blipFill>
        <p:spPr>
          <a:xfrm>
            <a:off x="10499090" y="12213590"/>
            <a:ext cx="8140700" cy="546100"/>
          </a:xfrm>
          <a:prstGeom prst="rect">
            <a:avLst/>
          </a:prstGeom>
        </p:spPr>
      </p:pic>
      <p:pic>
        <p:nvPicPr>
          <p:cNvPr id="4" name="Picture 3" descr="Screenshot 2025-06-03 at 9.09.45 AM"/>
          <p:cNvPicPr>
            <a:picLocks noChangeAspect="1"/>
          </p:cNvPicPr>
          <p:nvPr/>
        </p:nvPicPr>
        <p:blipFill>
          <a:blip r:embed="rId3"/>
          <a:stretch>
            <a:fillRect/>
          </a:stretch>
        </p:blipFill>
        <p:spPr>
          <a:xfrm>
            <a:off x="19130010" y="11794490"/>
            <a:ext cx="4838700" cy="1143000"/>
          </a:xfrm>
          <a:prstGeom prst="rect">
            <a:avLst/>
          </a:prstGeom>
        </p:spPr>
      </p:pic>
      <p:pic>
        <p:nvPicPr>
          <p:cNvPr id="5" name="Picture 4" descr="Screenshot 2025-06-03 at 9.11.44 AM"/>
          <p:cNvPicPr>
            <a:picLocks noChangeAspect="1"/>
          </p:cNvPicPr>
          <p:nvPr/>
        </p:nvPicPr>
        <p:blipFill>
          <a:blip r:embed="rId4"/>
          <a:stretch>
            <a:fillRect/>
          </a:stretch>
        </p:blipFill>
        <p:spPr>
          <a:xfrm>
            <a:off x="14443710" y="3659505"/>
            <a:ext cx="9525000" cy="8128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8227675"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Command substitution</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command who tells you who is logged in.</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Since we need the first field (i.e. the user names), we can get away with using a space as the field separator in the cut 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who | cut -d' ' -f1 ; prints active terminal user names.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mail $(who | cut -d' ' -f1) ; sends a mail to every active user.</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9.20.14 AM"/>
          <p:cNvPicPr>
            <a:picLocks noChangeAspect="1"/>
          </p:cNvPicPr>
          <p:nvPr/>
        </p:nvPicPr>
        <p:blipFill>
          <a:blip r:embed="rId1"/>
          <a:stretch>
            <a:fillRect/>
          </a:stretch>
        </p:blipFill>
        <p:spPr>
          <a:xfrm>
            <a:off x="2686685" y="8041005"/>
            <a:ext cx="11366500" cy="1803400"/>
          </a:xfrm>
          <a:prstGeom prst="rect">
            <a:avLst/>
          </a:prstGeom>
        </p:spPr>
      </p:pic>
      <p:pic>
        <p:nvPicPr>
          <p:cNvPr id="3" name="Picture 2" descr="Screenshot 2025-06-03 at 9.21.28 AM"/>
          <p:cNvPicPr>
            <a:picLocks noChangeAspect="1"/>
          </p:cNvPicPr>
          <p:nvPr/>
        </p:nvPicPr>
        <p:blipFill>
          <a:blip r:embed="rId2"/>
          <a:stretch>
            <a:fillRect/>
          </a:stretch>
        </p:blipFill>
        <p:spPr>
          <a:xfrm>
            <a:off x="2686685" y="9844405"/>
            <a:ext cx="7239000" cy="850900"/>
          </a:xfrm>
          <a:prstGeom prst="rect">
            <a:avLst/>
          </a:prstGeom>
        </p:spPr>
      </p:pic>
      <p:pic>
        <p:nvPicPr>
          <p:cNvPr id="4" name="Picture 3" descr="Screenshot 2025-06-03 at 9.27.36 AM"/>
          <p:cNvPicPr>
            <a:picLocks noChangeAspect="1"/>
          </p:cNvPicPr>
          <p:nvPr/>
        </p:nvPicPr>
        <p:blipFill>
          <a:blip r:embed="rId3"/>
          <a:stretch>
            <a:fillRect/>
          </a:stretch>
        </p:blipFill>
        <p:spPr>
          <a:xfrm>
            <a:off x="2686685" y="10895965"/>
            <a:ext cx="9525000" cy="254000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1450975"/>
            <a:ext cx="19284315" cy="256349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Advanced Examples: pushd and popd </a:t>
            </a:r>
            <a:endParaRPr lang="en-US" altLang="en-US">
              <a:latin typeface="Calibri" panose="020F0502020204030204" charset="0"/>
              <a:ea typeface="Calibri" panose="020F0502020204030204" charset="0"/>
              <a:cs typeface="Calibri" panose="020F0502020204030204" charset="0"/>
              <a:sym typeface="+mn-ea"/>
            </a:endParaRPr>
          </a:p>
          <a:p>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functions pushd and popd implement a stack of directories that enable you to move to an other directory temporarily and have the shell remember where you were.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pushd pushes the current directory onto the stack, then cds to dir and pushes it onto the stack.</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popd removes the top directory off the stack, revealing a new top. Then it cds to the new top directory.</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9.42.02 AM"/>
          <p:cNvPicPr>
            <a:picLocks noChangeAspect="1"/>
          </p:cNvPicPr>
          <p:nvPr/>
        </p:nvPicPr>
        <p:blipFill>
          <a:blip r:embed="rId1"/>
          <a:stretch>
            <a:fillRect/>
          </a:stretch>
        </p:blipFill>
        <p:spPr>
          <a:xfrm>
            <a:off x="2476500" y="10521315"/>
            <a:ext cx="11353800" cy="2578100"/>
          </a:xfrm>
          <a:prstGeom prst="rect">
            <a:avLst/>
          </a:prstGeom>
        </p:spPr>
      </p:pic>
      <p:pic>
        <p:nvPicPr>
          <p:cNvPr id="3" name="Picture 2" descr="Screenshot 2025-06-03 at 9.46.32 AM"/>
          <p:cNvPicPr>
            <a:picLocks noChangeAspect="1"/>
          </p:cNvPicPr>
          <p:nvPr/>
        </p:nvPicPr>
        <p:blipFill>
          <a:blip r:embed="rId2"/>
          <a:stretch>
            <a:fillRect/>
          </a:stretch>
        </p:blipFill>
        <p:spPr>
          <a:xfrm>
            <a:off x="14168120" y="10521315"/>
            <a:ext cx="7937500" cy="1409700"/>
          </a:xfrm>
          <a:prstGeom prst="rect">
            <a:avLst/>
          </a:prstGeom>
        </p:spPr>
      </p:pic>
      <p:pic>
        <p:nvPicPr>
          <p:cNvPr id="4" name="Picture 3"/>
          <p:cNvPicPr>
            <a:picLocks noChangeAspect="1"/>
          </p:cNvPicPr>
          <p:nvPr/>
        </p:nvPicPr>
        <p:blipFill>
          <a:blip r:embed="rId3"/>
          <a:stretch>
            <a:fillRect/>
          </a:stretch>
        </p:blipFill>
        <p:spPr>
          <a:xfrm>
            <a:off x="14168120" y="11931015"/>
            <a:ext cx="9166860" cy="64833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alibri" panose="020F0502020204030204" charset="0"/>
                  <a:ea typeface="Calibri" panose="020F0502020204030204" charset="0"/>
                  <a:cs typeface="Calibri" panose="020F0502020204030204" charset="0"/>
                </a:rPr>
                <a:t>THANK YOU</a:t>
              </a:r>
              <a:endParaRPr 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6623105"/>
              <a:ext cx="6897738" cy="716915"/>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rPr>
                  <a:latin typeface="Calibri" panose="020F0502020204030204" charset="0"/>
                  <a:ea typeface="Calibri" panose="020F0502020204030204" charset="0"/>
                  <a:cs typeface="Calibri" panose="020F0502020204030204" charset="0"/>
                </a:rPr>
                <a:t>More Professional PowerPoint, Keynote, Google Slides Templates</a:t>
              </a:r>
              <a:endParaRPr u="sng">
                <a:latin typeface="Calibri" panose="020F0502020204030204" charset="0"/>
                <a:ea typeface="Calibri" panose="020F0502020204030204" charset="0"/>
                <a:cs typeface="Calibri" panose="020F0502020204030204" charset="0"/>
                <a:hlinkClick r:id="rId1"/>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45000"/>
            <a:ext cx="9291321" cy="3420111"/>
            <a:chOff x="0" y="0"/>
            <a:chExt cx="9291510" cy="3419823"/>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01</a:t>
              </a:r>
              <a:endParaRPr>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2095324"/>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sym typeface="+mn-ea"/>
                </a:rPr>
                <a:t>Shell Scripts and Functions</a:t>
              </a:r>
              <a:endParaRPr lang="en-US" altLang="en-US" sz="54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34400"/>
            <a:ext cx="9291321" cy="3420111"/>
            <a:chOff x="0" y="0"/>
            <a:chExt cx="9291510"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02</a:t>
              </a:r>
              <a:endParaRPr>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sym typeface="+mn-ea"/>
                </a:rPr>
                <a:t>Shell Variables</a:t>
              </a:r>
              <a:r>
                <a:rPr sz="5400">
                  <a:latin typeface="Calibri" panose="020F0502020204030204" charset="0"/>
                  <a:ea typeface="Calibri" panose="020F0502020204030204" charset="0"/>
                  <a:cs typeface="Calibri" panose="020F0502020204030204" charset="0"/>
                  <a:sym typeface="+mn-ea"/>
                </a:rPr>
                <a:t> </a:t>
              </a:r>
              <a:endParaRPr sz="5400">
                <a:latin typeface="Calibri" panose="020F0502020204030204" charset="0"/>
                <a:ea typeface="Calibri" panose="020F0502020204030204" charset="0"/>
                <a:cs typeface="Calibri" panose="020F0502020204030204" charset="0"/>
              </a:endParaRPr>
            </a:p>
          </p:txBody>
        </p:sp>
      </p:grpSp>
      <p:grpSp>
        <p:nvGrpSpPr>
          <p:cNvPr id="95" name="Группа"/>
          <p:cNvGrpSpPr/>
          <p:nvPr/>
        </p:nvGrpSpPr>
        <p:grpSpPr>
          <a:xfrm rot="0">
            <a:off x="12897485" y="4445000"/>
            <a:ext cx="9291321" cy="3420111"/>
            <a:chOff x="0" y="0"/>
            <a:chExt cx="9291510" cy="3419823"/>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03</a:t>
              </a:r>
              <a:endParaRPr>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String Operators</a:t>
              </a:r>
              <a:endParaRPr lang="en-US" altLang="en-US" sz="5400">
                <a:latin typeface="Calibri" panose="020F0502020204030204" charset="0"/>
                <a:ea typeface="Calibri" panose="020F0502020204030204" charset="0"/>
                <a:cs typeface="Calibri" panose="020F0502020204030204" charset="0"/>
              </a:endParaRPr>
            </a:p>
          </p:txBody>
        </p:sp>
      </p:grpSp>
      <p:grpSp>
        <p:nvGrpSpPr>
          <p:cNvPr id="99" name="Группа"/>
          <p:cNvGrpSpPr/>
          <p:nvPr/>
        </p:nvGrpSpPr>
        <p:grpSpPr>
          <a:xfrm rot="0">
            <a:off x="12897485" y="8534400"/>
            <a:ext cx="9291321" cy="3420111"/>
            <a:chOff x="0" y="0"/>
            <a:chExt cx="9291510" cy="3419823"/>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04</a:t>
              </a:r>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Command Substitution</a:t>
              </a:r>
              <a:endParaRPr lang="en-US" altLang="en-US" sz="5400">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26640"/>
            <a:ext cx="9291321" cy="3438471"/>
            <a:chOff x="0" y="-18358"/>
            <a:chExt cx="9291510" cy="3438181"/>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5</a:t>
              </a:r>
              <a:endParaRPr lang="en-US">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2095324"/>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sym typeface="+mn-ea"/>
                </a:rPr>
                <a:t>Advanced Examples: pushd and popd </a:t>
              </a:r>
              <a:endParaRPr lang="en-US" altLang="en-US" sz="54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16040"/>
            <a:ext cx="9291321" cy="3438471"/>
            <a:chOff x="0" y="-18358"/>
            <a:chExt cx="9291510" cy="3438181"/>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sz="5400">
                  <a:latin typeface="Calibri" panose="020F0502020204030204" charset="0"/>
                  <a:ea typeface="Calibri" panose="020F0502020204030204" charset="0"/>
                  <a:cs typeface="Calibri" panose="020F0502020204030204" charset="0"/>
                  <a:sym typeface="+mn-ea"/>
                </a:rPr>
                <a:t> </a:t>
              </a:r>
              <a:endParaRPr sz="5400">
                <a:latin typeface="Calibri" panose="020F0502020204030204" charset="0"/>
                <a:ea typeface="Calibri" panose="020F0502020204030204" charset="0"/>
                <a:cs typeface="Calibri" panose="020F0502020204030204" charset="0"/>
              </a:endParaRPr>
            </a:p>
          </p:txBody>
        </p:sp>
      </p:grpSp>
      <p:grpSp>
        <p:nvGrpSpPr>
          <p:cNvPr id="95" name="Группа"/>
          <p:cNvGrpSpPr/>
          <p:nvPr/>
        </p:nvGrpSpPr>
        <p:grpSpPr>
          <a:xfrm rot="0">
            <a:off x="12897485" y="4426640"/>
            <a:ext cx="9291321" cy="3438471"/>
            <a:chOff x="0" y="-18358"/>
            <a:chExt cx="9291510" cy="3438181"/>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endParaRPr lang="en-US" altLang="en-US" sz="5400">
                <a:latin typeface="Calibri" panose="020F0502020204030204" charset="0"/>
                <a:ea typeface="Calibri" panose="020F0502020204030204" charset="0"/>
                <a:cs typeface="Calibri" panose="020F0502020204030204" charset="0"/>
              </a:endParaRPr>
            </a:p>
          </p:txBody>
        </p:sp>
      </p:grpSp>
      <p:grpSp>
        <p:nvGrpSpPr>
          <p:cNvPr id="99" name="Группа"/>
          <p:cNvGrpSpPr/>
          <p:nvPr/>
        </p:nvGrpSpPr>
        <p:grpSpPr>
          <a:xfrm rot="0">
            <a:off x="12897485" y="8516040"/>
            <a:ext cx="9291321" cy="3438471"/>
            <a:chOff x="0" y="-18358"/>
            <a:chExt cx="9291510" cy="3438181"/>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endParaRPr lang="en-US" altLang="en-US" sz="5400">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1235"/>
            <a:ext cx="9112176" cy="256349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Shell scripts and functions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 script (a file that contains shell commands) is a shell program. Even the previously discussed .bash_profile and other environment files are shell scripts.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To run shell scripts: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source scriptname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You can run a script by typing its name only if the directory where the script is located is in your command search path, or . (the current directory)</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If these aren’t in your path, you must type ./scriptname, which is the same as typing the absolute pathname of the script.</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Use the chmod command to add executing permissions by typing : chmod +x scriptname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using source causes the commands in the script to be run as if they were part of your login session</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1235"/>
            <a:ext cx="9112176" cy="256349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Shell scripts and functions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 function is sort of a script-within-a-script; you use it to define some shell code by name and store it in the shell’s memory, to be invoked and run later.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When you invoke a function, it is already in the shell’s memory; therefore a function runs faster.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They are ideal for organizing long shell scripts into modular “chunks” of code that are easier to develop and maintain.</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function functname{</a:t>
            </a:r>
            <a:endParaRPr lang="en-US" altLang="en-US">
              <a:latin typeface="Calibri" panose="020F0502020204030204" charset="0"/>
              <a:ea typeface="Calibri" panose="020F0502020204030204" charset="0"/>
              <a:cs typeface="Calibri" panose="020F0502020204030204" charset="0"/>
            </a:endParaRPr>
          </a:p>
          <a:p>
            <a:pPr indent="457200"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shell commands}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or: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functname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t>
            </a:r>
            <a:endParaRPr lang="en-US" altLang="en-US">
              <a:latin typeface="Calibri" panose="020F0502020204030204" charset="0"/>
              <a:ea typeface="Calibri" panose="020F0502020204030204" charset="0"/>
              <a:cs typeface="Calibri" panose="020F0502020204030204" charset="0"/>
            </a:endParaRPr>
          </a:p>
          <a:p>
            <a:pPr indent="457200"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shell commands}</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1235"/>
            <a:ext cx="9112176" cy="256349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Shell scripts and functions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You can also delete a function definition with the command unset -f functname.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You can find out what functions are defined in your login session by typing declare -f.</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If you just want to see the names of the functions, you can use declare -F.</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order of precedence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1. Aliases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2. Keywords such as function and several others, like if and for.</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3. Functions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4. Built-ins like cd and type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5. Scripts and executable programs, for which the shell searches in the directories listed in the PATH environment variable.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To change the order of precedence by using the built-ins command, builtin, and enable.</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7.01.14 AM"/>
          <p:cNvPicPr>
            <a:picLocks noChangeAspect="1"/>
          </p:cNvPicPr>
          <p:nvPr/>
        </p:nvPicPr>
        <p:blipFill>
          <a:blip r:embed="rId1"/>
          <a:stretch>
            <a:fillRect/>
          </a:stretch>
        </p:blipFill>
        <p:spPr>
          <a:xfrm>
            <a:off x="17384395" y="739775"/>
            <a:ext cx="6591300" cy="51054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1451235"/>
            <a:ext cx="9112176" cy="2563495"/>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Shell scripts and functions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type built-in command by itself will print how bash would interpret the command, based on the search locations listed above.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Use type -a or type -all to get all the definations for a 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It is also possible to restrict the search to commands that are executable files or shell scripts by using the -p option.</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-P option forces type to look for executable files or shellscripts even if the result of -t would not return file.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-f option, suppresses shell function lookup, i.e. ,only keywords, files and aliases will be returned.</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7.08.59 AM"/>
          <p:cNvPicPr>
            <a:picLocks noChangeAspect="1"/>
          </p:cNvPicPr>
          <p:nvPr/>
        </p:nvPicPr>
        <p:blipFill>
          <a:blip r:embed="rId1"/>
          <a:stretch>
            <a:fillRect/>
          </a:stretch>
        </p:blipFill>
        <p:spPr>
          <a:xfrm>
            <a:off x="2476500" y="8665845"/>
            <a:ext cx="6680200" cy="1905000"/>
          </a:xfrm>
          <a:prstGeom prst="rect">
            <a:avLst/>
          </a:prstGeom>
        </p:spPr>
      </p:pic>
      <p:pic>
        <p:nvPicPr>
          <p:cNvPr id="3" name="Picture 2" descr="Screenshot 2025-06-03 at 7.13.53 AM"/>
          <p:cNvPicPr>
            <a:picLocks noChangeAspect="1"/>
          </p:cNvPicPr>
          <p:nvPr/>
        </p:nvPicPr>
        <p:blipFill>
          <a:blip r:embed="rId2"/>
          <a:stretch>
            <a:fillRect/>
          </a:stretch>
        </p:blipFill>
        <p:spPr>
          <a:xfrm>
            <a:off x="2476500" y="10570845"/>
            <a:ext cx="6668135" cy="1120140"/>
          </a:xfrm>
          <a:prstGeom prst="rect">
            <a:avLst/>
          </a:prstGeom>
        </p:spPr>
      </p:pic>
      <p:pic>
        <p:nvPicPr>
          <p:cNvPr id="4" name="Picture 3" descr="Screenshot 2025-06-03 at 7.15.37 AM"/>
          <p:cNvPicPr>
            <a:picLocks noChangeAspect="1"/>
          </p:cNvPicPr>
          <p:nvPr/>
        </p:nvPicPr>
        <p:blipFill>
          <a:blip r:embed="rId3"/>
          <a:stretch>
            <a:fillRect/>
          </a:stretch>
        </p:blipFill>
        <p:spPr>
          <a:xfrm>
            <a:off x="2451100" y="11667490"/>
            <a:ext cx="6668135" cy="58166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Shell variables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Certain variables, called environment variables, are conventionally named in all capital letters, and their values are made known (with the export statement) to subprocesses.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Positional parameters : One of the most important special, built-in variables are called positional parameters. $0, whose value is the name of the script. * and @ are special variables containing all of the positional parameters.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 is a single string and is separated by the first character in the value of the environment variable IFS.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 is equal to “$1” “$2” ...“$N”, where N is the number of positional parameters which are separated by spaces.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variable # holds the number of positional parameters.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 local statement inside a function definition makes the variables involved all become local to that function. Generally all variables are global unless specified otherwise.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It is safe to omit the curly brackets ({}) if the variable name is followed by a character that isn’t a letter, digit, or underscore.</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p:cNvPicPr>
            <a:picLocks noChangeAspect="1"/>
          </p:cNvPicPr>
          <p:nvPr/>
        </p:nvPicPr>
        <p:blipFill>
          <a:blip r:embed="rId1"/>
          <a:stretch>
            <a:fillRect/>
          </a:stretch>
        </p:blipFill>
        <p:spPr>
          <a:xfrm>
            <a:off x="13544550" y="2066925"/>
            <a:ext cx="9410700" cy="16383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String operators</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2097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3 at 7.36.16 AM"/>
          <p:cNvPicPr>
            <a:picLocks noChangeAspect="1"/>
          </p:cNvPicPr>
          <p:nvPr/>
        </p:nvPicPr>
        <p:blipFill>
          <a:blip r:embed="rId1"/>
          <a:stretch>
            <a:fillRect/>
          </a:stretch>
        </p:blipFill>
        <p:spPr>
          <a:xfrm>
            <a:off x="2476500" y="4984750"/>
            <a:ext cx="10571480" cy="4884420"/>
          </a:xfrm>
          <a:prstGeom prst="rect">
            <a:avLst/>
          </a:prstGeom>
        </p:spPr>
      </p:pic>
      <p:pic>
        <p:nvPicPr>
          <p:cNvPr id="3" name="Picture 2" descr="Screenshot 2025-06-03 at 7.36.39 AM"/>
          <p:cNvPicPr>
            <a:picLocks noChangeAspect="1"/>
          </p:cNvPicPr>
          <p:nvPr/>
        </p:nvPicPr>
        <p:blipFill>
          <a:blip r:embed="rId2"/>
          <a:stretch>
            <a:fillRect/>
          </a:stretch>
        </p:blipFill>
        <p:spPr>
          <a:xfrm>
            <a:off x="13084175" y="4984750"/>
            <a:ext cx="10689590" cy="4237990"/>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6277</Words>
  <Application>WPS Writer</Application>
  <PresentationFormat>Произвольный</PresentationFormat>
  <Paragraphs>136</Paragraphs>
  <Slides>16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SimSun</vt:lpstr>
      <vt:lpstr>Wingdings</vt:lpstr>
      <vt:lpstr>Helvetica Neue</vt:lpstr>
      <vt:lpstr>Helvetica Neue Medium</vt:lpstr>
      <vt:lpstr>Calibri</vt:lpstr>
      <vt:lpstr>Helvetica Neue</vt:lpstr>
      <vt:lpstr>Helvetica Neue Light</vt:lpstr>
      <vt:lpstr>Open Sans</vt:lpstr>
      <vt:lpstr>Thonburi</vt:lpstr>
      <vt:lpstr>Maven Pro Bold</vt:lpstr>
      <vt:lpstr>OpenSans-Regular</vt:lpstr>
      <vt:lpstr>OpenSans-Bold</vt:lpstr>
      <vt:lpstr>Maven Pro Medium</vt:lpstr>
      <vt:lpstr>微软雅黑 Light</vt:lpstr>
      <vt:lpstr>黑体-简</vt:lpstr>
      <vt:lpstr>Roboto</vt:lpstr>
      <vt:lpstr>Microsoft YaHei</vt:lpstr>
      <vt:lpstr>汉仪旗黑</vt:lpstr>
      <vt:lpstr>Arial Unicode MS</vt:lpstr>
      <vt:lpstr>宋体-简</vt:lpstr>
      <vt:lpstr>Helvetica Neue Medium</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Pratush KumarPusti</cp:lastModifiedBy>
  <cp:revision>19</cp:revision>
  <dcterms:created xsi:type="dcterms:W3CDTF">2025-06-03T04:36:08Z</dcterms:created>
  <dcterms:modified xsi:type="dcterms:W3CDTF">2025-06-03T04:36:08Z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1033-6.14.0.8716</vt:lpwstr>
  </property>
  <property fmtid="{D5CDD505-2E9C-101B-9397-08002B2CF9AE}" pid="3" name="ICV">
    <vt:lpwstr>599424CD9A32D4DAD6113D687EC78C4C_41</vt:lpwstr>
  </property>
</Properties>
</file>