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8" r:id="rId2"/>
    <p:sldId id="262" r:id="rId3"/>
    <p:sldId id="263" r:id="rId4"/>
    <p:sldId id="261" r:id="rId5"/>
    <p:sldId id="271" r:id="rId6"/>
    <p:sldId id="272" r:id="rId7"/>
    <p:sldId id="264" r:id="rId8"/>
    <p:sldId id="265" r:id="rId9"/>
    <p:sldId id="273" r:id="rId10"/>
    <p:sldId id="274" r:id="rId11"/>
    <p:sldId id="266" r:id="rId12"/>
    <p:sldId id="275" r:id="rId13"/>
    <p:sldId id="267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97" d="100"/>
          <a:sy n="97" d="100"/>
        </p:scale>
        <p:origin x="60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94B276-3ECF-437D-9FFD-EC03E80A6229}" type="datetimeFigureOut">
              <a:rPr lang="zh-CN" altLang="en-US"/>
              <a:pPr>
                <a:defRPr/>
              </a:pPr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3AE887-D869-4A8A-97E4-51A42174B1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62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07E062-CD89-46B3-BE11-762A922E9380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9028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B7DA41-A7D5-462D-A146-9840ECA474D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3787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B7DA41-A7D5-462D-A146-9840ECA474D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376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0D6644-8811-46A0-A61B-876ACAC09D62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646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0D6644-8811-46A0-A61B-876ACAC09D62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82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A63E6E-1D2E-4692-B75D-60FC6E0EDABE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0358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050EA9-7EAF-4C82-BBEC-CD1DA22E16F0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104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7EAA60-6EC2-4F47-91BB-18174777E609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05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B36B41-AA84-4710-ABF4-E65B09EB9197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290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5E1694-CCEC-4617-B211-3ECB5EF41DF4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23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990A80-89E3-4008-A1E6-F6F76711AFBD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975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5E1694-CCEC-4617-B211-3ECB5EF41DF4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849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5E1694-CCEC-4617-B211-3ECB5EF41DF4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7622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766AC-DAF0-40C1-80C2-7468BB664469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DE9B5-725E-4B17-9A36-9C9C3CDCA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54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CC960-70AA-47A6-9288-6F3CDC6EDAEA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EB95E-1BD2-4151-9CC2-93BB736B33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93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08548-C5B2-4D3B-9A0F-415772D0E31B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B74F5-0186-4862-984B-9A2F460C77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0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19D9A-279A-4048-9561-45C0D30D4711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846DE-2AA5-47B5-83E1-4C8CF5501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050B-9CBF-4AC9-8613-D4F415B6EE23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F171C-483D-40B3-B845-C26568E3B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7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43948-8F6A-45AB-B12C-4322ABEB1472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E262-0E96-440B-9C98-2C9A20E50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1E2EC-9976-4BA0-8DE4-6FEABE221574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22071-B825-4754-9671-A8791E4680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63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9008C-6EA7-4FBA-BA33-BD4246CF6678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568C-A221-4CB2-BA4F-D81879FCE2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9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4C37B-0C05-44BC-8554-F9D005932213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942E-B733-4D4B-825D-8207C5B2F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5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D7532-AEB1-4E70-8DA1-2378EA3CA460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22D8D-FAC6-4C5D-8468-6EAF07D2A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5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CD9A-D49C-40EC-89F6-8ABD883B1DE0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75D95-68F0-4C29-845B-B034FE841E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92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/>
            </a:lvl1pPr>
          </a:lstStyle>
          <a:p>
            <a:pPr>
              <a:defRPr/>
            </a:pPr>
            <a:fld id="{4B3604B6-1C4E-4637-B41E-E57CC5025C4C}" type="datetime5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8381BCF7-80A2-4372-82B8-E43E1BA15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0772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chemeClr val="tx1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+mn-cs"/>
              </a:rPr>
              <a:t>SVM</a:t>
            </a:r>
            <a:r>
              <a:rPr lang="zh-CN" altLang="en-US" sz="4000" dirty="0">
                <a:solidFill>
                  <a:schemeClr val="tx1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+mn-cs"/>
              </a:rPr>
              <a:t>实验</a:t>
            </a:r>
            <a:endParaRPr lang="zh-CN" altLang="zh-CN" sz="4000" dirty="0">
              <a:solidFill>
                <a:schemeClr val="tx1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+mn-cs"/>
            </a:endParaRPr>
          </a:p>
        </p:txBody>
      </p:sp>
      <p:sp>
        <p:nvSpPr>
          <p:cNvPr id="30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747713" y="3706813"/>
            <a:ext cx="8077200" cy="9906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时间：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11/22/2020</a:t>
            </a:r>
            <a:endParaRPr lang="zh-CN" altLang="zh-CN" sz="2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实验要求：</a:t>
            </a:r>
            <a:endParaRPr lang="zh-CN" altLang="zh-CN" sz="2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6F8C4-E3B2-4DEB-9D33-4FDD74C0BD5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57200" y="1112838"/>
            <a:ext cx="65532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选</a:t>
            </a:r>
            <a:r>
              <a:rPr lang="zh-CN" altLang="en-US" sz="2800" dirty="0" smtClean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做</a:t>
            </a:r>
            <a:endParaRPr lang="en-US" altLang="zh-CN" sz="2800" dirty="0" smtClean="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使用数据集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中数据，采用梯度下降法优化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SVM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模型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80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使用数据集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中数据，采用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SMO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算法优化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SVM</a:t>
            </a:r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模型</a:t>
            </a:r>
            <a:r>
              <a:rPr lang="en-US" altLang="zh-CN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实验要求：</a:t>
            </a:r>
            <a:endParaRPr lang="zh-CN" altLang="zh-CN" sz="2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6F8C4-E3B2-4DEB-9D33-4FDD74C0BD5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/>
          </a:p>
        </p:txBody>
      </p:sp>
      <p:sp>
        <p:nvSpPr>
          <p:cNvPr id="19461" name="Rectangle 10"/>
          <p:cNvSpPr txBox="1">
            <a:spLocks noChangeArrowheads="1"/>
          </p:cNvSpPr>
          <p:nvPr/>
        </p:nvSpPr>
        <p:spPr bwMode="auto">
          <a:xfrm>
            <a:off x="422787" y="1438093"/>
            <a:ext cx="83820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1.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训练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模型，数据存放在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data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文件夹中。使用梯度上升算法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/SMO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算法优化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，获得在训练集和测试集中的精度结果。</a:t>
            </a: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2.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数据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load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方法</a:t>
            </a: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   </a:t>
            </a: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3.Baseline</a:t>
            </a:r>
          </a:p>
          <a:p>
            <a:pPr eaLnBrk="1" hangingPunct="1">
              <a:buNone/>
            </a:pPr>
            <a:r>
              <a:rPr lang="zh-CN" altLang="en-US" sz="14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测评指标：精度值，正确预测占整体的</a:t>
            </a:r>
            <a:r>
              <a:rPr lang="zh-CN" altLang="en-US" sz="14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比例</a:t>
            </a:r>
            <a:endParaRPr lang="en-US" altLang="zh-CN" sz="18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algn="just" eaLnBrk="1" hangingPunct="1">
              <a:buFontTx/>
              <a:buNone/>
            </a:pPr>
            <a:endParaRPr lang="zh-CN" altLang="zh-CN" sz="18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19462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444750"/>
            <a:ext cx="5438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4038600"/>
            <a:ext cx="523398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513439" y="5936255"/>
            <a:ext cx="358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</a:t>
            </a:r>
            <a:r>
              <a:rPr lang="zh-CN" altLang="en-US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集</a:t>
            </a:r>
            <a:r>
              <a:rPr lang="en-US" altLang="zh-CN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</a:t>
            </a:r>
            <a:r>
              <a:rPr lang="zh-CN" altLang="en-US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</a:t>
            </a:r>
            <a:endParaRPr lang="en-US" altLang="zh-CN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训练集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精度：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0.75</a:t>
            </a:r>
          </a:p>
          <a:p>
            <a:pPr eaLnBrk="1" hangingPunct="1">
              <a:buFontTx/>
              <a:buNone/>
            </a:pP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测试集精度：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0.7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5885809"/>
            <a:ext cx="358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</a:t>
            </a:r>
            <a:r>
              <a:rPr lang="zh-CN" altLang="en-US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集</a:t>
            </a:r>
            <a:r>
              <a:rPr lang="en-US" altLang="zh-CN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</a:t>
            </a:r>
            <a:r>
              <a:rPr lang="zh-CN" altLang="en-US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</a:t>
            </a:r>
            <a:endParaRPr lang="en-US" altLang="zh-CN" baseline="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训练集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精度：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0.9</a:t>
            </a:r>
          </a:p>
          <a:p>
            <a:pPr eaLnBrk="1" hangingPunct="1">
              <a:buFontTx/>
              <a:buNone/>
            </a:pP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测试集精度：</a:t>
            </a:r>
            <a:r>
              <a:rPr lang="en-US" altLang="zh-CN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0.85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实验要求：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2C2AD-B76A-400D-8E6F-3C3BA0FBE40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/>
          </a:p>
        </p:txBody>
      </p:sp>
      <p:sp>
        <p:nvSpPr>
          <p:cNvPr id="21509" name="Rectangle 10"/>
          <p:cNvSpPr txBox="1">
            <a:spLocks noChangeArrowheads="1"/>
          </p:cNvSpPr>
          <p:nvPr/>
        </p:nvSpPr>
        <p:spPr bwMode="auto">
          <a:xfrm>
            <a:off x="762000" y="1524000"/>
            <a:ext cx="8382000" cy="43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模型分类</a:t>
            </a:r>
            <a:r>
              <a:rPr lang="zh-CN" altLang="en-US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示意图</a:t>
            </a:r>
            <a:r>
              <a:rPr lang="en-US" altLang="zh-CN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(</a:t>
            </a:r>
            <a:r>
              <a:rPr lang="zh-CN" altLang="en-US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数据集</a:t>
            </a:r>
            <a:r>
              <a:rPr lang="en-US" altLang="zh-CN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</a:t>
            </a:r>
            <a:r>
              <a:rPr lang="en-US" altLang="zh-CN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)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/>
            </a:r>
            <a:b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</a:b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algn="just" eaLnBrk="1" hangingPunct="1">
              <a:buFontTx/>
              <a:buNone/>
            </a:pPr>
            <a:endParaRPr lang="zh-CN" altLang="zh-CN" sz="18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91097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实验要求：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2C2AD-B76A-400D-8E6F-3C3BA0FBE40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/>
          </a:p>
        </p:txBody>
      </p:sp>
      <p:sp>
        <p:nvSpPr>
          <p:cNvPr id="21509" name="Rectangle 10"/>
          <p:cNvSpPr txBox="1">
            <a:spLocks noChangeArrowheads="1"/>
          </p:cNvSpPr>
          <p:nvPr/>
        </p:nvSpPr>
        <p:spPr bwMode="auto">
          <a:xfrm>
            <a:off x="762000" y="1524000"/>
            <a:ext cx="8382000" cy="43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8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模型分类</a:t>
            </a:r>
            <a:r>
              <a:rPr lang="zh-CN" altLang="en-US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示意图</a:t>
            </a:r>
            <a:r>
              <a:rPr lang="en-US" altLang="zh-CN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(</a:t>
            </a:r>
            <a:r>
              <a:rPr lang="zh-CN" altLang="en-US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数据集</a:t>
            </a:r>
            <a:r>
              <a:rPr lang="en-US" altLang="zh-CN" sz="18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2)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/>
            </a:r>
            <a:b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</a:b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algn="just" eaLnBrk="1" hangingPunct="1">
              <a:buFontTx/>
              <a:buNone/>
            </a:pPr>
            <a:endParaRPr lang="zh-CN" altLang="zh-CN" sz="18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2151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8988"/>
            <a:ext cx="53530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  <a:blipFill rotWithShape="0">
            <a:blip r:embed="rId4"/>
            <a:stretch>
              <a:fillRect l="-582" t="-739" r="-36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基本原理：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547426-B6C8-4985-A9DA-ED80D39AB3D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pic>
        <p:nvPicPr>
          <p:cNvPr id="5126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3911600"/>
            <a:ext cx="384016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018088" y="5206226"/>
            <a:ext cx="408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SVM</a:t>
            </a:r>
            <a:r>
              <a:rPr lang="zh-CN" altLang="en-US" b="1" dirty="0"/>
              <a:t>中</a:t>
            </a:r>
            <a:r>
              <a:rPr lang="en-US" altLang="zh-CN" b="1" dirty="0" err="1" smtClean="0"/>
              <a:t>W·X+b</a:t>
            </a:r>
            <a:r>
              <a:rPr lang="en-US" altLang="zh-CN" b="1" dirty="0" smtClean="0"/>
              <a:t>=0</a:t>
            </a:r>
            <a:r>
              <a:rPr lang="zh-CN" altLang="en-US" b="1" dirty="0" smtClean="0"/>
              <a:t>作为分离超平面，分割两类数据集合</a:t>
            </a:r>
            <a:endParaRPr lang="zh-CN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563688"/>
            <a:ext cx="83820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16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线性支持向量机：求解线性支持向量机的过程是凸二次规划问题，所谓凸二次规划问题，就是目标函数是凸的二次可微函数。</a:t>
            </a: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16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近似线性支持向量机：当数据集并不是严格线性可分时，即满足部分样本点是线性可分，存在极少部分异常点；这里也就是说存在部分样本不能满足约束条件，此时我们可以引入松弛因子，这样这些样本点到超平面的函数距离加上松弛因子，就能保证被超平面分隔开来。</a:t>
            </a: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6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16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 非线性支持向量机：显然，当数据集不是线性可分的，即我们不能通过前面的线性模型来对数据集进行分类。此时，我们必须想办法将这些样本特征符合线性模型，才能通过线性模型对这些样本进行分类。这就要用到核函数，核函数的功能就是将低维的特征空间映射到高维的特征空间，而在高维的特征空间中，这些样本进过转化后，变成了线性可分的情况。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algn="just" eaLnBrk="1" hangingPunct="1">
              <a:buFontTx/>
              <a:buNone/>
            </a:pPr>
            <a:endParaRPr lang="zh-CN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基本原理：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BBFDA0-AB9E-4265-A7F7-698B0827CDE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26027" y="1687511"/>
            <a:ext cx="8382000" cy="5033964"/>
          </a:xfrm>
          <a:blipFill rotWithShape="0">
            <a:blip r:embed="rId4"/>
            <a:stretch>
              <a:fillRect l="-655" t="-726" r="-36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922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基本原理：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14B440-5667-44AB-9AC1-CEFFCC0F25C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/>
          </a:p>
        </p:txBody>
      </p:sp>
      <p:pic>
        <p:nvPicPr>
          <p:cNvPr id="922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2286000"/>
            <a:ext cx="30575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3867150"/>
            <a:ext cx="1609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105400"/>
            <a:ext cx="55530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文本框 9"/>
          <p:cNvSpPr txBox="1">
            <a:spLocks noChangeArrowheads="1"/>
          </p:cNvSpPr>
          <p:nvPr/>
        </p:nvSpPr>
        <p:spPr bwMode="auto">
          <a:xfrm>
            <a:off x="6369050" y="2525713"/>
            <a:ext cx="2438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函数间隔转化成几何间隔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382000" cy="4419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1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每个支持向量到分类超平面的距离：</a:t>
            </a: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      </a:t>
            </a:r>
          </a:p>
          <a:p>
            <a:pPr marL="0" indent="0" eaLnBrk="1" hangingPunct="1">
              <a:buFontTx/>
              <a:buNone/>
            </a:pPr>
            <a:r>
              <a:rPr lang="zh-CN" altLang="en-US" sz="1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求解目标函数：</a:t>
            </a:r>
            <a:endParaRPr lang="zh-CN" altLang="zh-CN" sz="1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基本原理：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7BD204-4055-425A-BEAA-5EA0C7E86B7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  <p:pic>
        <p:nvPicPr>
          <p:cNvPr id="11270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5080000"/>
            <a:ext cx="4343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05013"/>
            <a:ext cx="18097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3346450"/>
            <a:ext cx="2247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3" name="直接箭头连接符 9"/>
          <p:cNvCxnSpPr>
            <a:cxnSpLocks noChangeShapeType="1"/>
          </p:cNvCxnSpPr>
          <p:nvPr/>
        </p:nvCxnSpPr>
        <p:spPr bwMode="auto">
          <a:xfrm>
            <a:off x="3581400" y="3849688"/>
            <a:ext cx="2209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74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32188"/>
            <a:ext cx="14874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文本框 15"/>
          <p:cNvSpPr txBox="1">
            <a:spLocks noChangeArrowheads="1"/>
          </p:cNvSpPr>
          <p:nvPr/>
        </p:nvSpPr>
        <p:spPr bwMode="auto">
          <a:xfrm>
            <a:off x="4343400" y="3409950"/>
            <a:ext cx="144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转化</a:t>
            </a:r>
          </a:p>
        </p:txBody>
      </p:sp>
      <p:sp>
        <p:nvSpPr>
          <p:cNvPr id="11276" name="文本框 17"/>
          <p:cNvSpPr txBox="1">
            <a:spLocks noChangeArrowheads="1"/>
          </p:cNvSpPr>
          <p:nvPr/>
        </p:nvSpPr>
        <p:spPr bwMode="auto">
          <a:xfrm>
            <a:off x="4387850" y="4327525"/>
            <a:ext cx="144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10918" y="5181600"/>
            <a:ext cx="150552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>
                <a:latin typeface="Cambria Math" panose="02040503050406030204" pitchFamily="18" charset="0"/>
              </a:rPr>
              <a:t>i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=1,2,3···</a:t>
            </a:r>
            <a:r>
              <a:rPr lang="en-US" altLang="zh-CN" sz="2800" i="1" dirty="0" smtClean="0">
                <a:latin typeface="Cambria Math" panose="02040503050406030204" pitchFamily="18" charset="0"/>
              </a:rPr>
              <a:t>m</a:t>
            </a:r>
            <a:endParaRPr lang="zh-CN" altLang="en-US" sz="2800" i="1" dirty="0"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优化方法：</a:t>
            </a:r>
            <a:endParaRPr lang="zh-CN" altLang="zh-CN" sz="2800" dirty="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C231C-9D9D-4116-9832-7AA3954AA2C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19100" y="1112838"/>
                <a:ext cx="8305800" cy="586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梯度下降法：软间隔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SVM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的优化中使用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hinge loss</a:t>
                </a:r>
              </a:p>
              <a:p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输入：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D</m:t>
                    </m:r>
                    <m:r>
                      <a:rPr lang="en-US" altLang="zh-CN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baseline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,</m:t>
                        </m:r>
                        <m:r>
                          <a:rPr lang="en-US" altLang="zh-CN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r>
                          <a:rPr lang="en-US" altLang="zh-CN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·</m:t>
                        </m:r>
                        <m:d>
                          <m:dPr>
                            <m:ctrlPr>
                              <a:rPr lang="en-US" altLang="zh-CN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baseline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baseline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  <a:ea typeface="Hiragino Sans简体中文黑体-W3" panose="020B0300000000000000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，超参数迭代次数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M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，惩罚因子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C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，学习率</a:t>
                </a:r>
                <a:r>
                  <a:rPr lang="el-GR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η</a:t>
                </a:r>
                <a:endParaRPr lang="en-US" altLang="zh-CN" baseline="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1.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优化过程：</a:t>
                </a:r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1) 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初始化参数  </a:t>
                </a:r>
                <a14:m>
                  <m:oMath xmlns:m="http://schemas.openxmlformats.org/officeDocument/2006/math"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𝑊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{0,0····0</m:t>
                        </m:r>
                        <m:r>
                          <a:rPr lang="en-US" altLang="zh-CN" sz="1400" i="1" baseline="0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b</m:t>
                    </m:r>
                    <m:r>
                      <a:rPr lang="en-US" altLang="zh-CN" sz="1400" b="0" i="0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=0</m:t>
                    </m:r>
                  </m:oMath>
                </a14:m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</a:p>
              <a:p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2) 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遍历数据集 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D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：</a:t>
                </a:r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 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     1.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计算误差向量</a:t>
                </a:r>
                <a14:m>
                  <m:oMath xmlns:m="http://schemas.openxmlformats.org/officeDocument/2006/math">
                    <m:r>
                      <a:rPr lang="en-US" altLang="zh-CN" sz="1400" b="0" i="0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e</m:t>
                    </m:r>
                    <m: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40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140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 baseline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,····</m:t>
                        </m:r>
                        <m:r>
                          <a:rPr lang="en-US" altLang="zh-CN" sz="1400" b="0" i="1" baseline="0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 baseline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𝑒</m:t>
                    </m:r>
                    <m:r>
                      <a:rPr lang="en-US" altLang="zh-CN" sz="140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1−</m:t>
                    </m:r>
                    <m:sSub>
                      <m:sSubPr>
                        <m:ctrlP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(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𝑤</m:t>
                    </m:r>
                    <m: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·</m:t>
                    </m:r>
                    <m:sSub>
                      <m:sSubPr>
                        <m:ctrlPr>
                          <a:rPr lang="en-US" altLang="zh-CN" sz="140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i</m:t>
                        </m:r>
                      </m:sub>
                    </m:sSub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+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𝑏</m:t>
                    </m:r>
                    <m:r>
                      <a:rPr lang="en-US" altLang="zh-CN" sz="1400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)</m:t>
                    </m:r>
                  </m:oMath>
                </a14:m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 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    </a:t>
                </a:r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</a:t>
                </a:r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                     2.</a:t>
                </a:r>
                <a:r>
                  <a:rPr lang="zh-CN" altLang="en-US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取出误差最大的一项：</a:t>
                </a:r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</a:p>
              <a:p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i</m:t>
                    </m:r>
                    <m: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𝑎𝑟𝑔</m:t>
                    </m:r>
                    <m:func>
                      <m:funcPr>
                        <m:ctrlPr>
                          <a:rPr lang="en-US" altLang="zh-CN" sz="1400" b="0" i="1" baseline="0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baseline="0" dirty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1400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endParaRPr lang="en-US" altLang="zh-CN" sz="1400" baseline="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       </a:t>
                </a:r>
                <a:r>
                  <a:rPr lang="en-US" altLang="zh-CN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3.</a:t>
                </a:r>
                <a:r>
                  <a:rPr lang="zh-CN" altLang="en-US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aseline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i</m:t>
                        </m:r>
                      </m:sub>
                    </m:sSub>
                    <m:r>
                      <a:rPr lang="en-US" altLang="zh-CN" sz="1400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≤0</m:t>
                    </m:r>
                    <m:r>
                      <a:rPr lang="zh-CN" altLang="en-US" sz="1400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则</m:t>
                    </m:r>
                  </m:oMath>
                </a14:m>
                <a:r>
                  <a:rPr lang="zh-CN" altLang="en-US" sz="1400" baseline="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直接退出循环体，否则对应的样本进行随机梯度下降</a:t>
                </a:r>
                <a:endParaRPr lang="en-US" altLang="zh-CN" sz="1400" baseline="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endParaRPr lang="en-US" altLang="zh-CN" sz="1400" baseline="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𝑤</m:t>
                    </m:r>
                    <m:r>
                      <m:rPr>
                        <m:nor/>
                      </m:rPr>
                      <a:rPr lang="en-US" altLang="zh-CN" sz="1400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← (1−</m:t>
                    </m:r>
                    <m: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η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w</m:t>
                    </m:r>
                    <m:r>
                      <m:rPr>
                        <m:nor/>
                      </m:rP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η</m:t>
                    </m:r>
                    <m: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𝐶</m:t>
                    </m:r>
                    <m:sSub>
                      <m:sSubPr>
                        <m:ctrlP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i="1" baseline="0" dirty="0">
                  <a:latin typeface="Cambria Math" panose="02040503050406030204" pitchFamily="18" charset="0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i="1" baseline="0" dirty="0">
                    <a:latin typeface="Cambria Math" panose="02040503050406030204" pitchFamily="18" charset="0"/>
                    <a:ea typeface="Hiragino Sans简体中文黑体-W3" panose="020B0300000000000000" pitchFamily="34" charset="-122"/>
                  </a:rPr>
                  <a:t>		</a:t>
                </a:r>
                <a:endParaRPr lang="en-US" altLang="zh-CN" sz="1400" i="1" baseline="0" dirty="0" smtClean="0">
                  <a:latin typeface="Cambria Math" panose="02040503050406030204" pitchFamily="18" charset="0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sz="1400" i="1" baseline="0" dirty="0">
                    <a:latin typeface="Cambria Math" panose="02040503050406030204" pitchFamily="18" charset="0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i="1" baseline="0" dirty="0" smtClean="0">
                    <a:latin typeface="Cambria Math" panose="02040503050406030204" pitchFamily="18" charset="0"/>
                    <a:ea typeface="Hiragino Sans简体中文黑体-W3" panose="020B0300000000000000" pitchFamily="34" charset="-122"/>
                  </a:rPr>
                  <a:t>	</a:t>
                </a:r>
                <a:r>
                  <a:rPr lang="en-US" altLang="zh-CN" sz="1400" i="1" baseline="0" dirty="0">
                    <a:latin typeface="Cambria Math" panose="02040503050406030204" pitchFamily="18" charset="0"/>
                    <a:ea typeface="Hiragino Sans简体中文黑体-W3" panose="020B0300000000000000" pitchFamily="34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← </m:t>
                    </m:r>
                    <m:r>
                      <m:rPr>
                        <m:nor/>
                      </m:rP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+</m:t>
                    </m:r>
                    <m:r>
                      <a:rPr lang="en-US" altLang="zh-CN" sz="1400" b="0" i="1" baseline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η</m:t>
                    </m:r>
                    <m:r>
                      <a:rPr lang="en-US" altLang="zh-CN" sz="1400" i="1" baseline="0" dirty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𝐶</m:t>
                    </m:r>
                    <m:sSub>
                      <m:sSubPr>
                        <m:ctrlP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400" i="1" baseline="0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i="1" baseline="0" dirty="0">
                  <a:latin typeface="Cambria Math" panose="02040503050406030204" pitchFamily="18" charset="0"/>
                  <a:ea typeface="Hiragino Sans简体中文黑体-W3" panose="020B0300000000000000" pitchFamily="34" charset="-122"/>
                </a:endParaRPr>
              </a:p>
              <a:p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2.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输出：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hinge loss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优化的</a:t>
                </a:r>
                <a:r>
                  <a:rPr lang="en-US" altLang="zh-CN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SVM</a:t>
                </a:r>
                <a:r>
                  <a:rPr lang="zh-CN" altLang="en-US" baseline="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模型 </a:t>
                </a:r>
                <a14:m>
                  <m:oMath xmlns:m="http://schemas.openxmlformats.org/officeDocument/2006/math"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dPr>
                      <m:e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𝑠𝑖𝑔𝑛</m:t>
                    </m:r>
                    <m:d>
                      <m:dPr>
                        <m:ctrlP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dPr>
                      <m:e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baseline="0" smtClean="0">
                                <a:latin typeface="Cambria Math" panose="02040503050406030204" pitchFamily="18" charset="0"/>
                                <a:ea typeface="Hiragino Sans简体中文黑体-W3" panose="020B0300000000000000" pitchFamily="34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=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𝑠𝑖𝑔𝑛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(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𝑤</m:t>
                    </m:r>
                    <m:r>
                      <a:rPr lang="en-US" altLang="zh-CN" i="1" baseline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·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𝑥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+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𝑏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)</m:t>
                    </m:r>
                  </m:oMath>
                </a14:m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endParaRPr lang="en-US" altLang="zh-CN" baseline="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112838"/>
                <a:ext cx="8305800" cy="5860130"/>
              </a:xfrm>
              <a:prstGeom prst="rect">
                <a:avLst/>
              </a:prstGeom>
              <a:blipFill rotWithShape="0">
                <a:blip r:embed="rId4"/>
                <a:stretch>
                  <a:fillRect l="-661" t="-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7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5450" y="1524000"/>
                <a:ext cx="8489950" cy="4419600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算法：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是一种用于训练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SVM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的强大算法，它将大的优化问题分解为多个小的优化问题来进行求解。而这些小优化问题往往很容易求解，并且对它们进行顺序求解和对整体求解结果是一致的。在结果一致的情况下，显然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算法的求解时间要短很多，这样当数据集容量很大时，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就是一种十分高效的算法。</a:t>
                </a: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r>
                  <a:rPr lang="en-US" altLang="zh-CN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 SVM</a:t>
                </a:r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的对偶问题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：</a:t>
                </a: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  <a:p>
                <a:pPr marL="0" indent="0" eaLnBrk="1" hangingPunct="1">
                  <a:buFontTx/>
                  <a:buNone/>
                </a:pP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我们需要对上式中，</a:t>
                </a:r>
                <a:r>
                  <a:rPr lang="zh-CN" altLang="en-US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对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所有的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1600" i="1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l-GR" altLang="zh-CN" sz="1600" i="1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l-GR" altLang="zh-CN" sz="1600" i="1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,</m:t>
                    </m:r>
                  </m:oMath>
                </a14:m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···</a:t>
                </a:r>
                <a:r>
                  <a:rPr lang="en-US" altLang="zh-CN" sz="1600" dirty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,</a:t>
                </a:r>
                <a:r>
                  <a:rPr lang="el-GR" altLang="zh-CN" sz="1600" dirty="0">
                    <a:ea typeface="Hiragino Sans简体中文黑体-W3" panose="020B03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)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进行优化。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SMO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算法将原始问题转化成求</a:t>
                </a:r>
                <a:r>
                  <a:rPr lang="en-US" altLang="zh-CN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N</a:t>
                </a:r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对参数的二次规划问题。我们在每一进行参数优化时，首先固定一对参数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（</m:t>
                    </m:r>
                    <m:sSub>
                      <m:sSubPr>
                        <m:ctrlPr>
                          <a:rPr lang="el-GR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l-GR" altLang="zh-CN" sz="1600" i="1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600" dirty="0">
                            <a:latin typeface="Hiragino Sans简体中文黑体-W3" panose="020B0300000000000000" pitchFamily="34" charset="-122"/>
                            <a:ea typeface="Hiragino Sans简体中文黑体-W3" panose="020B0300000000000000" pitchFamily="34" charset="-122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  <a:ea typeface="Hiragino Sans简体中文黑体-W3" panose="020B0300000000000000" pitchFamily="34" charset="-122"/>
                          </a:rPr>
                          <m:t>j</m:t>
                        </m:r>
                      </m:sub>
                    </m:sSub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Hiragino Sans简体中文黑体-W3" panose="020B0300000000000000" pitchFamily="34" charset="-122"/>
                      </a:rPr>
                      <m:t>）</m:t>
                    </m:r>
                  </m:oMath>
                </a14:m>
                <a:r>
                  <a:rPr lang="zh-CN" altLang="en-US" sz="1600" dirty="0" smtClean="0">
                    <a:latin typeface="Hiragino Sans简体中文黑体-W3" panose="020B0300000000000000" pitchFamily="34" charset="-122"/>
                    <a:ea typeface="Hiragino Sans简体中文黑体-W3" panose="020B0300000000000000" pitchFamily="34" charset="-122"/>
                  </a:rPr>
                  <a:t>，逐步对模型进行优化。</a:t>
                </a:r>
                <a:endParaRPr lang="zh-CN" altLang="zh-CN" sz="1600" dirty="0" smtClean="0">
                  <a:latin typeface="Hiragino Sans简体中文黑体-W3" panose="020B0300000000000000" pitchFamily="34" charset="-122"/>
                  <a:ea typeface="Hiragino Sans简体中文黑体-W3" panose="020B0300000000000000" pitchFamily="34" charset="-122"/>
                </a:endParaRPr>
              </a:p>
            </p:txBody>
          </p:sp>
        </mc:Choice>
        <mc:Fallback xmlns="">
          <p:sp>
            <p:nvSpPr>
              <p:cNvPr id="15363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5450" y="1524000"/>
                <a:ext cx="8489950" cy="4419600"/>
              </a:xfrm>
              <a:blipFill rotWithShape="0">
                <a:blip r:embed="rId4"/>
                <a:stretch>
                  <a:fillRect l="-431" t="-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实验部分：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549B0A-458E-473D-A3AB-54B062D390F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pic>
        <p:nvPicPr>
          <p:cNvPr id="15366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8" y="3276600"/>
            <a:ext cx="4162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C231C-9D9D-4116-9832-7AA3954AA2C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smtClean="0"/>
          </a:p>
        </p:txBody>
      </p:sp>
      <p:sp>
        <p:nvSpPr>
          <p:cNvPr id="17413" name="Rectangle 10"/>
          <p:cNvSpPr txBox="1">
            <a:spLocks noChangeArrowheads="1"/>
          </p:cNvSpPr>
          <p:nvPr/>
        </p:nvSpPr>
        <p:spPr bwMode="auto">
          <a:xfrm>
            <a:off x="425450" y="1524000"/>
            <a:ext cx="838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533605" y="1371600"/>
            <a:ext cx="82296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集</a:t>
            </a:r>
            <a:r>
              <a:rPr lang="en-US" altLang="zh-CN" sz="2400" dirty="0" smtClean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 Horse-colic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集，由于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SVM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主要用于二分类问题。数据集进行了一定的调整，修改后的数据集大小为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，标签值为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solidFill>
                  <a:schemeClr val="tx2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307098"/>
            <a:ext cx="55308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562600" y="4662488"/>
            <a:ext cx="342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Horse-colic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数据集，数据集来自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2010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日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UCI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机器学习数据库。如左图所示，我们只选择其中</a:t>
            </a:r>
            <a:r>
              <a:rPr lang="en-US" altLang="zh-CN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个样本，每个样本中包含两个特征。</a:t>
            </a:r>
          </a:p>
        </p:txBody>
      </p:sp>
      <p:pic>
        <p:nvPicPr>
          <p:cNvPr id="12" name="Picture 8" descr="http://archive.ics.uci.edu/ml/assets/MLimages/Large4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2449513"/>
            <a:ext cx="2497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  <a:cs typeface="Times New Roman" panose="02020603050405020304" pitchFamily="18" charset="0"/>
              </a:rPr>
              <a:t>数据集：</a:t>
            </a:r>
            <a:endParaRPr lang="zh-CN" altLang="zh-CN" sz="2800" smtClean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C231C-9D9D-4116-9832-7AA3954AA2C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smtClean="0"/>
          </a:p>
        </p:txBody>
      </p:sp>
      <p:sp>
        <p:nvSpPr>
          <p:cNvPr id="17413" name="Rectangle 10"/>
          <p:cNvSpPr txBox="1">
            <a:spLocks noChangeArrowheads="1"/>
          </p:cNvSpPr>
          <p:nvPr/>
        </p:nvSpPr>
        <p:spPr bwMode="auto">
          <a:xfrm>
            <a:off x="425450" y="1524000"/>
            <a:ext cx="838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集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2</a:t>
            </a:r>
            <a:r>
              <a:rPr lang="zh-CN" altLang="en-US" sz="1600" baseline="0" dirty="0" smtClean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：采用</a:t>
            </a:r>
            <a:r>
              <a:rPr lang="en-US" altLang="zh-CN" sz="1600" baseline="0" dirty="0" err="1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sklearn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中的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iris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数据集，由于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SVM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主要用于二分类问题。数据集进行了一定的调整，修改后的数据集大小为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100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，标签值为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1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，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-1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。</a:t>
            </a: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 err="1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Train_data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：数据集大小为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70</a:t>
            </a:r>
          </a:p>
          <a:p>
            <a:pPr eaLnBrk="1" hangingPunct="1">
              <a:buFontTx/>
              <a:buNone/>
            </a:pPr>
            <a:r>
              <a:rPr lang="en-US" altLang="zh-CN" sz="1600" baseline="0" dirty="0" err="1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Test_data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: </a:t>
            </a:r>
            <a:r>
              <a:rPr lang="zh-CN" altLang="en-US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数据集大小为</a:t>
            </a: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30</a:t>
            </a: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aseline="0" dirty="0"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 </a:t>
            </a:r>
            <a:endParaRPr lang="zh-CN" altLang="zh-CN" sz="1600" baseline="0" dirty="0">
              <a:latin typeface="Hiragino Sans简体中文黑体-W3" panose="020B0300000000000000" pitchFamily="34" charset="-122"/>
              <a:ea typeface="Hiragino Sans简体中文黑体-W3" panose="020B0300000000000000" pitchFamily="34" charset="-122"/>
            </a:endParaRPr>
          </a:p>
        </p:txBody>
      </p:sp>
      <p:pic>
        <p:nvPicPr>
          <p:cNvPr id="17414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3146425"/>
            <a:ext cx="3668712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文本框 7"/>
          <p:cNvSpPr txBox="1">
            <a:spLocks noChangeArrowheads="1"/>
          </p:cNvSpPr>
          <p:nvPr/>
        </p:nvSpPr>
        <p:spPr bwMode="auto">
          <a:xfrm>
            <a:off x="4914900" y="2886075"/>
            <a:ext cx="3810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400" baseline="0">
                <a:solidFill>
                  <a:srgbClr val="FF0000"/>
                </a:solidFill>
                <a:latin typeface="Hiragino Sans简体中文黑体-W3" panose="020B0300000000000000" pitchFamily="34" charset="-122"/>
                <a:ea typeface="Hiragino Sans简体中文黑体-W3" panose="020B0300000000000000" pitchFamily="34" charset="-122"/>
              </a:rPr>
              <a:t>抽取前两个特征，数据转化成二维数据特征，便于可视化。</a:t>
            </a:r>
          </a:p>
        </p:txBody>
      </p:sp>
      <p:pic>
        <p:nvPicPr>
          <p:cNvPr id="17416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3370263"/>
            <a:ext cx="394970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7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604</Words>
  <Application>Microsoft Office PowerPoint</Application>
  <PresentationFormat>全屏显示(4:3)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Hiragino Sans简体中文黑体-W3</vt:lpstr>
      <vt:lpstr>宋体</vt:lpstr>
      <vt:lpstr>Arial</vt:lpstr>
      <vt:lpstr>Calibri</vt:lpstr>
      <vt:lpstr>Cambria Math</vt:lpstr>
      <vt:lpstr>Times New Roman</vt:lpstr>
      <vt:lpstr>默认设计模板</vt:lpstr>
      <vt:lpstr>SVM实验</vt:lpstr>
      <vt:lpstr>基本原理：</vt:lpstr>
      <vt:lpstr>基本原理：</vt:lpstr>
      <vt:lpstr>基本原理：</vt:lpstr>
      <vt:lpstr>基本原理：</vt:lpstr>
      <vt:lpstr>优化方法：</vt:lpstr>
      <vt:lpstr>实验部分：</vt:lpstr>
      <vt:lpstr>数据集：</vt:lpstr>
      <vt:lpstr>数据集：</vt:lpstr>
      <vt:lpstr>实验要求：</vt:lpstr>
      <vt:lpstr>实验要求：</vt:lpstr>
      <vt:lpstr>实验要求：</vt:lpstr>
      <vt:lpstr>实验要求：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陈瑞典</dc:creator>
  <cp:lastModifiedBy>陈 瑞典</cp:lastModifiedBy>
  <cp:revision>114</cp:revision>
  <cp:lastPrinted>1601-01-01T00:00:00Z</cp:lastPrinted>
  <dcterms:created xsi:type="dcterms:W3CDTF">1601-01-01T00:00:00Z</dcterms:created>
  <dcterms:modified xsi:type="dcterms:W3CDTF">2020-11-26T04:30:24Z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