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3"/>
  </p:notesMasterIdLst>
  <p:handoutMasterIdLst>
    <p:handoutMasterId r:id="rId14"/>
  </p:handoutMasterIdLst>
  <p:sldIdLst>
    <p:sldId id="3398" r:id="rId2"/>
    <p:sldId id="3378" r:id="rId3"/>
    <p:sldId id="3422" r:id="rId4"/>
    <p:sldId id="3462" r:id="rId5"/>
    <p:sldId id="3404" r:id="rId6"/>
    <p:sldId id="3457" r:id="rId7"/>
    <p:sldId id="3465" r:id="rId8"/>
    <p:sldId id="3459" r:id="rId9"/>
    <p:sldId id="3461" r:id="rId10"/>
    <p:sldId id="3463" r:id="rId11"/>
    <p:sldId id="3458" r:id="rId12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000000"/>
    <a:srgbClr val="0070C0"/>
    <a:srgbClr val="212640"/>
    <a:srgbClr val="0C2744"/>
    <a:srgbClr val="0673AE"/>
    <a:srgbClr val="FE5817"/>
    <a:srgbClr val="5ED1E5"/>
    <a:srgbClr val="FFC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95317" autoAdjust="0"/>
  </p:normalViewPr>
  <p:slideViewPr>
    <p:cSldViewPr>
      <p:cViewPr varScale="1">
        <p:scale>
          <a:sx n="108" d="100"/>
          <a:sy n="108" d="100"/>
        </p:scale>
        <p:origin x="132" y="7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7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2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0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9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03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6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3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05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9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51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5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 userDrawn="1"/>
        </p:nvSpPr>
        <p:spPr>
          <a:xfrm>
            <a:off x="215503" y="231949"/>
            <a:ext cx="668735" cy="576064"/>
          </a:xfrm>
          <a:prstGeom prst="homePlate">
            <a:avLst>
              <a:gd name="adj" fmla="val 4559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 userDrawn="1"/>
        </p:nvSpPr>
        <p:spPr>
          <a:xfrm>
            <a:off x="0" y="231949"/>
            <a:ext cx="668735" cy="576064"/>
          </a:xfrm>
          <a:prstGeom prst="homePlate">
            <a:avLst>
              <a:gd name="adj" fmla="val 455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41388" y="265857"/>
            <a:ext cx="3672408" cy="432048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点击输入章节标题</a:t>
            </a:r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671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 rot="5400000">
            <a:off x="920763" y="2932249"/>
            <a:ext cx="3240360" cy="2592288"/>
          </a:xfrm>
          <a:prstGeom prst="homePlate">
            <a:avLst>
              <a:gd name="adj" fmla="val 4559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2608213"/>
            <a:ext cx="12858750" cy="15841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边形 2"/>
          <p:cNvSpPr/>
          <p:nvPr userDrawn="1"/>
        </p:nvSpPr>
        <p:spPr>
          <a:xfrm rot="5400000">
            <a:off x="920763" y="2500201"/>
            <a:ext cx="3240360" cy="2592288"/>
          </a:xfrm>
          <a:prstGeom prst="homePlate">
            <a:avLst>
              <a:gd name="adj" fmla="val 455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352464" y="2608213"/>
            <a:ext cx="2376958" cy="914400"/>
          </a:xfrm>
        </p:spPr>
        <p:txBody>
          <a:bodyPr>
            <a:noAutofit/>
          </a:bodyPr>
          <a:lstStyle>
            <a:lvl1pPr marL="0" indent="0" algn="ctr">
              <a:buNone/>
              <a:defRPr sz="138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421263" y="2956508"/>
            <a:ext cx="54006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点击输入章节标题</a:t>
            </a:r>
          </a:p>
        </p:txBody>
      </p:sp>
    </p:spTree>
    <p:extLst>
      <p:ext uri="{BB962C8B-B14F-4D97-AF65-F5344CB8AC3E}">
        <p14:creationId xmlns:p14="http://schemas.microsoft.com/office/powerpoint/2010/main" val="1516176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6" grpId="0" build="p">
        <p:tmplLst>
          <p:tmpl lvl="1">
            <p:tnLst>
              <p:par>
                <p:cTn presetID="50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858750" cy="72326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459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964407" y="1709384"/>
            <a:ext cx="2568401" cy="1916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3756700" y="1709384"/>
            <a:ext cx="2568401" cy="1916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548603" y="1709384"/>
            <a:ext cx="2568401" cy="1916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9340506" y="1709060"/>
            <a:ext cx="2568401" cy="1916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19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776027"/>
            <a:ext cx="11090672" cy="657471"/>
          </a:xfrm>
          <a:prstGeom prst="rect">
            <a:avLst/>
          </a:prstGeom>
        </p:spPr>
        <p:txBody>
          <a:bodyPr/>
          <a:lstStyle>
            <a:lvl1pPr>
              <a:defRPr sz="4218" b="1" i="0"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459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05" y="1648177"/>
            <a:ext cx="3117323" cy="5470516"/>
          </a:xfrm>
          <a:prstGeom prst="rect">
            <a:avLst/>
          </a:prstGeom>
        </p:spPr>
      </p:pic>
      <p:sp>
        <p:nvSpPr>
          <p:cNvPr id="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5207959" y="2220365"/>
            <a:ext cx="2160751" cy="3779511"/>
          </a:xfrm>
          <a:prstGeom prst="rect">
            <a:avLst/>
          </a:prstGeom>
          <a:pattFill prst="pct40">
            <a:fgClr>
              <a:schemeClr val="bg1"/>
            </a:fgClr>
            <a:bgClr>
              <a:schemeClr val="bg1">
                <a:lumMod val="7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87" baseline="0">
                <a:latin typeface="Source Sans Pro" charset="0"/>
              </a:defRPr>
            </a:lvl1pPr>
          </a:lstStyle>
          <a:p>
            <a:r>
              <a:rPr lang="zh-CN" altLang="en-US"/>
              <a:t>拖拽图片添加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4039" y="776027"/>
            <a:ext cx="11090672" cy="657471"/>
          </a:xfrm>
          <a:prstGeom prst="rect">
            <a:avLst/>
          </a:prstGeom>
        </p:spPr>
        <p:txBody>
          <a:bodyPr/>
          <a:lstStyle>
            <a:lvl1pPr>
              <a:defRPr sz="4218" b="1" i="0"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70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1" y="722584"/>
            <a:ext cx="7364557" cy="6750473"/>
          </a:xfrm>
          <a:prstGeom prst="rect">
            <a:avLst/>
          </a:prstGeom>
        </p:spPr>
      </p:pic>
      <p:sp>
        <p:nvSpPr>
          <p:cNvPr id="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633506" y="1152506"/>
            <a:ext cx="6412044" cy="3864738"/>
          </a:xfrm>
          <a:prstGeom prst="rect">
            <a:avLst/>
          </a:prstGeom>
          <a:pattFill prst="lgCheck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53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-2055" y="3847006"/>
            <a:ext cx="12862861" cy="3087269"/>
          </a:xfrm>
          <a:custGeom>
            <a:avLst/>
            <a:gdLst>
              <a:gd name="T0" fmla="*/ 0 w 5718"/>
              <a:gd name="T1" fmla="*/ 0 h 1372"/>
              <a:gd name="T2" fmla="*/ 2860 w 5718"/>
              <a:gd name="T3" fmla="*/ 918 h 1372"/>
              <a:gd name="T4" fmla="*/ 5718 w 5718"/>
              <a:gd name="T5" fmla="*/ 0 h 1372"/>
              <a:gd name="T6" fmla="*/ 5718 w 5718"/>
              <a:gd name="T7" fmla="*/ 1372 h 1372"/>
              <a:gd name="T8" fmla="*/ 0 w 5718"/>
              <a:gd name="T9" fmla="*/ 1372 h 1372"/>
              <a:gd name="T10" fmla="*/ 0 w 5718"/>
              <a:gd name="T11" fmla="*/ 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8" h="1372">
                <a:moveTo>
                  <a:pt x="0" y="0"/>
                </a:moveTo>
                <a:lnTo>
                  <a:pt x="2860" y="918"/>
                </a:lnTo>
                <a:lnTo>
                  <a:pt x="5718" y="0"/>
                </a:lnTo>
                <a:lnTo>
                  <a:pt x="5718" y="1372"/>
                </a:lnTo>
                <a:lnTo>
                  <a:pt x="0" y="1372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4270742" y="272560"/>
            <a:ext cx="4317267" cy="1859508"/>
          </a:xfrm>
          <a:custGeom>
            <a:avLst/>
            <a:gdLst>
              <a:gd name="T0" fmla="*/ 0 w 1934"/>
              <a:gd name="T1" fmla="*/ 0 h 819"/>
              <a:gd name="T2" fmla="*/ 1934 w 1934"/>
              <a:gd name="T3" fmla="*/ 0 h 819"/>
              <a:gd name="T4" fmla="*/ 1934 w 1934"/>
              <a:gd name="T5" fmla="*/ 508 h 819"/>
              <a:gd name="T6" fmla="*/ 967 w 1934"/>
              <a:gd name="T7" fmla="*/ 819 h 819"/>
              <a:gd name="T8" fmla="*/ 0 w 1934"/>
              <a:gd name="T9" fmla="*/ 508 h 819"/>
              <a:gd name="T10" fmla="*/ 0 w 1934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3" h="819">
                <a:moveTo>
                  <a:pt x="0" y="0"/>
                </a:moveTo>
                <a:lnTo>
                  <a:pt x="1934" y="0"/>
                </a:lnTo>
                <a:lnTo>
                  <a:pt x="1934" y="508"/>
                </a:lnTo>
                <a:lnTo>
                  <a:pt x="967" y="819"/>
                </a:lnTo>
                <a:lnTo>
                  <a:pt x="0" y="50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4270742" y="0"/>
            <a:ext cx="4317267" cy="1859508"/>
          </a:xfrm>
          <a:custGeom>
            <a:avLst/>
            <a:gdLst>
              <a:gd name="T0" fmla="*/ 0 w 1934"/>
              <a:gd name="T1" fmla="*/ 0 h 819"/>
              <a:gd name="T2" fmla="*/ 1934 w 1934"/>
              <a:gd name="T3" fmla="*/ 0 h 819"/>
              <a:gd name="T4" fmla="*/ 1934 w 1934"/>
              <a:gd name="T5" fmla="*/ 508 h 819"/>
              <a:gd name="T6" fmla="*/ 967 w 1934"/>
              <a:gd name="T7" fmla="*/ 819 h 819"/>
              <a:gd name="T8" fmla="*/ 0 w 1934"/>
              <a:gd name="T9" fmla="*/ 508 h 819"/>
              <a:gd name="T10" fmla="*/ 0 w 1934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3" h="819">
                <a:moveTo>
                  <a:pt x="0" y="0"/>
                </a:moveTo>
                <a:lnTo>
                  <a:pt x="1934" y="0"/>
                </a:lnTo>
                <a:lnTo>
                  <a:pt x="1934" y="508"/>
                </a:lnTo>
                <a:lnTo>
                  <a:pt x="967" y="819"/>
                </a:lnTo>
                <a:lnTo>
                  <a:pt x="0" y="5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-2055" y="4145381"/>
            <a:ext cx="12862861" cy="3087269"/>
          </a:xfrm>
          <a:custGeom>
            <a:avLst/>
            <a:gdLst>
              <a:gd name="T0" fmla="*/ 0 w 5718"/>
              <a:gd name="T1" fmla="*/ 0 h 1372"/>
              <a:gd name="T2" fmla="*/ 2860 w 5718"/>
              <a:gd name="T3" fmla="*/ 918 h 1372"/>
              <a:gd name="T4" fmla="*/ 5718 w 5718"/>
              <a:gd name="T5" fmla="*/ 0 h 1372"/>
              <a:gd name="T6" fmla="*/ 5718 w 5718"/>
              <a:gd name="T7" fmla="*/ 1372 h 1372"/>
              <a:gd name="T8" fmla="*/ 0 w 5718"/>
              <a:gd name="T9" fmla="*/ 1372 h 1372"/>
              <a:gd name="T10" fmla="*/ 0 w 5718"/>
              <a:gd name="T11" fmla="*/ 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8" h="1372">
                <a:moveTo>
                  <a:pt x="0" y="0"/>
                </a:moveTo>
                <a:lnTo>
                  <a:pt x="2860" y="918"/>
                </a:lnTo>
                <a:lnTo>
                  <a:pt x="5718" y="0"/>
                </a:lnTo>
                <a:lnTo>
                  <a:pt x="5718" y="1372"/>
                </a:lnTo>
                <a:lnTo>
                  <a:pt x="0" y="13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447192" y="2621596"/>
            <a:ext cx="7964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USTC——ISC 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2986109" y="3281511"/>
            <a:ext cx="6886527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CISC    vs.     </a:t>
            </a:r>
            <a:r>
              <a:rPr lang="en-US" altLang="zh-CN" sz="4400" b="1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RISC</a:t>
            </a:r>
          </a:p>
          <a:p>
            <a:pPr algn="r">
              <a:buNone/>
            </a:pPr>
            <a:r>
              <a:rPr lang="en-US" altLang="zh-CN" sz="1600" b="1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1600" b="1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两大常见指令集体系结构</a:t>
            </a:r>
            <a:endParaRPr lang="zh-CN" altLang="en-US" sz="1600" b="1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101383" y="4192389"/>
            <a:ext cx="46559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成员：吴颖馨  王章瀚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728331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5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5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45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 animBg="1"/>
      <p:bldP spid="7" grpId="0" animBg="1"/>
      <p:bldP spid="4" grpId="0"/>
      <p:bldP spid="4" grpId="1"/>
      <p:bldP spid="5" grpId="0"/>
      <p:bldP spid="5" grpId="1"/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 bwMode="auto">
          <a:xfrm>
            <a:off x="9281323" y="4097835"/>
            <a:ext cx="594634" cy="594633"/>
          </a:xfrm>
          <a:custGeom>
            <a:avLst/>
            <a:gdLst>
              <a:gd name="connsiteX0" fmla="*/ 317501 w 649288"/>
              <a:gd name="connsiteY0" fmla="*/ 0 h 649287"/>
              <a:gd name="connsiteX1" fmla="*/ 393701 w 649288"/>
              <a:gd name="connsiteY1" fmla="*/ 7937 h 649287"/>
              <a:gd name="connsiteX2" fmla="*/ 412730 w 649288"/>
              <a:gd name="connsiteY2" fmla="*/ 94070 h 649287"/>
              <a:gd name="connsiteX3" fmla="*/ 432413 w 649288"/>
              <a:gd name="connsiteY3" fmla="*/ 101205 h 649287"/>
              <a:gd name="connsiteX4" fmla="*/ 464868 w 649288"/>
              <a:gd name="connsiteY4" fmla="*/ 120995 h 649287"/>
              <a:gd name="connsiteX5" fmla="*/ 546101 w 649288"/>
              <a:gd name="connsiteY5" fmla="*/ 87313 h 649287"/>
              <a:gd name="connsiteX6" fmla="*/ 595313 w 649288"/>
              <a:gd name="connsiteY6" fmla="*/ 147638 h 649287"/>
              <a:gd name="connsiteX7" fmla="*/ 548746 w 649288"/>
              <a:gd name="connsiteY7" fmla="*/ 220957 h 649287"/>
              <a:gd name="connsiteX8" fmla="*/ 557723 w 649288"/>
              <a:gd name="connsiteY8" fmla="*/ 239746 h 649287"/>
              <a:gd name="connsiteX9" fmla="*/ 565985 w 649288"/>
              <a:gd name="connsiteY9" fmla="*/ 279785 h 649287"/>
              <a:gd name="connsiteX10" fmla="*/ 649288 w 649288"/>
              <a:gd name="connsiteY10" fmla="*/ 314325 h 649287"/>
              <a:gd name="connsiteX11" fmla="*/ 642938 w 649288"/>
              <a:gd name="connsiteY11" fmla="*/ 390525 h 649287"/>
              <a:gd name="connsiteX12" fmla="*/ 554781 w 649288"/>
              <a:gd name="connsiteY12" fmla="*/ 409778 h 649287"/>
              <a:gd name="connsiteX13" fmla="*/ 542320 w 649288"/>
              <a:gd name="connsiteY13" fmla="*/ 441665 h 649287"/>
              <a:gd name="connsiteX14" fmla="*/ 525918 w 649288"/>
              <a:gd name="connsiteY14" fmla="*/ 464554 h 649287"/>
              <a:gd name="connsiteX15" fmla="*/ 560388 w 649288"/>
              <a:gd name="connsiteY15" fmla="*/ 547688 h 649287"/>
              <a:gd name="connsiteX16" fmla="*/ 500063 w 649288"/>
              <a:gd name="connsiteY16" fmla="*/ 596900 h 649287"/>
              <a:gd name="connsiteX17" fmla="*/ 424832 w 649288"/>
              <a:gd name="connsiteY17" fmla="*/ 548101 h 649287"/>
              <a:gd name="connsiteX18" fmla="*/ 408777 w 649288"/>
              <a:gd name="connsiteY18" fmla="*/ 556207 h 649287"/>
              <a:gd name="connsiteX19" fmla="*/ 367585 w 649288"/>
              <a:gd name="connsiteY19" fmla="*/ 566783 h 649287"/>
              <a:gd name="connsiteX20" fmla="*/ 333376 w 649288"/>
              <a:gd name="connsiteY20" fmla="*/ 649287 h 649287"/>
              <a:gd name="connsiteX21" fmla="*/ 255588 w 649288"/>
              <a:gd name="connsiteY21" fmla="*/ 641350 h 649287"/>
              <a:gd name="connsiteX22" fmla="*/ 237123 w 649288"/>
              <a:gd name="connsiteY22" fmla="*/ 553129 h 649287"/>
              <a:gd name="connsiteX23" fmla="*/ 205664 w 649288"/>
              <a:gd name="connsiteY23" fmla="*/ 540895 h 649287"/>
              <a:gd name="connsiteX24" fmla="*/ 184716 w 649288"/>
              <a:gd name="connsiteY24" fmla="*/ 525926 h 649287"/>
              <a:gd name="connsiteX25" fmla="*/ 101601 w 649288"/>
              <a:gd name="connsiteY25" fmla="*/ 560388 h 649287"/>
              <a:gd name="connsiteX26" fmla="*/ 52388 w 649288"/>
              <a:gd name="connsiteY26" fmla="*/ 500063 h 649287"/>
              <a:gd name="connsiteX27" fmla="*/ 100490 w 649288"/>
              <a:gd name="connsiteY27" fmla="*/ 425907 h 649287"/>
              <a:gd name="connsiteX28" fmla="*/ 91334 w 649288"/>
              <a:gd name="connsiteY28" fmla="*/ 407740 h 649287"/>
              <a:gd name="connsiteX29" fmla="*/ 80918 w 649288"/>
              <a:gd name="connsiteY29" fmla="*/ 366926 h 649287"/>
              <a:gd name="connsiteX30" fmla="*/ 0 w 649288"/>
              <a:gd name="connsiteY30" fmla="*/ 333375 h 649287"/>
              <a:gd name="connsiteX31" fmla="*/ 7937 w 649288"/>
              <a:gd name="connsiteY31" fmla="*/ 255588 h 649287"/>
              <a:gd name="connsiteX32" fmla="*/ 94980 w 649288"/>
              <a:gd name="connsiteY32" fmla="*/ 236357 h 649287"/>
              <a:gd name="connsiteX33" fmla="*/ 108451 w 649288"/>
              <a:gd name="connsiteY33" fmla="*/ 202540 h 649287"/>
              <a:gd name="connsiteX34" fmla="*/ 123332 w 649288"/>
              <a:gd name="connsiteY34" fmla="*/ 182620 h 649287"/>
              <a:gd name="connsiteX35" fmla="*/ 90488 w 649288"/>
              <a:gd name="connsiteY35" fmla="*/ 100013 h 649287"/>
              <a:gd name="connsiteX36" fmla="*/ 149226 w 649288"/>
              <a:gd name="connsiteY36" fmla="*/ 50800 h 649287"/>
              <a:gd name="connsiteX37" fmla="*/ 225205 w 649288"/>
              <a:gd name="connsiteY37" fmla="*/ 99427 h 649287"/>
              <a:gd name="connsiteX38" fmla="*/ 251847 w 649288"/>
              <a:gd name="connsiteY38" fmla="*/ 87446 h 649287"/>
              <a:gd name="connsiteX39" fmla="*/ 281793 w 649288"/>
              <a:gd name="connsiteY39" fmla="*/ 83658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1" y="0"/>
                </a:moveTo>
                <a:lnTo>
                  <a:pt x="393701" y="7937"/>
                </a:lnTo>
                <a:lnTo>
                  <a:pt x="412730" y="94070"/>
                </a:lnTo>
                <a:lnTo>
                  <a:pt x="432413" y="101205"/>
                </a:lnTo>
                <a:lnTo>
                  <a:pt x="464868" y="120995"/>
                </a:lnTo>
                <a:lnTo>
                  <a:pt x="546101" y="87313"/>
                </a:lnTo>
                <a:lnTo>
                  <a:pt x="595313" y="147638"/>
                </a:lnTo>
                <a:lnTo>
                  <a:pt x="548746" y="220957"/>
                </a:lnTo>
                <a:lnTo>
                  <a:pt x="557723" y="239746"/>
                </a:lnTo>
                <a:lnTo>
                  <a:pt x="565985" y="279785"/>
                </a:lnTo>
                <a:lnTo>
                  <a:pt x="649288" y="314325"/>
                </a:lnTo>
                <a:lnTo>
                  <a:pt x="642938" y="390525"/>
                </a:lnTo>
                <a:lnTo>
                  <a:pt x="554781" y="409778"/>
                </a:lnTo>
                <a:lnTo>
                  <a:pt x="542320" y="441665"/>
                </a:lnTo>
                <a:lnTo>
                  <a:pt x="525918" y="464554"/>
                </a:lnTo>
                <a:lnTo>
                  <a:pt x="560388" y="547688"/>
                </a:lnTo>
                <a:lnTo>
                  <a:pt x="500063" y="596900"/>
                </a:lnTo>
                <a:lnTo>
                  <a:pt x="424832" y="548101"/>
                </a:lnTo>
                <a:lnTo>
                  <a:pt x="408777" y="556207"/>
                </a:lnTo>
                <a:lnTo>
                  <a:pt x="367585" y="566783"/>
                </a:lnTo>
                <a:lnTo>
                  <a:pt x="333376" y="649287"/>
                </a:lnTo>
                <a:lnTo>
                  <a:pt x="255588" y="641350"/>
                </a:lnTo>
                <a:lnTo>
                  <a:pt x="237123" y="553129"/>
                </a:lnTo>
                <a:lnTo>
                  <a:pt x="205664" y="540895"/>
                </a:lnTo>
                <a:lnTo>
                  <a:pt x="184716" y="525926"/>
                </a:lnTo>
                <a:lnTo>
                  <a:pt x="101601" y="560388"/>
                </a:lnTo>
                <a:lnTo>
                  <a:pt x="52388" y="500063"/>
                </a:lnTo>
                <a:lnTo>
                  <a:pt x="100490" y="425907"/>
                </a:lnTo>
                <a:lnTo>
                  <a:pt x="91334" y="407740"/>
                </a:lnTo>
                <a:lnTo>
                  <a:pt x="80918" y="366926"/>
                </a:lnTo>
                <a:lnTo>
                  <a:pt x="0" y="333375"/>
                </a:lnTo>
                <a:lnTo>
                  <a:pt x="7937" y="255588"/>
                </a:lnTo>
                <a:lnTo>
                  <a:pt x="94980" y="236357"/>
                </a:lnTo>
                <a:lnTo>
                  <a:pt x="108451" y="202540"/>
                </a:lnTo>
                <a:lnTo>
                  <a:pt x="123332" y="182620"/>
                </a:lnTo>
                <a:lnTo>
                  <a:pt x="90488" y="100013"/>
                </a:lnTo>
                <a:lnTo>
                  <a:pt x="149226" y="50800"/>
                </a:lnTo>
                <a:lnTo>
                  <a:pt x="225205" y="99427"/>
                </a:lnTo>
                <a:lnTo>
                  <a:pt x="251847" y="87446"/>
                </a:lnTo>
                <a:lnTo>
                  <a:pt x="281793" y="8365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8696867" y="3402883"/>
            <a:ext cx="914486" cy="913031"/>
          </a:xfrm>
          <a:custGeom>
            <a:avLst/>
            <a:gdLst>
              <a:gd name="connsiteX0" fmla="*/ 414337 w 998538"/>
              <a:gd name="connsiteY0" fmla="*/ 0 h 996950"/>
              <a:gd name="connsiteX1" fmla="*/ 479337 w 998538"/>
              <a:gd name="connsiteY1" fmla="*/ 109032 h 996950"/>
              <a:gd name="connsiteX2" fmla="*/ 546972 w 998538"/>
              <a:gd name="connsiteY2" fmla="*/ 110548 h 996950"/>
              <a:gd name="connsiteX3" fmla="*/ 620653 w 998538"/>
              <a:gd name="connsiteY3" fmla="*/ 127113 h 996950"/>
              <a:gd name="connsiteX4" fmla="*/ 711201 w 998538"/>
              <a:gd name="connsiteY4" fmla="*/ 39688 h 996950"/>
              <a:gd name="connsiteX5" fmla="*/ 792163 w 998538"/>
              <a:gd name="connsiteY5" fmla="*/ 87313 h 996950"/>
              <a:gd name="connsiteX6" fmla="*/ 760994 w 998538"/>
              <a:gd name="connsiteY6" fmla="*/ 208872 h 996950"/>
              <a:gd name="connsiteX7" fmla="*/ 805799 w 998538"/>
              <a:gd name="connsiteY7" fmla="*/ 254804 h 996950"/>
              <a:gd name="connsiteX8" fmla="*/ 838031 w 998538"/>
              <a:gd name="connsiteY8" fmla="*/ 301428 h 996950"/>
              <a:gd name="connsiteX9" fmla="*/ 847795 w 998538"/>
              <a:gd name="connsiteY9" fmla="*/ 321218 h 996950"/>
              <a:gd name="connsiteX10" fmla="*/ 973138 w 998538"/>
              <a:gd name="connsiteY10" fmla="*/ 322263 h 996950"/>
              <a:gd name="connsiteX11" fmla="*/ 998538 w 998538"/>
              <a:gd name="connsiteY11" fmla="*/ 414338 h 996950"/>
              <a:gd name="connsiteX12" fmla="*/ 890497 w 998538"/>
              <a:gd name="connsiteY12" fmla="*/ 478747 h 996950"/>
              <a:gd name="connsiteX13" fmla="*/ 890774 w 998538"/>
              <a:gd name="connsiteY13" fmla="*/ 527148 h 996950"/>
              <a:gd name="connsiteX14" fmla="*/ 882299 w 998538"/>
              <a:gd name="connsiteY14" fmla="*/ 584940 h 996950"/>
              <a:gd name="connsiteX15" fmla="*/ 871815 w 998538"/>
              <a:gd name="connsiteY15" fmla="*/ 619468 h 996950"/>
              <a:gd name="connsiteX16" fmla="*/ 958851 w 998538"/>
              <a:gd name="connsiteY16" fmla="*/ 709612 h 996950"/>
              <a:gd name="connsiteX17" fmla="*/ 911226 w 998538"/>
              <a:gd name="connsiteY17" fmla="*/ 792162 h 996950"/>
              <a:gd name="connsiteX18" fmla="*/ 787774 w 998538"/>
              <a:gd name="connsiteY18" fmla="*/ 760508 h 996950"/>
              <a:gd name="connsiteX19" fmla="*/ 772513 w 998538"/>
              <a:gd name="connsiteY19" fmla="*/ 780248 h 996950"/>
              <a:gd name="connsiteX20" fmla="*/ 680686 w 998538"/>
              <a:gd name="connsiteY20" fmla="*/ 846352 h 996950"/>
              <a:gd name="connsiteX21" fmla="*/ 677312 w 998538"/>
              <a:gd name="connsiteY21" fmla="*/ 847695 h 996950"/>
              <a:gd name="connsiteX22" fmla="*/ 676276 w 998538"/>
              <a:gd name="connsiteY22" fmla="*/ 973138 h 996950"/>
              <a:gd name="connsiteX23" fmla="*/ 584201 w 998538"/>
              <a:gd name="connsiteY23" fmla="*/ 996950 h 996950"/>
              <a:gd name="connsiteX24" fmla="*/ 519821 w 998538"/>
              <a:gd name="connsiteY24" fmla="*/ 888959 h 996950"/>
              <a:gd name="connsiteX25" fmla="*/ 470892 w 998538"/>
              <a:gd name="connsiteY25" fmla="*/ 889254 h 996950"/>
              <a:gd name="connsiteX26" fmla="*/ 379143 w 998538"/>
              <a:gd name="connsiteY26" fmla="*/ 870730 h 996950"/>
              <a:gd name="connsiteX27" fmla="*/ 288925 w 998538"/>
              <a:gd name="connsiteY27" fmla="*/ 958850 h 996950"/>
              <a:gd name="connsiteX28" fmla="*/ 206375 w 998538"/>
              <a:gd name="connsiteY28" fmla="*/ 911225 h 996950"/>
              <a:gd name="connsiteX29" fmla="*/ 237029 w 998538"/>
              <a:gd name="connsiteY29" fmla="*/ 786493 h 996950"/>
              <a:gd name="connsiteX30" fmla="*/ 207771 w 998538"/>
              <a:gd name="connsiteY30" fmla="*/ 761387 h 996950"/>
              <a:gd name="connsiteX31" fmla="*/ 151139 w 998538"/>
              <a:gd name="connsiteY31" fmla="*/ 680106 h 996950"/>
              <a:gd name="connsiteX32" fmla="*/ 149800 w 998538"/>
              <a:gd name="connsiteY32" fmla="*/ 676770 h 996950"/>
              <a:gd name="connsiteX33" fmla="*/ 23812 w 998538"/>
              <a:gd name="connsiteY33" fmla="*/ 674687 h 996950"/>
              <a:gd name="connsiteX34" fmla="*/ 0 w 998538"/>
              <a:gd name="connsiteY34" fmla="*/ 582612 h 996950"/>
              <a:gd name="connsiteX35" fmla="*/ 108043 w 998538"/>
              <a:gd name="connsiteY35" fmla="*/ 519241 h 996950"/>
              <a:gd name="connsiteX36" fmla="*/ 107765 w 998538"/>
              <a:gd name="connsiteY36" fmla="*/ 470735 h 996950"/>
              <a:gd name="connsiteX37" fmla="*/ 126816 w 998538"/>
              <a:gd name="connsiteY37" fmla="*/ 377577 h 996950"/>
              <a:gd name="connsiteX38" fmla="*/ 39688 w 998538"/>
              <a:gd name="connsiteY38" fmla="*/ 287338 h 996950"/>
              <a:gd name="connsiteX39" fmla="*/ 87313 w 998538"/>
              <a:gd name="connsiteY39" fmla="*/ 206375 h 996950"/>
              <a:gd name="connsiteX40" fmla="*/ 210783 w 998538"/>
              <a:gd name="connsiteY40" fmla="*/ 238034 h 996950"/>
              <a:gd name="connsiteX41" fmla="*/ 236348 w 998538"/>
              <a:gd name="connsiteY41" fmla="*/ 208415 h 996950"/>
              <a:gd name="connsiteX42" fmla="*/ 317853 w 998538"/>
              <a:gd name="connsiteY42" fmla="*/ 151801 h 996950"/>
              <a:gd name="connsiteX43" fmla="*/ 321216 w 998538"/>
              <a:gd name="connsiteY43" fmla="*/ 150452 h 996950"/>
              <a:gd name="connsiteX44" fmla="*/ 322262 w 998538"/>
              <a:gd name="connsiteY44" fmla="*/ 23812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98538" h="996950">
                <a:moveTo>
                  <a:pt x="414337" y="0"/>
                </a:moveTo>
                <a:lnTo>
                  <a:pt x="479337" y="109032"/>
                </a:lnTo>
                <a:lnTo>
                  <a:pt x="546972" y="110548"/>
                </a:lnTo>
                <a:lnTo>
                  <a:pt x="620653" y="127113"/>
                </a:lnTo>
                <a:lnTo>
                  <a:pt x="711201" y="39688"/>
                </a:lnTo>
                <a:lnTo>
                  <a:pt x="792163" y="87313"/>
                </a:lnTo>
                <a:lnTo>
                  <a:pt x="760994" y="208872"/>
                </a:lnTo>
                <a:lnTo>
                  <a:pt x="805799" y="254804"/>
                </a:lnTo>
                <a:cubicBezTo>
                  <a:pt x="817614" y="269493"/>
                  <a:pt x="828398" y="285067"/>
                  <a:pt x="838031" y="301428"/>
                </a:cubicBezTo>
                <a:lnTo>
                  <a:pt x="847795" y="321218"/>
                </a:lnTo>
                <a:lnTo>
                  <a:pt x="973138" y="322263"/>
                </a:lnTo>
                <a:lnTo>
                  <a:pt x="998538" y="414338"/>
                </a:lnTo>
                <a:lnTo>
                  <a:pt x="890497" y="478747"/>
                </a:lnTo>
                <a:lnTo>
                  <a:pt x="890774" y="527148"/>
                </a:lnTo>
                <a:cubicBezTo>
                  <a:pt x="889384" y="546811"/>
                  <a:pt x="886525" y="566115"/>
                  <a:pt x="882299" y="584940"/>
                </a:cubicBezTo>
                <a:lnTo>
                  <a:pt x="871815" y="619468"/>
                </a:lnTo>
                <a:lnTo>
                  <a:pt x="958851" y="709612"/>
                </a:lnTo>
                <a:lnTo>
                  <a:pt x="911226" y="792162"/>
                </a:lnTo>
                <a:lnTo>
                  <a:pt x="787774" y="760508"/>
                </a:lnTo>
                <a:lnTo>
                  <a:pt x="772513" y="780248"/>
                </a:lnTo>
                <a:cubicBezTo>
                  <a:pt x="745462" y="806425"/>
                  <a:pt x="714580" y="828779"/>
                  <a:pt x="680686" y="846352"/>
                </a:cubicBezTo>
                <a:lnTo>
                  <a:pt x="677312" y="847695"/>
                </a:lnTo>
                <a:lnTo>
                  <a:pt x="676276" y="973138"/>
                </a:lnTo>
                <a:lnTo>
                  <a:pt x="584201" y="996950"/>
                </a:lnTo>
                <a:lnTo>
                  <a:pt x="519821" y="888959"/>
                </a:lnTo>
                <a:lnTo>
                  <a:pt x="470892" y="889254"/>
                </a:lnTo>
                <a:lnTo>
                  <a:pt x="379143" y="870730"/>
                </a:lnTo>
                <a:lnTo>
                  <a:pt x="288925" y="958850"/>
                </a:lnTo>
                <a:lnTo>
                  <a:pt x="206375" y="911225"/>
                </a:lnTo>
                <a:lnTo>
                  <a:pt x="237029" y="786493"/>
                </a:lnTo>
                <a:lnTo>
                  <a:pt x="207771" y="761387"/>
                </a:lnTo>
                <a:cubicBezTo>
                  <a:pt x="185674" y="736979"/>
                  <a:pt x="166586" y="709707"/>
                  <a:pt x="151139" y="680106"/>
                </a:cubicBezTo>
                <a:lnTo>
                  <a:pt x="149800" y="676770"/>
                </a:lnTo>
                <a:lnTo>
                  <a:pt x="23812" y="674687"/>
                </a:lnTo>
                <a:lnTo>
                  <a:pt x="0" y="582612"/>
                </a:lnTo>
                <a:lnTo>
                  <a:pt x="108043" y="519241"/>
                </a:lnTo>
                <a:lnTo>
                  <a:pt x="107765" y="470735"/>
                </a:lnTo>
                <a:lnTo>
                  <a:pt x="126816" y="377577"/>
                </a:lnTo>
                <a:lnTo>
                  <a:pt x="39688" y="287338"/>
                </a:lnTo>
                <a:lnTo>
                  <a:pt x="87313" y="206375"/>
                </a:lnTo>
                <a:lnTo>
                  <a:pt x="210783" y="238034"/>
                </a:lnTo>
                <a:lnTo>
                  <a:pt x="236348" y="208415"/>
                </a:lnTo>
                <a:cubicBezTo>
                  <a:pt x="260844" y="186335"/>
                  <a:pt x="288196" y="167250"/>
                  <a:pt x="317853" y="151801"/>
                </a:cubicBezTo>
                <a:lnTo>
                  <a:pt x="321216" y="150452"/>
                </a:lnTo>
                <a:lnTo>
                  <a:pt x="322262" y="238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7715505" y="1309305"/>
            <a:ext cx="1482949" cy="1481495"/>
          </a:xfrm>
          <a:custGeom>
            <a:avLst/>
            <a:gdLst>
              <a:gd name="connsiteX0" fmla="*/ 847725 w 1619250"/>
              <a:gd name="connsiteY0" fmla="*/ 0 h 1617662"/>
              <a:gd name="connsiteX1" fmla="*/ 949326 w 1619250"/>
              <a:gd name="connsiteY1" fmla="*/ 11113 h 1617662"/>
              <a:gd name="connsiteX2" fmla="*/ 970985 w 1619250"/>
              <a:gd name="connsiteY2" fmla="*/ 154479 h 1617662"/>
              <a:gd name="connsiteX3" fmla="*/ 1020676 w 1619250"/>
              <a:gd name="connsiteY3" fmla="*/ 165666 h 1617662"/>
              <a:gd name="connsiteX4" fmla="*/ 1059385 w 1619250"/>
              <a:gd name="connsiteY4" fmla="*/ 182405 h 1617662"/>
              <a:gd name="connsiteX5" fmla="*/ 1158875 w 1619250"/>
              <a:gd name="connsiteY5" fmla="*/ 77787 h 1617662"/>
              <a:gd name="connsiteX6" fmla="*/ 1249362 w 1619250"/>
              <a:gd name="connsiteY6" fmla="*/ 128587 h 1617662"/>
              <a:gd name="connsiteX7" fmla="*/ 1212628 w 1619250"/>
              <a:gd name="connsiteY7" fmla="*/ 267361 h 1617662"/>
              <a:gd name="connsiteX8" fmla="*/ 1233852 w 1619250"/>
              <a:gd name="connsiteY8" fmla="*/ 281489 h 1617662"/>
              <a:gd name="connsiteX9" fmla="*/ 1276002 w 1619250"/>
              <a:gd name="connsiteY9" fmla="*/ 322146 h 1617662"/>
              <a:gd name="connsiteX10" fmla="*/ 1409700 w 1619250"/>
              <a:gd name="connsiteY10" fmla="*/ 263525 h 1617662"/>
              <a:gd name="connsiteX11" fmla="*/ 1473200 w 1619250"/>
              <a:gd name="connsiteY11" fmla="*/ 344488 h 1617662"/>
              <a:gd name="connsiteX12" fmla="*/ 1387587 w 1619250"/>
              <a:gd name="connsiteY12" fmla="*/ 458303 h 1617662"/>
              <a:gd name="connsiteX13" fmla="*/ 1394228 w 1619250"/>
              <a:gd name="connsiteY13" fmla="*/ 467599 h 1617662"/>
              <a:gd name="connsiteX14" fmla="*/ 1431944 w 1619250"/>
              <a:gd name="connsiteY14" fmla="*/ 542726 h 1617662"/>
              <a:gd name="connsiteX15" fmla="*/ 1574800 w 1619250"/>
              <a:gd name="connsiteY15" fmla="*/ 539750 h 1617662"/>
              <a:gd name="connsiteX16" fmla="*/ 1603375 w 1619250"/>
              <a:gd name="connsiteY16" fmla="*/ 638175 h 1617662"/>
              <a:gd name="connsiteX17" fmla="*/ 1477160 w 1619250"/>
              <a:gd name="connsiteY17" fmla="*/ 710875 h 1617662"/>
              <a:gd name="connsiteX18" fmla="*/ 1483169 w 1619250"/>
              <a:gd name="connsiteY18" fmla="*/ 742768 h 1617662"/>
              <a:gd name="connsiteX19" fmla="*/ 1485310 w 1619250"/>
              <a:gd name="connsiteY19" fmla="*/ 795975 h 1617662"/>
              <a:gd name="connsiteX20" fmla="*/ 1619250 w 1619250"/>
              <a:gd name="connsiteY20" fmla="*/ 847724 h 1617662"/>
              <a:gd name="connsiteX21" fmla="*/ 1606550 w 1619250"/>
              <a:gd name="connsiteY21" fmla="*/ 949324 h 1617662"/>
              <a:gd name="connsiteX22" fmla="*/ 1466784 w 1619250"/>
              <a:gd name="connsiteY22" fmla="*/ 969434 h 1617662"/>
              <a:gd name="connsiteX23" fmla="*/ 1466709 w 1619250"/>
              <a:gd name="connsiteY23" fmla="*/ 969830 h 1617662"/>
              <a:gd name="connsiteX24" fmla="*/ 1444759 w 1619250"/>
              <a:gd name="connsiteY24" fmla="*/ 1041504 h 1617662"/>
              <a:gd name="connsiteX25" fmla="*/ 1436556 w 1619250"/>
              <a:gd name="connsiteY25" fmla="*/ 1059607 h 1617662"/>
              <a:gd name="connsiteX26" fmla="*/ 1539875 w 1619250"/>
              <a:gd name="connsiteY26" fmla="*/ 1158875 h 1617662"/>
              <a:gd name="connsiteX27" fmla="*/ 1490663 w 1619250"/>
              <a:gd name="connsiteY27" fmla="*/ 1247775 h 1617662"/>
              <a:gd name="connsiteX28" fmla="*/ 1352092 w 1619250"/>
              <a:gd name="connsiteY28" fmla="*/ 1212374 h 1617662"/>
              <a:gd name="connsiteX29" fmla="*/ 1349843 w 1619250"/>
              <a:gd name="connsiteY29" fmla="*/ 1215872 h 1617662"/>
              <a:gd name="connsiteX30" fmla="*/ 1294635 w 1619250"/>
              <a:gd name="connsiteY30" fmla="*/ 1274490 h 1617662"/>
              <a:gd name="connsiteX31" fmla="*/ 1354138 w 1619250"/>
              <a:gd name="connsiteY31" fmla="*/ 1408112 h 1617662"/>
              <a:gd name="connsiteX32" fmla="*/ 1273176 w 1619250"/>
              <a:gd name="connsiteY32" fmla="*/ 1473199 h 1617662"/>
              <a:gd name="connsiteX33" fmla="*/ 1157217 w 1619250"/>
              <a:gd name="connsiteY33" fmla="*/ 1385195 h 1617662"/>
              <a:gd name="connsiteX34" fmla="*/ 1120350 w 1619250"/>
              <a:gd name="connsiteY34" fmla="*/ 1409895 h 1617662"/>
              <a:gd name="connsiteX35" fmla="*/ 1075411 w 1619250"/>
              <a:gd name="connsiteY35" fmla="*/ 1427570 h 1617662"/>
              <a:gd name="connsiteX36" fmla="*/ 1079500 w 1619250"/>
              <a:gd name="connsiteY36" fmla="*/ 1574800 h 1617662"/>
              <a:gd name="connsiteX37" fmla="*/ 979488 w 1619250"/>
              <a:gd name="connsiteY37" fmla="*/ 1603375 h 1617662"/>
              <a:gd name="connsiteX38" fmla="*/ 906418 w 1619250"/>
              <a:gd name="connsiteY38" fmla="*/ 1476518 h 1617662"/>
              <a:gd name="connsiteX39" fmla="*/ 874521 w 1619250"/>
              <a:gd name="connsiteY39" fmla="*/ 1482591 h 1617662"/>
              <a:gd name="connsiteX40" fmla="*/ 821659 w 1619250"/>
              <a:gd name="connsiteY40" fmla="*/ 1484809 h 1617662"/>
              <a:gd name="connsiteX41" fmla="*/ 769938 w 1619250"/>
              <a:gd name="connsiteY41" fmla="*/ 1617662 h 1617662"/>
              <a:gd name="connsiteX42" fmla="*/ 668337 w 1619250"/>
              <a:gd name="connsiteY42" fmla="*/ 1606550 h 1617662"/>
              <a:gd name="connsiteX43" fmla="*/ 648200 w 1619250"/>
              <a:gd name="connsiteY43" fmla="*/ 1466596 h 1617662"/>
              <a:gd name="connsiteX44" fmla="*/ 647485 w 1619250"/>
              <a:gd name="connsiteY44" fmla="*/ 1466463 h 1617662"/>
              <a:gd name="connsiteX45" fmla="*/ 575832 w 1619250"/>
              <a:gd name="connsiteY45" fmla="*/ 1444578 h 1617662"/>
              <a:gd name="connsiteX46" fmla="*/ 558072 w 1619250"/>
              <a:gd name="connsiteY46" fmla="*/ 1436539 h 1617662"/>
              <a:gd name="connsiteX47" fmla="*/ 458787 w 1619250"/>
              <a:gd name="connsiteY47" fmla="*/ 1539875 h 1617662"/>
              <a:gd name="connsiteX48" fmla="*/ 368300 w 1619250"/>
              <a:gd name="connsiteY48" fmla="*/ 1489075 h 1617662"/>
              <a:gd name="connsiteX49" fmla="*/ 404648 w 1619250"/>
              <a:gd name="connsiteY49" fmla="*/ 1351758 h 1617662"/>
              <a:gd name="connsiteX50" fmla="*/ 401488 w 1619250"/>
              <a:gd name="connsiteY50" fmla="*/ 1349726 h 1617662"/>
              <a:gd name="connsiteX51" fmla="*/ 342640 w 1619250"/>
              <a:gd name="connsiteY51" fmla="*/ 1294298 h 1617662"/>
              <a:gd name="connsiteX52" fmla="*/ 209550 w 1619250"/>
              <a:gd name="connsiteY52" fmla="*/ 1354137 h 1617662"/>
              <a:gd name="connsiteX53" fmla="*/ 146050 w 1619250"/>
              <a:gd name="connsiteY53" fmla="*/ 1273175 h 1617662"/>
              <a:gd name="connsiteX54" fmla="*/ 232208 w 1619250"/>
              <a:gd name="connsiteY54" fmla="*/ 1157271 h 1617662"/>
              <a:gd name="connsiteX55" fmla="*/ 207227 w 1619250"/>
              <a:gd name="connsiteY55" fmla="*/ 1120016 h 1617662"/>
              <a:gd name="connsiteX56" fmla="*/ 189389 w 1619250"/>
              <a:gd name="connsiteY56" fmla="*/ 1074838 h 1617662"/>
              <a:gd name="connsiteX57" fmla="*/ 42862 w 1619250"/>
              <a:gd name="connsiteY57" fmla="*/ 1077912 h 1617662"/>
              <a:gd name="connsiteX58" fmla="*/ 14287 w 1619250"/>
              <a:gd name="connsiteY58" fmla="*/ 979487 h 1617662"/>
              <a:gd name="connsiteX59" fmla="*/ 140548 w 1619250"/>
              <a:gd name="connsiteY59" fmla="*/ 906174 h 1617662"/>
              <a:gd name="connsiteX60" fmla="*/ 134493 w 1619250"/>
              <a:gd name="connsiteY60" fmla="*/ 874043 h 1617662"/>
              <a:gd name="connsiteX61" fmla="*/ 132361 w 1619250"/>
              <a:gd name="connsiteY61" fmla="*/ 821076 h 1617662"/>
              <a:gd name="connsiteX62" fmla="*/ 0 w 1619250"/>
              <a:gd name="connsiteY62" fmla="*/ 769937 h 1617662"/>
              <a:gd name="connsiteX63" fmla="*/ 11112 w 1619250"/>
              <a:gd name="connsiteY63" fmla="*/ 668337 h 1617662"/>
              <a:gd name="connsiteX64" fmla="*/ 150722 w 1619250"/>
              <a:gd name="connsiteY64" fmla="*/ 648393 h 1617662"/>
              <a:gd name="connsiteX65" fmla="*/ 150953 w 1619250"/>
              <a:gd name="connsiteY65" fmla="*/ 647170 h 1617662"/>
              <a:gd name="connsiteX66" fmla="*/ 172903 w 1619250"/>
              <a:gd name="connsiteY66" fmla="*/ 575583 h 1617662"/>
              <a:gd name="connsiteX67" fmla="*/ 180932 w 1619250"/>
              <a:gd name="connsiteY67" fmla="*/ 557888 h 1617662"/>
              <a:gd name="connsiteX68" fmla="*/ 77787 w 1619250"/>
              <a:gd name="connsiteY68" fmla="*/ 458787 h 1617662"/>
              <a:gd name="connsiteX69" fmla="*/ 128587 w 1619250"/>
              <a:gd name="connsiteY69" fmla="*/ 368300 h 1617662"/>
              <a:gd name="connsiteX70" fmla="*/ 265788 w 1619250"/>
              <a:gd name="connsiteY70" fmla="*/ 404618 h 1617662"/>
              <a:gd name="connsiteX71" fmla="*/ 267819 w 1619250"/>
              <a:gd name="connsiteY71" fmla="*/ 401465 h 1617662"/>
              <a:gd name="connsiteX72" fmla="*/ 323724 w 1619250"/>
              <a:gd name="connsiteY72" fmla="*/ 342199 h 1617662"/>
              <a:gd name="connsiteX73" fmla="*/ 265112 w 1619250"/>
              <a:gd name="connsiteY73" fmla="*/ 209550 h 1617662"/>
              <a:gd name="connsiteX74" fmla="*/ 344487 w 1619250"/>
              <a:gd name="connsiteY74" fmla="*/ 146050 h 1617662"/>
              <a:gd name="connsiteX75" fmla="*/ 460547 w 1619250"/>
              <a:gd name="connsiteY75" fmla="*/ 232325 h 1617662"/>
              <a:gd name="connsiteX76" fmla="*/ 497312 w 1619250"/>
              <a:gd name="connsiteY76" fmla="*/ 207728 h 1617662"/>
              <a:gd name="connsiteX77" fmla="*/ 542279 w 1619250"/>
              <a:gd name="connsiteY77" fmla="*/ 190056 h 1617662"/>
              <a:gd name="connsiteX78" fmla="*/ 538162 w 1619250"/>
              <a:gd name="connsiteY78" fmla="*/ 42862 h 1617662"/>
              <a:gd name="connsiteX79" fmla="*/ 638174 w 1619250"/>
              <a:gd name="connsiteY79" fmla="*/ 14287 h 1617662"/>
              <a:gd name="connsiteX80" fmla="*/ 711825 w 1619250"/>
              <a:gd name="connsiteY80" fmla="*/ 142152 h 1617662"/>
              <a:gd name="connsiteX81" fmla="*/ 759983 w 1619250"/>
              <a:gd name="connsiteY81" fmla="*/ 133603 h 1617662"/>
              <a:gd name="connsiteX82" fmla="*/ 796385 w 1619250"/>
              <a:gd name="connsiteY82" fmla="*/ 134513 h 16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619250" h="1617662">
                <a:moveTo>
                  <a:pt x="847725" y="0"/>
                </a:moveTo>
                <a:lnTo>
                  <a:pt x="949326" y="11113"/>
                </a:lnTo>
                <a:lnTo>
                  <a:pt x="970985" y="154479"/>
                </a:lnTo>
                <a:lnTo>
                  <a:pt x="1020676" y="165666"/>
                </a:lnTo>
                <a:lnTo>
                  <a:pt x="1059385" y="182405"/>
                </a:lnTo>
                <a:lnTo>
                  <a:pt x="1158875" y="77787"/>
                </a:lnTo>
                <a:lnTo>
                  <a:pt x="1249362" y="128587"/>
                </a:lnTo>
                <a:lnTo>
                  <a:pt x="1212628" y="267361"/>
                </a:lnTo>
                <a:lnTo>
                  <a:pt x="1233852" y="281489"/>
                </a:lnTo>
                <a:lnTo>
                  <a:pt x="1276002" y="322146"/>
                </a:lnTo>
                <a:lnTo>
                  <a:pt x="1409700" y="263525"/>
                </a:lnTo>
                <a:lnTo>
                  <a:pt x="1473200" y="344488"/>
                </a:lnTo>
                <a:lnTo>
                  <a:pt x="1387587" y="458303"/>
                </a:lnTo>
                <a:lnTo>
                  <a:pt x="1394228" y="467599"/>
                </a:lnTo>
                <a:lnTo>
                  <a:pt x="1431944" y="542726"/>
                </a:lnTo>
                <a:lnTo>
                  <a:pt x="1574800" y="539750"/>
                </a:lnTo>
                <a:lnTo>
                  <a:pt x="1603375" y="638175"/>
                </a:lnTo>
                <a:lnTo>
                  <a:pt x="1477160" y="710875"/>
                </a:lnTo>
                <a:lnTo>
                  <a:pt x="1483169" y="742768"/>
                </a:lnTo>
                <a:lnTo>
                  <a:pt x="1485310" y="795975"/>
                </a:lnTo>
                <a:lnTo>
                  <a:pt x="1619250" y="847724"/>
                </a:lnTo>
                <a:lnTo>
                  <a:pt x="1606550" y="949324"/>
                </a:lnTo>
                <a:lnTo>
                  <a:pt x="1466784" y="969434"/>
                </a:lnTo>
                <a:lnTo>
                  <a:pt x="1466709" y="969830"/>
                </a:lnTo>
                <a:cubicBezTo>
                  <a:pt x="1460705" y="994163"/>
                  <a:pt x="1453369" y="1018089"/>
                  <a:pt x="1444759" y="1041504"/>
                </a:cubicBezTo>
                <a:lnTo>
                  <a:pt x="1436556" y="1059607"/>
                </a:lnTo>
                <a:lnTo>
                  <a:pt x="1539875" y="1158875"/>
                </a:lnTo>
                <a:lnTo>
                  <a:pt x="1490663" y="1247775"/>
                </a:lnTo>
                <a:lnTo>
                  <a:pt x="1352092" y="1212374"/>
                </a:lnTo>
                <a:lnTo>
                  <a:pt x="1349843" y="1215872"/>
                </a:lnTo>
                <a:lnTo>
                  <a:pt x="1294635" y="1274490"/>
                </a:lnTo>
                <a:lnTo>
                  <a:pt x="1354138" y="1408112"/>
                </a:lnTo>
                <a:lnTo>
                  <a:pt x="1273176" y="1473199"/>
                </a:lnTo>
                <a:lnTo>
                  <a:pt x="1157217" y="1385195"/>
                </a:lnTo>
                <a:lnTo>
                  <a:pt x="1120350" y="1409895"/>
                </a:lnTo>
                <a:lnTo>
                  <a:pt x="1075411" y="1427570"/>
                </a:lnTo>
                <a:lnTo>
                  <a:pt x="1079500" y="1574800"/>
                </a:lnTo>
                <a:lnTo>
                  <a:pt x="979488" y="1603375"/>
                </a:lnTo>
                <a:lnTo>
                  <a:pt x="906418" y="1476518"/>
                </a:lnTo>
                <a:lnTo>
                  <a:pt x="874521" y="1482591"/>
                </a:lnTo>
                <a:lnTo>
                  <a:pt x="821659" y="1484809"/>
                </a:lnTo>
                <a:lnTo>
                  <a:pt x="769938" y="1617662"/>
                </a:lnTo>
                <a:lnTo>
                  <a:pt x="668337" y="1606550"/>
                </a:lnTo>
                <a:lnTo>
                  <a:pt x="648200" y="1466596"/>
                </a:lnTo>
                <a:lnTo>
                  <a:pt x="647485" y="1466463"/>
                </a:lnTo>
                <a:cubicBezTo>
                  <a:pt x="623160" y="1460484"/>
                  <a:pt x="599240" y="1453170"/>
                  <a:pt x="575832" y="1444578"/>
                </a:cubicBezTo>
                <a:lnTo>
                  <a:pt x="558072" y="1436539"/>
                </a:lnTo>
                <a:lnTo>
                  <a:pt x="458787" y="1539875"/>
                </a:lnTo>
                <a:lnTo>
                  <a:pt x="368300" y="1489075"/>
                </a:lnTo>
                <a:lnTo>
                  <a:pt x="404648" y="1351758"/>
                </a:lnTo>
                <a:lnTo>
                  <a:pt x="401488" y="1349726"/>
                </a:lnTo>
                <a:lnTo>
                  <a:pt x="342640" y="1294298"/>
                </a:lnTo>
                <a:lnTo>
                  <a:pt x="209550" y="1354137"/>
                </a:lnTo>
                <a:lnTo>
                  <a:pt x="146050" y="1273175"/>
                </a:lnTo>
                <a:lnTo>
                  <a:pt x="232208" y="1157271"/>
                </a:lnTo>
                <a:lnTo>
                  <a:pt x="207227" y="1120016"/>
                </a:lnTo>
                <a:lnTo>
                  <a:pt x="189389" y="1074838"/>
                </a:lnTo>
                <a:lnTo>
                  <a:pt x="42862" y="1077912"/>
                </a:lnTo>
                <a:lnTo>
                  <a:pt x="14287" y="979487"/>
                </a:lnTo>
                <a:lnTo>
                  <a:pt x="140548" y="906174"/>
                </a:lnTo>
                <a:lnTo>
                  <a:pt x="134493" y="874043"/>
                </a:lnTo>
                <a:lnTo>
                  <a:pt x="132361" y="821076"/>
                </a:lnTo>
                <a:lnTo>
                  <a:pt x="0" y="769937"/>
                </a:lnTo>
                <a:lnTo>
                  <a:pt x="11112" y="668337"/>
                </a:lnTo>
                <a:lnTo>
                  <a:pt x="150722" y="648393"/>
                </a:lnTo>
                <a:lnTo>
                  <a:pt x="150953" y="647170"/>
                </a:lnTo>
                <a:cubicBezTo>
                  <a:pt x="156957" y="622865"/>
                  <a:pt x="164293" y="598967"/>
                  <a:pt x="172903" y="575583"/>
                </a:cubicBezTo>
                <a:lnTo>
                  <a:pt x="180932" y="557888"/>
                </a:lnTo>
                <a:lnTo>
                  <a:pt x="77787" y="458787"/>
                </a:lnTo>
                <a:lnTo>
                  <a:pt x="128587" y="368300"/>
                </a:lnTo>
                <a:lnTo>
                  <a:pt x="265788" y="404618"/>
                </a:lnTo>
                <a:lnTo>
                  <a:pt x="267819" y="401465"/>
                </a:lnTo>
                <a:lnTo>
                  <a:pt x="323724" y="342199"/>
                </a:lnTo>
                <a:lnTo>
                  <a:pt x="265112" y="209550"/>
                </a:lnTo>
                <a:lnTo>
                  <a:pt x="344487" y="146050"/>
                </a:lnTo>
                <a:lnTo>
                  <a:pt x="460547" y="232325"/>
                </a:lnTo>
                <a:lnTo>
                  <a:pt x="497312" y="207728"/>
                </a:lnTo>
                <a:lnTo>
                  <a:pt x="542279" y="190056"/>
                </a:lnTo>
                <a:lnTo>
                  <a:pt x="538162" y="42862"/>
                </a:lnTo>
                <a:lnTo>
                  <a:pt x="638174" y="14287"/>
                </a:lnTo>
                <a:lnTo>
                  <a:pt x="711825" y="142152"/>
                </a:lnTo>
                <a:lnTo>
                  <a:pt x="759983" y="133603"/>
                </a:lnTo>
                <a:lnTo>
                  <a:pt x="796385" y="1345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8948388" y="820806"/>
            <a:ext cx="1075865" cy="1075865"/>
          </a:xfrm>
          <a:custGeom>
            <a:avLst/>
            <a:gdLst>
              <a:gd name="connsiteX0" fmla="*/ 615950 w 1174750"/>
              <a:gd name="connsiteY0" fmla="*/ 0 h 1174750"/>
              <a:gd name="connsiteX1" fmla="*/ 690562 w 1174750"/>
              <a:gd name="connsiteY1" fmla="*/ 7938 h 1174750"/>
              <a:gd name="connsiteX2" fmla="*/ 704967 w 1174750"/>
              <a:gd name="connsiteY2" fmla="*/ 112884 h 1174750"/>
              <a:gd name="connsiteX3" fmla="*/ 742050 w 1174750"/>
              <a:gd name="connsiteY3" fmla="*/ 121270 h 1174750"/>
              <a:gd name="connsiteX4" fmla="*/ 769468 w 1174750"/>
              <a:gd name="connsiteY4" fmla="*/ 133166 h 1174750"/>
              <a:gd name="connsiteX5" fmla="*/ 841375 w 1174750"/>
              <a:gd name="connsiteY5" fmla="*/ 57150 h 1174750"/>
              <a:gd name="connsiteX6" fmla="*/ 908050 w 1174750"/>
              <a:gd name="connsiteY6" fmla="*/ 93663 h 1174750"/>
              <a:gd name="connsiteX7" fmla="*/ 881353 w 1174750"/>
              <a:gd name="connsiteY7" fmla="*/ 195319 h 1174750"/>
              <a:gd name="connsiteX8" fmla="*/ 896621 w 1174750"/>
              <a:gd name="connsiteY8" fmla="*/ 205513 h 1174750"/>
              <a:gd name="connsiteX9" fmla="*/ 927173 w 1174750"/>
              <a:gd name="connsiteY9" fmla="*/ 235070 h 1174750"/>
              <a:gd name="connsiteX10" fmla="*/ 1022350 w 1174750"/>
              <a:gd name="connsiteY10" fmla="*/ 192087 h 1174750"/>
              <a:gd name="connsiteX11" fmla="*/ 1069975 w 1174750"/>
              <a:gd name="connsiteY11" fmla="*/ 250824 h 1174750"/>
              <a:gd name="connsiteX12" fmla="*/ 1008057 w 1174750"/>
              <a:gd name="connsiteY12" fmla="*/ 334058 h 1174750"/>
              <a:gd name="connsiteX13" fmla="*/ 1012850 w 1174750"/>
              <a:gd name="connsiteY13" fmla="*/ 340787 h 1174750"/>
              <a:gd name="connsiteX14" fmla="*/ 1035896 w 1174750"/>
              <a:gd name="connsiteY14" fmla="*/ 395218 h 1174750"/>
              <a:gd name="connsiteX15" fmla="*/ 1144588 w 1174750"/>
              <a:gd name="connsiteY15" fmla="*/ 392112 h 1174750"/>
              <a:gd name="connsiteX16" fmla="*/ 1165225 w 1174750"/>
              <a:gd name="connsiteY16" fmla="*/ 463549 h 1174750"/>
              <a:gd name="connsiteX17" fmla="*/ 1072819 w 1174750"/>
              <a:gd name="connsiteY17" fmla="*/ 516353 h 1174750"/>
              <a:gd name="connsiteX18" fmla="*/ 1077438 w 1174750"/>
              <a:gd name="connsiteY18" fmla="*/ 540687 h 1174750"/>
              <a:gd name="connsiteX19" fmla="*/ 1076865 w 1174750"/>
              <a:gd name="connsiteY19" fmla="*/ 577826 h 1174750"/>
              <a:gd name="connsiteX20" fmla="*/ 1174750 w 1174750"/>
              <a:gd name="connsiteY20" fmla="*/ 615950 h 1174750"/>
              <a:gd name="connsiteX21" fmla="*/ 1166813 w 1174750"/>
              <a:gd name="connsiteY21" fmla="*/ 690562 h 1174750"/>
              <a:gd name="connsiteX22" fmla="*/ 1062601 w 1174750"/>
              <a:gd name="connsiteY22" fmla="*/ 705007 h 1174750"/>
              <a:gd name="connsiteX23" fmla="*/ 1049710 w 1174750"/>
              <a:gd name="connsiteY23" fmla="*/ 757392 h 1174750"/>
              <a:gd name="connsiteX24" fmla="*/ 1043913 w 1174750"/>
              <a:gd name="connsiteY24" fmla="*/ 770170 h 1174750"/>
              <a:gd name="connsiteX25" fmla="*/ 1119188 w 1174750"/>
              <a:gd name="connsiteY25" fmla="*/ 841375 h 1174750"/>
              <a:gd name="connsiteX26" fmla="*/ 1082676 w 1174750"/>
              <a:gd name="connsiteY26" fmla="*/ 908050 h 1174750"/>
              <a:gd name="connsiteX27" fmla="*/ 982045 w 1174750"/>
              <a:gd name="connsiteY27" fmla="*/ 881886 h 1174750"/>
              <a:gd name="connsiteX28" fmla="*/ 980809 w 1174750"/>
              <a:gd name="connsiteY28" fmla="*/ 883806 h 1174750"/>
              <a:gd name="connsiteX29" fmla="*/ 940450 w 1174750"/>
              <a:gd name="connsiteY29" fmla="*/ 926599 h 1174750"/>
              <a:gd name="connsiteX30" fmla="*/ 982662 w 1174750"/>
              <a:gd name="connsiteY30" fmla="*/ 1022349 h 1174750"/>
              <a:gd name="connsiteX31" fmla="*/ 925512 w 1174750"/>
              <a:gd name="connsiteY31" fmla="*/ 1069974 h 1174750"/>
              <a:gd name="connsiteX32" fmla="*/ 840644 w 1174750"/>
              <a:gd name="connsiteY32" fmla="*/ 1006841 h 1174750"/>
              <a:gd name="connsiteX33" fmla="*/ 814145 w 1174750"/>
              <a:gd name="connsiteY33" fmla="*/ 1024591 h 1174750"/>
              <a:gd name="connsiteX34" fmla="*/ 781185 w 1174750"/>
              <a:gd name="connsiteY34" fmla="*/ 1037594 h 1174750"/>
              <a:gd name="connsiteX35" fmla="*/ 784225 w 1174750"/>
              <a:gd name="connsiteY35" fmla="*/ 1143000 h 1174750"/>
              <a:gd name="connsiteX36" fmla="*/ 711200 w 1174750"/>
              <a:gd name="connsiteY36" fmla="*/ 1163637 h 1174750"/>
              <a:gd name="connsiteX37" fmla="*/ 658868 w 1174750"/>
              <a:gd name="connsiteY37" fmla="*/ 1073062 h 1174750"/>
              <a:gd name="connsiteX38" fmla="*/ 635880 w 1174750"/>
              <a:gd name="connsiteY38" fmla="*/ 1077436 h 1174750"/>
              <a:gd name="connsiteX39" fmla="*/ 597489 w 1174750"/>
              <a:gd name="connsiteY39" fmla="*/ 1076843 h 1174750"/>
              <a:gd name="connsiteX40" fmla="*/ 560387 w 1174750"/>
              <a:gd name="connsiteY40" fmla="*/ 1174750 h 1174750"/>
              <a:gd name="connsiteX41" fmla="*/ 485774 w 1174750"/>
              <a:gd name="connsiteY41" fmla="*/ 1166813 h 1174750"/>
              <a:gd name="connsiteX42" fmla="*/ 470244 w 1174750"/>
              <a:gd name="connsiteY42" fmla="*/ 1062239 h 1174750"/>
              <a:gd name="connsiteX43" fmla="*/ 419327 w 1174750"/>
              <a:gd name="connsiteY43" fmla="*/ 1049708 h 1174750"/>
              <a:gd name="connsiteX44" fmla="*/ 404822 w 1174750"/>
              <a:gd name="connsiteY44" fmla="*/ 1043134 h 1174750"/>
              <a:gd name="connsiteX45" fmla="*/ 333374 w 1174750"/>
              <a:gd name="connsiteY45" fmla="*/ 1117600 h 1174750"/>
              <a:gd name="connsiteX46" fmla="*/ 268287 w 1174750"/>
              <a:gd name="connsiteY46" fmla="*/ 1081088 h 1174750"/>
              <a:gd name="connsiteX47" fmla="*/ 294359 w 1174750"/>
              <a:gd name="connsiteY47" fmla="*/ 981814 h 1174750"/>
              <a:gd name="connsiteX48" fmla="*/ 292795 w 1174750"/>
              <a:gd name="connsiteY48" fmla="*/ 980808 h 1174750"/>
              <a:gd name="connsiteX49" fmla="*/ 249696 w 1174750"/>
              <a:gd name="connsiteY49" fmla="*/ 940224 h 1174750"/>
              <a:gd name="connsiteX50" fmla="*/ 152399 w 1174750"/>
              <a:gd name="connsiteY50" fmla="*/ 982662 h 1174750"/>
              <a:gd name="connsiteX51" fmla="*/ 106362 w 1174750"/>
              <a:gd name="connsiteY51" fmla="*/ 925512 h 1174750"/>
              <a:gd name="connsiteX52" fmla="*/ 169531 w 1174750"/>
              <a:gd name="connsiteY52" fmla="*/ 840597 h 1174750"/>
              <a:gd name="connsiteX53" fmla="*/ 151782 w 1174750"/>
              <a:gd name="connsiteY53" fmla="*/ 814144 h 1174750"/>
              <a:gd name="connsiteX54" fmla="*/ 138529 w 1174750"/>
              <a:gd name="connsiteY54" fmla="*/ 780584 h 1174750"/>
              <a:gd name="connsiteX55" fmla="*/ 31749 w 1174750"/>
              <a:gd name="connsiteY55" fmla="*/ 782637 h 1174750"/>
              <a:gd name="connsiteX56" fmla="*/ 11112 w 1174750"/>
              <a:gd name="connsiteY56" fmla="*/ 712787 h 1174750"/>
              <a:gd name="connsiteX57" fmla="*/ 103243 w 1174750"/>
              <a:gd name="connsiteY57" fmla="*/ 658532 h 1174750"/>
              <a:gd name="connsiteX58" fmla="*/ 98900 w 1174750"/>
              <a:gd name="connsiteY58" fmla="*/ 635651 h 1174750"/>
              <a:gd name="connsiteX59" fmla="*/ 99486 w 1174750"/>
              <a:gd name="connsiteY59" fmla="*/ 597694 h 1174750"/>
              <a:gd name="connsiteX60" fmla="*/ 0 w 1174750"/>
              <a:gd name="connsiteY60" fmla="*/ 560387 h 1174750"/>
              <a:gd name="connsiteX61" fmla="*/ 7937 w 1174750"/>
              <a:gd name="connsiteY61" fmla="*/ 485775 h 1174750"/>
              <a:gd name="connsiteX62" fmla="*/ 114022 w 1174750"/>
              <a:gd name="connsiteY62" fmla="*/ 470174 h 1174750"/>
              <a:gd name="connsiteX63" fmla="*/ 126629 w 1174750"/>
              <a:gd name="connsiteY63" fmla="*/ 418946 h 1174750"/>
              <a:gd name="connsiteX64" fmla="*/ 132605 w 1174750"/>
              <a:gd name="connsiteY64" fmla="*/ 405771 h 1174750"/>
              <a:gd name="connsiteX65" fmla="*/ 57150 w 1174750"/>
              <a:gd name="connsiteY65" fmla="*/ 333375 h 1174750"/>
              <a:gd name="connsiteX66" fmla="*/ 93662 w 1174750"/>
              <a:gd name="connsiteY66" fmla="*/ 268287 h 1174750"/>
              <a:gd name="connsiteX67" fmla="*/ 194147 w 1174750"/>
              <a:gd name="connsiteY67" fmla="*/ 294677 h 1174750"/>
              <a:gd name="connsiteX68" fmla="*/ 195530 w 1174750"/>
              <a:gd name="connsiteY68" fmla="*/ 292531 h 1174750"/>
              <a:gd name="connsiteX69" fmla="*/ 235678 w 1174750"/>
              <a:gd name="connsiteY69" fmla="*/ 249961 h 1174750"/>
              <a:gd name="connsiteX70" fmla="*/ 192087 w 1174750"/>
              <a:gd name="connsiteY70" fmla="*/ 152400 h 1174750"/>
              <a:gd name="connsiteX71" fmla="*/ 250824 w 1174750"/>
              <a:gd name="connsiteY71" fmla="*/ 106362 h 1174750"/>
              <a:gd name="connsiteX72" fmla="*/ 335694 w 1174750"/>
              <a:gd name="connsiteY72" fmla="*/ 169496 h 1174750"/>
              <a:gd name="connsiteX73" fmla="*/ 362193 w 1174750"/>
              <a:gd name="connsiteY73" fmla="*/ 151746 h 1174750"/>
              <a:gd name="connsiteX74" fmla="*/ 395198 w 1174750"/>
              <a:gd name="connsiteY74" fmla="*/ 138726 h 1174750"/>
              <a:gd name="connsiteX75" fmla="*/ 392112 w 1174750"/>
              <a:gd name="connsiteY75" fmla="*/ 31750 h 1174750"/>
              <a:gd name="connsiteX76" fmla="*/ 463549 w 1174750"/>
              <a:gd name="connsiteY76" fmla="*/ 11112 h 1174750"/>
              <a:gd name="connsiteX77" fmla="*/ 518238 w 1174750"/>
              <a:gd name="connsiteY77" fmla="*/ 103979 h 1174750"/>
              <a:gd name="connsiteX78" fmla="*/ 552910 w 1174750"/>
              <a:gd name="connsiteY78" fmla="*/ 97845 h 1174750"/>
              <a:gd name="connsiteX79" fmla="*/ 577990 w 1174750"/>
              <a:gd name="connsiteY79" fmla="*/ 9849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74750" h="1174750">
                <a:moveTo>
                  <a:pt x="615950" y="0"/>
                </a:moveTo>
                <a:lnTo>
                  <a:pt x="690562" y="7938"/>
                </a:lnTo>
                <a:lnTo>
                  <a:pt x="704967" y="112884"/>
                </a:lnTo>
                <a:lnTo>
                  <a:pt x="742050" y="121270"/>
                </a:lnTo>
                <a:lnTo>
                  <a:pt x="769468" y="133166"/>
                </a:lnTo>
                <a:lnTo>
                  <a:pt x="841375" y="57150"/>
                </a:lnTo>
                <a:lnTo>
                  <a:pt x="908050" y="93663"/>
                </a:lnTo>
                <a:lnTo>
                  <a:pt x="881353" y="195319"/>
                </a:lnTo>
                <a:lnTo>
                  <a:pt x="896621" y="205513"/>
                </a:lnTo>
                <a:lnTo>
                  <a:pt x="927173" y="235070"/>
                </a:lnTo>
                <a:lnTo>
                  <a:pt x="1022350" y="192087"/>
                </a:lnTo>
                <a:lnTo>
                  <a:pt x="1069975" y="250824"/>
                </a:lnTo>
                <a:lnTo>
                  <a:pt x="1008057" y="334058"/>
                </a:lnTo>
                <a:lnTo>
                  <a:pt x="1012850" y="340787"/>
                </a:lnTo>
                <a:lnTo>
                  <a:pt x="1035896" y="395218"/>
                </a:lnTo>
                <a:lnTo>
                  <a:pt x="1144588" y="392112"/>
                </a:lnTo>
                <a:lnTo>
                  <a:pt x="1165225" y="463549"/>
                </a:lnTo>
                <a:lnTo>
                  <a:pt x="1072819" y="516353"/>
                </a:lnTo>
                <a:lnTo>
                  <a:pt x="1077438" y="540687"/>
                </a:lnTo>
                <a:lnTo>
                  <a:pt x="1076865" y="577826"/>
                </a:lnTo>
                <a:lnTo>
                  <a:pt x="1174750" y="615950"/>
                </a:lnTo>
                <a:lnTo>
                  <a:pt x="1166813" y="690562"/>
                </a:lnTo>
                <a:lnTo>
                  <a:pt x="1062601" y="705007"/>
                </a:lnTo>
                <a:lnTo>
                  <a:pt x="1049710" y="757392"/>
                </a:lnTo>
                <a:lnTo>
                  <a:pt x="1043913" y="770170"/>
                </a:lnTo>
                <a:lnTo>
                  <a:pt x="1119188" y="841375"/>
                </a:lnTo>
                <a:lnTo>
                  <a:pt x="1082676" y="908050"/>
                </a:lnTo>
                <a:lnTo>
                  <a:pt x="982045" y="881886"/>
                </a:lnTo>
                <a:lnTo>
                  <a:pt x="980809" y="883806"/>
                </a:lnTo>
                <a:lnTo>
                  <a:pt x="940450" y="926599"/>
                </a:lnTo>
                <a:lnTo>
                  <a:pt x="982662" y="1022349"/>
                </a:lnTo>
                <a:lnTo>
                  <a:pt x="925512" y="1069974"/>
                </a:lnTo>
                <a:lnTo>
                  <a:pt x="840644" y="1006841"/>
                </a:lnTo>
                <a:lnTo>
                  <a:pt x="814145" y="1024591"/>
                </a:lnTo>
                <a:lnTo>
                  <a:pt x="781185" y="1037594"/>
                </a:lnTo>
                <a:lnTo>
                  <a:pt x="784225" y="1143000"/>
                </a:lnTo>
                <a:lnTo>
                  <a:pt x="711200" y="1163637"/>
                </a:lnTo>
                <a:lnTo>
                  <a:pt x="658868" y="1073062"/>
                </a:lnTo>
                <a:lnTo>
                  <a:pt x="635880" y="1077436"/>
                </a:lnTo>
                <a:lnTo>
                  <a:pt x="597489" y="1076843"/>
                </a:lnTo>
                <a:lnTo>
                  <a:pt x="560387" y="1174750"/>
                </a:lnTo>
                <a:lnTo>
                  <a:pt x="485774" y="1166813"/>
                </a:lnTo>
                <a:lnTo>
                  <a:pt x="470244" y="1062239"/>
                </a:lnTo>
                <a:lnTo>
                  <a:pt x="419327" y="1049708"/>
                </a:lnTo>
                <a:lnTo>
                  <a:pt x="404822" y="1043134"/>
                </a:lnTo>
                <a:lnTo>
                  <a:pt x="333374" y="1117600"/>
                </a:lnTo>
                <a:lnTo>
                  <a:pt x="268287" y="1081088"/>
                </a:lnTo>
                <a:lnTo>
                  <a:pt x="294359" y="981814"/>
                </a:lnTo>
                <a:lnTo>
                  <a:pt x="292795" y="980808"/>
                </a:lnTo>
                <a:lnTo>
                  <a:pt x="249696" y="940224"/>
                </a:lnTo>
                <a:lnTo>
                  <a:pt x="152399" y="982662"/>
                </a:lnTo>
                <a:lnTo>
                  <a:pt x="106362" y="925512"/>
                </a:lnTo>
                <a:lnTo>
                  <a:pt x="169531" y="840597"/>
                </a:lnTo>
                <a:lnTo>
                  <a:pt x="151782" y="814144"/>
                </a:lnTo>
                <a:lnTo>
                  <a:pt x="138529" y="780584"/>
                </a:lnTo>
                <a:lnTo>
                  <a:pt x="31749" y="782637"/>
                </a:lnTo>
                <a:lnTo>
                  <a:pt x="11112" y="712787"/>
                </a:lnTo>
                <a:lnTo>
                  <a:pt x="103243" y="658532"/>
                </a:lnTo>
                <a:lnTo>
                  <a:pt x="98900" y="635651"/>
                </a:lnTo>
                <a:lnTo>
                  <a:pt x="99486" y="597694"/>
                </a:lnTo>
                <a:lnTo>
                  <a:pt x="0" y="560387"/>
                </a:lnTo>
                <a:lnTo>
                  <a:pt x="7937" y="485775"/>
                </a:lnTo>
                <a:lnTo>
                  <a:pt x="114022" y="470174"/>
                </a:lnTo>
                <a:lnTo>
                  <a:pt x="126629" y="418946"/>
                </a:lnTo>
                <a:lnTo>
                  <a:pt x="132605" y="405771"/>
                </a:lnTo>
                <a:lnTo>
                  <a:pt x="57150" y="333375"/>
                </a:lnTo>
                <a:lnTo>
                  <a:pt x="93662" y="268287"/>
                </a:lnTo>
                <a:lnTo>
                  <a:pt x="194147" y="294677"/>
                </a:lnTo>
                <a:lnTo>
                  <a:pt x="195530" y="292531"/>
                </a:lnTo>
                <a:lnTo>
                  <a:pt x="235678" y="249961"/>
                </a:lnTo>
                <a:lnTo>
                  <a:pt x="192087" y="152400"/>
                </a:lnTo>
                <a:lnTo>
                  <a:pt x="250824" y="106362"/>
                </a:lnTo>
                <a:lnTo>
                  <a:pt x="335694" y="169496"/>
                </a:lnTo>
                <a:lnTo>
                  <a:pt x="362193" y="151746"/>
                </a:lnTo>
                <a:lnTo>
                  <a:pt x="395198" y="138726"/>
                </a:lnTo>
                <a:lnTo>
                  <a:pt x="392112" y="31750"/>
                </a:lnTo>
                <a:lnTo>
                  <a:pt x="463549" y="11112"/>
                </a:lnTo>
                <a:lnTo>
                  <a:pt x="518238" y="103979"/>
                </a:lnTo>
                <a:lnTo>
                  <a:pt x="552910" y="97845"/>
                </a:lnTo>
                <a:lnTo>
                  <a:pt x="577990" y="9849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9880319" y="1445971"/>
            <a:ext cx="594634" cy="594633"/>
          </a:xfrm>
          <a:custGeom>
            <a:avLst/>
            <a:gdLst>
              <a:gd name="connsiteX0" fmla="*/ 317500 w 649288"/>
              <a:gd name="connsiteY0" fmla="*/ 0 h 649287"/>
              <a:gd name="connsiteX1" fmla="*/ 393700 w 649288"/>
              <a:gd name="connsiteY1" fmla="*/ 7937 h 649287"/>
              <a:gd name="connsiteX2" fmla="*/ 412438 w 649288"/>
              <a:gd name="connsiteY2" fmla="*/ 93737 h 649287"/>
              <a:gd name="connsiteX3" fmla="*/ 433195 w 649288"/>
              <a:gd name="connsiteY3" fmla="*/ 101206 h 649287"/>
              <a:gd name="connsiteX4" fmla="*/ 466681 w 649288"/>
              <a:gd name="connsiteY4" fmla="*/ 121501 h 649287"/>
              <a:gd name="connsiteX5" fmla="*/ 547689 w 649288"/>
              <a:gd name="connsiteY5" fmla="*/ 88900 h 649287"/>
              <a:gd name="connsiteX6" fmla="*/ 596901 w 649288"/>
              <a:gd name="connsiteY6" fmla="*/ 147638 h 649287"/>
              <a:gd name="connsiteX7" fmla="*/ 550055 w 649288"/>
              <a:gd name="connsiteY7" fmla="*/ 220835 h 649287"/>
              <a:gd name="connsiteX8" fmla="*/ 559211 w 649288"/>
              <a:gd name="connsiteY8" fmla="*/ 239961 h 649287"/>
              <a:gd name="connsiteX9" fmla="*/ 569814 w 649288"/>
              <a:gd name="connsiteY9" fmla="*/ 280966 h 649287"/>
              <a:gd name="connsiteX10" fmla="*/ 649288 w 649288"/>
              <a:gd name="connsiteY10" fmla="*/ 314325 h 649287"/>
              <a:gd name="connsiteX11" fmla="*/ 642938 w 649288"/>
              <a:gd name="connsiteY11" fmla="*/ 392113 h 649287"/>
              <a:gd name="connsiteX12" fmla="*/ 556964 w 649288"/>
              <a:gd name="connsiteY12" fmla="*/ 410889 h 649287"/>
              <a:gd name="connsiteX13" fmla="*/ 549457 w 649288"/>
              <a:gd name="connsiteY13" fmla="*/ 431560 h 649287"/>
              <a:gd name="connsiteX14" fmla="*/ 527263 w 649288"/>
              <a:gd name="connsiteY14" fmla="*/ 467798 h 649287"/>
              <a:gd name="connsiteX15" fmla="*/ 560388 w 649288"/>
              <a:gd name="connsiteY15" fmla="*/ 547687 h 649287"/>
              <a:gd name="connsiteX16" fmla="*/ 500063 w 649288"/>
              <a:gd name="connsiteY16" fmla="*/ 598487 h 649287"/>
              <a:gd name="connsiteX17" fmla="*/ 424873 w 649288"/>
              <a:gd name="connsiteY17" fmla="*/ 549715 h 649287"/>
              <a:gd name="connsiteX18" fmla="*/ 410120 w 649288"/>
              <a:gd name="connsiteY18" fmla="*/ 556698 h 649287"/>
              <a:gd name="connsiteX19" fmla="*/ 368313 w 649288"/>
              <a:gd name="connsiteY19" fmla="*/ 567433 h 649287"/>
              <a:gd name="connsiteX20" fmla="*/ 333375 w 649288"/>
              <a:gd name="connsiteY20" fmla="*/ 649287 h 649287"/>
              <a:gd name="connsiteX21" fmla="*/ 255588 w 649288"/>
              <a:gd name="connsiteY21" fmla="*/ 642937 h 649287"/>
              <a:gd name="connsiteX22" fmla="*/ 237274 w 649288"/>
              <a:gd name="connsiteY22" fmla="*/ 554423 h 649287"/>
              <a:gd name="connsiteX23" fmla="*/ 217680 w 649288"/>
              <a:gd name="connsiteY23" fmla="*/ 547372 h 649287"/>
              <a:gd name="connsiteX24" fmla="*/ 184265 w 649288"/>
              <a:gd name="connsiteY24" fmla="*/ 527120 h 649287"/>
              <a:gd name="connsiteX25" fmla="*/ 101600 w 649288"/>
              <a:gd name="connsiteY25" fmla="*/ 560387 h 649287"/>
              <a:gd name="connsiteX26" fmla="*/ 52388 w 649288"/>
              <a:gd name="connsiteY26" fmla="*/ 501650 h 649287"/>
              <a:gd name="connsiteX27" fmla="*/ 100335 w 649288"/>
              <a:gd name="connsiteY27" fmla="*/ 426731 h 649287"/>
              <a:gd name="connsiteX28" fmla="*/ 91664 w 649288"/>
              <a:gd name="connsiteY28" fmla="*/ 408618 h 649287"/>
              <a:gd name="connsiteX29" fmla="*/ 81166 w 649288"/>
              <a:gd name="connsiteY29" fmla="*/ 368019 h 649287"/>
              <a:gd name="connsiteX30" fmla="*/ 0 w 649288"/>
              <a:gd name="connsiteY30" fmla="*/ 333375 h 649287"/>
              <a:gd name="connsiteX31" fmla="*/ 7937 w 649288"/>
              <a:gd name="connsiteY31" fmla="*/ 257175 h 649287"/>
              <a:gd name="connsiteX32" fmla="*/ 93624 w 649288"/>
              <a:gd name="connsiteY32" fmla="*/ 238462 h 649287"/>
              <a:gd name="connsiteX33" fmla="*/ 101418 w 649288"/>
              <a:gd name="connsiteY33" fmla="*/ 216983 h 649287"/>
              <a:gd name="connsiteX34" fmla="*/ 122826 w 649288"/>
              <a:gd name="connsiteY34" fmla="*/ 181954 h 649287"/>
              <a:gd name="connsiteX35" fmla="*/ 90488 w 649288"/>
              <a:gd name="connsiteY35" fmla="*/ 101599 h 649287"/>
              <a:gd name="connsiteX36" fmla="*/ 149225 w 649288"/>
              <a:gd name="connsiteY36" fmla="*/ 52387 h 649287"/>
              <a:gd name="connsiteX37" fmla="*/ 223287 w 649288"/>
              <a:gd name="connsiteY37" fmla="*/ 99786 h 649287"/>
              <a:gd name="connsiteX38" fmla="*/ 240755 w 649288"/>
              <a:gd name="connsiteY38" fmla="*/ 91494 h 649287"/>
              <a:gd name="connsiteX39" fmla="*/ 283081 w 649288"/>
              <a:gd name="connsiteY39" fmla="*/ 80640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0" y="0"/>
                </a:moveTo>
                <a:lnTo>
                  <a:pt x="393700" y="7937"/>
                </a:lnTo>
                <a:lnTo>
                  <a:pt x="412438" y="93737"/>
                </a:lnTo>
                <a:lnTo>
                  <a:pt x="433195" y="101206"/>
                </a:lnTo>
                <a:lnTo>
                  <a:pt x="466681" y="121501"/>
                </a:lnTo>
                <a:lnTo>
                  <a:pt x="547689" y="88900"/>
                </a:lnTo>
                <a:lnTo>
                  <a:pt x="596901" y="147638"/>
                </a:lnTo>
                <a:lnTo>
                  <a:pt x="550055" y="220835"/>
                </a:lnTo>
                <a:lnTo>
                  <a:pt x="559211" y="239961"/>
                </a:lnTo>
                <a:lnTo>
                  <a:pt x="569814" y="280966"/>
                </a:lnTo>
                <a:lnTo>
                  <a:pt x="649288" y="314325"/>
                </a:lnTo>
                <a:lnTo>
                  <a:pt x="642938" y="392113"/>
                </a:lnTo>
                <a:lnTo>
                  <a:pt x="556964" y="410889"/>
                </a:lnTo>
                <a:lnTo>
                  <a:pt x="549457" y="431560"/>
                </a:lnTo>
                <a:lnTo>
                  <a:pt x="527263" y="467798"/>
                </a:lnTo>
                <a:lnTo>
                  <a:pt x="560388" y="547687"/>
                </a:lnTo>
                <a:lnTo>
                  <a:pt x="500063" y="598487"/>
                </a:lnTo>
                <a:lnTo>
                  <a:pt x="424873" y="549715"/>
                </a:lnTo>
                <a:lnTo>
                  <a:pt x="410120" y="556698"/>
                </a:lnTo>
                <a:lnTo>
                  <a:pt x="368313" y="567433"/>
                </a:lnTo>
                <a:lnTo>
                  <a:pt x="333375" y="649287"/>
                </a:lnTo>
                <a:lnTo>
                  <a:pt x="255588" y="642937"/>
                </a:lnTo>
                <a:lnTo>
                  <a:pt x="237274" y="554423"/>
                </a:lnTo>
                <a:lnTo>
                  <a:pt x="217680" y="547372"/>
                </a:lnTo>
                <a:lnTo>
                  <a:pt x="184265" y="527120"/>
                </a:lnTo>
                <a:lnTo>
                  <a:pt x="101600" y="560387"/>
                </a:lnTo>
                <a:lnTo>
                  <a:pt x="52388" y="501650"/>
                </a:lnTo>
                <a:lnTo>
                  <a:pt x="100335" y="426731"/>
                </a:lnTo>
                <a:lnTo>
                  <a:pt x="91664" y="408618"/>
                </a:lnTo>
                <a:lnTo>
                  <a:pt x="81166" y="368019"/>
                </a:lnTo>
                <a:lnTo>
                  <a:pt x="0" y="333375"/>
                </a:lnTo>
                <a:lnTo>
                  <a:pt x="7937" y="257175"/>
                </a:lnTo>
                <a:lnTo>
                  <a:pt x="93624" y="238462"/>
                </a:lnTo>
                <a:lnTo>
                  <a:pt x="101418" y="216983"/>
                </a:lnTo>
                <a:lnTo>
                  <a:pt x="122826" y="181954"/>
                </a:lnTo>
                <a:lnTo>
                  <a:pt x="90488" y="101599"/>
                </a:lnTo>
                <a:lnTo>
                  <a:pt x="149225" y="52387"/>
                </a:lnTo>
                <a:lnTo>
                  <a:pt x="223287" y="99786"/>
                </a:lnTo>
                <a:lnTo>
                  <a:pt x="240755" y="91494"/>
                </a:lnTo>
                <a:lnTo>
                  <a:pt x="283081" y="806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8916404" y="1938831"/>
            <a:ext cx="1705392" cy="1703938"/>
          </a:xfrm>
          <a:custGeom>
            <a:avLst/>
            <a:gdLst>
              <a:gd name="connsiteX0" fmla="*/ 925512 w 1862137"/>
              <a:gd name="connsiteY0" fmla="*/ 0 h 1860550"/>
              <a:gd name="connsiteX1" fmla="*/ 978984 w 1862137"/>
              <a:gd name="connsiteY1" fmla="*/ 157330 h 1860550"/>
              <a:gd name="connsiteX2" fmla="*/ 1037671 w 1862137"/>
              <a:gd name="connsiteY2" fmla="*/ 159757 h 1860550"/>
              <a:gd name="connsiteX3" fmla="*/ 1083692 w 1862137"/>
              <a:gd name="connsiteY3" fmla="*/ 170718 h 1860550"/>
              <a:gd name="connsiteX4" fmla="*/ 1176338 w 1862137"/>
              <a:gd name="connsiteY4" fmla="*/ 31750 h 1860550"/>
              <a:gd name="connsiteX5" fmla="*/ 1289050 w 1862137"/>
              <a:gd name="connsiteY5" fmla="*/ 69850 h 1860550"/>
              <a:gd name="connsiteX6" fmla="*/ 1275692 w 1862137"/>
              <a:gd name="connsiteY6" fmla="*/ 236320 h 1860550"/>
              <a:gd name="connsiteX7" fmla="*/ 1319008 w 1862137"/>
              <a:gd name="connsiteY7" fmla="*/ 255918 h 1860550"/>
              <a:gd name="connsiteX8" fmla="*/ 1358662 w 1862137"/>
              <a:gd name="connsiteY8" fmla="*/ 284075 h 1860550"/>
              <a:gd name="connsiteX9" fmla="*/ 1495425 w 1862137"/>
              <a:gd name="connsiteY9" fmla="*/ 190500 h 1860550"/>
              <a:gd name="connsiteX10" fmla="*/ 1585912 w 1862137"/>
              <a:gd name="connsiteY10" fmla="*/ 268288 h 1860550"/>
              <a:gd name="connsiteX11" fmla="*/ 1511895 w 1862137"/>
              <a:gd name="connsiteY11" fmla="*/ 417350 h 1860550"/>
              <a:gd name="connsiteX12" fmla="*/ 1546743 w 1862137"/>
              <a:gd name="connsiteY12" fmla="*/ 454238 h 1860550"/>
              <a:gd name="connsiteX13" fmla="*/ 1576521 w 1862137"/>
              <a:gd name="connsiteY13" fmla="*/ 502126 h 1860550"/>
              <a:gd name="connsiteX14" fmla="*/ 1741488 w 1862137"/>
              <a:gd name="connsiteY14" fmla="*/ 468313 h 1860550"/>
              <a:gd name="connsiteX15" fmla="*/ 1793875 w 1862137"/>
              <a:gd name="connsiteY15" fmla="*/ 573088 h 1860550"/>
              <a:gd name="connsiteX16" fmla="*/ 1667696 w 1862137"/>
              <a:gd name="connsiteY16" fmla="*/ 681097 h 1860550"/>
              <a:gd name="connsiteX17" fmla="*/ 1684884 w 1862137"/>
              <a:gd name="connsiteY17" fmla="*/ 735702 h 1860550"/>
              <a:gd name="connsiteX18" fmla="*/ 1693262 w 1862137"/>
              <a:gd name="connsiteY18" fmla="*/ 776085 h 1860550"/>
              <a:gd name="connsiteX19" fmla="*/ 1854200 w 1862137"/>
              <a:gd name="connsiteY19" fmla="*/ 806450 h 1860550"/>
              <a:gd name="connsiteX20" fmla="*/ 1862137 w 1862137"/>
              <a:gd name="connsiteY20" fmla="*/ 925513 h 1860550"/>
              <a:gd name="connsiteX21" fmla="*/ 1704727 w 1862137"/>
              <a:gd name="connsiteY21" fmla="*/ 977642 h 1860550"/>
              <a:gd name="connsiteX22" fmla="*/ 1702277 w 1862137"/>
              <a:gd name="connsiteY22" fmla="*/ 1036783 h 1860550"/>
              <a:gd name="connsiteX23" fmla="*/ 1691105 w 1862137"/>
              <a:gd name="connsiteY23" fmla="*/ 1083603 h 1860550"/>
              <a:gd name="connsiteX24" fmla="*/ 1830387 w 1862137"/>
              <a:gd name="connsiteY24" fmla="*/ 1174750 h 1860550"/>
              <a:gd name="connsiteX25" fmla="*/ 1792287 w 1862137"/>
              <a:gd name="connsiteY25" fmla="*/ 1285875 h 1860550"/>
              <a:gd name="connsiteX26" fmla="*/ 1625658 w 1862137"/>
              <a:gd name="connsiteY26" fmla="*/ 1274561 h 1860550"/>
              <a:gd name="connsiteX27" fmla="*/ 1606030 w 1862137"/>
              <a:gd name="connsiteY27" fmla="*/ 1317868 h 1860550"/>
              <a:gd name="connsiteX28" fmla="*/ 1577382 w 1862137"/>
              <a:gd name="connsiteY28" fmla="*/ 1358141 h 1860550"/>
              <a:gd name="connsiteX29" fmla="*/ 1671637 w 1862137"/>
              <a:gd name="connsiteY29" fmla="*/ 1495425 h 1860550"/>
              <a:gd name="connsiteX30" fmla="*/ 1593850 w 1862137"/>
              <a:gd name="connsiteY30" fmla="*/ 1584325 h 1860550"/>
              <a:gd name="connsiteX31" fmla="*/ 1444760 w 1862137"/>
              <a:gd name="connsiteY31" fmla="*/ 1510294 h 1860550"/>
              <a:gd name="connsiteX32" fmla="*/ 1407533 w 1862137"/>
              <a:gd name="connsiteY32" fmla="*/ 1545400 h 1860550"/>
              <a:gd name="connsiteX33" fmla="*/ 1359818 w 1862137"/>
              <a:gd name="connsiteY33" fmla="*/ 1575017 h 1860550"/>
              <a:gd name="connsiteX34" fmla="*/ 1393825 w 1862137"/>
              <a:gd name="connsiteY34" fmla="*/ 1739900 h 1860550"/>
              <a:gd name="connsiteX35" fmla="*/ 1289050 w 1862137"/>
              <a:gd name="connsiteY35" fmla="*/ 1792287 h 1860550"/>
              <a:gd name="connsiteX36" fmla="*/ 1181011 w 1862137"/>
              <a:gd name="connsiteY36" fmla="*/ 1666074 h 1860550"/>
              <a:gd name="connsiteX37" fmla="*/ 1125816 w 1862137"/>
              <a:gd name="connsiteY37" fmla="*/ 1683417 h 1860550"/>
              <a:gd name="connsiteX38" fmla="*/ 1086058 w 1862137"/>
              <a:gd name="connsiteY38" fmla="*/ 1691651 h 1860550"/>
              <a:gd name="connsiteX39" fmla="*/ 1055688 w 1862137"/>
              <a:gd name="connsiteY39" fmla="*/ 1852613 h 1860550"/>
              <a:gd name="connsiteX40" fmla="*/ 936625 w 1862137"/>
              <a:gd name="connsiteY40" fmla="*/ 1860550 h 1860550"/>
              <a:gd name="connsiteX41" fmla="*/ 883154 w 1862137"/>
              <a:gd name="connsiteY41" fmla="*/ 1703221 h 1860550"/>
              <a:gd name="connsiteX42" fmla="*/ 824467 w 1862137"/>
              <a:gd name="connsiteY42" fmla="*/ 1700794 h 1860550"/>
              <a:gd name="connsiteX43" fmla="*/ 777857 w 1862137"/>
              <a:gd name="connsiteY43" fmla="*/ 1689693 h 1860550"/>
              <a:gd name="connsiteX44" fmla="*/ 685800 w 1862137"/>
              <a:gd name="connsiteY44" fmla="*/ 1828800 h 1860550"/>
              <a:gd name="connsiteX45" fmla="*/ 574675 w 1862137"/>
              <a:gd name="connsiteY45" fmla="*/ 1789113 h 1860550"/>
              <a:gd name="connsiteX46" fmla="*/ 586948 w 1862137"/>
              <a:gd name="connsiteY46" fmla="*/ 1624458 h 1860550"/>
              <a:gd name="connsiteX47" fmla="*/ 543130 w 1862137"/>
              <a:gd name="connsiteY47" fmla="*/ 1604634 h 1860550"/>
              <a:gd name="connsiteX48" fmla="*/ 502741 w 1862137"/>
              <a:gd name="connsiteY48" fmla="*/ 1575955 h 1860550"/>
              <a:gd name="connsiteX49" fmla="*/ 366712 w 1862137"/>
              <a:gd name="connsiteY49" fmla="*/ 1670050 h 1860550"/>
              <a:gd name="connsiteX50" fmla="*/ 276225 w 1862137"/>
              <a:gd name="connsiteY50" fmla="*/ 1592263 h 1860550"/>
              <a:gd name="connsiteX51" fmla="*/ 350241 w 1862137"/>
              <a:gd name="connsiteY51" fmla="*/ 1443201 h 1860550"/>
              <a:gd name="connsiteX52" fmla="*/ 315394 w 1862137"/>
              <a:gd name="connsiteY52" fmla="*/ 1406314 h 1860550"/>
              <a:gd name="connsiteX53" fmla="*/ 285679 w 1862137"/>
              <a:gd name="connsiteY53" fmla="*/ 1358527 h 1860550"/>
              <a:gd name="connsiteX54" fmla="*/ 122237 w 1862137"/>
              <a:gd name="connsiteY54" fmla="*/ 1392237 h 1860550"/>
              <a:gd name="connsiteX55" fmla="*/ 68262 w 1862137"/>
              <a:gd name="connsiteY55" fmla="*/ 1285875 h 1860550"/>
              <a:gd name="connsiteX56" fmla="*/ 194297 w 1862137"/>
              <a:gd name="connsiteY56" fmla="*/ 1178997 h 1860550"/>
              <a:gd name="connsiteX57" fmla="*/ 177253 w 1862137"/>
              <a:gd name="connsiteY57" fmla="*/ 1124849 h 1860550"/>
              <a:gd name="connsiteX58" fmla="*/ 168617 w 1862137"/>
              <a:gd name="connsiteY58" fmla="*/ 1083223 h 1860550"/>
              <a:gd name="connsiteX59" fmla="*/ 7937 w 1862137"/>
              <a:gd name="connsiteY59" fmla="*/ 1054100 h 1860550"/>
              <a:gd name="connsiteX60" fmla="*/ 0 w 1862137"/>
              <a:gd name="connsiteY60" fmla="*/ 935037 h 1860550"/>
              <a:gd name="connsiteX61" fmla="*/ 157410 w 1862137"/>
              <a:gd name="connsiteY61" fmla="*/ 882908 h 1860550"/>
              <a:gd name="connsiteX62" fmla="*/ 159860 w 1862137"/>
              <a:gd name="connsiteY62" fmla="*/ 823769 h 1860550"/>
              <a:gd name="connsiteX63" fmla="*/ 171108 w 1862137"/>
              <a:gd name="connsiteY63" fmla="*/ 776628 h 1860550"/>
              <a:gd name="connsiteX64" fmla="*/ 33337 w 1862137"/>
              <a:gd name="connsiteY64" fmla="*/ 685801 h 1860550"/>
              <a:gd name="connsiteX65" fmla="*/ 71437 w 1862137"/>
              <a:gd name="connsiteY65" fmla="*/ 573088 h 1860550"/>
              <a:gd name="connsiteX66" fmla="*/ 236742 w 1862137"/>
              <a:gd name="connsiteY66" fmla="*/ 585409 h 1860550"/>
              <a:gd name="connsiteX67" fmla="*/ 256107 w 1862137"/>
              <a:gd name="connsiteY67" fmla="*/ 542684 h 1860550"/>
              <a:gd name="connsiteX68" fmla="*/ 284755 w 1862137"/>
              <a:gd name="connsiteY68" fmla="*/ 502410 h 1860550"/>
              <a:gd name="connsiteX69" fmla="*/ 190500 w 1862137"/>
              <a:gd name="connsiteY69" fmla="*/ 365125 h 1860550"/>
              <a:gd name="connsiteX70" fmla="*/ 268287 w 1862137"/>
              <a:gd name="connsiteY70" fmla="*/ 276225 h 1860550"/>
              <a:gd name="connsiteX71" fmla="*/ 417378 w 1862137"/>
              <a:gd name="connsiteY71" fmla="*/ 350256 h 1860550"/>
              <a:gd name="connsiteX72" fmla="*/ 454604 w 1862137"/>
              <a:gd name="connsiteY72" fmla="*/ 315152 h 1860550"/>
              <a:gd name="connsiteX73" fmla="*/ 502320 w 1862137"/>
              <a:gd name="connsiteY73" fmla="*/ 285534 h 1860550"/>
              <a:gd name="connsiteX74" fmla="*/ 468312 w 1862137"/>
              <a:gd name="connsiteY74" fmla="*/ 120651 h 1860550"/>
              <a:gd name="connsiteX75" fmla="*/ 574675 w 1862137"/>
              <a:gd name="connsiteY75" fmla="*/ 68263 h 1860550"/>
              <a:gd name="connsiteX76" fmla="*/ 682378 w 1862137"/>
              <a:gd name="connsiteY76" fmla="*/ 194084 h 1860550"/>
              <a:gd name="connsiteX77" fmla="*/ 736321 w 1862137"/>
              <a:gd name="connsiteY77" fmla="*/ 177134 h 1860550"/>
              <a:gd name="connsiteX78" fmla="*/ 777732 w 1862137"/>
              <a:gd name="connsiteY78" fmla="*/ 168558 h 1860550"/>
              <a:gd name="connsiteX79" fmla="*/ 808037 w 1862137"/>
              <a:gd name="connsiteY79" fmla="*/ 7937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862136" h="1860550">
                <a:moveTo>
                  <a:pt x="925512" y="0"/>
                </a:moveTo>
                <a:lnTo>
                  <a:pt x="978984" y="157330"/>
                </a:lnTo>
                <a:lnTo>
                  <a:pt x="1037671" y="159757"/>
                </a:lnTo>
                <a:lnTo>
                  <a:pt x="1083692" y="170718"/>
                </a:lnTo>
                <a:lnTo>
                  <a:pt x="1176338" y="31750"/>
                </a:lnTo>
                <a:lnTo>
                  <a:pt x="1289050" y="69850"/>
                </a:lnTo>
                <a:lnTo>
                  <a:pt x="1275692" y="236320"/>
                </a:lnTo>
                <a:lnTo>
                  <a:pt x="1319008" y="255918"/>
                </a:lnTo>
                <a:lnTo>
                  <a:pt x="1358662" y="284075"/>
                </a:lnTo>
                <a:lnTo>
                  <a:pt x="1495425" y="190500"/>
                </a:lnTo>
                <a:lnTo>
                  <a:pt x="1585912" y="268288"/>
                </a:lnTo>
                <a:lnTo>
                  <a:pt x="1511895" y="417350"/>
                </a:lnTo>
                <a:lnTo>
                  <a:pt x="1546743" y="454238"/>
                </a:lnTo>
                <a:lnTo>
                  <a:pt x="1576521" y="502126"/>
                </a:lnTo>
                <a:lnTo>
                  <a:pt x="1741488" y="468313"/>
                </a:lnTo>
                <a:lnTo>
                  <a:pt x="1793875" y="573088"/>
                </a:lnTo>
                <a:lnTo>
                  <a:pt x="1667696" y="681097"/>
                </a:lnTo>
                <a:lnTo>
                  <a:pt x="1684884" y="735702"/>
                </a:lnTo>
                <a:lnTo>
                  <a:pt x="1693262" y="776085"/>
                </a:lnTo>
                <a:lnTo>
                  <a:pt x="1854200" y="806450"/>
                </a:lnTo>
                <a:lnTo>
                  <a:pt x="1862137" y="925513"/>
                </a:lnTo>
                <a:lnTo>
                  <a:pt x="1704727" y="977642"/>
                </a:lnTo>
                <a:lnTo>
                  <a:pt x="1702277" y="1036783"/>
                </a:lnTo>
                <a:lnTo>
                  <a:pt x="1691105" y="1083603"/>
                </a:lnTo>
                <a:lnTo>
                  <a:pt x="1830387" y="1174750"/>
                </a:lnTo>
                <a:lnTo>
                  <a:pt x="1792287" y="1285875"/>
                </a:lnTo>
                <a:lnTo>
                  <a:pt x="1625658" y="1274561"/>
                </a:lnTo>
                <a:lnTo>
                  <a:pt x="1606030" y="1317868"/>
                </a:lnTo>
                <a:lnTo>
                  <a:pt x="1577382" y="1358141"/>
                </a:lnTo>
                <a:lnTo>
                  <a:pt x="1671637" y="1495425"/>
                </a:lnTo>
                <a:lnTo>
                  <a:pt x="1593850" y="1584325"/>
                </a:lnTo>
                <a:lnTo>
                  <a:pt x="1444760" y="1510294"/>
                </a:lnTo>
                <a:lnTo>
                  <a:pt x="1407533" y="1545400"/>
                </a:lnTo>
                <a:lnTo>
                  <a:pt x="1359818" y="1575017"/>
                </a:lnTo>
                <a:lnTo>
                  <a:pt x="1393825" y="1739900"/>
                </a:lnTo>
                <a:lnTo>
                  <a:pt x="1289050" y="1792287"/>
                </a:lnTo>
                <a:lnTo>
                  <a:pt x="1181011" y="1666074"/>
                </a:lnTo>
                <a:lnTo>
                  <a:pt x="1125816" y="1683417"/>
                </a:lnTo>
                <a:lnTo>
                  <a:pt x="1086058" y="1691651"/>
                </a:lnTo>
                <a:lnTo>
                  <a:pt x="1055688" y="1852613"/>
                </a:lnTo>
                <a:lnTo>
                  <a:pt x="936625" y="1860550"/>
                </a:lnTo>
                <a:lnTo>
                  <a:pt x="883154" y="1703221"/>
                </a:lnTo>
                <a:lnTo>
                  <a:pt x="824467" y="1700794"/>
                </a:lnTo>
                <a:lnTo>
                  <a:pt x="777857" y="1689693"/>
                </a:lnTo>
                <a:lnTo>
                  <a:pt x="685800" y="1828800"/>
                </a:lnTo>
                <a:lnTo>
                  <a:pt x="574675" y="1789113"/>
                </a:lnTo>
                <a:lnTo>
                  <a:pt x="586948" y="1624458"/>
                </a:lnTo>
                <a:lnTo>
                  <a:pt x="543130" y="1604634"/>
                </a:lnTo>
                <a:lnTo>
                  <a:pt x="502741" y="1575955"/>
                </a:lnTo>
                <a:lnTo>
                  <a:pt x="366712" y="1670050"/>
                </a:lnTo>
                <a:lnTo>
                  <a:pt x="276225" y="1592263"/>
                </a:lnTo>
                <a:lnTo>
                  <a:pt x="350241" y="1443201"/>
                </a:lnTo>
                <a:lnTo>
                  <a:pt x="315394" y="1406314"/>
                </a:lnTo>
                <a:lnTo>
                  <a:pt x="285679" y="1358527"/>
                </a:lnTo>
                <a:lnTo>
                  <a:pt x="122237" y="1392237"/>
                </a:lnTo>
                <a:lnTo>
                  <a:pt x="68262" y="1285875"/>
                </a:lnTo>
                <a:lnTo>
                  <a:pt x="194297" y="1178997"/>
                </a:lnTo>
                <a:lnTo>
                  <a:pt x="177253" y="1124849"/>
                </a:lnTo>
                <a:lnTo>
                  <a:pt x="168617" y="1083223"/>
                </a:lnTo>
                <a:lnTo>
                  <a:pt x="7937" y="1054100"/>
                </a:lnTo>
                <a:lnTo>
                  <a:pt x="0" y="935037"/>
                </a:lnTo>
                <a:lnTo>
                  <a:pt x="157410" y="882908"/>
                </a:lnTo>
                <a:lnTo>
                  <a:pt x="159860" y="823769"/>
                </a:lnTo>
                <a:lnTo>
                  <a:pt x="171108" y="776628"/>
                </a:lnTo>
                <a:lnTo>
                  <a:pt x="33337" y="685801"/>
                </a:lnTo>
                <a:lnTo>
                  <a:pt x="71437" y="573088"/>
                </a:lnTo>
                <a:lnTo>
                  <a:pt x="236742" y="585409"/>
                </a:lnTo>
                <a:lnTo>
                  <a:pt x="256107" y="542684"/>
                </a:lnTo>
                <a:lnTo>
                  <a:pt x="284755" y="502410"/>
                </a:lnTo>
                <a:lnTo>
                  <a:pt x="190500" y="365125"/>
                </a:lnTo>
                <a:lnTo>
                  <a:pt x="268287" y="276225"/>
                </a:lnTo>
                <a:lnTo>
                  <a:pt x="417378" y="350256"/>
                </a:lnTo>
                <a:lnTo>
                  <a:pt x="454604" y="315152"/>
                </a:lnTo>
                <a:lnTo>
                  <a:pt x="502320" y="285534"/>
                </a:lnTo>
                <a:lnTo>
                  <a:pt x="468312" y="120651"/>
                </a:lnTo>
                <a:lnTo>
                  <a:pt x="574675" y="68263"/>
                </a:lnTo>
                <a:lnTo>
                  <a:pt x="682378" y="194084"/>
                </a:lnTo>
                <a:lnTo>
                  <a:pt x="736321" y="177134"/>
                </a:lnTo>
                <a:lnTo>
                  <a:pt x="777732" y="168558"/>
                </a:lnTo>
                <a:lnTo>
                  <a:pt x="808037" y="79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9143208" y="2165637"/>
            <a:ext cx="1251784" cy="1250330"/>
          </a:xfrm>
          <a:custGeom>
            <a:avLst/>
            <a:gdLst>
              <a:gd name="T0" fmla="*/ 165 w 1552"/>
              <a:gd name="T1" fmla="*/ 1075 h 1552"/>
              <a:gd name="T2" fmla="*/ 1076 w 1552"/>
              <a:gd name="T3" fmla="*/ 1387 h 1552"/>
              <a:gd name="T4" fmla="*/ 1387 w 1552"/>
              <a:gd name="T5" fmla="*/ 477 h 1552"/>
              <a:gd name="T6" fmla="*/ 477 w 1552"/>
              <a:gd name="T7" fmla="*/ 165 h 1552"/>
              <a:gd name="T8" fmla="*/ 165 w 1552"/>
              <a:gd name="T9" fmla="*/ 1075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2" h="1552">
                <a:moveTo>
                  <a:pt x="165" y="1075"/>
                </a:moveTo>
                <a:cubicBezTo>
                  <a:pt x="331" y="1413"/>
                  <a:pt x="738" y="1552"/>
                  <a:pt x="1076" y="1387"/>
                </a:cubicBezTo>
                <a:cubicBezTo>
                  <a:pt x="1413" y="1221"/>
                  <a:pt x="1552" y="814"/>
                  <a:pt x="1387" y="477"/>
                </a:cubicBezTo>
                <a:cubicBezTo>
                  <a:pt x="1222" y="139"/>
                  <a:pt x="814" y="0"/>
                  <a:pt x="477" y="165"/>
                </a:cubicBezTo>
                <a:cubicBezTo>
                  <a:pt x="139" y="331"/>
                  <a:pt x="0" y="738"/>
                  <a:pt x="165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Freeform 30"/>
          <p:cNvSpPr/>
          <p:nvPr/>
        </p:nvSpPr>
        <p:spPr bwMode="auto">
          <a:xfrm>
            <a:off x="7926317" y="1520119"/>
            <a:ext cx="1061326" cy="1059872"/>
          </a:xfrm>
          <a:custGeom>
            <a:avLst/>
            <a:gdLst>
              <a:gd name="T0" fmla="*/ 88 w 1317"/>
              <a:gd name="T1" fmla="*/ 819 h 1317"/>
              <a:gd name="T2" fmla="*/ 819 w 1317"/>
              <a:gd name="T3" fmla="*/ 1228 h 1317"/>
              <a:gd name="T4" fmla="*/ 1228 w 1317"/>
              <a:gd name="T5" fmla="*/ 498 h 1317"/>
              <a:gd name="T6" fmla="*/ 497 w 1317"/>
              <a:gd name="T7" fmla="*/ 89 h 1317"/>
              <a:gd name="T8" fmla="*/ 88 w 1317"/>
              <a:gd name="T9" fmla="*/ 819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1317">
                <a:moveTo>
                  <a:pt x="88" y="819"/>
                </a:moveTo>
                <a:cubicBezTo>
                  <a:pt x="177" y="1134"/>
                  <a:pt x="504" y="1317"/>
                  <a:pt x="819" y="1228"/>
                </a:cubicBezTo>
                <a:cubicBezTo>
                  <a:pt x="1134" y="1139"/>
                  <a:pt x="1317" y="812"/>
                  <a:pt x="1228" y="498"/>
                </a:cubicBezTo>
                <a:cubicBezTo>
                  <a:pt x="1139" y="183"/>
                  <a:pt x="812" y="0"/>
                  <a:pt x="497" y="89"/>
                </a:cubicBezTo>
                <a:cubicBezTo>
                  <a:pt x="183" y="177"/>
                  <a:pt x="0" y="505"/>
                  <a:pt x="88" y="8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Freeform 48"/>
          <p:cNvSpPr/>
          <p:nvPr/>
        </p:nvSpPr>
        <p:spPr bwMode="auto">
          <a:xfrm>
            <a:off x="9131577" y="1003993"/>
            <a:ext cx="710944" cy="710943"/>
          </a:xfrm>
          <a:custGeom>
            <a:avLst/>
            <a:gdLst>
              <a:gd name="T0" fmla="*/ 60 w 883"/>
              <a:gd name="T1" fmla="*/ 549 h 883"/>
              <a:gd name="T2" fmla="*/ 550 w 883"/>
              <a:gd name="T3" fmla="*/ 824 h 883"/>
              <a:gd name="T4" fmla="*/ 824 w 883"/>
              <a:gd name="T5" fmla="*/ 334 h 883"/>
              <a:gd name="T6" fmla="*/ 334 w 883"/>
              <a:gd name="T7" fmla="*/ 60 h 883"/>
              <a:gd name="T8" fmla="*/ 60 w 883"/>
              <a:gd name="T9" fmla="*/ 549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" h="883">
                <a:moveTo>
                  <a:pt x="60" y="549"/>
                </a:moveTo>
                <a:cubicBezTo>
                  <a:pt x="119" y="760"/>
                  <a:pt x="339" y="883"/>
                  <a:pt x="550" y="824"/>
                </a:cubicBezTo>
                <a:cubicBezTo>
                  <a:pt x="761" y="764"/>
                  <a:pt x="883" y="545"/>
                  <a:pt x="824" y="334"/>
                </a:cubicBezTo>
                <a:cubicBezTo>
                  <a:pt x="764" y="123"/>
                  <a:pt x="545" y="0"/>
                  <a:pt x="334" y="60"/>
                </a:cubicBezTo>
                <a:cubicBezTo>
                  <a:pt x="123" y="119"/>
                  <a:pt x="0" y="338"/>
                  <a:pt x="60" y="5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Freeform 66"/>
          <p:cNvSpPr/>
          <p:nvPr/>
        </p:nvSpPr>
        <p:spPr bwMode="auto">
          <a:xfrm>
            <a:off x="8891687" y="3597700"/>
            <a:ext cx="524849" cy="524848"/>
          </a:xfrm>
          <a:custGeom>
            <a:avLst/>
            <a:gdLst>
              <a:gd name="T0" fmla="*/ 13 w 650"/>
              <a:gd name="T1" fmla="*/ 351 h 651"/>
              <a:gd name="T2" fmla="*/ 350 w 650"/>
              <a:gd name="T3" fmla="*/ 637 h 651"/>
              <a:gd name="T4" fmla="*/ 636 w 650"/>
              <a:gd name="T5" fmla="*/ 300 h 651"/>
              <a:gd name="T6" fmla="*/ 300 w 650"/>
              <a:gd name="T7" fmla="*/ 14 h 651"/>
              <a:gd name="T8" fmla="*/ 13 w 650"/>
              <a:gd name="T9" fmla="*/ 3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651">
                <a:moveTo>
                  <a:pt x="13" y="351"/>
                </a:moveTo>
                <a:cubicBezTo>
                  <a:pt x="27" y="522"/>
                  <a:pt x="178" y="651"/>
                  <a:pt x="350" y="637"/>
                </a:cubicBezTo>
                <a:cubicBezTo>
                  <a:pt x="522" y="623"/>
                  <a:pt x="650" y="472"/>
                  <a:pt x="636" y="300"/>
                </a:cubicBezTo>
                <a:cubicBezTo>
                  <a:pt x="622" y="128"/>
                  <a:pt x="471" y="0"/>
                  <a:pt x="300" y="14"/>
                </a:cubicBezTo>
                <a:cubicBezTo>
                  <a:pt x="128" y="28"/>
                  <a:pt x="0" y="179"/>
                  <a:pt x="13" y="3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Freeform 76"/>
          <p:cNvSpPr>
            <a:spLocks noEditPoints="1"/>
          </p:cNvSpPr>
          <p:nvPr/>
        </p:nvSpPr>
        <p:spPr bwMode="auto">
          <a:xfrm>
            <a:off x="9455790" y="4282473"/>
            <a:ext cx="238435" cy="222442"/>
          </a:xfrm>
          <a:custGeom>
            <a:avLst/>
            <a:gdLst>
              <a:gd name="T0" fmla="*/ 153 w 296"/>
              <a:gd name="T1" fmla="*/ 276 h 276"/>
              <a:gd name="T2" fmla="*/ 153 w 296"/>
              <a:gd name="T3" fmla="*/ 276 h 276"/>
              <a:gd name="T4" fmla="*/ 119 w 296"/>
              <a:gd name="T5" fmla="*/ 273 h 276"/>
              <a:gd name="T6" fmla="*/ 18 w 296"/>
              <a:gd name="T7" fmla="*/ 105 h 276"/>
              <a:gd name="T8" fmla="*/ 153 w 296"/>
              <a:gd name="T9" fmla="*/ 0 h 276"/>
              <a:gd name="T10" fmla="*/ 187 w 296"/>
              <a:gd name="T11" fmla="*/ 4 h 276"/>
              <a:gd name="T12" fmla="*/ 272 w 296"/>
              <a:gd name="T13" fmla="*/ 68 h 276"/>
              <a:gd name="T14" fmla="*/ 287 w 296"/>
              <a:gd name="T15" fmla="*/ 172 h 276"/>
              <a:gd name="T16" fmla="*/ 153 w 296"/>
              <a:gd name="T17" fmla="*/ 276 h 276"/>
              <a:gd name="T18" fmla="*/ 153 w 296"/>
              <a:gd name="T19" fmla="*/ 44 h 276"/>
              <a:gd name="T20" fmla="*/ 61 w 296"/>
              <a:gd name="T21" fmla="*/ 116 h 276"/>
              <a:gd name="T22" fmla="*/ 130 w 296"/>
              <a:gd name="T23" fmla="*/ 230 h 276"/>
              <a:gd name="T24" fmla="*/ 153 w 296"/>
              <a:gd name="T25" fmla="*/ 232 h 276"/>
              <a:gd name="T26" fmla="*/ 153 w 296"/>
              <a:gd name="T27" fmla="*/ 232 h 276"/>
              <a:gd name="T28" fmla="*/ 245 w 296"/>
              <a:gd name="T29" fmla="*/ 161 h 276"/>
              <a:gd name="T30" fmla="*/ 234 w 296"/>
              <a:gd name="T31" fmla="*/ 90 h 276"/>
              <a:gd name="T32" fmla="*/ 176 w 296"/>
              <a:gd name="T33" fmla="*/ 47 h 276"/>
              <a:gd name="T34" fmla="*/ 153 w 296"/>
              <a:gd name="T35" fmla="*/ 4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6" h="276">
                <a:moveTo>
                  <a:pt x="153" y="276"/>
                </a:moveTo>
                <a:cubicBezTo>
                  <a:pt x="153" y="276"/>
                  <a:pt x="153" y="276"/>
                  <a:pt x="153" y="276"/>
                </a:cubicBezTo>
                <a:cubicBezTo>
                  <a:pt x="142" y="276"/>
                  <a:pt x="130" y="275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3" y="0"/>
                </a:cubicBezTo>
                <a:cubicBezTo>
                  <a:pt x="164" y="0"/>
                  <a:pt x="176" y="2"/>
                  <a:pt x="187" y="4"/>
                </a:cubicBezTo>
                <a:cubicBezTo>
                  <a:pt x="223" y="13"/>
                  <a:pt x="253" y="36"/>
                  <a:pt x="272" y="68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7" y="276"/>
                  <a:pt x="153" y="276"/>
                </a:cubicBezTo>
                <a:close/>
                <a:moveTo>
                  <a:pt x="153" y="44"/>
                </a:moveTo>
                <a:cubicBezTo>
                  <a:pt x="109" y="44"/>
                  <a:pt x="72" y="74"/>
                  <a:pt x="61" y="116"/>
                </a:cubicBezTo>
                <a:cubicBezTo>
                  <a:pt x="49" y="166"/>
                  <a:pt x="79" y="217"/>
                  <a:pt x="130" y="230"/>
                </a:cubicBezTo>
                <a:cubicBezTo>
                  <a:pt x="138" y="232"/>
                  <a:pt x="145" y="232"/>
                  <a:pt x="153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96" y="232"/>
                  <a:pt x="234" y="203"/>
                  <a:pt x="245" y="161"/>
                </a:cubicBezTo>
                <a:cubicBezTo>
                  <a:pt x="251" y="137"/>
                  <a:pt x="247" y="112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1" y="44"/>
                  <a:pt x="153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86"/>
          <p:cNvSpPr>
            <a:spLocks noEditPoints="1"/>
          </p:cNvSpPr>
          <p:nvPr/>
        </p:nvSpPr>
        <p:spPr bwMode="auto">
          <a:xfrm>
            <a:off x="10054783" y="1632066"/>
            <a:ext cx="238435" cy="222442"/>
          </a:xfrm>
          <a:custGeom>
            <a:avLst/>
            <a:gdLst>
              <a:gd name="T0" fmla="*/ 153 w 296"/>
              <a:gd name="T1" fmla="*/ 277 h 277"/>
              <a:gd name="T2" fmla="*/ 153 w 296"/>
              <a:gd name="T3" fmla="*/ 277 h 277"/>
              <a:gd name="T4" fmla="*/ 119 w 296"/>
              <a:gd name="T5" fmla="*/ 273 h 277"/>
              <a:gd name="T6" fmla="*/ 18 w 296"/>
              <a:gd name="T7" fmla="*/ 105 h 277"/>
              <a:gd name="T8" fmla="*/ 152 w 296"/>
              <a:gd name="T9" fmla="*/ 0 h 277"/>
              <a:gd name="T10" fmla="*/ 186 w 296"/>
              <a:gd name="T11" fmla="*/ 4 h 277"/>
              <a:gd name="T12" fmla="*/ 271 w 296"/>
              <a:gd name="T13" fmla="*/ 67 h 277"/>
              <a:gd name="T14" fmla="*/ 287 w 296"/>
              <a:gd name="T15" fmla="*/ 172 h 277"/>
              <a:gd name="T16" fmla="*/ 153 w 296"/>
              <a:gd name="T17" fmla="*/ 277 h 277"/>
              <a:gd name="T18" fmla="*/ 152 w 296"/>
              <a:gd name="T19" fmla="*/ 44 h 277"/>
              <a:gd name="T20" fmla="*/ 61 w 296"/>
              <a:gd name="T21" fmla="*/ 115 h 277"/>
              <a:gd name="T22" fmla="*/ 130 w 296"/>
              <a:gd name="T23" fmla="*/ 230 h 277"/>
              <a:gd name="T24" fmla="*/ 153 w 296"/>
              <a:gd name="T25" fmla="*/ 233 h 277"/>
              <a:gd name="T26" fmla="*/ 244 w 296"/>
              <a:gd name="T27" fmla="*/ 161 h 277"/>
              <a:gd name="T28" fmla="*/ 234 w 296"/>
              <a:gd name="T29" fmla="*/ 90 h 277"/>
              <a:gd name="T30" fmla="*/ 176 w 296"/>
              <a:gd name="T31" fmla="*/ 47 h 277"/>
              <a:gd name="T32" fmla="*/ 152 w 296"/>
              <a:gd name="T33" fmla="*/ 4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6" h="277">
                <a:moveTo>
                  <a:pt x="153" y="277"/>
                </a:moveTo>
                <a:cubicBezTo>
                  <a:pt x="153" y="277"/>
                  <a:pt x="153" y="277"/>
                  <a:pt x="153" y="277"/>
                </a:cubicBezTo>
                <a:cubicBezTo>
                  <a:pt x="141" y="277"/>
                  <a:pt x="130" y="276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2" y="0"/>
                </a:cubicBezTo>
                <a:cubicBezTo>
                  <a:pt x="164" y="0"/>
                  <a:pt x="175" y="1"/>
                  <a:pt x="186" y="4"/>
                </a:cubicBezTo>
                <a:cubicBezTo>
                  <a:pt x="222" y="13"/>
                  <a:pt x="252" y="35"/>
                  <a:pt x="271" y="67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6" y="277"/>
                  <a:pt x="153" y="277"/>
                </a:cubicBezTo>
                <a:close/>
                <a:moveTo>
                  <a:pt x="152" y="44"/>
                </a:moveTo>
                <a:cubicBezTo>
                  <a:pt x="109" y="44"/>
                  <a:pt x="71" y="73"/>
                  <a:pt x="61" y="115"/>
                </a:cubicBezTo>
                <a:cubicBezTo>
                  <a:pt x="48" y="166"/>
                  <a:pt x="79" y="217"/>
                  <a:pt x="130" y="230"/>
                </a:cubicBezTo>
                <a:cubicBezTo>
                  <a:pt x="137" y="232"/>
                  <a:pt x="145" y="233"/>
                  <a:pt x="153" y="233"/>
                </a:cubicBezTo>
                <a:cubicBezTo>
                  <a:pt x="196" y="233"/>
                  <a:pt x="234" y="204"/>
                  <a:pt x="244" y="161"/>
                </a:cubicBezTo>
                <a:cubicBezTo>
                  <a:pt x="250" y="137"/>
                  <a:pt x="247" y="111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0" y="44"/>
                  <a:pt x="152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311594" y="1905394"/>
            <a:ext cx="289320" cy="289320"/>
          </a:xfrm>
          <a:prstGeom prst="ellipse">
            <a:avLst/>
          </a:prstGeom>
          <a:noFill/>
          <a:ln w="122238" cap="flat">
            <a:solidFill>
              <a:srgbClr val="0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9611354" y="2623607"/>
            <a:ext cx="332937" cy="334391"/>
          </a:xfrm>
          <a:prstGeom prst="ellipse">
            <a:avLst/>
          </a:prstGeom>
          <a:noFill/>
          <a:ln w="139700" cap="flat">
            <a:solidFill>
              <a:srgbClr val="0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390367" y="1262781"/>
            <a:ext cx="196273" cy="196272"/>
          </a:xfrm>
          <a:prstGeom prst="ellipse">
            <a:avLst/>
          </a:prstGeom>
          <a:noFill/>
          <a:ln w="104775" cap="flat">
            <a:solidFill>
              <a:srgbClr val="00B0F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9054522" y="3763442"/>
            <a:ext cx="196273" cy="194819"/>
          </a:xfrm>
          <a:prstGeom prst="ellipse">
            <a:avLst/>
          </a:prstGeom>
          <a:noFill/>
          <a:ln w="87313" cap="flat">
            <a:solidFill>
              <a:srgbClr val="00B0F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56767" y="329769"/>
            <a:ext cx="4392488" cy="406235"/>
          </a:xfrm>
        </p:spPr>
        <p:txBody>
          <a:bodyPr/>
          <a:lstStyle/>
          <a:p>
            <a:r>
              <a:rPr lang="en-US" altLang="zh-CN" sz="2800" dirty="0">
                <a:cs typeface="+mn-ea"/>
                <a:sym typeface="+mn-lt"/>
              </a:rPr>
              <a:t>Integration is the way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19ADBCF8-F5F6-48B3-84C7-FD0E1DAF7C63}"/>
              </a:ext>
            </a:extLst>
          </p:cNvPr>
          <p:cNvSpPr/>
          <p:nvPr/>
        </p:nvSpPr>
        <p:spPr>
          <a:xfrm>
            <a:off x="92671" y="32977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07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A807D889-E9DE-43EB-8C2E-5C9EFD7BE06A}"/>
              </a:ext>
            </a:extLst>
          </p:cNvPr>
          <p:cNvSpPr/>
          <p:nvPr/>
        </p:nvSpPr>
        <p:spPr>
          <a:xfrm>
            <a:off x="848410" y="1916631"/>
            <a:ext cx="47629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dirty="0">
                <a:latin typeface="+mn-ea"/>
                <a:ea typeface="+mn-ea"/>
              </a:rPr>
              <a:t>事实已经很清楚，无论是单纯的</a:t>
            </a:r>
            <a:r>
              <a:rPr lang="en-US" altLang="zh-CN" sz="2000" b="1" dirty="0">
                <a:latin typeface="+mn-ea"/>
                <a:ea typeface="+mn-ea"/>
              </a:rPr>
              <a:t>RISC</a:t>
            </a:r>
            <a:r>
              <a:rPr lang="zh-CN" altLang="zh-CN" sz="2000" b="1" dirty="0">
                <a:latin typeface="+mn-ea"/>
                <a:ea typeface="+mn-ea"/>
              </a:rPr>
              <a:t>，还是</a:t>
            </a:r>
            <a:r>
              <a:rPr lang="en-US" altLang="zh-CN" sz="2000" b="1" dirty="0">
                <a:latin typeface="+mn-ea"/>
                <a:ea typeface="+mn-ea"/>
              </a:rPr>
              <a:t>CISC</a:t>
            </a:r>
            <a:r>
              <a:rPr lang="zh-CN" altLang="zh-CN" sz="2000" b="1" dirty="0">
                <a:latin typeface="+mn-ea"/>
                <a:ea typeface="+mn-ea"/>
              </a:rPr>
              <a:t>都不如结合两者的思想精华的设计。</a:t>
            </a:r>
            <a:endParaRPr lang="en-US" altLang="zh-CN" sz="2000" b="1" dirty="0">
              <a:latin typeface="+mn-ea"/>
              <a:ea typeface="+mn-ea"/>
            </a:endParaRPr>
          </a:p>
          <a:p>
            <a:pPr algn="just">
              <a:spcAft>
                <a:spcPts val="0"/>
              </a:spcAft>
            </a:pPr>
            <a:endParaRPr lang="en-US" altLang="zh-CN" sz="2000" b="1" dirty="0">
              <a:latin typeface="+mn-ea"/>
              <a:ea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latin typeface="+mn-ea"/>
                <a:ea typeface="+mn-ea"/>
              </a:rPr>
              <a:t>RISC</a:t>
            </a:r>
            <a:r>
              <a:rPr lang="zh-CN" altLang="zh-CN" sz="2000" dirty="0">
                <a:latin typeface="+mn-ea"/>
                <a:ea typeface="+mn-ea"/>
              </a:rPr>
              <a:t>机器发展进化的过程中，引入了更多的指令，而许多这样的指令都需要执行多个周期。</a:t>
            </a:r>
            <a:endParaRPr lang="en-US" altLang="zh-CN" sz="2000" dirty="0">
              <a:latin typeface="+mn-ea"/>
              <a:ea typeface="+mn-ea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dirty="0">
                <a:latin typeface="+mn-ea"/>
                <a:ea typeface="+mn-ea"/>
              </a:rPr>
              <a:t>比较新的</a:t>
            </a:r>
            <a:r>
              <a:rPr lang="en-US" altLang="zh-CN" sz="2000" dirty="0">
                <a:latin typeface="+mn-ea"/>
                <a:ea typeface="+mn-ea"/>
              </a:rPr>
              <a:t>CISC</a:t>
            </a:r>
            <a:r>
              <a:rPr lang="zh-CN" altLang="zh-CN" sz="2000" dirty="0" smtClean="0">
                <a:latin typeface="+mn-ea"/>
                <a:ea typeface="+mn-ea"/>
              </a:rPr>
              <a:t>机器</a:t>
            </a:r>
            <a:r>
              <a:rPr lang="zh-CN" altLang="en-US" sz="2000" dirty="0" smtClean="0">
                <a:latin typeface="+mn-ea"/>
                <a:ea typeface="+mn-ea"/>
              </a:rPr>
              <a:t>（如龙腾</a:t>
            </a:r>
            <a:r>
              <a:rPr lang="en-US" altLang="zh-CN" sz="2000" dirty="0" smtClean="0">
                <a:latin typeface="+mn-ea"/>
                <a:ea typeface="+mn-ea"/>
              </a:rPr>
              <a:t>C2</a:t>
            </a:r>
            <a:r>
              <a:rPr lang="zh-CN" altLang="en-US" sz="2000" dirty="0" smtClean="0">
                <a:latin typeface="+mn-ea"/>
                <a:ea typeface="+mn-ea"/>
              </a:rPr>
              <a:t>）</a:t>
            </a:r>
            <a:r>
              <a:rPr lang="zh-CN" altLang="zh-CN" sz="2000" dirty="0" smtClean="0">
                <a:latin typeface="+mn-ea"/>
                <a:ea typeface="+mn-ea"/>
              </a:rPr>
              <a:t>也</a:t>
            </a:r>
            <a:r>
              <a:rPr lang="zh-CN" altLang="zh-CN" sz="2000" dirty="0">
                <a:latin typeface="+mn-ea"/>
                <a:ea typeface="+mn-ea"/>
              </a:rPr>
              <a:t>利用了高性能流水线结构。它们能读取</a:t>
            </a:r>
            <a:r>
              <a:rPr lang="en-US" altLang="zh-CN" sz="2000" dirty="0">
                <a:latin typeface="+mn-ea"/>
                <a:ea typeface="+mn-ea"/>
              </a:rPr>
              <a:t>CISC</a:t>
            </a:r>
            <a:r>
              <a:rPr lang="zh-CN" altLang="zh-CN" sz="2000" dirty="0">
                <a:latin typeface="+mn-ea"/>
                <a:ea typeface="+mn-ea"/>
              </a:rPr>
              <a:t>指令，并动态地翻译成比较简单的、像</a:t>
            </a:r>
            <a:r>
              <a:rPr lang="en-US" altLang="zh-CN" sz="2000" dirty="0">
                <a:latin typeface="+mn-ea"/>
                <a:ea typeface="+mn-ea"/>
              </a:rPr>
              <a:t>RISC</a:t>
            </a:r>
            <a:r>
              <a:rPr lang="zh-CN" altLang="zh-CN" sz="2000" dirty="0">
                <a:latin typeface="+mn-ea"/>
                <a:ea typeface="+mn-ea"/>
              </a:rPr>
              <a:t>那样的操作序列。</a:t>
            </a:r>
            <a:endParaRPr lang="zh-CN" altLang="zh-CN" sz="20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61364B35-A579-4576-B8CE-6DD73DCAE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17" y="2655504"/>
            <a:ext cx="2676528" cy="230790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64C27006-182E-4EC0-80BD-CF5F875F8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305" y="3415967"/>
            <a:ext cx="2676528" cy="24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-2055" y="3847006"/>
            <a:ext cx="12862861" cy="3087269"/>
          </a:xfrm>
          <a:custGeom>
            <a:avLst/>
            <a:gdLst>
              <a:gd name="T0" fmla="*/ 0 w 5718"/>
              <a:gd name="T1" fmla="*/ 0 h 1372"/>
              <a:gd name="T2" fmla="*/ 2860 w 5718"/>
              <a:gd name="T3" fmla="*/ 918 h 1372"/>
              <a:gd name="T4" fmla="*/ 5718 w 5718"/>
              <a:gd name="T5" fmla="*/ 0 h 1372"/>
              <a:gd name="T6" fmla="*/ 5718 w 5718"/>
              <a:gd name="T7" fmla="*/ 1372 h 1372"/>
              <a:gd name="T8" fmla="*/ 0 w 5718"/>
              <a:gd name="T9" fmla="*/ 1372 h 1372"/>
              <a:gd name="T10" fmla="*/ 0 w 5718"/>
              <a:gd name="T11" fmla="*/ 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8" h="1372">
                <a:moveTo>
                  <a:pt x="0" y="0"/>
                </a:moveTo>
                <a:lnTo>
                  <a:pt x="2860" y="918"/>
                </a:lnTo>
                <a:lnTo>
                  <a:pt x="5718" y="0"/>
                </a:lnTo>
                <a:lnTo>
                  <a:pt x="5718" y="1372"/>
                </a:lnTo>
                <a:lnTo>
                  <a:pt x="0" y="1372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4270742" y="272560"/>
            <a:ext cx="4317267" cy="1859508"/>
          </a:xfrm>
          <a:custGeom>
            <a:avLst/>
            <a:gdLst>
              <a:gd name="T0" fmla="*/ 0 w 1934"/>
              <a:gd name="T1" fmla="*/ 0 h 819"/>
              <a:gd name="T2" fmla="*/ 1934 w 1934"/>
              <a:gd name="T3" fmla="*/ 0 h 819"/>
              <a:gd name="T4" fmla="*/ 1934 w 1934"/>
              <a:gd name="T5" fmla="*/ 508 h 819"/>
              <a:gd name="T6" fmla="*/ 967 w 1934"/>
              <a:gd name="T7" fmla="*/ 819 h 819"/>
              <a:gd name="T8" fmla="*/ 0 w 1934"/>
              <a:gd name="T9" fmla="*/ 508 h 819"/>
              <a:gd name="T10" fmla="*/ 0 w 1934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3" h="819">
                <a:moveTo>
                  <a:pt x="0" y="0"/>
                </a:moveTo>
                <a:lnTo>
                  <a:pt x="1934" y="0"/>
                </a:lnTo>
                <a:lnTo>
                  <a:pt x="1934" y="508"/>
                </a:lnTo>
                <a:lnTo>
                  <a:pt x="967" y="819"/>
                </a:lnTo>
                <a:lnTo>
                  <a:pt x="0" y="50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4270742" y="0"/>
            <a:ext cx="4317267" cy="1859508"/>
          </a:xfrm>
          <a:custGeom>
            <a:avLst/>
            <a:gdLst>
              <a:gd name="T0" fmla="*/ 0 w 1934"/>
              <a:gd name="T1" fmla="*/ 0 h 819"/>
              <a:gd name="T2" fmla="*/ 1934 w 1934"/>
              <a:gd name="T3" fmla="*/ 0 h 819"/>
              <a:gd name="T4" fmla="*/ 1934 w 1934"/>
              <a:gd name="T5" fmla="*/ 508 h 819"/>
              <a:gd name="T6" fmla="*/ 967 w 1934"/>
              <a:gd name="T7" fmla="*/ 819 h 819"/>
              <a:gd name="T8" fmla="*/ 0 w 1934"/>
              <a:gd name="T9" fmla="*/ 508 h 819"/>
              <a:gd name="T10" fmla="*/ 0 w 1934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3" h="819">
                <a:moveTo>
                  <a:pt x="0" y="0"/>
                </a:moveTo>
                <a:lnTo>
                  <a:pt x="1934" y="0"/>
                </a:lnTo>
                <a:lnTo>
                  <a:pt x="1934" y="508"/>
                </a:lnTo>
                <a:lnTo>
                  <a:pt x="967" y="819"/>
                </a:lnTo>
                <a:lnTo>
                  <a:pt x="0" y="5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-2055" y="4145381"/>
            <a:ext cx="12862861" cy="3087269"/>
          </a:xfrm>
          <a:custGeom>
            <a:avLst/>
            <a:gdLst>
              <a:gd name="T0" fmla="*/ 0 w 5718"/>
              <a:gd name="T1" fmla="*/ 0 h 1372"/>
              <a:gd name="T2" fmla="*/ 2860 w 5718"/>
              <a:gd name="T3" fmla="*/ 918 h 1372"/>
              <a:gd name="T4" fmla="*/ 5718 w 5718"/>
              <a:gd name="T5" fmla="*/ 0 h 1372"/>
              <a:gd name="T6" fmla="*/ 5718 w 5718"/>
              <a:gd name="T7" fmla="*/ 1372 h 1372"/>
              <a:gd name="T8" fmla="*/ 0 w 5718"/>
              <a:gd name="T9" fmla="*/ 1372 h 1372"/>
              <a:gd name="T10" fmla="*/ 0 w 5718"/>
              <a:gd name="T11" fmla="*/ 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8" h="1372">
                <a:moveTo>
                  <a:pt x="0" y="0"/>
                </a:moveTo>
                <a:lnTo>
                  <a:pt x="2860" y="918"/>
                </a:lnTo>
                <a:lnTo>
                  <a:pt x="5718" y="0"/>
                </a:lnTo>
                <a:lnTo>
                  <a:pt x="5718" y="1372"/>
                </a:lnTo>
                <a:lnTo>
                  <a:pt x="0" y="13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447192" y="2621596"/>
            <a:ext cx="7964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USTC ICS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2986109" y="3281511"/>
            <a:ext cx="688652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4400" b="1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333340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820863" y="2247848"/>
            <a:ext cx="2928658" cy="3765550"/>
          </a:xfrm>
          <a:custGeom>
            <a:avLst/>
            <a:gdLst>
              <a:gd name="connsiteX0" fmla="*/ 0 w 2928658"/>
              <a:gd name="connsiteY0" fmla="*/ 0 h 3765550"/>
              <a:gd name="connsiteX1" fmla="*/ 2928658 w 2928658"/>
              <a:gd name="connsiteY1" fmla="*/ 0 h 3765550"/>
              <a:gd name="connsiteX2" fmla="*/ 2928658 w 2928658"/>
              <a:gd name="connsiteY2" fmla="*/ 2504136 h 3765550"/>
              <a:gd name="connsiteX3" fmla="*/ 2928658 w 2928658"/>
              <a:gd name="connsiteY3" fmla="*/ 2667397 h 3765550"/>
              <a:gd name="connsiteX4" fmla="*/ 2928658 w 2928658"/>
              <a:gd name="connsiteY4" fmla="*/ 3286552 h 3765550"/>
              <a:gd name="connsiteX5" fmla="*/ 1464329 w 2928658"/>
              <a:gd name="connsiteY5" fmla="*/ 3765550 h 3765550"/>
              <a:gd name="connsiteX6" fmla="*/ 0 w 2928658"/>
              <a:gd name="connsiteY6" fmla="*/ 3286552 h 3765550"/>
              <a:gd name="connsiteX7" fmla="*/ 0 w 2928658"/>
              <a:gd name="connsiteY7" fmla="*/ 2667397 h 3765550"/>
              <a:gd name="connsiteX8" fmla="*/ 0 w 2928658"/>
              <a:gd name="connsiteY8" fmla="*/ 2504136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8658" h="3765550">
                <a:moveTo>
                  <a:pt x="0" y="0"/>
                </a:moveTo>
                <a:lnTo>
                  <a:pt x="2928658" y="0"/>
                </a:lnTo>
                <a:lnTo>
                  <a:pt x="2928658" y="2504136"/>
                </a:lnTo>
                <a:lnTo>
                  <a:pt x="2928658" y="2667397"/>
                </a:lnTo>
                <a:lnTo>
                  <a:pt x="2928658" y="3286552"/>
                </a:lnTo>
                <a:lnTo>
                  <a:pt x="1464329" y="3765550"/>
                </a:lnTo>
                <a:lnTo>
                  <a:pt x="0" y="3286552"/>
                </a:lnTo>
                <a:lnTo>
                  <a:pt x="0" y="2667397"/>
                </a:lnTo>
                <a:lnTo>
                  <a:pt x="0" y="250413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820863" y="1868181"/>
            <a:ext cx="2928658" cy="3765550"/>
          </a:xfrm>
          <a:custGeom>
            <a:avLst/>
            <a:gdLst>
              <a:gd name="connsiteX0" fmla="*/ 0 w 2928658"/>
              <a:gd name="connsiteY0" fmla="*/ 0 h 3765550"/>
              <a:gd name="connsiteX1" fmla="*/ 2928658 w 2928658"/>
              <a:gd name="connsiteY1" fmla="*/ 0 h 3765550"/>
              <a:gd name="connsiteX2" fmla="*/ 2928658 w 2928658"/>
              <a:gd name="connsiteY2" fmla="*/ 2504136 h 3765550"/>
              <a:gd name="connsiteX3" fmla="*/ 2928658 w 2928658"/>
              <a:gd name="connsiteY3" fmla="*/ 2667397 h 3765550"/>
              <a:gd name="connsiteX4" fmla="*/ 2928658 w 2928658"/>
              <a:gd name="connsiteY4" fmla="*/ 3286552 h 3765550"/>
              <a:gd name="connsiteX5" fmla="*/ 1464329 w 2928658"/>
              <a:gd name="connsiteY5" fmla="*/ 3765550 h 3765550"/>
              <a:gd name="connsiteX6" fmla="*/ 0 w 2928658"/>
              <a:gd name="connsiteY6" fmla="*/ 3286552 h 3765550"/>
              <a:gd name="connsiteX7" fmla="*/ 0 w 2928658"/>
              <a:gd name="connsiteY7" fmla="*/ 2667397 h 3765550"/>
              <a:gd name="connsiteX8" fmla="*/ 0 w 2928658"/>
              <a:gd name="connsiteY8" fmla="*/ 2504136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8658" h="3765550">
                <a:moveTo>
                  <a:pt x="0" y="0"/>
                </a:moveTo>
                <a:lnTo>
                  <a:pt x="2928658" y="0"/>
                </a:lnTo>
                <a:lnTo>
                  <a:pt x="2928658" y="2504136"/>
                </a:lnTo>
                <a:lnTo>
                  <a:pt x="2928658" y="2667397"/>
                </a:lnTo>
                <a:lnTo>
                  <a:pt x="2928658" y="3286552"/>
                </a:lnTo>
                <a:lnTo>
                  <a:pt x="1464329" y="3765550"/>
                </a:lnTo>
                <a:lnTo>
                  <a:pt x="0" y="3286552"/>
                </a:lnTo>
                <a:lnTo>
                  <a:pt x="0" y="2667397"/>
                </a:lnTo>
                <a:lnTo>
                  <a:pt x="0" y="2504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MH_Others_1"/>
          <p:cNvSpPr txBox="1"/>
          <p:nvPr>
            <p:custDataLst>
              <p:tags r:id="rId1"/>
            </p:custDataLst>
          </p:nvPr>
        </p:nvSpPr>
        <p:spPr>
          <a:xfrm>
            <a:off x="2185308" y="2565892"/>
            <a:ext cx="2199768" cy="12311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20" name="MH_Others_2"/>
          <p:cNvSpPr txBox="1"/>
          <p:nvPr>
            <p:custDataLst>
              <p:tags r:id="rId2"/>
            </p:custDataLst>
          </p:nvPr>
        </p:nvSpPr>
        <p:spPr>
          <a:xfrm>
            <a:off x="2153187" y="3818493"/>
            <a:ext cx="226401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3200" b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238640" y="1332766"/>
            <a:ext cx="3486145" cy="745000"/>
            <a:chOff x="1026063" y="1359209"/>
            <a:chExt cx="3486145" cy="745000"/>
          </a:xfrm>
        </p:grpSpPr>
        <p:sp>
          <p:nvSpPr>
            <p:cNvPr id="24" name="文本框 23"/>
            <p:cNvSpPr txBox="1"/>
            <p:nvPr/>
          </p:nvSpPr>
          <p:spPr>
            <a:xfrm>
              <a:off x="1845104" y="1359209"/>
              <a:ext cx="6559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4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41822" y="1704099"/>
              <a:ext cx="13644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>
                  <a:latin typeface="+mn-lt"/>
                  <a:ea typeface="+mn-ea"/>
                  <a:cs typeface="+mn-ea"/>
                  <a:sym typeface="+mn-lt"/>
                </a:rPr>
                <a:t>历史发展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422661" y="1374598"/>
              <a:ext cx="2089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History &amp; Development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7" name="组合 221"/>
            <p:cNvGrpSpPr/>
            <p:nvPr/>
          </p:nvGrpSpPr>
          <p:grpSpPr>
            <a:xfrm>
              <a:off x="1026063" y="1456612"/>
              <a:ext cx="757687" cy="497394"/>
              <a:chOff x="165605" y="4160117"/>
              <a:chExt cx="962026" cy="631825"/>
            </a:xfrm>
            <a:solidFill>
              <a:srgbClr val="005D9D"/>
            </a:solidFill>
          </p:grpSpPr>
          <p:sp>
            <p:nvSpPr>
              <p:cNvPr id="28" name="Freeform 113"/>
              <p:cNvSpPr/>
              <p:nvPr/>
            </p:nvSpPr>
            <p:spPr bwMode="auto">
              <a:xfrm>
                <a:off x="171329" y="4674430"/>
                <a:ext cx="956844" cy="117404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Freeform 114"/>
              <p:cNvSpPr>
                <a:spLocks noEditPoints="1"/>
              </p:cNvSpPr>
              <p:nvPr/>
            </p:nvSpPr>
            <p:spPr bwMode="auto">
              <a:xfrm>
                <a:off x="165311" y="4159666"/>
                <a:ext cx="466385" cy="568950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Freeform 115"/>
              <p:cNvSpPr/>
              <p:nvPr/>
            </p:nvSpPr>
            <p:spPr bwMode="auto">
              <a:xfrm>
                <a:off x="926573" y="4237934"/>
                <a:ext cx="132394" cy="135464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Freeform 116"/>
              <p:cNvSpPr>
                <a:spLocks noEditPoints="1"/>
              </p:cNvSpPr>
              <p:nvPr/>
            </p:nvSpPr>
            <p:spPr bwMode="auto">
              <a:xfrm>
                <a:off x="661786" y="4168696"/>
                <a:ext cx="466387" cy="568952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6430556" y="2296771"/>
            <a:ext cx="2872587" cy="707886"/>
            <a:chOff x="2147371" y="3075845"/>
            <a:chExt cx="2872587" cy="707886"/>
          </a:xfrm>
        </p:grpSpPr>
        <p:sp>
          <p:nvSpPr>
            <p:cNvPr id="33" name="文本框 32"/>
            <p:cNvSpPr txBox="1"/>
            <p:nvPr/>
          </p:nvSpPr>
          <p:spPr>
            <a:xfrm>
              <a:off x="3476741" y="3356940"/>
              <a:ext cx="13644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>
                  <a:latin typeface="+mn-lt"/>
                  <a:ea typeface="+mn-ea"/>
                  <a:cs typeface="+mn-ea"/>
                  <a:sym typeface="+mn-lt"/>
                </a:rPr>
                <a:t>主要区别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355720" y="3087511"/>
              <a:ext cx="1664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Essential Difference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5" name="组合 211"/>
            <p:cNvGrpSpPr/>
            <p:nvPr/>
          </p:nvGrpSpPr>
          <p:grpSpPr>
            <a:xfrm>
              <a:off x="2147371" y="3100300"/>
              <a:ext cx="540038" cy="601891"/>
              <a:chOff x="3196143" y="821604"/>
              <a:chExt cx="896937" cy="1000125"/>
            </a:xfrm>
            <a:solidFill>
              <a:srgbClr val="005D9D"/>
            </a:solidFill>
          </p:grpSpPr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544354" y="1170413"/>
                <a:ext cx="451342" cy="4214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Rectangle 23"/>
              <p:cNvSpPr>
                <a:spLocks noChangeArrowheads="1"/>
              </p:cNvSpPr>
              <p:nvPr/>
            </p:nvSpPr>
            <p:spPr bwMode="auto">
              <a:xfrm>
                <a:off x="3547364" y="1275775"/>
                <a:ext cx="451342" cy="4214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Freeform 24"/>
              <p:cNvSpPr/>
              <p:nvPr/>
            </p:nvSpPr>
            <p:spPr bwMode="auto">
              <a:xfrm>
                <a:off x="3454086" y="1059032"/>
                <a:ext cx="637897" cy="761611"/>
              </a:xfrm>
              <a:custGeom>
                <a:avLst/>
                <a:gdLst>
                  <a:gd name="T0" fmla="*/ 0 w 402"/>
                  <a:gd name="T1" fmla="*/ 0 h 480"/>
                  <a:gd name="T2" fmla="*/ 0 w 402"/>
                  <a:gd name="T3" fmla="*/ 14 h 480"/>
                  <a:gd name="T4" fmla="*/ 38 w 402"/>
                  <a:gd name="T5" fmla="*/ 106 h 480"/>
                  <a:gd name="T6" fmla="*/ 38 w 402"/>
                  <a:gd name="T7" fmla="*/ 37 h 480"/>
                  <a:gd name="T8" fmla="*/ 365 w 402"/>
                  <a:gd name="T9" fmla="*/ 37 h 480"/>
                  <a:gd name="T10" fmla="*/ 365 w 402"/>
                  <a:gd name="T11" fmla="*/ 442 h 480"/>
                  <a:gd name="T12" fmla="*/ 111 w 402"/>
                  <a:gd name="T13" fmla="*/ 442 h 480"/>
                  <a:gd name="T14" fmla="*/ 111 w 402"/>
                  <a:gd name="T15" fmla="*/ 445 h 480"/>
                  <a:gd name="T16" fmla="*/ 109 w 402"/>
                  <a:gd name="T17" fmla="*/ 442 h 480"/>
                  <a:gd name="T18" fmla="*/ 38 w 402"/>
                  <a:gd name="T19" fmla="*/ 442 h 480"/>
                  <a:gd name="T20" fmla="*/ 38 w 402"/>
                  <a:gd name="T21" fmla="*/ 374 h 480"/>
                  <a:gd name="T22" fmla="*/ 7 w 402"/>
                  <a:gd name="T23" fmla="*/ 345 h 480"/>
                  <a:gd name="T24" fmla="*/ 7 w 402"/>
                  <a:gd name="T25" fmla="*/ 345 h 480"/>
                  <a:gd name="T26" fmla="*/ 5 w 402"/>
                  <a:gd name="T27" fmla="*/ 343 h 480"/>
                  <a:gd name="T28" fmla="*/ 0 w 402"/>
                  <a:gd name="T29" fmla="*/ 338 h 480"/>
                  <a:gd name="T30" fmla="*/ 0 w 402"/>
                  <a:gd name="T31" fmla="*/ 480 h 480"/>
                  <a:gd name="T32" fmla="*/ 402 w 402"/>
                  <a:gd name="T33" fmla="*/ 480 h 480"/>
                  <a:gd name="T34" fmla="*/ 402 w 402"/>
                  <a:gd name="T35" fmla="*/ 0 h 480"/>
                  <a:gd name="T36" fmla="*/ 0 w 402"/>
                  <a:gd name="T37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2" h="480">
                    <a:moveTo>
                      <a:pt x="0" y="0"/>
                    </a:moveTo>
                    <a:lnTo>
                      <a:pt x="0" y="14"/>
                    </a:lnTo>
                    <a:lnTo>
                      <a:pt x="38" y="106"/>
                    </a:lnTo>
                    <a:lnTo>
                      <a:pt x="38" y="37"/>
                    </a:lnTo>
                    <a:lnTo>
                      <a:pt x="365" y="37"/>
                    </a:lnTo>
                    <a:lnTo>
                      <a:pt x="365" y="442"/>
                    </a:lnTo>
                    <a:lnTo>
                      <a:pt x="111" y="442"/>
                    </a:lnTo>
                    <a:lnTo>
                      <a:pt x="111" y="445"/>
                    </a:lnTo>
                    <a:lnTo>
                      <a:pt x="109" y="442"/>
                    </a:lnTo>
                    <a:lnTo>
                      <a:pt x="38" y="442"/>
                    </a:lnTo>
                    <a:lnTo>
                      <a:pt x="38" y="374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5" y="343"/>
                    </a:lnTo>
                    <a:lnTo>
                      <a:pt x="0" y="338"/>
                    </a:lnTo>
                    <a:lnTo>
                      <a:pt x="0" y="480"/>
                    </a:lnTo>
                    <a:lnTo>
                      <a:pt x="402" y="480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Freeform 25"/>
              <p:cNvSpPr/>
              <p:nvPr/>
            </p:nvSpPr>
            <p:spPr bwMode="auto">
              <a:xfrm>
                <a:off x="3571436" y="1369094"/>
                <a:ext cx="424260" cy="42145"/>
              </a:xfrm>
              <a:custGeom>
                <a:avLst/>
                <a:gdLst>
                  <a:gd name="T0" fmla="*/ 0 w 267"/>
                  <a:gd name="T1" fmla="*/ 0 h 26"/>
                  <a:gd name="T2" fmla="*/ 11 w 267"/>
                  <a:gd name="T3" fmla="*/ 26 h 26"/>
                  <a:gd name="T4" fmla="*/ 267 w 267"/>
                  <a:gd name="T5" fmla="*/ 26 h 26"/>
                  <a:gd name="T6" fmla="*/ 267 w 267"/>
                  <a:gd name="T7" fmla="*/ 0 h 26"/>
                  <a:gd name="T8" fmla="*/ 0 w 26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6">
                    <a:moveTo>
                      <a:pt x="0" y="0"/>
                    </a:moveTo>
                    <a:lnTo>
                      <a:pt x="11" y="26"/>
                    </a:lnTo>
                    <a:lnTo>
                      <a:pt x="267" y="26"/>
                    </a:lnTo>
                    <a:lnTo>
                      <a:pt x="2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Freeform 26"/>
              <p:cNvSpPr/>
              <p:nvPr/>
            </p:nvSpPr>
            <p:spPr bwMode="auto">
              <a:xfrm>
                <a:off x="3616569" y="1474456"/>
                <a:ext cx="385145" cy="42145"/>
              </a:xfrm>
              <a:custGeom>
                <a:avLst/>
                <a:gdLst>
                  <a:gd name="T0" fmla="*/ 14 w 244"/>
                  <a:gd name="T1" fmla="*/ 26 h 26"/>
                  <a:gd name="T2" fmla="*/ 244 w 244"/>
                  <a:gd name="T3" fmla="*/ 26 h 26"/>
                  <a:gd name="T4" fmla="*/ 244 w 244"/>
                  <a:gd name="T5" fmla="*/ 0 h 26"/>
                  <a:gd name="T6" fmla="*/ 0 w 244"/>
                  <a:gd name="T7" fmla="*/ 0 h 26"/>
                  <a:gd name="T8" fmla="*/ 14 w 2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26">
                    <a:moveTo>
                      <a:pt x="14" y="26"/>
                    </a:moveTo>
                    <a:lnTo>
                      <a:pt x="244" y="26"/>
                    </a:lnTo>
                    <a:lnTo>
                      <a:pt x="244" y="0"/>
                    </a:lnTo>
                    <a:lnTo>
                      <a:pt x="0" y="0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Freeform 27"/>
              <p:cNvSpPr/>
              <p:nvPr/>
            </p:nvSpPr>
            <p:spPr bwMode="auto">
              <a:xfrm>
                <a:off x="3634623" y="1558745"/>
                <a:ext cx="364083" cy="42145"/>
              </a:xfrm>
              <a:custGeom>
                <a:avLst/>
                <a:gdLst>
                  <a:gd name="T0" fmla="*/ 2 w 229"/>
                  <a:gd name="T1" fmla="*/ 0 h 26"/>
                  <a:gd name="T2" fmla="*/ 0 w 229"/>
                  <a:gd name="T3" fmla="*/ 26 h 26"/>
                  <a:gd name="T4" fmla="*/ 229 w 229"/>
                  <a:gd name="T5" fmla="*/ 26 h 26"/>
                  <a:gd name="T6" fmla="*/ 229 w 229"/>
                  <a:gd name="T7" fmla="*/ 0 h 26"/>
                  <a:gd name="T8" fmla="*/ 2 w 2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6">
                    <a:moveTo>
                      <a:pt x="2" y="0"/>
                    </a:moveTo>
                    <a:lnTo>
                      <a:pt x="0" y="26"/>
                    </a:lnTo>
                    <a:lnTo>
                      <a:pt x="229" y="26"/>
                    </a:lnTo>
                    <a:lnTo>
                      <a:pt x="22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Freeform 28"/>
              <p:cNvSpPr/>
              <p:nvPr/>
            </p:nvSpPr>
            <p:spPr bwMode="auto">
              <a:xfrm>
                <a:off x="3475150" y="1534663"/>
                <a:ext cx="144429" cy="189649"/>
              </a:xfrm>
              <a:custGeom>
                <a:avLst/>
                <a:gdLst>
                  <a:gd name="T0" fmla="*/ 86 w 90"/>
                  <a:gd name="T1" fmla="*/ 119 h 119"/>
                  <a:gd name="T2" fmla="*/ 90 w 90"/>
                  <a:gd name="T3" fmla="*/ 0 h 119"/>
                  <a:gd name="T4" fmla="*/ 0 w 90"/>
                  <a:gd name="T5" fmla="*/ 36 h 119"/>
                  <a:gd name="T6" fmla="*/ 86 w 90"/>
                  <a:gd name="T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19">
                    <a:moveTo>
                      <a:pt x="86" y="119"/>
                    </a:moveTo>
                    <a:lnTo>
                      <a:pt x="90" y="0"/>
                    </a:lnTo>
                    <a:lnTo>
                      <a:pt x="0" y="36"/>
                    </a:lnTo>
                    <a:lnTo>
                      <a:pt x="86" y="11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Freeform 29"/>
              <p:cNvSpPr/>
              <p:nvPr/>
            </p:nvSpPr>
            <p:spPr bwMode="auto">
              <a:xfrm>
                <a:off x="3195317" y="821215"/>
                <a:ext cx="180537" cy="171589"/>
              </a:xfrm>
              <a:custGeom>
                <a:avLst/>
                <a:gdLst>
                  <a:gd name="T0" fmla="*/ 40 w 48"/>
                  <a:gd name="T1" fmla="*/ 12 h 46"/>
                  <a:gd name="T2" fmla="*/ 20 w 48"/>
                  <a:gd name="T3" fmla="*/ 4 h 46"/>
                  <a:gd name="T4" fmla="*/ 11 w 48"/>
                  <a:gd name="T5" fmla="*/ 7 h 46"/>
                  <a:gd name="T6" fmla="*/ 3 w 48"/>
                  <a:gd name="T7" fmla="*/ 28 h 46"/>
                  <a:gd name="T8" fmla="*/ 10 w 48"/>
                  <a:gd name="T9" fmla="*/ 46 h 46"/>
                  <a:gd name="T10" fmla="*/ 48 w 48"/>
                  <a:gd name="T11" fmla="*/ 31 h 46"/>
                  <a:gd name="T12" fmla="*/ 40 w 48"/>
                  <a:gd name="T13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6">
                    <a:moveTo>
                      <a:pt x="40" y="12"/>
                    </a:moveTo>
                    <a:cubicBezTo>
                      <a:pt x="37" y="4"/>
                      <a:pt x="28" y="0"/>
                      <a:pt x="20" y="4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3" y="11"/>
                      <a:pt x="0" y="20"/>
                      <a:pt x="3" y="2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48" y="31"/>
                      <a:pt x="48" y="31"/>
                      <a:pt x="48" y="31"/>
                    </a:cubicBezTo>
                    <a:lnTo>
                      <a:pt x="40" y="1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Freeform 30"/>
              <p:cNvSpPr/>
              <p:nvPr/>
            </p:nvSpPr>
            <p:spPr bwMode="auto">
              <a:xfrm>
                <a:off x="3631615" y="1664106"/>
                <a:ext cx="370099" cy="42145"/>
              </a:xfrm>
              <a:custGeom>
                <a:avLst/>
                <a:gdLst>
                  <a:gd name="T0" fmla="*/ 0 w 235"/>
                  <a:gd name="T1" fmla="*/ 26 h 26"/>
                  <a:gd name="T2" fmla="*/ 235 w 235"/>
                  <a:gd name="T3" fmla="*/ 26 h 26"/>
                  <a:gd name="T4" fmla="*/ 235 w 235"/>
                  <a:gd name="T5" fmla="*/ 0 h 26"/>
                  <a:gd name="T6" fmla="*/ 3 w 235"/>
                  <a:gd name="T7" fmla="*/ 0 h 26"/>
                  <a:gd name="T8" fmla="*/ 0 w 235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">
                    <a:moveTo>
                      <a:pt x="0" y="26"/>
                    </a:moveTo>
                    <a:lnTo>
                      <a:pt x="235" y="26"/>
                    </a:lnTo>
                    <a:lnTo>
                      <a:pt x="235" y="0"/>
                    </a:lnTo>
                    <a:lnTo>
                      <a:pt x="3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 31"/>
              <p:cNvSpPr>
                <a:spLocks noEditPoints="1"/>
              </p:cNvSpPr>
              <p:nvPr/>
            </p:nvSpPr>
            <p:spPr bwMode="auto">
              <a:xfrm>
                <a:off x="3240452" y="953669"/>
                <a:ext cx="376117" cy="629158"/>
              </a:xfrm>
              <a:custGeom>
                <a:avLst/>
                <a:gdLst>
                  <a:gd name="T0" fmla="*/ 100 w 100"/>
                  <a:gd name="T1" fmla="*/ 152 h 168"/>
                  <a:gd name="T2" fmla="*/ 38 w 100"/>
                  <a:gd name="T3" fmla="*/ 0 h 168"/>
                  <a:gd name="T4" fmla="*/ 0 w 100"/>
                  <a:gd name="T5" fmla="*/ 15 h 168"/>
                  <a:gd name="T6" fmla="*/ 62 w 100"/>
                  <a:gd name="T7" fmla="*/ 168 h 168"/>
                  <a:gd name="T8" fmla="*/ 100 w 100"/>
                  <a:gd name="T9" fmla="*/ 152 h 168"/>
                  <a:gd name="T10" fmla="*/ 34 w 100"/>
                  <a:gd name="T11" fmla="*/ 6 h 168"/>
                  <a:gd name="T12" fmla="*/ 75 w 100"/>
                  <a:gd name="T13" fmla="*/ 107 h 168"/>
                  <a:gd name="T14" fmla="*/ 73 w 100"/>
                  <a:gd name="T15" fmla="*/ 115 h 168"/>
                  <a:gd name="T16" fmla="*/ 67 w 100"/>
                  <a:gd name="T17" fmla="*/ 111 h 168"/>
                  <a:gd name="T18" fmla="*/ 25 w 100"/>
                  <a:gd name="T19" fmla="*/ 10 h 168"/>
                  <a:gd name="T20" fmla="*/ 34 w 100"/>
                  <a:gd name="T21" fmla="*/ 6 h 168"/>
                  <a:gd name="T22" fmla="*/ 56 w 100"/>
                  <a:gd name="T23" fmla="*/ 122 h 168"/>
                  <a:gd name="T24" fmla="*/ 50 w 100"/>
                  <a:gd name="T25" fmla="*/ 118 h 168"/>
                  <a:gd name="T26" fmla="*/ 9 w 100"/>
                  <a:gd name="T27" fmla="*/ 16 h 168"/>
                  <a:gd name="T28" fmla="*/ 17 w 100"/>
                  <a:gd name="T29" fmla="*/ 13 h 168"/>
                  <a:gd name="T30" fmla="*/ 58 w 100"/>
                  <a:gd name="T31" fmla="*/ 114 h 168"/>
                  <a:gd name="T32" fmla="*/ 56 w 100"/>
                  <a:gd name="T33" fmla="*/ 12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68">
                    <a:moveTo>
                      <a:pt x="100" y="152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2" y="168"/>
                      <a:pt x="62" y="168"/>
                      <a:pt x="62" y="168"/>
                    </a:cubicBezTo>
                    <a:lnTo>
                      <a:pt x="100" y="152"/>
                    </a:lnTo>
                    <a:close/>
                    <a:moveTo>
                      <a:pt x="34" y="6"/>
                    </a:moveTo>
                    <a:cubicBezTo>
                      <a:pt x="75" y="107"/>
                      <a:pt x="75" y="107"/>
                      <a:pt x="75" y="107"/>
                    </a:cubicBezTo>
                    <a:cubicBezTo>
                      <a:pt x="76" y="111"/>
                      <a:pt x="76" y="114"/>
                      <a:pt x="73" y="115"/>
                    </a:cubicBezTo>
                    <a:cubicBezTo>
                      <a:pt x="71" y="116"/>
                      <a:pt x="68" y="114"/>
                      <a:pt x="67" y="111"/>
                    </a:cubicBezTo>
                    <a:cubicBezTo>
                      <a:pt x="25" y="10"/>
                      <a:pt x="25" y="10"/>
                      <a:pt x="25" y="10"/>
                    </a:cubicBezTo>
                    <a:lnTo>
                      <a:pt x="34" y="6"/>
                    </a:lnTo>
                    <a:close/>
                    <a:moveTo>
                      <a:pt x="56" y="122"/>
                    </a:moveTo>
                    <a:cubicBezTo>
                      <a:pt x="54" y="123"/>
                      <a:pt x="51" y="121"/>
                      <a:pt x="50" y="11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60" y="118"/>
                      <a:pt x="59" y="121"/>
                      <a:pt x="56" y="12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723990" y="3075845"/>
              <a:ext cx="7184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40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413172" y="3200860"/>
            <a:ext cx="2568574" cy="720849"/>
            <a:chOff x="4964930" y="4056664"/>
            <a:chExt cx="2568574" cy="720849"/>
          </a:xfrm>
        </p:grpSpPr>
        <p:sp>
          <p:nvSpPr>
            <p:cNvPr id="48" name="文本框 47"/>
            <p:cNvSpPr txBox="1"/>
            <p:nvPr/>
          </p:nvSpPr>
          <p:spPr>
            <a:xfrm>
              <a:off x="6463979" y="4349086"/>
              <a:ext cx="1069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>
                  <a:latin typeface="+mn-lt"/>
                  <a:ea typeface="+mn-ea"/>
                  <a:cs typeface="+mn-ea"/>
                  <a:sym typeface="+mn-lt"/>
                </a:rPr>
                <a:t>优缺点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478324" y="4056664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Pros &amp; cons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964930" y="4097965"/>
              <a:ext cx="651213" cy="608650"/>
              <a:chOff x="7132549" y="4412456"/>
              <a:chExt cx="485775" cy="454025"/>
            </a:xfrm>
            <a:solidFill>
              <a:srgbClr val="005D9D"/>
            </a:solidFill>
          </p:grpSpPr>
          <p:sp>
            <p:nvSpPr>
              <p:cNvPr id="52" name="Rectangle 18"/>
              <p:cNvSpPr>
                <a:spLocks noChangeArrowheads="1"/>
              </p:cNvSpPr>
              <p:nvPr/>
            </p:nvSpPr>
            <p:spPr bwMode="auto">
              <a:xfrm>
                <a:off x="7199224" y="4525168"/>
                <a:ext cx="236538" cy="222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Rectangle 19"/>
              <p:cNvSpPr>
                <a:spLocks noChangeArrowheads="1"/>
              </p:cNvSpPr>
              <p:nvPr/>
            </p:nvSpPr>
            <p:spPr bwMode="auto">
              <a:xfrm flipH="1">
                <a:off x="7497674" y="4706143"/>
                <a:ext cx="0" cy="158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Freeform 20"/>
              <p:cNvSpPr>
                <a:spLocks noEditPoints="1"/>
              </p:cNvSpPr>
              <p:nvPr/>
            </p:nvSpPr>
            <p:spPr bwMode="auto">
              <a:xfrm>
                <a:off x="7132549" y="4412456"/>
                <a:ext cx="365125" cy="425450"/>
              </a:xfrm>
              <a:custGeom>
                <a:avLst/>
                <a:gdLst>
                  <a:gd name="T0" fmla="*/ 158 w 184"/>
                  <a:gd name="T1" fmla="*/ 186 h 213"/>
                  <a:gd name="T2" fmla="*/ 151 w 184"/>
                  <a:gd name="T3" fmla="*/ 190 h 213"/>
                  <a:gd name="T4" fmla="*/ 122 w 184"/>
                  <a:gd name="T5" fmla="*/ 196 h 213"/>
                  <a:gd name="T6" fmla="*/ 85 w 184"/>
                  <a:gd name="T7" fmla="*/ 184 h 213"/>
                  <a:gd name="T8" fmla="*/ 22 w 184"/>
                  <a:gd name="T9" fmla="*/ 184 h 213"/>
                  <a:gd name="T10" fmla="*/ 18 w 184"/>
                  <a:gd name="T11" fmla="*/ 181 h 213"/>
                  <a:gd name="T12" fmla="*/ 18 w 184"/>
                  <a:gd name="T13" fmla="*/ 21 h 213"/>
                  <a:gd name="T14" fmla="*/ 22 w 184"/>
                  <a:gd name="T15" fmla="*/ 17 h 213"/>
                  <a:gd name="T16" fmla="*/ 163 w 184"/>
                  <a:gd name="T17" fmla="*/ 17 h 213"/>
                  <a:gd name="T18" fmla="*/ 166 w 184"/>
                  <a:gd name="T19" fmla="*/ 21 h 213"/>
                  <a:gd name="T20" fmla="*/ 166 w 184"/>
                  <a:gd name="T21" fmla="*/ 85 h 213"/>
                  <a:gd name="T22" fmla="*/ 179 w 184"/>
                  <a:gd name="T23" fmla="*/ 102 h 213"/>
                  <a:gd name="T24" fmla="*/ 184 w 184"/>
                  <a:gd name="T25" fmla="*/ 116 h 213"/>
                  <a:gd name="T26" fmla="*/ 184 w 184"/>
                  <a:gd name="T27" fmla="*/ 21 h 213"/>
                  <a:gd name="T28" fmla="*/ 163 w 184"/>
                  <a:gd name="T29" fmla="*/ 0 h 213"/>
                  <a:gd name="T30" fmla="*/ 22 w 184"/>
                  <a:gd name="T31" fmla="*/ 0 h 213"/>
                  <a:gd name="T32" fmla="*/ 0 w 184"/>
                  <a:gd name="T33" fmla="*/ 21 h 213"/>
                  <a:gd name="T34" fmla="*/ 0 w 184"/>
                  <a:gd name="T35" fmla="*/ 192 h 213"/>
                  <a:gd name="T36" fmla="*/ 22 w 184"/>
                  <a:gd name="T37" fmla="*/ 213 h 213"/>
                  <a:gd name="T38" fmla="*/ 163 w 184"/>
                  <a:gd name="T39" fmla="*/ 213 h 213"/>
                  <a:gd name="T40" fmla="*/ 181 w 184"/>
                  <a:gd name="T41" fmla="*/ 203 h 213"/>
                  <a:gd name="T42" fmla="*/ 158 w 184"/>
                  <a:gd name="T43" fmla="*/ 186 h 213"/>
                  <a:gd name="T44" fmla="*/ 92 w 184"/>
                  <a:gd name="T45" fmla="*/ 206 h 213"/>
                  <a:gd name="T46" fmla="*/ 84 w 184"/>
                  <a:gd name="T47" fmla="*/ 199 h 213"/>
                  <a:gd name="T48" fmla="*/ 92 w 184"/>
                  <a:gd name="T49" fmla="*/ 191 h 213"/>
                  <a:gd name="T50" fmla="*/ 100 w 184"/>
                  <a:gd name="T51" fmla="*/ 199 h 213"/>
                  <a:gd name="T52" fmla="*/ 92 w 184"/>
                  <a:gd name="T53" fmla="*/ 20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13">
                    <a:moveTo>
                      <a:pt x="158" y="186"/>
                    </a:moveTo>
                    <a:cubicBezTo>
                      <a:pt x="155" y="187"/>
                      <a:pt x="153" y="189"/>
                      <a:pt x="151" y="190"/>
                    </a:cubicBezTo>
                    <a:cubicBezTo>
                      <a:pt x="142" y="194"/>
                      <a:pt x="132" y="196"/>
                      <a:pt x="122" y="196"/>
                    </a:cubicBezTo>
                    <a:cubicBezTo>
                      <a:pt x="109" y="196"/>
                      <a:pt x="96" y="192"/>
                      <a:pt x="85" y="184"/>
                    </a:cubicBezTo>
                    <a:cubicBezTo>
                      <a:pt x="22" y="184"/>
                      <a:pt x="22" y="184"/>
                      <a:pt x="22" y="184"/>
                    </a:cubicBezTo>
                    <a:cubicBezTo>
                      <a:pt x="20" y="184"/>
                      <a:pt x="18" y="183"/>
                      <a:pt x="18" y="18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19"/>
                      <a:pt x="20" y="17"/>
                      <a:pt x="22" y="17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5" y="17"/>
                      <a:pt x="166" y="19"/>
                      <a:pt x="166" y="21"/>
                    </a:cubicBezTo>
                    <a:cubicBezTo>
                      <a:pt x="166" y="85"/>
                      <a:pt x="166" y="85"/>
                      <a:pt x="166" y="85"/>
                    </a:cubicBezTo>
                    <a:cubicBezTo>
                      <a:pt x="171" y="90"/>
                      <a:pt x="175" y="95"/>
                      <a:pt x="179" y="102"/>
                    </a:cubicBezTo>
                    <a:cubicBezTo>
                      <a:pt x="181" y="107"/>
                      <a:pt x="183" y="111"/>
                      <a:pt x="184" y="116"/>
                    </a:cubicBezTo>
                    <a:cubicBezTo>
                      <a:pt x="184" y="21"/>
                      <a:pt x="184" y="21"/>
                      <a:pt x="184" y="21"/>
                    </a:cubicBezTo>
                    <a:cubicBezTo>
                      <a:pt x="184" y="9"/>
                      <a:pt x="175" y="0"/>
                      <a:pt x="16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204"/>
                      <a:pt x="10" y="213"/>
                      <a:pt x="22" y="213"/>
                    </a:cubicBezTo>
                    <a:cubicBezTo>
                      <a:pt x="163" y="213"/>
                      <a:pt x="163" y="213"/>
                      <a:pt x="163" y="213"/>
                    </a:cubicBezTo>
                    <a:cubicBezTo>
                      <a:pt x="171" y="213"/>
                      <a:pt x="177" y="209"/>
                      <a:pt x="181" y="203"/>
                    </a:cubicBezTo>
                    <a:cubicBezTo>
                      <a:pt x="158" y="186"/>
                      <a:pt x="158" y="186"/>
                      <a:pt x="158" y="186"/>
                    </a:cubicBezTo>
                    <a:close/>
                    <a:moveTo>
                      <a:pt x="92" y="206"/>
                    </a:moveTo>
                    <a:cubicBezTo>
                      <a:pt x="88" y="206"/>
                      <a:pt x="84" y="203"/>
                      <a:pt x="84" y="199"/>
                    </a:cubicBezTo>
                    <a:cubicBezTo>
                      <a:pt x="84" y="194"/>
                      <a:pt x="88" y="191"/>
                      <a:pt x="92" y="191"/>
                    </a:cubicBezTo>
                    <a:cubicBezTo>
                      <a:pt x="96" y="191"/>
                      <a:pt x="100" y="194"/>
                      <a:pt x="100" y="199"/>
                    </a:cubicBezTo>
                    <a:cubicBezTo>
                      <a:pt x="100" y="203"/>
                      <a:pt x="96" y="206"/>
                      <a:pt x="92" y="206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Freeform 21"/>
              <p:cNvSpPr/>
              <p:nvPr/>
            </p:nvSpPr>
            <p:spPr bwMode="auto">
              <a:xfrm>
                <a:off x="7302412" y="4683918"/>
                <a:ext cx="130175" cy="22225"/>
              </a:xfrm>
              <a:custGeom>
                <a:avLst/>
                <a:gdLst>
                  <a:gd name="T0" fmla="*/ 3 w 65"/>
                  <a:gd name="T1" fmla="*/ 10 h 11"/>
                  <a:gd name="T2" fmla="*/ 4 w 65"/>
                  <a:gd name="T3" fmla="*/ 11 h 11"/>
                  <a:gd name="T4" fmla="*/ 65 w 65"/>
                  <a:gd name="T5" fmla="*/ 11 h 11"/>
                  <a:gd name="T6" fmla="*/ 65 w 65"/>
                  <a:gd name="T7" fmla="*/ 0 h 11"/>
                  <a:gd name="T8" fmla="*/ 0 w 65"/>
                  <a:gd name="T9" fmla="*/ 0 h 11"/>
                  <a:gd name="T10" fmla="*/ 3 w 6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1">
                    <a:moveTo>
                      <a:pt x="3" y="10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7"/>
                      <a:pt x="3" y="1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Freeform 22"/>
              <p:cNvSpPr/>
              <p:nvPr/>
            </p:nvSpPr>
            <p:spPr bwMode="auto">
              <a:xfrm>
                <a:off x="7196049" y="4683918"/>
                <a:ext cx="52388" cy="22225"/>
              </a:xfrm>
              <a:custGeom>
                <a:avLst/>
                <a:gdLst>
                  <a:gd name="T0" fmla="*/ 0 w 27"/>
                  <a:gd name="T1" fmla="*/ 0 h 11"/>
                  <a:gd name="T2" fmla="*/ 0 w 27"/>
                  <a:gd name="T3" fmla="*/ 11 h 11"/>
                  <a:gd name="T4" fmla="*/ 27 w 27"/>
                  <a:gd name="T5" fmla="*/ 11 h 11"/>
                  <a:gd name="T6" fmla="*/ 25 w 27"/>
                  <a:gd name="T7" fmla="*/ 0 h 11"/>
                  <a:gd name="T8" fmla="*/ 0 w 2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7"/>
                      <a:pt x="25" y="4"/>
                      <a:pt x="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Freeform 23"/>
              <p:cNvSpPr/>
              <p:nvPr/>
            </p:nvSpPr>
            <p:spPr bwMode="auto">
              <a:xfrm>
                <a:off x="7302412" y="4629943"/>
                <a:ext cx="131762" cy="25400"/>
              </a:xfrm>
              <a:custGeom>
                <a:avLst/>
                <a:gdLst>
                  <a:gd name="T0" fmla="*/ 5 w 66"/>
                  <a:gd name="T1" fmla="*/ 0 h 12"/>
                  <a:gd name="T2" fmla="*/ 1 w 66"/>
                  <a:gd name="T3" fmla="*/ 9 h 12"/>
                  <a:gd name="T4" fmla="*/ 0 w 66"/>
                  <a:gd name="T5" fmla="*/ 12 h 12"/>
                  <a:gd name="T6" fmla="*/ 66 w 66"/>
                  <a:gd name="T7" fmla="*/ 12 h 12"/>
                  <a:gd name="T8" fmla="*/ 66 w 66"/>
                  <a:gd name="T9" fmla="*/ 5 h 12"/>
                  <a:gd name="T10" fmla="*/ 63 w 66"/>
                  <a:gd name="T11" fmla="*/ 0 h 12"/>
                  <a:gd name="T12" fmla="*/ 5 w 6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2">
                    <a:moveTo>
                      <a:pt x="5" y="0"/>
                    </a:moveTo>
                    <a:cubicBezTo>
                      <a:pt x="3" y="3"/>
                      <a:pt x="2" y="6"/>
                      <a:pt x="1" y="9"/>
                    </a:cubicBezTo>
                    <a:cubicBezTo>
                      <a:pt x="1" y="10"/>
                      <a:pt x="1" y="11"/>
                      <a:pt x="0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5" y="4"/>
                      <a:pt x="64" y="2"/>
                      <a:pt x="63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Freeform 24"/>
              <p:cNvSpPr/>
              <p:nvPr/>
            </p:nvSpPr>
            <p:spPr bwMode="auto">
              <a:xfrm>
                <a:off x="7197637" y="4629943"/>
                <a:ext cx="50800" cy="25400"/>
              </a:xfrm>
              <a:custGeom>
                <a:avLst/>
                <a:gdLst>
                  <a:gd name="T0" fmla="*/ 0 w 26"/>
                  <a:gd name="T1" fmla="*/ 0 h 12"/>
                  <a:gd name="T2" fmla="*/ 0 w 26"/>
                  <a:gd name="T3" fmla="*/ 12 h 12"/>
                  <a:gd name="T4" fmla="*/ 24 w 26"/>
                  <a:gd name="T5" fmla="*/ 12 h 12"/>
                  <a:gd name="T6" fmla="*/ 26 w 26"/>
                  <a:gd name="T7" fmla="*/ 0 h 12"/>
                  <a:gd name="T8" fmla="*/ 0 w 2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0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Freeform 25"/>
              <p:cNvSpPr/>
              <p:nvPr/>
            </p:nvSpPr>
            <p:spPr bwMode="auto">
              <a:xfrm>
                <a:off x="7197637" y="4577556"/>
                <a:ext cx="85725" cy="22225"/>
              </a:xfrm>
              <a:custGeom>
                <a:avLst/>
                <a:gdLst>
                  <a:gd name="T0" fmla="*/ 43 w 43"/>
                  <a:gd name="T1" fmla="*/ 0 h 12"/>
                  <a:gd name="T2" fmla="*/ 0 w 43"/>
                  <a:gd name="T3" fmla="*/ 0 h 12"/>
                  <a:gd name="T4" fmla="*/ 0 w 43"/>
                  <a:gd name="T5" fmla="*/ 12 h 12"/>
                  <a:gd name="T6" fmla="*/ 34 w 43"/>
                  <a:gd name="T7" fmla="*/ 12 h 12"/>
                  <a:gd name="T8" fmla="*/ 43 w 4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2">
                    <a:moveTo>
                      <a:pt x="4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9" y="4"/>
                      <a:pt x="43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Freeform 26"/>
              <p:cNvSpPr>
                <a:spLocks noEditPoints="1"/>
              </p:cNvSpPr>
              <p:nvPr/>
            </p:nvSpPr>
            <p:spPr bwMode="auto">
              <a:xfrm>
                <a:off x="7237324" y="4534693"/>
                <a:ext cx="381000" cy="331788"/>
              </a:xfrm>
              <a:custGeom>
                <a:avLst/>
                <a:gdLst>
                  <a:gd name="T0" fmla="*/ 184 w 192"/>
                  <a:gd name="T1" fmla="*/ 132 h 166"/>
                  <a:gd name="T2" fmla="*/ 129 w 192"/>
                  <a:gd name="T3" fmla="*/ 92 h 166"/>
                  <a:gd name="T4" fmla="*/ 125 w 192"/>
                  <a:gd name="T5" fmla="*/ 90 h 166"/>
                  <a:gd name="T6" fmla="*/ 121 w 192"/>
                  <a:gd name="T7" fmla="*/ 43 h 166"/>
                  <a:gd name="T8" fmla="*/ 41 w 192"/>
                  <a:gd name="T9" fmla="*/ 15 h 166"/>
                  <a:gd name="T10" fmla="*/ 15 w 192"/>
                  <a:gd name="T11" fmla="*/ 96 h 166"/>
                  <a:gd name="T12" fmla="*/ 95 w 192"/>
                  <a:gd name="T13" fmla="*/ 124 h 166"/>
                  <a:gd name="T14" fmla="*/ 105 w 192"/>
                  <a:gd name="T15" fmla="*/ 118 h 166"/>
                  <a:gd name="T16" fmla="*/ 108 w 192"/>
                  <a:gd name="T17" fmla="*/ 121 h 166"/>
                  <a:gd name="T18" fmla="*/ 163 w 192"/>
                  <a:gd name="T19" fmla="*/ 161 h 166"/>
                  <a:gd name="T20" fmla="*/ 184 w 192"/>
                  <a:gd name="T21" fmla="*/ 157 h 166"/>
                  <a:gd name="T22" fmla="*/ 188 w 192"/>
                  <a:gd name="T23" fmla="*/ 153 h 166"/>
                  <a:gd name="T24" fmla="*/ 184 w 192"/>
                  <a:gd name="T25" fmla="*/ 132 h 166"/>
                  <a:gd name="T26" fmla="*/ 87 w 192"/>
                  <a:gd name="T27" fmla="*/ 107 h 166"/>
                  <a:gd name="T28" fmla="*/ 32 w 192"/>
                  <a:gd name="T29" fmla="*/ 88 h 166"/>
                  <a:gd name="T30" fmla="*/ 49 w 192"/>
                  <a:gd name="T31" fmla="*/ 32 h 166"/>
                  <a:gd name="T32" fmla="*/ 104 w 192"/>
                  <a:gd name="T33" fmla="*/ 52 h 166"/>
                  <a:gd name="T34" fmla="*/ 87 w 192"/>
                  <a:gd name="T35" fmla="*/ 10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166">
                    <a:moveTo>
                      <a:pt x="184" y="132"/>
                    </a:moveTo>
                    <a:cubicBezTo>
                      <a:pt x="129" y="92"/>
                      <a:pt x="129" y="92"/>
                      <a:pt x="129" y="92"/>
                    </a:cubicBezTo>
                    <a:cubicBezTo>
                      <a:pt x="128" y="91"/>
                      <a:pt x="126" y="90"/>
                      <a:pt x="125" y="90"/>
                    </a:cubicBezTo>
                    <a:cubicBezTo>
                      <a:pt x="130" y="75"/>
                      <a:pt x="129" y="58"/>
                      <a:pt x="121" y="43"/>
                    </a:cubicBezTo>
                    <a:cubicBezTo>
                      <a:pt x="106" y="13"/>
                      <a:pt x="70" y="0"/>
                      <a:pt x="41" y="15"/>
                    </a:cubicBezTo>
                    <a:cubicBezTo>
                      <a:pt x="11" y="30"/>
                      <a:pt x="0" y="66"/>
                      <a:pt x="15" y="96"/>
                    </a:cubicBezTo>
                    <a:cubicBezTo>
                      <a:pt x="30" y="126"/>
                      <a:pt x="66" y="139"/>
                      <a:pt x="95" y="124"/>
                    </a:cubicBezTo>
                    <a:cubicBezTo>
                      <a:pt x="99" y="122"/>
                      <a:pt x="102" y="120"/>
                      <a:pt x="105" y="118"/>
                    </a:cubicBezTo>
                    <a:cubicBezTo>
                      <a:pt x="106" y="119"/>
                      <a:pt x="107" y="120"/>
                      <a:pt x="108" y="121"/>
                    </a:cubicBezTo>
                    <a:cubicBezTo>
                      <a:pt x="163" y="161"/>
                      <a:pt x="163" y="161"/>
                      <a:pt x="163" y="161"/>
                    </a:cubicBezTo>
                    <a:cubicBezTo>
                      <a:pt x="170" y="166"/>
                      <a:pt x="179" y="164"/>
                      <a:pt x="184" y="157"/>
                    </a:cubicBezTo>
                    <a:cubicBezTo>
                      <a:pt x="188" y="153"/>
                      <a:pt x="188" y="153"/>
                      <a:pt x="188" y="153"/>
                    </a:cubicBezTo>
                    <a:cubicBezTo>
                      <a:pt x="192" y="146"/>
                      <a:pt x="191" y="137"/>
                      <a:pt x="184" y="132"/>
                    </a:cubicBezTo>
                    <a:close/>
                    <a:moveTo>
                      <a:pt x="87" y="107"/>
                    </a:moveTo>
                    <a:cubicBezTo>
                      <a:pt x="67" y="117"/>
                      <a:pt x="42" y="108"/>
                      <a:pt x="32" y="88"/>
                    </a:cubicBezTo>
                    <a:cubicBezTo>
                      <a:pt x="22" y="67"/>
                      <a:pt x="29" y="42"/>
                      <a:pt x="49" y="32"/>
                    </a:cubicBezTo>
                    <a:cubicBezTo>
                      <a:pt x="69" y="22"/>
                      <a:pt x="94" y="31"/>
                      <a:pt x="104" y="52"/>
                    </a:cubicBezTo>
                    <a:cubicBezTo>
                      <a:pt x="114" y="72"/>
                      <a:pt x="107" y="97"/>
                      <a:pt x="87" y="10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556338" y="4069627"/>
              <a:ext cx="7328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40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359994" y="4157047"/>
            <a:ext cx="2770536" cy="715851"/>
            <a:chOff x="7714848" y="3076640"/>
            <a:chExt cx="2770536" cy="715851"/>
          </a:xfrm>
        </p:grpSpPr>
        <p:sp>
          <p:nvSpPr>
            <p:cNvPr id="62" name="文本框 61"/>
            <p:cNvSpPr txBox="1"/>
            <p:nvPr/>
          </p:nvSpPr>
          <p:spPr>
            <a:xfrm>
              <a:off x="9120908" y="3329046"/>
              <a:ext cx="13644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>
                  <a:latin typeface="+mn-lt"/>
                  <a:ea typeface="+mn-ea"/>
                  <a:cs typeface="+mn-ea"/>
                  <a:sym typeface="+mn-lt"/>
                </a:rPr>
                <a:t>个案研究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303145" y="3076640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Case Study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4" name="组合 216"/>
            <p:cNvGrpSpPr/>
            <p:nvPr/>
          </p:nvGrpSpPr>
          <p:grpSpPr>
            <a:xfrm>
              <a:off x="7714848" y="3202224"/>
              <a:ext cx="703576" cy="532401"/>
              <a:chOff x="3192968" y="2571029"/>
              <a:chExt cx="1012825" cy="766763"/>
            </a:xfrm>
            <a:solidFill>
              <a:srgbClr val="005D9D"/>
            </a:solidFill>
          </p:grpSpPr>
          <p:sp>
            <p:nvSpPr>
              <p:cNvPr id="66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7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8362356" y="3084605"/>
              <a:ext cx="716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40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359536" y="5000969"/>
            <a:ext cx="2687132" cy="707886"/>
            <a:chOff x="9024934" y="1344645"/>
            <a:chExt cx="2687132" cy="707886"/>
          </a:xfrm>
        </p:grpSpPr>
        <p:sp>
          <p:nvSpPr>
            <p:cNvPr id="73" name="文本框 72"/>
            <p:cNvSpPr txBox="1"/>
            <p:nvPr/>
          </p:nvSpPr>
          <p:spPr>
            <a:xfrm>
              <a:off x="10749136" y="1648491"/>
              <a:ext cx="7745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>
                  <a:latin typeface="+mn-lt"/>
                  <a:ea typeface="+mn-ea"/>
                  <a:cs typeface="+mn-ea"/>
                  <a:sym typeface="+mn-lt"/>
                </a:rPr>
                <a:t>总结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512699" y="1368540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Consequence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9024934" y="1404233"/>
              <a:ext cx="622666" cy="520857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9633626" y="1344645"/>
              <a:ext cx="7360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lang="zh-CN" altLang="en-US" sz="40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0947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" y="3832164"/>
            <a:ext cx="2816076" cy="252897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12704" y="2137003"/>
            <a:ext cx="1323183" cy="1323183"/>
          </a:xfrm>
          <a:prstGeom prst="diamond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简单计算机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51030" y="2105874"/>
            <a:ext cx="1446530" cy="1446530"/>
          </a:xfrm>
          <a:prstGeom prst="diamond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85369" y="3219371"/>
            <a:ext cx="409289" cy="409289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7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3151179" y="4383423"/>
            <a:ext cx="1323183" cy="1323183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CISC</a:t>
            </a:r>
          </a:p>
        </p:txBody>
      </p:sp>
      <p:sp>
        <p:nvSpPr>
          <p:cNvPr id="13" name="Oval 12"/>
          <p:cNvSpPr/>
          <p:nvPr/>
        </p:nvSpPr>
        <p:spPr>
          <a:xfrm>
            <a:off x="3089505" y="4321750"/>
            <a:ext cx="1446530" cy="144653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56145" y="5429436"/>
            <a:ext cx="409289" cy="409289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7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2753" y="556054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Complex Instruction Set Computer</a:t>
            </a:r>
          </a:p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复杂指令集计算机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60005" y="2137003"/>
            <a:ext cx="1323183" cy="1323183"/>
          </a:xfrm>
          <a:prstGeom prst="diamond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RISC</a:t>
            </a:r>
          </a:p>
        </p:txBody>
      </p:sp>
      <p:sp>
        <p:nvSpPr>
          <p:cNvPr id="18" name="Oval 17"/>
          <p:cNvSpPr/>
          <p:nvPr/>
        </p:nvSpPr>
        <p:spPr>
          <a:xfrm>
            <a:off x="5998332" y="2075330"/>
            <a:ext cx="1446530" cy="1446530"/>
          </a:xfrm>
          <a:prstGeom prst="diamond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46347" y="3204282"/>
            <a:ext cx="409289" cy="409289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7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5969" y="3183306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Reduced Instruction Set Computer</a:t>
            </a:r>
          </a:p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精简指令集计算机</a:t>
            </a:r>
            <a:endParaRPr 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06536" y="2555151"/>
            <a:ext cx="2497777" cy="335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优化</a:t>
            </a:r>
            <a:endParaRPr 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70128" y="4383423"/>
            <a:ext cx="1323183" cy="1323183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综合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08455" y="4321750"/>
            <a:ext cx="1446530" cy="1446530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71889" y="5429436"/>
            <a:ext cx="409289" cy="409289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7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4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09865" y="3523594"/>
            <a:ext cx="987218" cy="9742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170545" y="3524847"/>
            <a:ext cx="1009178" cy="9286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08672" y="342411"/>
            <a:ext cx="3672408" cy="432048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Development of ISA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87050" y="327440"/>
            <a:ext cx="3384327" cy="4987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8020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定律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3887050" y="879771"/>
            <a:ext cx="3384328" cy="120032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在任何特定群体中，重要的因子通常只占少数，而不重要的因子则占多数，因此只要能控制具有重要性的少数因子即能控制全局。</a:t>
            </a:r>
            <a:endParaRPr lang="en-US" altLang="zh-CN" sz="1400" dirty="0"/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ym typeface="+mn-lt"/>
              </a:rPr>
              <a:t>——</a:t>
            </a:r>
            <a:r>
              <a:rPr lang="en-US" altLang="zh-CN" sz="1000" dirty="0"/>
              <a:t>19-20</a:t>
            </a:r>
            <a:r>
              <a:rPr lang="zh-CN" altLang="en-US" sz="1000" dirty="0"/>
              <a:t>世纪意大利经济学家兼社会学家维弗利度</a:t>
            </a:r>
            <a:r>
              <a:rPr lang="en-US" altLang="zh-CN" sz="1000" dirty="0"/>
              <a:t>·</a:t>
            </a:r>
            <a:r>
              <a:rPr lang="zh-CN" altLang="en-US" sz="1000" dirty="0"/>
              <a:t>帕累托</a:t>
            </a:r>
            <a:endParaRPr lang="en-US" altLang="zh-CN" sz="1000" dirty="0">
              <a:sym typeface="+mn-lt"/>
            </a:endParaRPr>
          </a:p>
        </p:txBody>
      </p:sp>
      <p:cxnSp>
        <p:nvCxnSpPr>
          <p:cNvPr id="32" name="Straight Arrow Connector 27"/>
          <p:cNvCxnSpPr/>
          <p:nvPr/>
        </p:nvCxnSpPr>
        <p:spPr>
          <a:xfrm flipV="1">
            <a:off x="4324196" y="3310020"/>
            <a:ext cx="1885975" cy="1223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7"/>
          <p:cNvCxnSpPr/>
          <p:nvPr/>
        </p:nvCxnSpPr>
        <p:spPr>
          <a:xfrm>
            <a:off x="4745597" y="2105874"/>
            <a:ext cx="226915" cy="10011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5"/>
          <p:cNvSpPr txBox="1"/>
          <p:nvPr/>
        </p:nvSpPr>
        <p:spPr>
          <a:xfrm>
            <a:off x="4607677" y="4771028"/>
            <a:ext cx="249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ym typeface="+mn-lt"/>
              </a:rPr>
              <a:t>更</a:t>
            </a:r>
            <a:r>
              <a:rPr lang="zh-CN" altLang="en-US" sz="1200" dirty="0"/>
              <a:t>复杂的寻址模式和相关简单基本指令的多种可变形式</a:t>
            </a:r>
            <a:endParaRPr lang="en-US" sz="1200" dirty="0">
              <a:sym typeface="+mn-lt"/>
            </a:endParaRPr>
          </a:p>
        </p:txBody>
      </p:sp>
      <p:sp>
        <p:nvSpPr>
          <p:cNvPr id="35" name="TextBox 15"/>
          <p:cNvSpPr txBox="1"/>
          <p:nvPr/>
        </p:nvSpPr>
        <p:spPr>
          <a:xfrm>
            <a:off x="3988254" y="3187812"/>
            <a:ext cx="236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1975</a:t>
            </a:r>
            <a:r>
              <a:rPr lang="zh-CN" altLang="en-US" sz="1200" dirty="0"/>
              <a:t>年</a:t>
            </a:r>
            <a:r>
              <a:rPr lang="en-US" altLang="zh-CN" sz="1200" dirty="0"/>
              <a:t>IBM</a:t>
            </a:r>
            <a:r>
              <a:rPr lang="zh-CN" altLang="en-US" sz="1200" dirty="0"/>
              <a:t>公司开始研究指令的合理性问题，</a:t>
            </a:r>
            <a:r>
              <a:rPr lang="en-US" altLang="zh-CN" sz="1200" dirty="0"/>
              <a:t>IBM</a:t>
            </a:r>
            <a:r>
              <a:rPr lang="zh-CN" altLang="en-US" sz="1200" dirty="0"/>
              <a:t>的</a:t>
            </a:r>
            <a:r>
              <a:rPr lang="en-US" altLang="zh-CN" sz="1200" dirty="0"/>
              <a:t>John </a:t>
            </a:r>
            <a:r>
              <a:rPr lang="en-US" altLang="zh-CN" sz="1200" dirty="0" err="1"/>
              <a:t>cocke</a:t>
            </a:r>
            <a:r>
              <a:rPr lang="en-US" altLang="zh-CN" sz="1200" dirty="0"/>
              <a:t> </a:t>
            </a:r>
            <a:r>
              <a:rPr lang="zh-CN" altLang="en-US" sz="1200" dirty="0"/>
              <a:t>提出了</a:t>
            </a:r>
            <a:r>
              <a:rPr lang="en-US" altLang="zh-CN" sz="1200" dirty="0"/>
              <a:t>RISC</a:t>
            </a:r>
            <a:r>
              <a:rPr lang="zh-CN" altLang="en-US" sz="1200" dirty="0"/>
              <a:t>的想法。</a:t>
            </a:r>
            <a:endParaRPr lang="en-US" sz="1200" dirty="0">
              <a:sym typeface="+mn-lt"/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3402545" y="6331114"/>
            <a:ext cx="4591210" cy="3231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最复杂的指令集架构之一：</a:t>
            </a:r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VAX 11/780</a:t>
            </a: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。拥有</a:t>
            </a:r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300</a:t>
            </a: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多条指令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" y="3765353"/>
            <a:ext cx="2703055" cy="2773334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36174" y="6497836"/>
            <a:ext cx="256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Intel 8086——x86</a:t>
            </a:r>
            <a:r>
              <a:rPr lang="zh-CN" altLang="en-US" dirty="0"/>
              <a:t>的诞生</a:t>
            </a:r>
            <a:endParaRPr lang="en-US" altLang="zh-CN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A877E01C-7AFD-4847-9CE5-B5852DFAEF03}"/>
              </a:ext>
            </a:extLst>
          </p:cNvPr>
          <p:cNvSpPr/>
          <p:nvPr/>
        </p:nvSpPr>
        <p:spPr>
          <a:xfrm>
            <a:off x="53544" y="3229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216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prism isInverted="1"/>
      </p:transition>
    </mc:Choice>
    <mc:Fallback xmlns="" xmlns:p15="http://schemas.microsoft.com/office/powerpoint/2012/main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30" grpId="0" animBg="1"/>
      <p:bldP spid="31" grpId="0"/>
      <p:bldP spid="34" grpId="0"/>
      <p:bldP spid="35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480023" y="2142964"/>
            <a:ext cx="1181756" cy="1562052"/>
            <a:chOff x="7325517" y="2689225"/>
            <a:chExt cx="1304927" cy="1481138"/>
          </a:xfrm>
        </p:grpSpPr>
        <p:sp>
          <p:nvSpPr>
            <p:cNvPr id="16" name="Freeform 75"/>
            <p:cNvSpPr/>
            <p:nvPr/>
          </p:nvSpPr>
          <p:spPr bwMode="auto">
            <a:xfrm rot="5400000">
              <a:off x="6866730" y="3148012"/>
              <a:ext cx="1481138" cy="563563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76"/>
            <p:cNvSpPr/>
            <p:nvPr/>
          </p:nvSpPr>
          <p:spPr bwMode="auto">
            <a:xfrm rot="5400000">
              <a:off x="7750175" y="2547144"/>
              <a:ext cx="738188" cy="1022350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77"/>
            <p:cNvSpPr/>
            <p:nvPr/>
          </p:nvSpPr>
          <p:spPr bwMode="auto">
            <a:xfrm rot="5400000">
              <a:off x="7747794" y="3287713"/>
              <a:ext cx="742950" cy="1022350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83"/>
            <p:cNvSpPr/>
            <p:nvPr/>
          </p:nvSpPr>
          <p:spPr bwMode="auto">
            <a:xfrm rot="5400000">
              <a:off x="8252619" y="3057525"/>
              <a:ext cx="12700" cy="742950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88"/>
            <p:cNvSpPr/>
            <p:nvPr/>
          </p:nvSpPr>
          <p:spPr bwMode="auto">
            <a:xfrm rot="5400000">
              <a:off x="7663656" y="3203575"/>
              <a:ext cx="1481138" cy="452438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89"/>
            <p:cNvSpPr/>
            <p:nvPr/>
          </p:nvSpPr>
          <p:spPr bwMode="auto">
            <a:xfrm rot="5400000">
              <a:off x="7012780" y="3284537"/>
              <a:ext cx="1481138" cy="290513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32864" y="1717217"/>
            <a:ext cx="951100" cy="2501293"/>
            <a:chOff x="6477794" y="2243137"/>
            <a:chExt cx="1158875" cy="2371726"/>
          </a:xfrm>
        </p:grpSpPr>
        <p:sp>
          <p:nvSpPr>
            <p:cNvPr id="19" name="Freeform 78"/>
            <p:cNvSpPr/>
            <p:nvPr/>
          </p:nvSpPr>
          <p:spPr bwMode="auto">
            <a:xfrm rot="5400000">
              <a:off x="5469731" y="3251200"/>
              <a:ext cx="2371725" cy="355600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9"/>
            <p:cNvSpPr/>
            <p:nvPr/>
          </p:nvSpPr>
          <p:spPr bwMode="auto">
            <a:xfrm rot="5400000">
              <a:off x="6554787" y="2345531"/>
              <a:ext cx="1184275" cy="979488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80"/>
            <p:cNvSpPr/>
            <p:nvPr/>
          </p:nvSpPr>
          <p:spPr bwMode="auto">
            <a:xfrm rot="5400000">
              <a:off x="6553200" y="3531394"/>
              <a:ext cx="1187450" cy="979488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84"/>
            <p:cNvSpPr/>
            <p:nvPr/>
          </p:nvSpPr>
          <p:spPr bwMode="auto">
            <a:xfrm rot="5400000">
              <a:off x="7228681" y="3027362"/>
              <a:ext cx="12700" cy="803275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90"/>
            <p:cNvSpPr/>
            <p:nvPr/>
          </p:nvSpPr>
          <p:spPr bwMode="auto">
            <a:xfrm rot="5400000">
              <a:off x="6266656" y="3244850"/>
              <a:ext cx="2371725" cy="36830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1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91"/>
            <p:cNvSpPr/>
            <p:nvPr/>
          </p:nvSpPr>
          <p:spPr bwMode="auto">
            <a:xfrm rot="5400000">
              <a:off x="5568156" y="3332163"/>
              <a:ext cx="2371725" cy="193675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74543" y="2173442"/>
            <a:ext cx="1149546" cy="1562052"/>
            <a:chOff x="3561556" y="2689225"/>
            <a:chExt cx="1304925" cy="1481138"/>
          </a:xfrm>
        </p:grpSpPr>
        <p:sp>
          <p:nvSpPr>
            <p:cNvPr id="10" name="Freeform 69"/>
            <p:cNvSpPr/>
            <p:nvPr/>
          </p:nvSpPr>
          <p:spPr bwMode="auto">
            <a:xfrm rot="5400000">
              <a:off x="3843337" y="3147219"/>
              <a:ext cx="1481138" cy="565150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70"/>
            <p:cNvSpPr/>
            <p:nvPr/>
          </p:nvSpPr>
          <p:spPr bwMode="auto">
            <a:xfrm rot="5400000">
              <a:off x="3703637" y="2547144"/>
              <a:ext cx="738188" cy="1022350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71"/>
            <p:cNvSpPr/>
            <p:nvPr/>
          </p:nvSpPr>
          <p:spPr bwMode="auto">
            <a:xfrm rot="5400000">
              <a:off x="3701256" y="3287713"/>
              <a:ext cx="742950" cy="1022350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85"/>
            <p:cNvSpPr/>
            <p:nvPr/>
          </p:nvSpPr>
          <p:spPr bwMode="auto">
            <a:xfrm rot="5400000">
              <a:off x="3926681" y="3057525"/>
              <a:ext cx="12700" cy="742950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92"/>
            <p:cNvSpPr/>
            <p:nvPr/>
          </p:nvSpPr>
          <p:spPr bwMode="auto">
            <a:xfrm rot="5400000">
              <a:off x="3047206" y="3203575"/>
              <a:ext cx="1481138" cy="452438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93"/>
            <p:cNvSpPr/>
            <p:nvPr/>
          </p:nvSpPr>
          <p:spPr bwMode="auto">
            <a:xfrm rot="5400000">
              <a:off x="3698080" y="3284537"/>
              <a:ext cx="1481138" cy="290513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23865" y="1717217"/>
            <a:ext cx="1002022" cy="2501293"/>
            <a:chOff x="4553743" y="2243137"/>
            <a:chExt cx="1158876" cy="2371726"/>
          </a:xfrm>
        </p:grpSpPr>
        <p:sp>
          <p:nvSpPr>
            <p:cNvPr id="13" name="Freeform 72"/>
            <p:cNvSpPr/>
            <p:nvPr/>
          </p:nvSpPr>
          <p:spPr bwMode="auto">
            <a:xfrm rot="5400000">
              <a:off x="4348956" y="3251200"/>
              <a:ext cx="2371725" cy="355600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73"/>
            <p:cNvSpPr/>
            <p:nvPr/>
          </p:nvSpPr>
          <p:spPr bwMode="auto">
            <a:xfrm rot="5400000">
              <a:off x="4452144" y="2344738"/>
              <a:ext cx="1184275" cy="981075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74"/>
            <p:cNvSpPr/>
            <p:nvPr/>
          </p:nvSpPr>
          <p:spPr bwMode="auto">
            <a:xfrm rot="5400000">
              <a:off x="4450556" y="3530600"/>
              <a:ext cx="1187450" cy="981075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86"/>
            <p:cNvSpPr/>
            <p:nvPr/>
          </p:nvSpPr>
          <p:spPr bwMode="auto">
            <a:xfrm rot="5400000">
              <a:off x="4949031" y="3027362"/>
              <a:ext cx="12700" cy="803275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94"/>
            <p:cNvSpPr/>
            <p:nvPr/>
          </p:nvSpPr>
          <p:spPr bwMode="auto">
            <a:xfrm rot="5400000">
              <a:off x="3552824" y="3244056"/>
              <a:ext cx="2371725" cy="369888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95"/>
            <p:cNvSpPr/>
            <p:nvPr/>
          </p:nvSpPr>
          <p:spPr bwMode="auto">
            <a:xfrm rot="5400000">
              <a:off x="4252119" y="3332163"/>
              <a:ext cx="2371725" cy="193675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892785" y="1240061"/>
            <a:ext cx="1073180" cy="3442208"/>
            <a:chOff x="5580855" y="1797049"/>
            <a:chExt cx="1017589" cy="3263902"/>
          </a:xfrm>
        </p:grpSpPr>
        <p:sp>
          <p:nvSpPr>
            <p:cNvPr id="22" name="Freeform 81"/>
            <p:cNvSpPr/>
            <p:nvPr/>
          </p:nvSpPr>
          <p:spPr bwMode="auto">
            <a:xfrm rot="5400000">
              <a:off x="5274468" y="2103437"/>
              <a:ext cx="1630363" cy="1017588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2"/>
            <p:cNvSpPr/>
            <p:nvPr/>
          </p:nvSpPr>
          <p:spPr bwMode="auto">
            <a:xfrm rot="5400000">
              <a:off x="5272881" y="3735388"/>
              <a:ext cx="1633538" cy="1017588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87"/>
            <p:cNvSpPr/>
            <p:nvPr/>
          </p:nvSpPr>
          <p:spPr bwMode="auto">
            <a:xfrm rot="5400000">
              <a:off x="6083300" y="2920206"/>
              <a:ext cx="12700" cy="1017588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96"/>
            <p:cNvSpPr/>
            <p:nvPr/>
          </p:nvSpPr>
          <p:spPr bwMode="auto">
            <a:xfrm rot="5400000">
              <a:off x="4868862" y="3331368"/>
              <a:ext cx="3263900" cy="195263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Freeform 97"/>
            <p:cNvSpPr/>
            <p:nvPr/>
          </p:nvSpPr>
          <p:spPr bwMode="auto">
            <a:xfrm rot="5400000">
              <a:off x="4043362" y="3334543"/>
              <a:ext cx="3263900" cy="18891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39318" y="2662891"/>
            <a:ext cx="355240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通过</a:t>
            </a:r>
            <a:r>
              <a:rPr lang="zh-CN" altLang="zh-CN" dirty="0">
                <a:latin typeface="+mj-ea"/>
                <a:ea typeface="+mj-ea"/>
              </a:rPr>
              <a:t>在指令系统中增加</a:t>
            </a:r>
            <a:r>
              <a:rPr lang="zh-CN" altLang="zh-CN" b="1" dirty="0">
                <a:latin typeface="+mj-ea"/>
                <a:ea typeface="+mj-ea"/>
              </a:rPr>
              <a:t>更多的指令和复杂的指令</a:t>
            </a:r>
            <a:r>
              <a:rPr lang="zh-CN" altLang="zh-CN" dirty="0">
                <a:latin typeface="+mj-ea"/>
                <a:ea typeface="+mj-ea"/>
              </a:rPr>
              <a:t>，来提高操作系统的效率。</a:t>
            </a:r>
            <a:endParaRPr lang="en-US" sz="1600" b="1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952443" y="303957"/>
            <a:ext cx="3672408" cy="432048"/>
          </a:xfrm>
        </p:spPr>
        <p:txBody>
          <a:bodyPr/>
          <a:lstStyle/>
          <a:p>
            <a:r>
              <a:rPr lang="en-US" altLang="zh-CN" sz="3200" dirty="0">
                <a:cs typeface="+mn-ea"/>
                <a:sym typeface="+mn-lt"/>
              </a:rPr>
              <a:t>Main Feature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6937065-D836-447C-8882-470D061962DF}"/>
              </a:ext>
            </a:extLst>
          </p:cNvPr>
          <p:cNvSpPr/>
          <p:nvPr/>
        </p:nvSpPr>
        <p:spPr>
          <a:xfrm>
            <a:off x="4282151" y="2752936"/>
            <a:ext cx="737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CISC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101CF1F2-56F2-4834-B6DC-9F37A4E0AEF7}"/>
              </a:ext>
            </a:extLst>
          </p:cNvPr>
          <p:cNvSpPr/>
          <p:nvPr/>
        </p:nvSpPr>
        <p:spPr>
          <a:xfrm>
            <a:off x="7783964" y="2667603"/>
            <a:ext cx="737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RISC</a:t>
            </a:r>
          </a:p>
        </p:txBody>
      </p:sp>
      <p:sp>
        <p:nvSpPr>
          <p:cNvPr id="57" name="TextBox 41">
            <a:extLst>
              <a:ext uri="{FF2B5EF4-FFF2-40B4-BE49-F238E27FC236}">
                <a16:creationId xmlns:a16="http://schemas.microsoft.com/office/drawing/2014/main" xmlns="" id="{4566278E-4F9D-4406-A68D-D5FEA32825D8}"/>
              </a:ext>
            </a:extLst>
          </p:cNvPr>
          <p:cNvSpPr txBox="1"/>
          <p:nvPr/>
        </p:nvSpPr>
        <p:spPr>
          <a:xfrm>
            <a:off x="9030494" y="2365679"/>
            <a:ext cx="3552408" cy="2489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  <a:ea typeface="+mn-ea"/>
              </a:rPr>
              <a:t>使用的是一些</a:t>
            </a:r>
            <a:r>
              <a:rPr lang="zh-CN" altLang="zh-CN" b="1" dirty="0">
                <a:latin typeface="+mn-ea"/>
                <a:ea typeface="+mn-ea"/>
              </a:rPr>
              <a:t>简单指令</a:t>
            </a:r>
            <a:r>
              <a:rPr lang="zh-CN" altLang="zh-CN" dirty="0">
                <a:latin typeface="+mn-ea"/>
                <a:ea typeface="+mn-ea"/>
              </a:rPr>
              <a:t>，占指令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总数的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20%</a:t>
            </a:r>
            <a:r>
              <a:rPr lang="zh-CN" altLang="zh-CN" dirty="0">
                <a:latin typeface="+mn-ea"/>
                <a:ea typeface="+mn-ea"/>
              </a:rPr>
              <a:t>，但在程序中出现的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频率占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80%</a:t>
            </a:r>
            <a:r>
              <a:rPr lang="zh-CN" altLang="zh-CN" dirty="0">
                <a:latin typeface="+mn-ea"/>
                <a:ea typeface="+mn-ea"/>
              </a:rPr>
              <a:t>。</a:t>
            </a:r>
            <a:r>
              <a:rPr lang="zh-CN" altLang="en-US" dirty="0">
                <a:latin typeface="+mn-ea"/>
                <a:ea typeface="+mn-ea"/>
              </a:rPr>
              <a:t>其</a:t>
            </a:r>
            <a:r>
              <a:rPr lang="zh-CN" altLang="zh-CN" b="1" dirty="0">
                <a:latin typeface="+mn-ea"/>
                <a:ea typeface="+mn-ea"/>
              </a:rPr>
              <a:t>指令长度固定</a:t>
            </a:r>
            <a:r>
              <a:rPr lang="zh-CN" altLang="en-US" dirty="0">
                <a:latin typeface="+mn-ea"/>
                <a:ea typeface="+mn-ea"/>
              </a:rPr>
              <a:t>，并且</a:t>
            </a:r>
            <a:r>
              <a:rPr lang="zh-CN" altLang="zh-CN" dirty="0">
                <a:latin typeface="+mn-ea"/>
                <a:ea typeface="+mn-ea"/>
              </a:rPr>
              <a:t>大部分指令在一个或小于一个机器周期完成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zh-CN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8" name="图片 57" descr="C:\Users\ASUS\Documents\WeChat Files\w18050911399\FileStorage\Temp\e24a1649e9f37d9e2f0d31f0ac1b225a">
            <a:extLst>
              <a:ext uri="{FF2B5EF4-FFF2-40B4-BE49-F238E27FC236}">
                <a16:creationId xmlns:a16="http://schemas.microsoft.com/office/drawing/2014/main" xmlns="" id="{67052C97-9250-4E09-A128-E8A7A573C8F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2" t="5022" r="46475" b="13673"/>
          <a:stretch/>
        </p:blipFill>
        <p:spPr bwMode="auto">
          <a:xfrm>
            <a:off x="666627" y="4146794"/>
            <a:ext cx="3744750" cy="2944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图片 58" descr="C:\Users\ASUS\Documents\WeChat Files\w18050911399\FileStorage\Temp\e24a1649e9f37d9e2f0d31f0ac1b225a">
            <a:extLst>
              <a:ext uri="{FF2B5EF4-FFF2-40B4-BE49-F238E27FC236}">
                <a16:creationId xmlns:a16="http://schemas.microsoft.com/office/drawing/2014/main" xmlns="" id="{BD936CEB-069D-440B-B9F5-E59E60A2D38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0" t="10085" r="15446" b="13673"/>
          <a:stretch/>
        </p:blipFill>
        <p:spPr bwMode="auto">
          <a:xfrm>
            <a:off x="6832864" y="4229655"/>
            <a:ext cx="2163556" cy="3089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9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1000">
        <p:checker/>
      </p:transition>
    </mc:Choice>
    <mc:Fallback xmlns="" xmlns:p15="http://schemas.microsoft.com/office/powerpoint/2012/main">
      <p:transition spd="slow" advClick="0" advTm="1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 descr="C:\Users\ASUS\Documents\WeChat Files\w18050911399\FileStorage\Temp\18a869c6cf7fdb2a4612e908da47670a">
            <a:extLst>
              <a:ext uri="{FF2B5EF4-FFF2-40B4-BE49-F238E27FC236}">
                <a16:creationId xmlns:a16="http://schemas.microsoft.com/office/drawing/2014/main" xmlns="" id="{1893B902-11B7-46F3-8DF4-FF52F824CDE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3" t="2266" r="2368" b="9361"/>
          <a:stretch/>
        </p:blipFill>
        <p:spPr bwMode="auto">
          <a:xfrm>
            <a:off x="4656693" y="2911385"/>
            <a:ext cx="3622625" cy="27057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189264" y="2383389"/>
            <a:ext cx="2784727" cy="56720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1600" dirty="0"/>
              <a:t>使</a:t>
            </a:r>
            <a:r>
              <a:rPr lang="zh-CN" altLang="en-US" sz="1600" dirty="0"/>
              <a:t>经常</a:t>
            </a:r>
            <a:r>
              <a:rPr lang="zh-CN" altLang="zh-CN" sz="1600" dirty="0"/>
              <a:t>使用的指令具有简单高效的特色</a:t>
            </a:r>
            <a:endParaRPr lang="en-GB" altLang="zh-CN" sz="1600" dirty="0"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89264" y="3471945"/>
            <a:ext cx="2784727" cy="5909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dirty="0"/>
              <a:t>微处理器结构简单，指令规整，性能容易把握，易学易用</a:t>
            </a:r>
            <a:endParaRPr 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89264" y="4614523"/>
            <a:ext cx="2784727" cy="5582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dirty="0"/>
              <a:t>包含有较少的单元电路，因而面积小、功耗低</a:t>
            </a:r>
            <a:endParaRPr 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89264" y="5730052"/>
            <a:ext cx="2784727" cy="8863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特殊功能效率低的问题</a:t>
            </a:r>
            <a:r>
              <a:rPr lang="zh-CN" altLang="zh-CN" sz="1600" dirty="0"/>
              <a:t>可以利用流水技术和超标量技术加以改进和</a:t>
            </a:r>
            <a:r>
              <a:rPr lang="zh-CN" altLang="en-US" sz="1600" dirty="0"/>
              <a:t>弥补</a:t>
            </a:r>
            <a:endParaRPr 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0230" y="2365595"/>
            <a:ext cx="2879259" cy="2717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1600" dirty="0"/>
              <a:t>指令系统比较丰富</a:t>
            </a:r>
            <a:endParaRPr lang="en-GB" altLang="zh-CN" sz="1600" dirty="0"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055" y="3700488"/>
            <a:ext cx="2879259" cy="2717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1600" dirty="0"/>
              <a:t>汇编语言程序编程相对简单</a:t>
            </a:r>
            <a:endParaRPr lang="en-GB" altLang="zh-CN" sz="1600" dirty="0"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4036" y="4731473"/>
            <a:ext cx="2879259" cy="2954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zh-CN" sz="1600" dirty="0"/>
              <a:t>包含有丰富的电路单元，功能强</a:t>
            </a:r>
            <a:endParaRPr 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4036" y="5698607"/>
            <a:ext cx="2879259" cy="5582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zh-CN" sz="1600" dirty="0"/>
              <a:t>微处理器结构复杂，功能强大，容易实现特殊功能。</a:t>
            </a:r>
            <a:endParaRPr 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0" name="Group 108"/>
          <p:cNvGrpSpPr/>
          <p:nvPr/>
        </p:nvGrpSpPr>
        <p:grpSpPr>
          <a:xfrm>
            <a:off x="3871160" y="4632085"/>
            <a:ext cx="659525" cy="640643"/>
            <a:chOff x="6299532" y="3384456"/>
            <a:chExt cx="469021" cy="455593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3" name="Group 111"/>
          <p:cNvGrpSpPr/>
          <p:nvPr/>
        </p:nvGrpSpPr>
        <p:grpSpPr>
          <a:xfrm>
            <a:off x="3871160" y="5747641"/>
            <a:ext cx="659525" cy="640643"/>
            <a:chOff x="630683" y="4190009"/>
            <a:chExt cx="469021" cy="455593"/>
          </a:xfrm>
        </p:grpSpPr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6" name="Group 114"/>
          <p:cNvGrpSpPr/>
          <p:nvPr/>
        </p:nvGrpSpPr>
        <p:grpSpPr>
          <a:xfrm>
            <a:off x="3871160" y="3516530"/>
            <a:ext cx="659525" cy="640643"/>
            <a:chOff x="3425803" y="3384456"/>
            <a:chExt cx="469021" cy="455593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9" name="Group 117"/>
          <p:cNvGrpSpPr/>
          <p:nvPr/>
        </p:nvGrpSpPr>
        <p:grpSpPr>
          <a:xfrm>
            <a:off x="3871160" y="2400975"/>
            <a:ext cx="659525" cy="640643"/>
            <a:chOff x="630683" y="3383511"/>
            <a:chExt cx="469021" cy="455593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7"/>
            <p:cNvSpPr/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2" name="Group 120"/>
          <p:cNvGrpSpPr/>
          <p:nvPr/>
        </p:nvGrpSpPr>
        <p:grpSpPr>
          <a:xfrm>
            <a:off x="8345071" y="2400975"/>
            <a:ext cx="659525" cy="640643"/>
            <a:chOff x="3428938" y="4190009"/>
            <a:chExt cx="469021" cy="455593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7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5" name="Group 123"/>
          <p:cNvGrpSpPr/>
          <p:nvPr/>
        </p:nvGrpSpPr>
        <p:grpSpPr>
          <a:xfrm>
            <a:off x="8345071" y="3516530"/>
            <a:ext cx="659525" cy="640643"/>
            <a:chOff x="6299532" y="4190009"/>
            <a:chExt cx="469021" cy="455593"/>
          </a:xfrm>
        </p:grpSpPr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8" name="Group 126"/>
          <p:cNvGrpSpPr/>
          <p:nvPr/>
        </p:nvGrpSpPr>
        <p:grpSpPr>
          <a:xfrm>
            <a:off x="8345071" y="5747641"/>
            <a:ext cx="659525" cy="640643"/>
            <a:chOff x="7501792" y="3621100"/>
            <a:chExt cx="469021" cy="455593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7501792" y="3621100"/>
              <a:ext cx="469021" cy="4555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135"/>
            <p:cNvSpPr>
              <a:spLocks noEditPoints="1"/>
            </p:cNvSpPr>
            <p:nvPr/>
          </p:nvSpPr>
          <p:spPr bwMode="auto">
            <a:xfrm>
              <a:off x="7610890" y="3731421"/>
              <a:ext cx="250825" cy="234950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1" name="Group 129"/>
          <p:cNvGrpSpPr/>
          <p:nvPr/>
        </p:nvGrpSpPr>
        <p:grpSpPr>
          <a:xfrm>
            <a:off x="8345071" y="4632085"/>
            <a:ext cx="659525" cy="640643"/>
            <a:chOff x="7501792" y="2878680"/>
            <a:chExt cx="469021" cy="455593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7501792" y="2878680"/>
              <a:ext cx="469021" cy="4555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53"/>
            <p:cNvSpPr/>
            <p:nvPr/>
          </p:nvSpPr>
          <p:spPr bwMode="auto">
            <a:xfrm>
              <a:off x="7580281" y="2990787"/>
              <a:ext cx="312043" cy="231379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41387" y="265857"/>
            <a:ext cx="5992044" cy="670239"/>
          </a:xfrm>
        </p:spPr>
        <p:txBody>
          <a:bodyPr/>
          <a:lstStyle/>
          <a:p>
            <a:r>
              <a:rPr lang="en-US" altLang="zh-CN" sz="3200" dirty="0">
                <a:cs typeface="+mn-ea"/>
                <a:sym typeface="+mn-lt"/>
              </a:rPr>
              <a:t>Advantages &amp; Disadvantages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75" name="Pentagon 3"/>
          <p:cNvSpPr/>
          <p:nvPr/>
        </p:nvSpPr>
        <p:spPr>
          <a:xfrm>
            <a:off x="945896" y="1504862"/>
            <a:ext cx="3451700" cy="543267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CISC</a:t>
            </a:r>
            <a:r>
              <a:rPr lang="zh-CN" altLang="en-US" sz="1400" dirty="0">
                <a:cs typeface="+mn-ea"/>
                <a:sym typeface="+mn-lt"/>
              </a:rPr>
              <a:t>（复杂指令集计算机）的优势</a:t>
            </a:r>
            <a:endParaRPr lang="en-GB" sz="1400" dirty="0">
              <a:cs typeface="+mn-ea"/>
              <a:sym typeface="+mn-lt"/>
            </a:endParaRPr>
          </a:p>
        </p:txBody>
      </p:sp>
      <p:sp>
        <p:nvSpPr>
          <p:cNvPr id="77" name="Pentagon 3"/>
          <p:cNvSpPr/>
          <p:nvPr/>
        </p:nvSpPr>
        <p:spPr>
          <a:xfrm>
            <a:off x="8345071" y="1480600"/>
            <a:ext cx="3451700" cy="543267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RISC</a:t>
            </a:r>
            <a:r>
              <a:rPr lang="zh-CN" altLang="en-US" sz="1400" dirty="0">
                <a:cs typeface="+mn-ea"/>
                <a:sym typeface="+mn-lt"/>
              </a:rPr>
              <a:t>（精简指令集计算机）的优势</a:t>
            </a:r>
            <a:endParaRPr lang="en-GB" sz="1400" dirty="0">
              <a:cs typeface="+mn-ea"/>
              <a:sym typeface="+mn-lt"/>
            </a:endParaRPr>
          </a:p>
        </p:txBody>
      </p:sp>
      <p:sp>
        <p:nvSpPr>
          <p:cNvPr id="82" name="Rectangle 13"/>
          <p:cNvSpPr/>
          <p:nvPr/>
        </p:nvSpPr>
        <p:spPr>
          <a:xfrm>
            <a:off x="1313978" y="2685841"/>
            <a:ext cx="2496909" cy="6147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200" b="1" dirty="0">
                <a:cs typeface="+mn-ea"/>
                <a:sym typeface="+mn-lt"/>
              </a:rPr>
              <a:t>最复杂的指令集架构之一：</a:t>
            </a:r>
            <a:r>
              <a:rPr lang="en-US" altLang="zh-CN" sz="1200" b="1" dirty="0">
                <a:cs typeface="+mn-ea"/>
                <a:sym typeface="+mn-lt"/>
              </a:rPr>
              <a:t>VAX 11/780</a:t>
            </a:r>
            <a:r>
              <a:rPr lang="zh-CN" altLang="en-US" sz="1200" b="1" dirty="0">
                <a:cs typeface="+mn-ea"/>
                <a:sym typeface="+mn-lt"/>
              </a:rPr>
              <a:t>。拥有</a:t>
            </a:r>
            <a:r>
              <a:rPr lang="en-US" altLang="zh-CN" sz="1200" b="1" dirty="0">
                <a:cs typeface="+mn-ea"/>
                <a:sym typeface="+mn-lt"/>
              </a:rPr>
              <a:t>300</a:t>
            </a:r>
            <a:r>
              <a:rPr lang="zh-CN" altLang="en-US" sz="1200" b="1" dirty="0">
                <a:cs typeface="+mn-ea"/>
                <a:sym typeface="+mn-lt"/>
              </a:rPr>
              <a:t>多条指令</a:t>
            </a:r>
            <a:endParaRPr lang="en-US" altLang="zh-CN" sz="1200" b="1" dirty="0">
              <a:cs typeface="+mn-ea"/>
              <a:sym typeface="+mn-l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D7DF146A-3886-49F2-90E9-3EFE8688D465}"/>
              </a:ext>
            </a:extLst>
          </p:cNvPr>
          <p:cNvSpPr/>
          <p:nvPr/>
        </p:nvSpPr>
        <p:spPr>
          <a:xfrm>
            <a:off x="92671" y="28724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840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  <p:bldP spid="36" grpId="0"/>
      <p:bldP spid="39" grpId="0"/>
      <p:bldP spid="42" grpId="0"/>
      <p:bldP spid="45" grpId="0"/>
      <p:bldP spid="48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23703" y="2338227"/>
            <a:ext cx="2238568" cy="3630933"/>
            <a:chOff x="4856863" y="1950523"/>
            <a:chExt cx="2478274" cy="4082976"/>
          </a:xfrm>
        </p:grpSpPr>
        <p:sp>
          <p:nvSpPr>
            <p:cNvPr id="7" name="Freeform 6"/>
            <p:cNvSpPr/>
            <p:nvPr/>
          </p:nvSpPr>
          <p:spPr>
            <a:xfrm>
              <a:off x="5573463" y="5002188"/>
              <a:ext cx="1064006" cy="1031311"/>
            </a:xfrm>
            <a:custGeom>
              <a:avLst/>
              <a:gdLst>
                <a:gd name="connsiteX0" fmla="*/ 55291 w 1064006"/>
                <a:gd name="connsiteY0" fmla="*/ 0 h 1188564"/>
                <a:gd name="connsiteX1" fmla="*/ 1008717 w 1064006"/>
                <a:gd name="connsiteY1" fmla="*/ 0 h 1188564"/>
                <a:gd name="connsiteX2" fmla="*/ 1005879 w 1064006"/>
                <a:gd name="connsiteY2" fmla="*/ 198055 h 1188564"/>
                <a:gd name="connsiteX3" fmla="*/ 1025324 w 1064006"/>
                <a:gd name="connsiteY3" fmla="*/ 201981 h 1188564"/>
                <a:gd name="connsiteX4" fmla="*/ 1064006 w 1064006"/>
                <a:gd name="connsiteY4" fmla="*/ 260338 h 1188564"/>
                <a:gd name="connsiteX5" fmla="*/ 1025324 w 1064006"/>
                <a:gd name="connsiteY5" fmla="*/ 318695 h 1188564"/>
                <a:gd name="connsiteX6" fmla="*/ 1004089 w 1064006"/>
                <a:gd name="connsiteY6" fmla="*/ 322982 h 1188564"/>
                <a:gd name="connsiteX7" fmla="*/ 1003464 w 1064006"/>
                <a:gd name="connsiteY7" fmla="*/ 366582 h 1188564"/>
                <a:gd name="connsiteX8" fmla="*/ 1025324 w 1064006"/>
                <a:gd name="connsiteY8" fmla="*/ 370996 h 1188564"/>
                <a:gd name="connsiteX9" fmla="*/ 1064006 w 1064006"/>
                <a:gd name="connsiteY9" fmla="*/ 429353 h 1188564"/>
                <a:gd name="connsiteX10" fmla="*/ 1025324 w 1064006"/>
                <a:gd name="connsiteY10" fmla="*/ 487710 h 1188564"/>
                <a:gd name="connsiteX11" fmla="*/ 1001659 w 1064006"/>
                <a:gd name="connsiteY11" fmla="*/ 492487 h 1188564"/>
                <a:gd name="connsiteX12" fmla="*/ 1001049 w 1064006"/>
                <a:gd name="connsiteY12" fmla="*/ 535111 h 1188564"/>
                <a:gd name="connsiteX13" fmla="*/ 1025324 w 1064006"/>
                <a:gd name="connsiteY13" fmla="*/ 540012 h 1188564"/>
                <a:gd name="connsiteX14" fmla="*/ 1064006 w 1064006"/>
                <a:gd name="connsiteY14" fmla="*/ 598369 h 1188564"/>
                <a:gd name="connsiteX15" fmla="*/ 1000672 w 1064006"/>
                <a:gd name="connsiteY15" fmla="*/ 661703 h 1188564"/>
                <a:gd name="connsiteX16" fmla="*/ 999234 w 1064006"/>
                <a:gd name="connsiteY16" fmla="*/ 661703 h 1188564"/>
                <a:gd name="connsiteX17" fmla="*/ 998628 w 1064006"/>
                <a:gd name="connsiteY17" fmla="*/ 704051 h 1188564"/>
                <a:gd name="connsiteX18" fmla="*/ 1000672 w 1064006"/>
                <a:gd name="connsiteY18" fmla="*/ 704051 h 1188564"/>
                <a:gd name="connsiteX19" fmla="*/ 1064006 w 1064006"/>
                <a:gd name="connsiteY19" fmla="*/ 767385 h 1188564"/>
                <a:gd name="connsiteX20" fmla="*/ 1000672 w 1064006"/>
                <a:gd name="connsiteY20" fmla="*/ 830719 h 1188564"/>
                <a:gd name="connsiteX21" fmla="*/ 961543 w 1064006"/>
                <a:gd name="connsiteY21" fmla="*/ 830719 h 1188564"/>
                <a:gd name="connsiteX22" fmla="*/ 960691 w 1064006"/>
                <a:gd name="connsiteY22" fmla="*/ 839174 h 1188564"/>
                <a:gd name="connsiteX23" fmla="*/ 532003 w 1064006"/>
                <a:gd name="connsiteY23" fmla="*/ 1188564 h 1188564"/>
                <a:gd name="connsiteX24" fmla="*/ 103315 w 1064006"/>
                <a:gd name="connsiteY24" fmla="*/ 839174 h 1188564"/>
                <a:gd name="connsiteX25" fmla="*/ 102463 w 1064006"/>
                <a:gd name="connsiteY25" fmla="*/ 830719 h 1188564"/>
                <a:gd name="connsiteX26" fmla="*/ 63334 w 1064006"/>
                <a:gd name="connsiteY26" fmla="*/ 830719 h 1188564"/>
                <a:gd name="connsiteX27" fmla="*/ 0 w 1064006"/>
                <a:gd name="connsiteY27" fmla="*/ 767385 h 1188564"/>
                <a:gd name="connsiteX28" fmla="*/ 63334 w 1064006"/>
                <a:gd name="connsiteY28" fmla="*/ 704051 h 1188564"/>
                <a:gd name="connsiteX29" fmla="*/ 65381 w 1064006"/>
                <a:gd name="connsiteY29" fmla="*/ 704051 h 1188564"/>
                <a:gd name="connsiteX30" fmla="*/ 64774 w 1064006"/>
                <a:gd name="connsiteY30" fmla="*/ 661703 h 1188564"/>
                <a:gd name="connsiteX31" fmla="*/ 63334 w 1064006"/>
                <a:gd name="connsiteY31" fmla="*/ 661703 h 1188564"/>
                <a:gd name="connsiteX32" fmla="*/ 0 w 1064006"/>
                <a:gd name="connsiteY32" fmla="*/ 598369 h 1188564"/>
                <a:gd name="connsiteX33" fmla="*/ 38682 w 1064006"/>
                <a:gd name="connsiteY33" fmla="*/ 540012 h 1188564"/>
                <a:gd name="connsiteX34" fmla="*/ 62960 w 1064006"/>
                <a:gd name="connsiteY34" fmla="*/ 535110 h 1188564"/>
                <a:gd name="connsiteX35" fmla="*/ 62349 w 1064006"/>
                <a:gd name="connsiteY35" fmla="*/ 492488 h 1188564"/>
                <a:gd name="connsiteX36" fmla="*/ 38682 w 1064006"/>
                <a:gd name="connsiteY36" fmla="*/ 487710 h 1188564"/>
                <a:gd name="connsiteX37" fmla="*/ 0 w 1064006"/>
                <a:gd name="connsiteY37" fmla="*/ 429353 h 1188564"/>
                <a:gd name="connsiteX38" fmla="*/ 38682 w 1064006"/>
                <a:gd name="connsiteY38" fmla="*/ 370996 h 1188564"/>
                <a:gd name="connsiteX39" fmla="*/ 60544 w 1064006"/>
                <a:gd name="connsiteY39" fmla="*/ 366582 h 1188564"/>
                <a:gd name="connsiteX40" fmla="*/ 59920 w 1064006"/>
                <a:gd name="connsiteY40" fmla="*/ 322982 h 1188564"/>
                <a:gd name="connsiteX41" fmla="*/ 38682 w 1064006"/>
                <a:gd name="connsiteY41" fmla="*/ 318695 h 1188564"/>
                <a:gd name="connsiteX42" fmla="*/ 0 w 1064006"/>
                <a:gd name="connsiteY42" fmla="*/ 260338 h 1188564"/>
                <a:gd name="connsiteX43" fmla="*/ 38682 w 1064006"/>
                <a:gd name="connsiteY43" fmla="*/ 201981 h 1188564"/>
                <a:gd name="connsiteX44" fmla="*/ 58129 w 1064006"/>
                <a:gd name="connsiteY44" fmla="*/ 198055 h 11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64006" h="1188564">
                  <a:moveTo>
                    <a:pt x="55291" y="0"/>
                  </a:moveTo>
                  <a:lnTo>
                    <a:pt x="1008717" y="0"/>
                  </a:lnTo>
                  <a:lnTo>
                    <a:pt x="1005879" y="198055"/>
                  </a:lnTo>
                  <a:lnTo>
                    <a:pt x="1025324" y="201981"/>
                  </a:lnTo>
                  <a:cubicBezTo>
                    <a:pt x="1048056" y="211596"/>
                    <a:pt x="1064006" y="234104"/>
                    <a:pt x="1064006" y="260338"/>
                  </a:cubicBezTo>
                  <a:cubicBezTo>
                    <a:pt x="1064006" y="286571"/>
                    <a:pt x="1048056" y="309080"/>
                    <a:pt x="1025324" y="318695"/>
                  </a:cubicBezTo>
                  <a:lnTo>
                    <a:pt x="1004089" y="322982"/>
                  </a:lnTo>
                  <a:lnTo>
                    <a:pt x="1003464" y="366582"/>
                  </a:lnTo>
                  <a:lnTo>
                    <a:pt x="1025324" y="370996"/>
                  </a:lnTo>
                  <a:cubicBezTo>
                    <a:pt x="1048056" y="380611"/>
                    <a:pt x="1064006" y="403119"/>
                    <a:pt x="1064006" y="429353"/>
                  </a:cubicBezTo>
                  <a:cubicBezTo>
                    <a:pt x="1064006" y="455586"/>
                    <a:pt x="1048056" y="478095"/>
                    <a:pt x="1025324" y="487710"/>
                  </a:cubicBezTo>
                  <a:lnTo>
                    <a:pt x="1001659" y="492487"/>
                  </a:lnTo>
                  <a:lnTo>
                    <a:pt x="1001049" y="535111"/>
                  </a:lnTo>
                  <a:lnTo>
                    <a:pt x="1025324" y="540012"/>
                  </a:lnTo>
                  <a:cubicBezTo>
                    <a:pt x="1048056" y="549627"/>
                    <a:pt x="1064006" y="572135"/>
                    <a:pt x="1064006" y="598369"/>
                  </a:cubicBezTo>
                  <a:cubicBezTo>
                    <a:pt x="1064006" y="633347"/>
                    <a:pt x="1035650" y="661703"/>
                    <a:pt x="1000672" y="661703"/>
                  </a:cubicBezTo>
                  <a:lnTo>
                    <a:pt x="999234" y="661703"/>
                  </a:lnTo>
                  <a:lnTo>
                    <a:pt x="998628" y="704051"/>
                  </a:lnTo>
                  <a:lnTo>
                    <a:pt x="1000672" y="704051"/>
                  </a:lnTo>
                  <a:cubicBezTo>
                    <a:pt x="1035650" y="704051"/>
                    <a:pt x="1064006" y="732407"/>
                    <a:pt x="1064006" y="767385"/>
                  </a:cubicBezTo>
                  <a:cubicBezTo>
                    <a:pt x="1064006" y="802363"/>
                    <a:pt x="1035650" y="830719"/>
                    <a:pt x="1000672" y="830719"/>
                  </a:cubicBezTo>
                  <a:lnTo>
                    <a:pt x="961543" y="830719"/>
                  </a:lnTo>
                  <a:lnTo>
                    <a:pt x="960691" y="839174"/>
                  </a:lnTo>
                  <a:cubicBezTo>
                    <a:pt x="919889" y="1038571"/>
                    <a:pt x="743463" y="1188564"/>
                    <a:pt x="532003" y="1188564"/>
                  </a:cubicBezTo>
                  <a:cubicBezTo>
                    <a:pt x="320544" y="1188564"/>
                    <a:pt x="144118" y="1038571"/>
                    <a:pt x="103315" y="839174"/>
                  </a:cubicBezTo>
                  <a:lnTo>
                    <a:pt x="102463" y="830719"/>
                  </a:lnTo>
                  <a:lnTo>
                    <a:pt x="63334" y="830719"/>
                  </a:lnTo>
                  <a:cubicBezTo>
                    <a:pt x="28356" y="830719"/>
                    <a:pt x="0" y="802363"/>
                    <a:pt x="0" y="767385"/>
                  </a:cubicBezTo>
                  <a:cubicBezTo>
                    <a:pt x="0" y="732407"/>
                    <a:pt x="28356" y="704051"/>
                    <a:pt x="63334" y="704051"/>
                  </a:cubicBezTo>
                  <a:lnTo>
                    <a:pt x="65381" y="704051"/>
                  </a:lnTo>
                  <a:lnTo>
                    <a:pt x="64774" y="661703"/>
                  </a:lnTo>
                  <a:lnTo>
                    <a:pt x="63334" y="661703"/>
                  </a:lnTo>
                  <a:cubicBezTo>
                    <a:pt x="28356" y="661703"/>
                    <a:pt x="0" y="633347"/>
                    <a:pt x="0" y="598369"/>
                  </a:cubicBezTo>
                  <a:cubicBezTo>
                    <a:pt x="0" y="572135"/>
                    <a:pt x="15950" y="549627"/>
                    <a:pt x="38682" y="540012"/>
                  </a:cubicBezTo>
                  <a:lnTo>
                    <a:pt x="62960" y="535110"/>
                  </a:lnTo>
                  <a:lnTo>
                    <a:pt x="62349" y="492488"/>
                  </a:lnTo>
                  <a:lnTo>
                    <a:pt x="38682" y="487710"/>
                  </a:lnTo>
                  <a:cubicBezTo>
                    <a:pt x="15950" y="478095"/>
                    <a:pt x="0" y="455586"/>
                    <a:pt x="0" y="429353"/>
                  </a:cubicBezTo>
                  <a:cubicBezTo>
                    <a:pt x="0" y="403119"/>
                    <a:pt x="15950" y="380611"/>
                    <a:pt x="38682" y="370996"/>
                  </a:cubicBezTo>
                  <a:lnTo>
                    <a:pt x="60544" y="366582"/>
                  </a:lnTo>
                  <a:lnTo>
                    <a:pt x="59920" y="322982"/>
                  </a:lnTo>
                  <a:lnTo>
                    <a:pt x="38682" y="318695"/>
                  </a:lnTo>
                  <a:cubicBezTo>
                    <a:pt x="15950" y="309080"/>
                    <a:pt x="0" y="286571"/>
                    <a:pt x="0" y="260338"/>
                  </a:cubicBezTo>
                  <a:cubicBezTo>
                    <a:pt x="0" y="234104"/>
                    <a:pt x="15950" y="211596"/>
                    <a:pt x="38682" y="201981"/>
                  </a:cubicBezTo>
                  <a:lnTo>
                    <a:pt x="58129" y="19805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65170" y="4685095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460527" y="4685095"/>
              <a:ext cx="139249" cy="1392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31082" y="4719684"/>
              <a:ext cx="139249" cy="1392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267458" y="4166349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941995" y="3666654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856863" y="3037960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171166" y="2306907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67938" y="1982610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65553" y="1950523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906377" y="2356818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143743" y="2964252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089045" y="3622813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732346" y="4210216"/>
              <a:ext cx="139249" cy="13924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765119" y="4105225"/>
              <a:ext cx="139249" cy="1392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507064" y="2958421"/>
              <a:ext cx="295957" cy="29595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101976" y="3564513"/>
              <a:ext cx="432576" cy="432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817672" y="3425264"/>
              <a:ext cx="139249" cy="1392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347686" y="3477876"/>
              <a:ext cx="139249" cy="13924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097298" y="2422987"/>
              <a:ext cx="139249" cy="1392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297191" y="2780727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751402" y="3286482"/>
              <a:ext cx="191394" cy="191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518144" y="2425323"/>
              <a:ext cx="295957" cy="29595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222001" y="3255579"/>
              <a:ext cx="139249" cy="1392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cxnSp>
          <p:nvCxnSpPr>
            <p:cNvPr id="33" name="Straight Connector 32"/>
            <p:cNvCxnSpPr>
              <a:stCxn id="9" idx="6"/>
              <a:endCxn id="11" idx="2"/>
            </p:cNvCxnSpPr>
            <p:nvPr/>
          </p:nvCxnSpPr>
          <p:spPr>
            <a:xfrm>
              <a:off x="5756564" y="4780792"/>
              <a:ext cx="274518" cy="851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6"/>
              <a:endCxn id="10" idx="2"/>
            </p:cNvCxnSpPr>
            <p:nvPr/>
          </p:nvCxnSpPr>
          <p:spPr>
            <a:xfrm flipV="1">
              <a:off x="6170331" y="4754720"/>
              <a:ext cx="290196" cy="3458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" idx="7"/>
              <a:endCxn id="21" idx="3"/>
            </p:cNvCxnSpPr>
            <p:nvPr/>
          </p:nvCxnSpPr>
          <p:spPr>
            <a:xfrm flipV="1">
              <a:off x="6579383" y="4329072"/>
              <a:ext cx="173356" cy="37641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1" idx="7"/>
              <a:endCxn id="20" idx="3"/>
            </p:cNvCxnSpPr>
            <p:nvPr/>
          </p:nvCxnSpPr>
          <p:spPr>
            <a:xfrm flipV="1">
              <a:off x="6851202" y="3786178"/>
              <a:ext cx="265872" cy="444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0" idx="0"/>
              <a:endCxn id="19" idx="4"/>
            </p:cNvCxnSpPr>
            <p:nvPr/>
          </p:nvCxnSpPr>
          <p:spPr>
            <a:xfrm flipV="1">
              <a:off x="7184742" y="3155646"/>
              <a:ext cx="54698" cy="46716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0"/>
              <a:endCxn id="18" idx="5"/>
            </p:cNvCxnSpPr>
            <p:nvPr/>
          </p:nvCxnSpPr>
          <p:spPr>
            <a:xfrm flipH="1" flipV="1">
              <a:off x="7069742" y="2520183"/>
              <a:ext cx="169698" cy="44406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8" idx="1"/>
              <a:endCxn id="17" idx="6"/>
            </p:cNvCxnSpPr>
            <p:nvPr/>
          </p:nvCxnSpPr>
          <p:spPr>
            <a:xfrm flipH="1" flipV="1">
              <a:off x="6456947" y="2046220"/>
              <a:ext cx="477459" cy="33862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7" idx="2"/>
              <a:endCxn id="16" idx="6"/>
            </p:cNvCxnSpPr>
            <p:nvPr/>
          </p:nvCxnSpPr>
          <p:spPr>
            <a:xfrm flipH="1">
              <a:off x="5859332" y="2046220"/>
              <a:ext cx="406221" cy="3208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6" idx="2"/>
              <a:endCxn id="15" idx="7"/>
            </p:cNvCxnSpPr>
            <p:nvPr/>
          </p:nvCxnSpPr>
          <p:spPr>
            <a:xfrm flipH="1">
              <a:off x="5334531" y="2078307"/>
              <a:ext cx="333407" cy="25662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5" idx="3"/>
              <a:endCxn id="14" idx="0"/>
            </p:cNvCxnSpPr>
            <p:nvPr/>
          </p:nvCxnSpPr>
          <p:spPr>
            <a:xfrm flipH="1">
              <a:off x="4952560" y="2470272"/>
              <a:ext cx="246635" cy="5676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4" idx="4"/>
              <a:endCxn id="13" idx="0"/>
            </p:cNvCxnSpPr>
            <p:nvPr/>
          </p:nvCxnSpPr>
          <p:spPr>
            <a:xfrm>
              <a:off x="4952560" y="3229354"/>
              <a:ext cx="85132" cy="4373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3" idx="5"/>
              <a:endCxn id="12" idx="1"/>
            </p:cNvCxnSpPr>
            <p:nvPr/>
          </p:nvCxnSpPr>
          <p:spPr>
            <a:xfrm>
              <a:off x="5105360" y="3830019"/>
              <a:ext cx="190127" cy="3643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2" idx="4"/>
              <a:endCxn id="9" idx="1"/>
            </p:cNvCxnSpPr>
            <p:nvPr/>
          </p:nvCxnSpPr>
          <p:spPr>
            <a:xfrm>
              <a:off x="5363155" y="4357743"/>
              <a:ext cx="230044" cy="35538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9" idx="7"/>
              <a:endCxn id="22" idx="4"/>
            </p:cNvCxnSpPr>
            <p:nvPr/>
          </p:nvCxnSpPr>
          <p:spPr>
            <a:xfrm flipV="1">
              <a:off x="5728535" y="4244474"/>
              <a:ext cx="106209" cy="468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2" idx="6"/>
              <a:endCxn id="21" idx="2"/>
            </p:cNvCxnSpPr>
            <p:nvPr/>
          </p:nvCxnSpPr>
          <p:spPr>
            <a:xfrm>
              <a:off x="5904368" y="4174850"/>
              <a:ext cx="827978" cy="10499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2" idx="5"/>
              <a:endCxn id="11" idx="0"/>
            </p:cNvCxnSpPr>
            <p:nvPr/>
          </p:nvCxnSpPr>
          <p:spPr>
            <a:xfrm>
              <a:off x="5883975" y="4224081"/>
              <a:ext cx="216732" cy="49560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0" idx="1"/>
              <a:endCxn id="22" idx="5"/>
            </p:cNvCxnSpPr>
            <p:nvPr/>
          </p:nvCxnSpPr>
          <p:spPr>
            <a:xfrm flipH="1" flipV="1">
              <a:off x="5883975" y="4224081"/>
              <a:ext cx="596945" cy="48140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2" idx="1"/>
              <a:endCxn id="26" idx="5"/>
            </p:cNvCxnSpPr>
            <p:nvPr/>
          </p:nvCxnSpPr>
          <p:spPr>
            <a:xfrm flipH="1" flipV="1">
              <a:off x="5466542" y="3596732"/>
              <a:ext cx="318970" cy="52888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7"/>
              <a:endCxn id="22" idx="2"/>
            </p:cNvCxnSpPr>
            <p:nvPr/>
          </p:nvCxnSpPr>
          <p:spPr>
            <a:xfrm flipV="1">
              <a:off x="5430823" y="4174850"/>
              <a:ext cx="334296" cy="1952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3"/>
              <a:endCxn id="13" idx="7"/>
            </p:cNvCxnSpPr>
            <p:nvPr/>
          </p:nvCxnSpPr>
          <p:spPr>
            <a:xfrm flipH="1">
              <a:off x="5105360" y="3596732"/>
              <a:ext cx="262719" cy="9795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2" idx="0"/>
              <a:endCxn id="26" idx="4"/>
            </p:cNvCxnSpPr>
            <p:nvPr/>
          </p:nvCxnSpPr>
          <p:spPr>
            <a:xfrm flipV="1">
              <a:off x="5363155" y="3617125"/>
              <a:ext cx="54156" cy="54922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6" idx="0"/>
              <a:endCxn id="15" idx="4"/>
            </p:cNvCxnSpPr>
            <p:nvPr/>
          </p:nvCxnSpPr>
          <p:spPr>
            <a:xfrm flipH="1" flipV="1">
              <a:off x="5266863" y="2498301"/>
              <a:ext cx="150448" cy="97957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6" idx="1"/>
              <a:endCxn id="14" idx="6"/>
            </p:cNvCxnSpPr>
            <p:nvPr/>
          </p:nvCxnSpPr>
          <p:spPr>
            <a:xfrm flipH="1" flipV="1">
              <a:off x="5048257" y="3133657"/>
              <a:ext cx="319822" cy="36461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5" idx="6"/>
              <a:endCxn id="30" idx="1"/>
            </p:cNvCxnSpPr>
            <p:nvPr/>
          </p:nvCxnSpPr>
          <p:spPr>
            <a:xfrm>
              <a:off x="5362560" y="2402604"/>
              <a:ext cx="198926" cy="66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0" idx="4"/>
              <a:endCxn id="23" idx="0"/>
            </p:cNvCxnSpPr>
            <p:nvPr/>
          </p:nvCxnSpPr>
          <p:spPr>
            <a:xfrm flipH="1">
              <a:off x="5655043" y="2721280"/>
              <a:ext cx="11080" cy="23714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23" idx="5"/>
              <a:endCxn id="25" idx="1"/>
            </p:cNvCxnSpPr>
            <p:nvPr/>
          </p:nvCxnSpPr>
          <p:spPr>
            <a:xfrm>
              <a:off x="5759679" y="3211036"/>
              <a:ext cx="78386" cy="23462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5" idx="5"/>
              <a:endCxn id="24" idx="1"/>
            </p:cNvCxnSpPr>
            <p:nvPr/>
          </p:nvCxnSpPr>
          <p:spPr>
            <a:xfrm>
              <a:off x="5936528" y="3544120"/>
              <a:ext cx="228797" cy="8374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4" idx="5"/>
              <a:endCxn id="21" idx="1"/>
            </p:cNvCxnSpPr>
            <p:nvPr/>
          </p:nvCxnSpPr>
          <p:spPr>
            <a:xfrm>
              <a:off x="6471203" y="3933740"/>
              <a:ext cx="281536" cy="29686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4" idx="3"/>
              <a:endCxn id="22" idx="7"/>
            </p:cNvCxnSpPr>
            <p:nvPr/>
          </p:nvCxnSpPr>
          <p:spPr>
            <a:xfrm flipH="1">
              <a:off x="5883975" y="3933740"/>
              <a:ext cx="281350" cy="19187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5" idx="3"/>
              <a:endCxn id="26" idx="6"/>
            </p:cNvCxnSpPr>
            <p:nvPr/>
          </p:nvCxnSpPr>
          <p:spPr>
            <a:xfrm flipH="1">
              <a:off x="5486935" y="3544120"/>
              <a:ext cx="351130" cy="338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3" idx="3"/>
              <a:endCxn id="26" idx="7"/>
            </p:cNvCxnSpPr>
            <p:nvPr/>
          </p:nvCxnSpPr>
          <p:spPr>
            <a:xfrm flipH="1">
              <a:off x="5466542" y="3211036"/>
              <a:ext cx="83864" cy="28723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3" idx="7"/>
              <a:endCxn id="27" idx="3"/>
            </p:cNvCxnSpPr>
            <p:nvPr/>
          </p:nvCxnSpPr>
          <p:spPr>
            <a:xfrm flipV="1">
              <a:off x="5759679" y="2541843"/>
              <a:ext cx="358012" cy="45992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7"/>
              <a:endCxn id="17" idx="3"/>
            </p:cNvCxnSpPr>
            <p:nvPr/>
          </p:nvCxnSpPr>
          <p:spPr>
            <a:xfrm flipV="1">
              <a:off x="6216154" y="2113888"/>
              <a:ext cx="77428" cy="32949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30" idx="7"/>
              <a:endCxn id="17" idx="3"/>
            </p:cNvCxnSpPr>
            <p:nvPr/>
          </p:nvCxnSpPr>
          <p:spPr>
            <a:xfrm flipV="1">
              <a:off x="5770759" y="2113888"/>
              <a:ext cx="522823" cy="35477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6" idx="5"/>
              <a:endCxn id="27" idx="1"/>
            </p:cNvCxnSpPr>
            <p:nvPr/>
          </p:nvCxnSpPr>
          <p:spPr>
            <a:xfrm>
              <a:off x="5831303" y="2145975"/>
              <a:ext cx="286388" cy="29740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8" idx="7"/>
              <a:endCxn id="18" idx="3"/>
            </p:cNvCxnSpPr>
            <p:nvPr/>
          </p:nvCxnSpPr>
          <p:spPr>
            <a:xfrm flipV="1">
              <a:off x="6460556" y="2520183"/>
              <a:ext cx="473850" cy="28857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8" idx="0"/>
              <a:endCxn id="17" idx="4"/>
            </p:cNvCxnSpPr>
            <p:nvPr/>
          </p:nvCxnSpPr>
          <p:spPr>
            <a:xfrm flipH="1" flipV="1">
              <a:off x="6361250" y="2141917"/>
              <a:ext cx="31638" cy="63881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8" idx="1"/>
              <a:endCxn id="27" idx="5"/>
            </p:cNvCxnSpPr>
            <p:nvPr/>
          </p:nvCxnSpPr>
          <p:spPr>
            <a:xfrm flipH="1" flipV="1">
              <a:off x="6216154" y="2541843"/>
              <a:ext cx="109066" cy="26691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31" idx="0"/>
              <a:endCxn id="28" idx="4"/>
            </p:cNvCxnSpPr>
            <p:nvPr/>
          </p:nvCxnSpPr>
          <p:spPr>
            <a:xfrm flipV="1">
              <a:off x="6291626" y="2972121"/>
              <a:ext cx="101262" cy="28345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1" idx="4"/>
              <a:endCxn id="24" idx="0"/>
            </p:cNvCxnSpPr>
            <p:nvPr/>
          </p:nvCxnSpPr>
          <p:spPr>
            <a:xfrm>
              <a:off x="6291626" y="3394828"/>
              <a:ext cx="26638" cy="16968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1" idx="1"/>
              <a:endCxn id="23" idx="6"/>
            </p:cNvCxnSpPr>
            <p:nvPr/>
          </p:nvCxnSpPr>
          <p:spPr>
            <a:xfrm flipH="1" flipV="1">
              <a:off x="5803021" y="3106400"/>
              <a:ext cx="439373" cy="16957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24" idx="7"/>
              <a:endCxn id="29" idx="3"/>
            </p:cNvCxnSpPr>
            <p:nvPr/>
          </p:nvCxnSpPr>
          <p:spPr>
            <a:xfrm flipV="1">
              <a:off x="6471203" y="3449847"/>
              <a:ext cx="308228" cy="17801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9" idx="0"/>
              <a:endCxn id="18" idx="4"/>
            </p:cNvCxnSpPr>
            <p:nvPr/>
          </p:nvCxnSpPr>
          <p:spPr>
            <a:xfrm flipV="1">
              <a:off x="6847099" y="2548212"/>
              <a:ext cx="154975" cy="73827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9" idx="1"/>
              <a:endCxn id="28" idx="5"/>
            </p:cNvCxnSpPr>
            <p:nvPr/>
          </p:nvCxnSpPr>
          <p:spPr>
            <a:xfrm flipH="1" flipV="1">
              <a:off x="6460556" y="2944092"/>
              <a:ext cx="318875" cy="37041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29" idx="7"/>
              <a:endCxn id="19" idx="3"/>
            </p:cNvCxnSpPr>
            <p:nvPr/>
          </p:nvCxnSpPr>
          <p:spPr>
            <a:xfrm flipV="1">
              <a:off x="6914767" y="3127617"/>
              <a:ext cx="257005" cy="18689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29" idx="5"/>
              <a:endCxn id="20" idx="1"/>
            </p:cNvCxnSpPr>
            <p:nvPr/>
          </p:nvCxnSpPr>
          <p:spPr>
            <a:xfrm>
              <a:off x="6914767" y="3449847"/>
              <a:ext cx="202307" cy="20099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21" idx="0"/>
              <a:endCxn id="29" idx="4"/>
            </p:cNvCxnSpPr>
            <p:nvPr/>
          </p:nvCxnSpPr>
          <p:spPr>
            <a:xfrm flipV="1">
              <a:off x="6801971" y="3477876"/>
              <a:ext cx="45128" cy="73234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Oval 82"/>
          <p:cNvSpPr/>
          <p:nvPr/>
        </p:nvSpPr>
        <p:spPr>
          <a:xfrm>
            <a:off x="511375" y="1687619"/>
            <a:ext cx="1198646" cy="1131720"/>
          </a:xfrm>
          <a:prstGeom prst="ellipse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2936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09028" y="1625133"/>
            <a:ext cx="431801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j-ea"/>
                <a:ea typeface="+mj-ea"/>
                <a:cs typeface="+mn-ea"/>
              </a:rPr>
              <a:t>Intel</a:t>
            </a:r>
            <a:r>
              <a:rPr lang="zh-CN" altLang="en-US" sz="1600" dirty="0">
                <a:latin typeface="+mj-ea"/>
                <a:ea typeface="+mj-ea"/>
                <a:cs typeface="+mn-ea"/>
              </a:rPr>
              <a:t>在早期以</a:t>
            </a:r>
            <a:r>
              <a:rPr lang="en-US" altLang="zh-CN" sz="1600" b="1" dirty="0">
                <a:latin typeface="+mj-ea"/>
                <a:ea typeface="+mj-ea"/>
                <a:cs typeface="+mn-ea"/>
              </a:rPr>
              <a:t>80x86</a:t>
            </a:r>
            <a:r>
              <a:rPr lang="zh-CN" altLang="en-US" sz="1600" dirty="0">
                <a:latin typeface="+mj-ea"/>
                <a:ea typeface="+mj-ea"/>
                <a:cs typeface="+mn-ea"/>
              </a:rPr>
              <a:t>这样的数字格式来命名处理器，包括</a:t>
            </a:r>
            <a:r>
              <a:rPr lang="en-US" altLang="zh-CN" sz="1600" dirty="0">
                <a:latin typeface="+mj-ea"/>
                <a:ea typeface="+mj-ea"/>
                <a:cs typeface="+mn-ea"/>
              </a:rPr>
              <a:t>Intel 8086</a:t>
            </a:r>
            <a:r>
              <a:rPr lang="zh-CN" altLang="en-US" sz="1600" dirty="0">
                <a:latin typeface="+mj-ea"/>
                <a:ea typeface="+mj-ea"/>
                <a:cs typeface="+mn-ea"/>
              </a:rPr>
              <a:t>、</a:t>
            </a:r>
            <a:r>
              <a:rPr lang="en-US" altLang="zh-CN" sz="1600" dirty="0">
                <a:latin typeface="+mj-ea"/>
                <a:ea typeface="+mj-ea"/>
                <a:cs typeface="+mn-ea"/>
              </a:rPr>
              <a:t>80186. </a:t>
            </a:r>
            <a:r>
              <a:rPr lang="zh-CN" altLang="en-US" sz="1600" dirty="0">
                <a:latin typeface="+mj-ea"/>
                <a:ea typeface="+mj-ea"/>
                <a:cs typeface="+mn-ea"/>
              </a:rPr>
              <a:t>由于以“</a:t>
            </a:r>
            <a:r>
              <a:rPr lang="en-US" altLang="zh-CN" sz="1600" dirty="0">
                <a:latin typeface="+mj-ea"/>
                <a:ea typeface="+mj-ea"/>
                <a:cs typeface="+mn-ea"/>
              </a:rPr>
              <a:t>86”</a:t>
            </a:r>
            <a:r>
              <a:rPr lang="zh-CN" altLang="en-US" sz="1600" dirty="0">
                <a:latin typeface="+mj-ea"/>
                <a:ea typeface="+mj-ea"/>
                <a:cs typeface="+mn-ea"/>
              </a:rPr>
              <a:t>作为结尾，因此其架构被称为“</a:t>
            </a:r>
            <a:r>
              <a:rPr lang="en-US" altLang="zh-CN" sz="1600" dirty="0">
                <a:latin typeface="+mj-ea"/>
                <a:ea typeface="+mj-ea"/>
                <a:cs typeface="+mn-ea"/>
              </a:rPr>
              <a:t>x86”</a:t>
            </a:r>
            <a:r>
              <a:rPr lang="zh-CN" altLang="en-US" sz="1600" dirty="0">
                <a:latin typeface="+mj-ea"/>
                <a:ea typeface="+mj-ea"/>
                <a:cs typeface="+mn-ea"/>
              </a:rPr>
              <a:t>。</a:t>
            </a:r>
            <a:endParaRPr 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511375" y="3261235"/>
            <a:ext cx="1198991" cy="1017654"/>
          </a:xfrm>
          <a:prstGeom prst="ellipse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11030" y="4929452"/>
            <a:ext cx="1198991" cy="1017654"/>
          </a:xfrm>
          <a:prstGeom prst="ellipse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2936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05953" y="4192572"/>
            <a:ext cx="1285074" cy="1835220"/>
            <a:chOff x="7755082" y="3605236"/>
            <a:chExt cx="1473901" cy="2428263"/>
          </a:xfrm>
        </p:grpSpPr>
        <p:sp>
          <p:nvSpPr>
            <p:cNvPr id="91" name="Freeform 90"/>
            <p:cNvSpPr/>
            <p:nvPr/>
          </p:nvSpPr>
          <p:spPr>
            <a:xfrm>
              <a:off x="8181265" y="5420149"/>
              <a:ext cx="632795" cy="613350"/>
            </a:xfrm>
            <a:custGeom>
              <a:avLst/>
              <a:gdLst>
                <a:gd name="connsiteX0" fmla="*/ 55291 w 1064006"/>
                <a:gd name="connsiteY0" fmla="*/ 0 h 1188564"/>
                <a:gd name="connsiteX1" fmla="*/ 1008717 w 1064006"/>
                <a:gd name="connsiteY1" fmla="*/ 0 h 1188564"/>
                <a:gd name="connsiteX2" fmla="*/ 1005879 w 1064006"/>
                <a:gd name="connsiteY2" fmla="*/ 198055 h 1188564"/>
                <a:gd name="connsiteX3" fmla="*/ 1025324 w 1064006"/>
                <a:gd name="connsiteY3" fmla="*/ 201981 h 1188564"/>
                <a:gd name="connsiteX4" fmla="*/ 1064006 w 1064006"/>
                <a:gd name="connsiteY4" fmla="*/ 260338 h 1188564"/>
                <a:gd name="connsiteX5" fmla="*/ 1025324 w 1064006"/>
                <a:gd name="connsiteY5" fmla="*/ 318695 h 1188564"/>
                <a:gd name="connsiteX6" fmla="*/ 1004089 w 1064006"/>
                <a:gd name="connsiteY6" fmla="*/ 322982 h 1188564"/>
                <a:gd name="connsiteX7" fmla="*/ 1003464 w 1064006"/>
                <a:gd name="connsiteY7" fmla="*/ 366582 h 1188564"/>
                <a:gd name="connsiteX8" fmla="*/ 1025324 w 1064006"/>
                <a:gd name="connsiteY8" fmla="*/ 370996 h 1188564"/>
                <a:gd name="connsiteX9" fmla="*/ 1064006 w 1064006"/>
                <a:gd name="connsiteY9" fmla="*/ 429353 h 1188564"/>
                <a:gd name="connsiteX10" fmla="*/ 1025324 w 1064006"/>
                <a:gd name="connsiteY10" fmla="*/ 487710 h 1188564"/>
                <a:gd name="connsiteX11" fmla="*/ 1001659 w 1064006"/>
                <a:gd name="connsiteY11" fmla="*/ 492487 h 1188564"/>
                <a:gd name="connsiteX12" fmla="*/ 1001049 w 1064006"/>
                <a:gd name="connsiteY12" fmla="*/ 535111 h 1188564"/>
                <a:gd name="connsiteX13" fmla="*/ 1025324 w 1064006"/>
                <a:gd name="connsiteY13" fmla="*/ 540012 h 1188564"/>
                <a:gd name="connsiteX14" fmla="*/ 1064006 w 1064006"/>
                <a:gd name="connsiteY14" fmla="*/ 598369 h 1188564"/>
                <a:gd name="connsiteX15" fmla="*/ 1000672 w 1064006"/>
                <a:gd name="connsiteY15" fmla="*/ 661703 h 1188564"/>
                <a:gd name="connsiteX16" fmla="*/ 999234 w 1064006"/>
                <a:gd name="connsiteY16" fmla="*/ 661703 h 1188564"/>
                <a:gd name="connsiteX17" fmla="*/ 998628 w 1064006"/>
                <a:gd name="connsiteY17" fmla="*/ 704051 h 1188564"/>
                <a:gd name="connsiteX18" fmla="*/ 1000672 w 1064006"/>
                <a:gd name="connsiteY18" fmla="*/ 704051 h 1188564"/>
                <a:gd name="connsiteX19" fmla="*/ 1064006 w 1064006"/>
                <a:gd name="connsiteY19" fmla="*/ 767385 h 1188564"/>
                <a:gd name="connsiteX20" fmla="*/ 1000672 w 1064006"/>
                <a:gd name="connsiteY20" fmla="*/ 830719 h 1188564"/>
                <a:gd name="connsiteX21" fmla="*/ 961543 w 1064006"/>
                <a:gd name="connsiteY21" fmla="*/ 830719 h 1188564"/>
                <a:gd name="connsiteX22" fmla="*/ 960691 w 1064006"/>
                <a:gd name="connsiteY22" fmla="*/ 839174 h 1188564"/>
                <a:gd name="connsiteX23" fmla="*/ 532003 w 1064006"/>
                <a:gd name="connsiteY23" fmla="*/ 1188564 h 1188564"/>
                <a:gd name="connsiteX24" fmla="*/ 103315 w 1064006"/>
                <a:gd name="connsiteY24" fmla="*/ 839174 h 1188564"/>
                <a:gd name="connsiteX25" fmla="*/ 102463 w 1064006"/>
                <a:gd name="connsiteY25" fmla="*/ 830719 h 1188564"/>
                <a:gd name="connsiteX26" fmla="*/ 63334 w 1064006"/>
                <a:gd name="connsiteY26" fmla="*/ 830719 h 1188564"/>
                <a:gd name="connsiteX27" fmla="*/ 0 w 1064006"/>
                <a:gd name="connsiteY27" fmla="*/ 767385 h 1188564"/>
                <a:gd name="connsiteX28" fmla="*/ 63334 w 1064006"/>
                <a:gd name="connsiteY28" fmla="*/ 704051 h 1188564"/>
                <a:gd name="connsiteX29" fmla="*/ 65381 w 1064006"/>
                <a:gd name="connsiteY29" fmla="*/ 704051 h 1188564"/>
                <a:gd name="connsiteX30" fmla="*/ 64774 w 1064006"/>
                <a:gd name="connsiteY30" fmla="*/ 661703 h 1188564"/>
                <a:gd name="connsiteX31" fmla="*/ 63334 w 1064006"/>
                <a:gd name="connsiteY31" fmla="*/ 661703 h 1188564"/>
                <a:gd name="connsiteX32" fmla="*/ 0 w 1064006"/>
                <a:gd name="connsiteY32" fmla="*/ 598369 h 1188564"/>
                <a:gd name="connsiteX33" fmla="*/ 38682 w 1064006"/>
                <a:gd name="connsiteY33" fmla="*/ 540012 h 1188564"/>
                <a:gd name="connsiteX34" fmla="*/ 62960 w 1064006"/>
                <a:gd name="connsiteY34" fmla="*/ 535110 h 1188564"/>
                <a:gd name="connsiteX35" fmla="*/ 62349 w 1064006"/>
                <a:gd name="connsiteY35" fmla="*/ 492488 h 1188564"/>
                <a:gd name="connsiteX36" fmla="*/ 38682 w 1064006"/>
                <a:gd name="connsiteY36" fmla="*/ 487710 h 1188564"/>
                <a:gd name="connsiteX37" fmla="*/ 0 w 1064006"/>
                <a:gd name="connsiteY37" fmla="*/ 429353 h 1188564"/>
                <a:gd name="connsiteX38" fmla="*/ 38682 w 1064006"/>
                <a:gd name="connsiteY38" fmla="*/ 370996 h 1188564"/>
                <a:gd name="connsiteX39" fmla="*/ 60544 w 1064006"/>
                <a:gd name="connsiteY39" fmla="*/ 366582 h 1188564"/>
                <a:gd name="connsiteX40" fmla="*/ 59920 w 1064006"/>
                <a:gd name="connsiteY40" fmla="*/ 322982 h 1188564"/>
                <a:gd name="connsiteX41" fmla="*/ 38682 w 1064006"/>
                <a:gd name="connsiteY41" fmla="*/ 318695 h 1188564"/>
                <a:gd name="connsiteX42" fmla="*/ 0 w 1064006"/>
                <a:gd name="connsiteY42" fmla="*/ 260338 h 1188564"/>
                <a:gd name="connsiteX43" fmla="*/ 38682 w 1064006"/>
                <a:gd name="connsiteY43" fmla="*/ 201981 h 1188564"/>
                <a:gd name="connsiteX44" fmla="*/ 58129 w 1064006"/>
                <a:gd name="connsiteY44" fmla="*/ 198055 h 11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64006" h="1188564">
                  <a:moveTo>
                    <a:pt x="55291" y="0"/>
                  </a:moveTo>
                  <a:lnTo>
                    <a:pt x="1008717" y="0"/>
                  </a:lnTo>
                  <a:lnTo>
                    <a:pt x="1005879" y="198055"/>
                  </a:lnTo>
                  <a:lnTo>
                    <a:pt x="1025324" y="201981"/>
                  </a:lnTo>
                  <a:cubicBezTo>
                    <a:pt x="1048056" y="211596"/>
                    <a:pt x="1064006" y="234104"/>
                    <a:pt x="1064006" y="260338"/>
                  </a:cubicBezTo>
                  <a:cubicBezTo>
                    <a:pt x="1064006" y="286571"/>
                    <a:pt x="1048056" y="309080"/>
                    <a:pt x="1025324" y="318695"/>
                  </a:cubicBezTo>
                  <a:lnTo>
                    <a:pt x="1004089" y="322982"/>
                  </a:lnTo>
                  <a:lnTo>
                    <a:pt x="1003464" y="366582"/>
                  </a:lnTo>
                  <a:lnTo>
                    <a:pt x="1025324" y="370996"/>
                  </a:lnTo>
                  <a:cubicBezTo>
                    <a:pt x="1048056" y="380611"/>
                    <a:pt x="1064006" y="403119"/>
                    <a:pt x="1064006" y="429353"/>
                  </a:cubicBezTo>
                  <a:cubicBezTo>
                    <a:pt x="1064006" y="455586"/>
                    <a:pt x="1048056" y="478095"/>
                    <a:pt x="1025324" y="487710"/>
                  </a:cubicBezTo>
                  <a:lnTo>
                    <a:pt x="1001659" y="492487"/>
                  </a:lnTo>
                  <a:lnTo>
                    <a:pt x="1001049" y="535111"/>
                  </a:lnTo>
                  <a:lnTo>
                    <a:pt x="1025324" y="540012"/>
                  </a:lnTo>
                  <a:cubicBezTo>
                    <a:pt x="1048056" y="549627"/>
                    <a:pt x="1064006" y="572135"/>
                    <a:pt x="1064006" y="598369"/>
                  </a:cubicBezTo>
                  <a:cubicBezTo>
                    <a:pt x="1064006" y="633347"/>
                    <a:pt x="1035650" y="661703"/>
                    <a:pt x="1000672" y="661703"/>
                  </a:cubicBezTo>
                  <a:lnTo>
                    <a:pt x="999234" y="661703"/>
                  </a:lnTo>
                  <a:lnTo>
                    <a:pt x="998628" y="704051"/>
                  </a:lnTo>
                  <a:lnTo>
                    <a:pt x="1000672" y="704051"/>
                  </a:lnTo>
                  <a:cubicBezTo>
                    <a:pt x="1035650" y="704051"/>
                    <a:pt x="1064006" y="732407"/>
                    <a:pt x="1064006" y="767385"/>
                  </a:cubicBezTo>
                  <a:cubicBezTo>
                    <a:pt x="1064006" y="802363"/>
                    <a:pt x="1035650" y="830719"/>
                    <a:pt x="1000672" y="830719"/>
                  </a:cubicBezTo>
                  <a:lnTo>
                    <a:pt x="961543" y="830719"/>
                  </a:lnTo>
                  <a:lnTo>
                    <a:pt x="960691" y="839174"/>
                  </a:lnTo>
                  <a:cubicBezTo>
                    <a:pt x="919889" y="1038571"/>
                    <a:pt x="743463" y="1188564"/>
                    <a:pt x="532003" y="1188564"/>
                  </a:cubicBezTo>
                  <a:cubicBezTo>
                    <a:pt x="320544" y="1188564"/>
                    <a:pt x="144118" y="1038571"/>
                    <a:pt x="103315" y="839174"/>
                  </a:cubicBezTo>
                  <a:lnTo>
                    <a:pt x="102463" y="830719"/>
                  </a:lnTo>
                  <a:lnTo>
                    <a:pt x="63334" y="830719"/>
                  </a:lnTo>
                  <a:cubicBezTo>
                    <a:pt x="28356" y="830719"/>
                    <a:pt x="0" y="802363"/>
                    <a:pt x="0" y="767385"/>
                  </a:cubicBezTo>
                  <a:cubicBezTo>
                    <a:pt x="0" y="732407"/>
                    <a:pt x="28356" y="704051"/>
                    <a:pt x="63334" y="704051"/>
                  </a:cubicBezTo>
                  <a:lnTo>
                    <a:pt x="65381" y="704051"/>
                  </a:lnTo>
                  <a:lnTo>
                    <a:pt x="64774" y="661703"/>
                  </a:lnTo>
                  <a:lnTo>
                    <a:pt x="63334" y="661703"/>
                  </a:lnTo>
                  <a:cubicBezTo>
                    <a:pt x="28356" y="661703"/>
                    <a:pt x="0" y="633347"/>
                    <a:pt x="0" y="598369"/>
                  </a:cubicBezTo>
                  <a:cubicBezTo>
                    <a:pt x="0" y="572135"/>
                    <a:pt x="15950" y="549627"/>
                    <a:pt x="38682" y="540012"/>
                  </a:cubicBezTo>
                  <a:lnTo>
                    <a:pt x="62960" y="535110"/>
                  </a:lnTo>
                  <a:lnTo>
                    <a:pt x="62349" y="492488"/>
                  </a:lnTo>
                  <a:lnTo>
                    <a:pt x="38682" y="487710"/>
                  </a:lnTo>
                  <a:cubicBezTo>
                    <a:pt x="15950" y="478095"/>
                    <a:pt x="0" y="455586"/>
                    <a:pt x="0" y="429353"/>
                  </a:cubicBezTo>
                  <a:cubicBezTo>
                    <a:pt x="0" y="403119"/>
                    <a:pt x="15950" y="380611"/>
                    <a:pt x="38682" y="370996"/>
                  </a:cubicBezTo>
                  <a:lnTo>
                    <a:pt x="60544" y="366582"/>
                  </a:lnTo>
                  <a:lnTo>
                    <a:pt x="59920" y="322982"/>
                  </a:lnTo>
                  <a:lnTo>
                    <a:pt x="38682" y="318695"/>
                  </a:lnTo>
                  <a:cubicBezTo>
                    <a:pt x="15950" y="309080"/>
                    <a:pt x="0" y="286571"/>
                    <a:pt x="0" y="260338"/>
                  </a:cubicBezTo>
                  <a:cubicBezTo>
                    <a:pt x="0" y="234104"/>
                    <a:pt x="15950" y="211596"/>
                    <a:pt x="38682" y="201981"/>
                  </a:cubicBezTo>
                  <a:lnTo>
                    <a:pt x="58129" y="19805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8176333" y="5231564"/>
              <a:ext cx="113828" cy="1138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8708827" y="5231564"/>
              <a:ext cx="82815" cy="828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8453424" y="5252136"/>
              <a:ext cx="82815" cy="828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7999275" y="4923051"/>
              <a:ext cx="113828" cy="1138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7805712" y="4625868"/>
              <a:ext cx="113828" cy="1138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755082" y="4251966"/>
              <a:ext cx="113828" cy="1138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942007" y="3817188"/>
              <a:ext cx="113828" cy="1138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8237452" y="3624319"/>
              <a:ext cx="113828" cy="1138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8592871" y="3605236"/>
              <a:ext cx="113828" cy="1138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8973987" y="3846871"/>
              <a:ext cx="113828" cy="1138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9115155" y="4208130"/>
              <a:ext cx="113828" cy="1138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9082625" y="4599795"/>
              <a:ext cx="113828" cy="1138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8870486" y="4949140"/>
              <a:ext cx="82815" cy="828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295248" y="4886699"/>
              <a:ext cx="82815" cy="828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141775" y="4204662"/>
              <a:ext cx="176014" cy="17601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495587" y="4565122"/>
              <a:ext cx="257265" cy="25726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8326503" y="4482307"/>
              <a:ext cx="82815" cy="828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8046989" y="4513597"/>
              <a:ext cx="82815" cy="828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492804" y="3886224"/>
              <a:ext cx="82815" cy="828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8611687" y="4098982"/>
              <a:ext cx="113828" cy="1138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8881819" y="4399769"/>
              <a:ext cx="113828" cy="1138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8148365" y="3887613"/>
              <a:ext cx="176014" cy="17601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8566969" y="4381390"/>
              <a:ext cx="82815" cy="828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cxnSp>
          <p:nvCxnSpPr>
            <p:cNvPr id="115" name="Straight Connector 114"/>
            <p:cNvCxnSpPr>
              <a:stCxn id="92" idx="6"/>
              <a:endCxn id="94" idx="2"/>
            </p:cNvCxnSpPr>
            <p:nvPr/>
          </p:nvCxnSpPr>
          <p:spPr>
            <a:xfrm>
              <a:off x="8290160" y="5288478"/>
              <a:ext cx="163264" cy="506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94" idx="6"/>
              <a:endCxn id="93" idx="2"/>
            </p:cNvCxnSpPr>
            <p:nvPr/>
          </p:nvCxnSpPr>
          <p:spPr>
            <a:xfrm flipV="1">
              <a:off x="8536239" y="5272972"/>
              <a:ext cx="172588" cy="2057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3" idx="7"/>
              <a:endCxn id="104" idx="3"/>
            </p:cNvCxnSpPr>
            <p:nvPr/>
          </p:nvCxnSpPr>
          <p:spPr>
            <a:xfrm flipV="1">
              <a:off x="8779514" y="5019827"/>
              <a:ext cx="103100" cy="22386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4" idx="7"/>
              <a:endCxn id="103" idx="3"/>
            </p:cNvCxnSpPr>
            <p:nvPr/>
          </p:nvCxnSpPr>
          <p:spPr>
            <a:xfrm flipV="1">
              <a:off x="8941173" y="4696953"/>
              <a:ext cx="158122" cy="26431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3" idx="0"/>
              <a:endCxn id="102" idx="4"/>
            </p:cNvCxnSpPr>
            <p:nvPr/>
          </p:nvCxnSpPr>
          <p:spPr>
            <a:xfrm flipV="1">
              <a:off x="9139539" y="4321957"/>
              <a:ext cx="32530" cy="27783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2" idx="0"/>
              <a:endCxn id="101" idx="5"/>
            </p:cNvCxnSpPr>
            <p:nvPr/>
          </p:nvCxnSpPr>
          <p:spPr>
            <a:xfrm flipH="1" flipV="1">
              <a:off x="9071145" y="3944029"/>
              <a:ext cx="100924" cy="26410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1" idx="1"/>
              <a:endCxn id="100" idx="6"/>
            </p:cNvCxnSpPr>
            <p:nvPr/>
          </p:nvCxnSpPr>
          <p:spPr>
            <a:xfrm flipH="1" flipV="1">
              <a:off x="8706698" y="3662150"/>
              <a:ext cx="283959" cy="20139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0" idx="2"/>
              <a:endCxn id="99" idx="6"/>
            </p:cNvCxnSpPr>
            <p:nvPr/>
          </p:nvCxnSpPr>
          <p:spPr>
            <a:xfrm flipH="1">
              <a:off x="8351279" y="3662150"/>
              <a:ext cx="241591" cy="1908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99" idx="2"/>
              <a:endCxn id="98" idx="7"/>
            </p:cNvCxnSpPr>
            <p:nvPr/>
          </p:nvCxnSpPr>
          <p:spPr>
            <a:xfrm flipH="1">
              <a:off x="8039165" y="3681233"/>
              <a:ext cx="198287" cy="15262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98" idx="3"/>
              <a:endCxn id="97" idx="0"/>
            </p:cNvCxnSpPr>
            <p:nvPr/>
          </p:nvCxnSpPr>
          <p:spPr>
            <a:xfrm flipH="1">
              <a:off x="7811996" y="3914346"/>
              <a:ext cx="146681" cy="33762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97" idx="4"/>
              <a:endCxn id="96" idx="0"/>
            </p:cNvCxnSpPr>
            <p:nvPr/>
          </p:nvCxnSpPr>
          <p:spPr>
            <a:xfrm>
              <a:off x="7811996" y="4365793"/>
              <a:ext cx="50630" cy="26007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96" idx="5"/>
              <a:endCxn id="95" idx="1"/>
            </p:cNvCxnSpPr>
            <p:nvPr/>
          </p:nvCxnSpPr>
          <p:spPr>
            <a:xfrm>
              <a:off x="7902870" y="4723026"/>
              <a:ext cx="113074" cy="21669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5" idx="4"/>
              <a:endCxn id="92" idx="1"/>
            </p:cNvCxnSpPr>
            <p:nvPr/>
          </p:nvCxnSpPr>
          <p:spPr>
            <a:xfrm>
              <a:off x="8056188" y="5036879"/>
              <a:ext cx="136814" cy="21135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2" idx="7"/>
              <a:endCxn id="105" idx="4"/>
            </p:cNvCxnSpPr>
            <p:nvPr/>
          </p:nvCxnSpPr>
          <p:spPr>
            <a:xfrm flipV="1">
              <a:off x="8273490" y="4969514"/>
              <a:ext cx="63166" cy="27872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05" idx="6"/>
              <a:endCxn id="104" idx="2"/>
            </p:cNvCxnSpPr>
            <p:nvPr/>
          </p:nvCxnSpPr>
          <p:spPr>
            <a:xfrm>
              <a:off x="8378063" y="4928107"/>
              <a:ext cx="492422" cy="6244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05" idx="5"/>
              <a:endCxn id="94" idx="0"/>
            </p:cNvCxnSpPr>
            <p:nvPr/>
          </p:nvCxnSpPr>
          <p:spPr>
            <a:xfrm>
              <a:off x="8365935" y="4957386"/>
              <a:ext cx="128897" cy="29474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93" idx="1"/>
              <a:endCxn id="105" idx="5"/>
            </p:cNvCxnSpPr>
            <p:nvPr/>
          </p:nvCxnSpPr>
          <p:spPr>
            <a:xfrm flipH="1" flipV="1">
              <a:off x="8365935" y="4957386"/>
              <a:ext cx="355020" cy="28630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05" idx="1"/>
              <a:endCxn id="109" idx="5"/>
            </p:cNvCxnSpPr>
            <p:nvPr/>
          </p:nvCxnSpPr>
          <p:spPr>
            <a:xfrm flipH="1" flipV="1">
              <a:off x="8117676" y="4584284"/>
              <a:ext cx="189701" cy="31454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95" idx="7"/>
              <a:endCxn id="105" idx="2"/>
            </p:cNvCxnSpPr>
            <p:nvPr/>
          </p:nvCxnSpPr>
          <p:spPr>
            <a:xfrm flipV="1">
              <a:off x="8096433" y="4928107"/>
              <a:ext cx="198815" cy="1161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09" idx="3"/>
              <a:endCxn id="96" idx="7"/>
            </p:cNvCxnSpPr>
            <p:nvPr/>
          </p:nvCxnSpPr>
          <p:spPr>
            <a:xfrm flipH="1">
              <a:off x="7902870" y="4584284"/>
              <a:ext cx="156247" cy="5825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95" idx="0"/>
              <a:endCxn id="109" idx="4"/>
            </p:cNvCxnSpPr>
            <p:nvPr/>
          </p:nvCxnSpPr>
          <p:spPr>
            <a:xfrm flipV="1">
              <a:off x="8056188" y="4596412"/>
              <a:ext cx="32208" cy="32663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9" idx="0"/>
              <a:endCxn id="98" idx="4"/>
            </p:cNvCxnSpPr>
            <p:nvPr/>
          </p:nvCxnSpPr>
          <p:spPr>
            <a:xfrm flipH="1" flipV="1">
              <a:off x="7998921" y="3931015"/>
              <a:ext cx="89476" cy="58258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09" idx="1"/>
              <a:endCxn id="97" idx="6"/>
            </p:cNvCxnSpPr>
            <p:nvPr/>
          </p:nvCxnSpPr>
          <p:spPr>
            <a:xfrm flipH="1" flipV="1">
              <a:off x="7868910" y="4308880"/>
              <a:ext cx="190207" cy="21684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98" idx="6"/>
              <a:endCxn id="113" idx="1"/>
            </p:cNvCxnSpPr>
            <p:nvPr/>
          </p:nvCxnSpPr>
          <p:spPr>
            <a:xfrm>
              <a:off x="8055835" y="3874102"/>
              <a:ext cx="118307" cy="3928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13" idx="4"/>
              <a:endCxn id="106" idx="0"/>
            </p:cNvCxnSpPr>
            <p:nvPr/>
          </p:nvCxnSpPr>
          <p:spPr>
            <a:xfrm flipH="1">
              <a:off x="8229783" y="4063627"/>
              <a:ext cx="6590" cy="14103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06" idx="5"/>
              <a:endCxn id="108" idx="1"/>
            </p:cNvCxnSpPr>
            <p:nvPr/>
          </p:nvCxnSpPr>
          <p:spPr>
            <a:xfrm>
              <a:off x="8292013" y="4354899"/>
              <a:ext cx="46618" cy="13953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08" idx="5"/>
              <a:endCxn id="107" idx="1"/>
            </p:cNvCxnSpPr>
            <p:nvPr/>
          </p:nvCxnSpPr>
          <p:spPr>
            <a:xfrm>
              <a:off x="8397190" y="4552994"/>
              <a:ext cx="136072" cy="4980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07" idx="5"/>
              <a:endCxn id="104" idx="1"/>
            </p:cNvCxnSpPr>
            <p:nvPr/>
          </p:nvCxnSpPr>
          <p:spPr>
            <a:xfrm>
              <a:off x="8715177" y="4784712"/>
              <a:ext cx="167438" cy="17655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07" idx="3"/>
              <a:endCxn id="105" idx="7"/>
            </p:cNvCxnSpPr>
            <p:nvPr/>
          </p:nvCxnSpPr>
          <p:spPr>
            <a:xfrm flipH="1">
              <a:off x="8365935" y="4784712"/>
              <a:ext cx="167327" cy="11411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08" idx="3"/>
              <a:endCxn id="109" idx="6"/>
            </p:cNvCxnSpPr>
            <p:nvPr/>
          </p:nvCxnSpPr>
          <p:spPr>
            <a:xfrm flipH="1">
              <a:off x="8129804" y="4552994"/>
              <a:ext cx="208827" cy="201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06" idx="3"/>
              <a:endCxn id="109" idx="7"/>
            </p:cNvCxnSpPr>
            <p:nvPr/>
          </p:nvCxnSpPr>
          <p:spPr>
            <a:xfrm flipH="1">
              <a:off x="8117676" y="4354899"/>
              <a:ext cx="49876" cy="17082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06" idx="7"/>
              <a:endCxn id="110" idx="3"/>
            </p:cNvCxnSpPr>
            <p:nvPr/>
          </p:nvCxnSpPr>
          <p:spPr>
            <a:xfrm flipV="1">
              <a:off x="8292013" y="3956911"/>
              <a:ext cx="212920" cy="27352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10" idx="7"/>
              <a:endCxn id="100" idx="3"/>
            </p:cNvCxnSpPr>
            <p:nvPr/>
          </p:nvCxnSpPr>
          <p:spPr>
            <a:xfrm flipV="1">
              <a:off x="8563492" y="3702394"/>
              <a:ext cx="46049" cy="19595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13" idx="7"/>
              <a:endCxn id="100" idx="3"/>
            </p:cNvCxnSpPr>
            <p:nvPr/>
          </p:nvCxnSpPr>
          <p:spPr>
            <a:xfrm flipV="1">
              <a:off x="8298602" y="3702394"/>
              <a:ext cx="310938" cy="21099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99" idx="5"/>
              <a:endCxn id="110" idx="1"/>
            </p:cNvCxnSpPr>
            <p:nvPr/>
          </p:nvCxnSpPr>
          <p:spPr>
            <a:xfrm>
              <a:off x="8334610" y="3721477"/>
              <a:ext cx="170323" cy="17687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11" idx="7"/>
              <a:endCxn id="101" idx="3"/>
            </p:cNvCxnSpPr>
            <p:nvPr/>
          </p:nvCxnSpPr>
          <p:spPr>
            <a:xfrm flipV="1">
              <a:off x="8708844" y="3944029"/>
              <a:ext cx="281812" cy="17162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11" idx="0"/>
              <a:endCxn id="100" idx="4"/>
            </p:cNvCxnSpPr>
            <p:nvPr/>
          </p:nvCxnSpPr>
          <p:spPr>
            <a:xfrm flipH="1" flipV="1">
              <a:off x="8649784" y="3719064"/>
              <a:ext cx="18816" cy="37991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11" idx="1"/>
              <a:endCxn id="110" idx="5"/>
            </p:cNvCxnSpPr>
            <p:nvPr/>
          </p:nvCxnSpPr>
          <p:spPr>
            <a:xfrm flipH="1" flipV="1">
              <a:off x="8563492" y="3956911"/>
              <a:ext cx="64865" cy="15874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14" idx="0"/>
              <a:endCxn id="111" idx="4"/>
            </p:cNvCxnSpPr>
            <p:nvPr/>
          </p:nvCxnSpPr>
          <p:spPr>
            <a:xfrm flipV="1">
              <a:off x="8608377" y="4212810"/>
              <a:ext cx="60223" cy="16858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14" idx="4"/>
              <a:endCxn id="107" idx="0"/>
            </p:cNvCxnSpPr>
            <p:nvPr/>
          </p:nvCxnSpPr>
          <p:spPr>
            <a:xfrm>
              <a:off x="8608377" y="4464206"/>
              <a:ext cx="15842" cy="10091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14" idx="1"/>
              <a:endCxn id="106" idx="6"/>
            </p:cNvCxnSpPr>
            <p:nvPr/>
          </p:nvCxnSpPr>
          <p:spPr>
            <a:xfrm flipH="1" flipV="1">
              <a:off x="8317789" y="4292669"/>
              <a:ext cx="261308" cy="10084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07" idx="7"/>
              <a:endCxn id="112" idx="3"/>
            </p:cNvCxnSpPr>
            <p:nvPr/>
          </p:nvCxnSpPr>
          <p:spPr>
            <a:xfrm flipV="1">
              <a:off x="8715177" y="4496927"/>
              <a:ext cx="183312" cy="10587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12" idx="0"/>
              <a:endCxn id="101" idx="4"/>
            </p:cNvCxnSpPr>
            <p:nvPr/>
          </p:nvCxnSpPr>
          <p:spPr>
            <a:xfrm flipV="1">
              <a:off x="8938733" y="3960699"/>
              <a:ext cx="92168" cy="43907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12" idx="1"/>
              <a:endCxn id="111" idx="5"/>
            </p:cNvCxnSpPr>
            <p:nvPr/>
          </p:nvCxnSpPr>
          <p:spPr>
            <a:xfrm flipH="1" flipV="1">
              <a:off x="8708844" y="4196140"/>
              <a:ext cx="189644" cy="22029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2" idx="7"/>
              <a:endCxn id="102" idx="3"/>
            </p:cNvCxnSpPr>
            <p:nvPr/>
          </p:nvCxnSpPr>
          <p:spPr>
            <a:xfrm flipV="1">
              <a:off x="8978977" y="4305288"/>
              <a:ext cx="152848" cy="11115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12" idx="5"/>
              <a:endCxn id="103" idx="1"/>
            </p:cNvCxnSpPr>
            <p:nvPr/>
          </p:nvCxnSpPr>
          <p:spPr>
            <a:xfrm>
              <a:off x="8978977" y="4496927"/>
              <a:ext cx="120318" cy="11953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04" idx="0"/>
              <a:endCxn id="112" idx="4"/>
            </p:cNvCxnSpPr>
            <p:nvPr/>
          </p:nvCxnSpPr>
          <p:spPr>
            <a:xfrm flipV="1">
              <a:off x="8911894" y="4513597"/>
              <a:ext cx="26839" cy="43554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11083920" y="4734252"/>
            <a:ext cx="1035237" cy="1506533"/>
            <a:chOff x="9791656" y="4321957"/>
            <a:chExt cx="1042421" cy="1717397"/>
          </a:xfrm>
        </p:grpSpPr>
        <p:sp>
          <p:nvSpPr>
            <p:cNvPr id="239" name="Freeform 238"/>
            <p:cNvSpPr/>
            <p:nvPr/>
          </p:nvSpPr>
          <p:spPr>
            <a:xfrm>
              <a:off x="10093075" y="5605560"/>
              <a:ext cx="447546" cy="433794"/>
            </a:xfrm>
            <a:custGeom>
              <a:avLst/>
              <a:gdLst>
                <a:gd name="connsiteX0" fmla="*/ 55291 w 1064006"/>
                <a:gd name="connsiteY0" fmla="*/ 0 h 1188564"/>
                <a:gd name="connsiteX1" fmla="*/ 1008717 w 1064006"/>
                <a:gd name="connsiteY1" fmla="*/ 0 h 1188564"/>
                <a:gd name="connsiteX2" fmla="*/ 1005879 w 1064006"/>
                <a:gd name="connsiteY2" fmla="*/ 198055 h 1188564"/>
                <a:gd name="connsiteX3" fmla="*/ 1025324 w 1064006"/>
                <a:gd name="connsiteY3" fmla="*/ 201981 h 1188564"/>
                <a:gd name="connsiteX4" fmla="*/ 1064006 w 1064006"/>
                <a:gd name="connsiteY4" fmla="*/ 260338 h 1188564"/>
                <a:gd name="connsiteX5" fmla="*/ 1025324 w 1064006"/>
                <a:gd name="connsiteY5" fmla="*/ 318695 h 1188564"/>
                <a:gd name="connsiteX6" fmla="*/ 1004089 w 1064006"/>
                <a:gd name="connsiteY6" fmla="*/ 322982 h 1188564"/>
                <a:gd name="connsiteX7" fmla="*/ 1003464 w 1064006"/>
                <a:gd name="connsiteY7" fmla="*/ 366582 h 1188564"/>
                <a:gd name="connsiteX8" fmla="*/ 1025324 w 1064006"/>
                <a:gd name="connsiteY8" fmla="*/ 370996 h 1188564"/>
                <a:gd name="connsiteX9" fmla="*/ 1064006 w 1064006"/>
                <a:gd name="connsiteY9" fmla="*/ 429353 h 1188564"/>
                <a:gd name="connsiteX10" fmla="*/ 1025324 w 1064006"/>
                <a:gd name="connsiteY10" fmla="*/ 487710 h 1188564"/>
                <a:gd name="connsiteX11" fmla="*/ 1001659 w 1064006"/>
                <a:gd name="connsiteY11" fmla="*/ 492487 h 1188564"/>
                <a:gd name="connsiteX12" fmla="*/ 1001049 w 1064006"/>
                <a:gd name="connsiteY12" fmla="*/ 535111 h 1188564"/>
                <a:gd name="connsiteX13" fmla="*/ 1025324 w 1064006"/>
                <a:gd name="connsiteY13" fmla="*/ 540012 h 1188564"/>
                <a:gd name="connsiteX14" fmla="*/ 1064006 w 1064006"/>
                <a:gd name="connsiteY14" fmla="*/ 598369 h 1188564"/>
                <a:gd name="connsiteX15" fmla="*/ 1000672 w 1064006"/>
                <a:gd name="connsiteY15" fmla="*/ 661703 h 1188564"/>
                <a:gd name="connsiteX16" fmla="*/ 999234 w 1064006"/>
                <a:gd name="connsiteY16" fmla="*/ 661703 h 1188564"/>
                <a:gd name="connsiteX17" fmla="*/ 998628 w 1064006"/>
                <a:gd name="connsiteY17" fmla="*/ 704051 h 1188564"/>
                <a:gd name="connsiteX18" fmla="*/ 1000672 w 1064006"/>
                <a:gd name="connsiteY18" fmla="*/ 704051 h 1188564"/>
                <a:gd name="connsiteX19" fmla="*/ 1064006 w 1064006"/>
                <a:gd name="connsiteY19" fmla="*/ 767385 h 1188564"/>
                <a:gd name="connsiteX20" fmla="*/ 1000672 w 1064006"/>
                <a:gd name="connsiteY20" fmla="*/ 830719 h 1188564"/>
                <a:gd name="connsiteX21" fmla="*/ 961543 w 1064006"/>
                <a:gd name="connsiteY21" fmla="*/ 830719 h 1188564"/>
                <a:gd name="connsiteX22" fmla="*/ 960691 w 1064006"/>
                <a:gd name="connsiteY22" fmla="*/ 839174 h 1188564"/>
                <a:gd name="connsiteX23" fmla="*/ 532003 w 1064006"/>
                <a:gd name="connsiteY23" fmla="*/ 1188564 h 1188564"/>
                <a:gd name="connsiteX24" fmla="*/ 103315 w 1064006"/>
                <a:gd name="connsiteY24" fmla="*/ 839174 h 1188564"/>
                <a:gd name="connsiteX25" fmla="*/ 102463 w 1064006"/>
                <a:gd name="connsiteY25" fmla="*/ 830719 h 1188564"/>
                <a:gd name="connsiteX26" fmla="*/ 63334 w 1064006"/>
                <a:gd name="connsiteY26" fmla="*/ 830719 h 1188564"/>
                <a:gd name="connsiteX27" fmla="*/ 0 w 1064006"/>
                <a:gd name="connsiteY27" fmla="*/ 767385 h 1188564"/>
                <a:gd name="connsiteX28" fmla="*/ 63334 w 1064006"/>
                <a:gd name="connsiteY28" fmla="*/ 704051 h 1188564"/>
                <a:gd name="connsiteX29" fmla="*/ 65381 w 1064006"/>
                <a:gd name="connsiteY29" fmla="*/ 704051 h 1188564"/>
                <a:gd name="connsiteX30" fmla="*/ 64774 w 1064006"/>
                <a:gd name="connsiteY30" fmla="*/ 661703 h 1188564"/>
                <a:gd name="connsiteX31" fmla="*/ 63334 w 1064006"/>
                <a:gd name="connsiteY31" fmla="*/ 661703 h 1188564"/>
                <a:gd name="connsiteX32" fmla="*/ 0 w 1064006"/>
                <a:gd name="connsiteY32" fmla="*/ 598369 h 1188564"/>
                <a:gd name="connsiteX33" fmla="*/ 38682 w 1064006"/>
                <a:gd name="connsiteY33" fmla="*/ 540012 h 1188564"/>
                <a:gd name="connsiteX34" fmla="*/ 62960 w 1064006"/>
                <a:gd name="connsiteY34" fmla="*/ 535110 h 1188564"/>
                <a:gd name="connsiteX35" fmla="*/ 62349 w 1064006"/>
                <a:gd name="connsiteY35" fmla="*/ 492488 h 1188564"/>
                <a:gd name="connsiteX36" fmla="*/ 38682 w 1064006"/>
                <a:gd name="connsiteY36" fmla="*/ 487710 h 1188564"/>
                <a:gd name="connsiteX37" fmla="*/ 0 w 1064006"/>
                <a:gd name="connsiteY37" fmla="*/ 429353 h 1188564"/>
                <a:gd name="connsiteX38" fmla="*/ 38682 w 1064006"/>
                <a:gd name="connsiteY38" fmla="*/ 370996 h 1188564"/>
                <a:gd name="connsiteX39" fmla="*/ 60544 w 1064006"/>
                <a:gd name="connsiteY39" fmla="*/ 366582 h 1188564"/>
                <a:gd name="connsiteX40" fmla="*/ 59920 w 1064006"/>
                <a:gd name="connsiteY40" fmla="*/ 322982 h 1188564"/>
                <a:gd name="connsiteX41" fmla="*/ 38682 w 1064006"/>
                <a:gd name="connsiteY41" fmla="*/ 318695 h 1188564"/>
                <a:gd name="connsiteX42" fmla="*/ 0 w 1064006"/>
                <a:gd name="connsiteY42" fmla="*/ 260338 h 1188564"/>
                <a:gd name="connsiteX43" fmla="*/ 38682 w 1064006"/>
                <a:gd name="connsiteY43" fmla="*/ 201981 h 1188564"/>
                <a:gd name="connsiteX44" fmla="*/ 58129 w 1064006"/>
                <a:gd name="connsiteY44" fmla="*/ 198055 h 11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64006" h="1188564">
                  <a:moveTo>
                    <a:pt x="55291" y="0"/>
                  </a:moveTo>
                  <a:lnTo>
                    <a:pt x="1008717" y="0"/>
                  </a:lnTo>
                  <a:lnTo>
                    <a:pt x="1005879" y="198055"/>
                  </a:lnTo>
                  <a:lnTo>
                    <a:pt x="1025324" y="201981"/>
                  </a:lnTo>
                  <a:cubicBezTo>
                    <a:pt x="1048056" y="211596"/>
                    <a:pt x="1064006" y="234104"/>
                    <a:pt x="1064006" y="260338"/>
                  </a:cubicBezTo>
                  <a:cubicBezTo>
                    <a:pt x="1064006" y="286571"/>
                    <a:pt x="1048056" y="309080"/>
                    <a:pt x="1025324" y="318695"/>
                  </a:cubicBezTo>
                  <a:lnTo>
                    <a:pt x="1004089" y="322982"/>
                  </a:lnTo>
                  <a:lnTo>
                    <a:pt x="1003464" y="366582"/>
                  </a:lnTo>
                  <a:lnTo>
                    <a:pt x="1025324" y="370996"/>
                  </a:lnTo>
                  <a:cubicBezTo>
                    <a:pt x="1048056" y="380611"/>
                    <a:pt x="1064006" y="403119"/>
                    <a:pt x="1064006" y="429353"/>
                  </a:cubicBezTo>
                  <a:cubicBezTo>
                    <a:pt x="1064006" y="455586"/>
                    <a:pt x="1048056" y="478095"/>
                    <a:pt x="1025324" y="487710"/>
                  </a:cubicBezTo>
                  <a:lnTo>
                    <a:pt x="1001659" y="492487"/>
                  </a:lnTo>
                  <a:lnTo>
                    <a:pt x="1001049" y="535111"/>
                  </a:lnTo>
                  <a:lnTo>
                    <a:pt x="1025324" y="540012"/>
                  </a:lnTo>
                  <a:cubicBezTo>
                    <a:pt x="1048056" y="549627"/>
                    <a:pt x="1064006" y="572135"/>
                    <a:pt x="1064006" y="598369"/>
                  </a:cubicBezTo>
                  <a:cubicBezTo>
                    <a:pt x="1064006" y="633347"/>
                    <a:pt x="1035650" y="661703"/>
                    <a:pt x="1000672" y="661703"/>
                  </a:cubicBezTo>
                  <a:lnTo>
                    <a:pt x="999234" y="661703"/>
                  </a:lnTo>
                  <a:lnTo>
                    <a:pt x="998628" y="704051"/>
                  </a:lnTo>
                  <a:lnTo>
                    <a:pt x="1000672" y="704051"/>
                  </a:lnTo>
                  <a:cubicBezTo>
                    <a:pt x="1035650" y="704051"/>
                    <a:pt x="1064006" y="732407"/>
                    <a:pt x="1064006" y="767385"/>
                  </a:cubicBezTo>
                  <a:cubicBezTo>
                    <a:pt x="1064006" y="802363"/>
                    <a:pt x="1035650" y="830719"/>
                    <a:pt x="1000672" y="830719"/>
                  </a:cubicBezTo>
                  <a:lnTo>
                    <a:pt x="961543" y="830719"/>
                  </a:lnTo>
                  <a:lnTo>
                    <a:pt x="960691" y="839174"/>
                  </a:lnTo>
                  <a:cubicBezTo>
                    <a:pt x="919889" y="1038571"/>
                    <a:pt x="743463" y="1188564"/>
                    <a:pt x="532003" y="1188564"/>
                  </a:cubicBezTo>
                  <a:cubicBezTo>
                    <a:pt x="320544" y="1188564"/>
                    <a:pt x="144118" y="1038571"/>
                    <a:pt x="103315" y="839174"/>
                  </a:cubicBezTo>
                  <a:lnTo>
                    <a:pt x="102463" y="830719"/>
                  </a:lnTo>
                  <a:lnTo>
                    <a:pt x="63334" y="830719"/>
                  </a:lnTo>
                  <a:cubicBezTo>
                    <a:pt x="28356" y="830719"/>
                    <a:pt x="0" y="802363"/>
                    <a:pt x="0" y="767385"/>
                  </a:cubicBezTo>
                  <a:cubicBezTo>
                    <a:pt x="0" y="732407"/>
                    <a:pt x="28356" y="704051"/>
                    <a:pt x="63334" y="704051"/>
                  </a:cubicBezTo>
                  <a:lnTo>
                    <a:pt x="65381" y="704051"/>
                  </a:lnTo>
                  <a:lnTo>
                    <a:pt x="64774" y="661703"/>
                  </a:lnTo>
                  <a:lnTo>
                    <a:pt x="63334" y="661703"/>
                  </a:lnTo>
                  <a:cubicBezTo>
                    <a:pt x="28356" y="661703"/>
                    <a:pt x="0" y="633347"/>
                    <a:pt x="0" y="598369"/>
                  </a:cubicBezTo>
                  <a:cubicBezTo>
                    <a:pt x="0" y="572135"/>
                    <a:pt x="15950" y="549627"/>
                    <a:pt x="38682" y="540012"/>
                  </a:cubicBezTo>
                  <a:lnTo>
                    <a:pt x="62960" y="535110"/>
                  </a:lnTo>
                  <a:lnTo>
                    <a:pt x="62349" y="492488"/>
                  </a:lnTo>
                  <a:lnTo>
                    <a:pt x="38682" y="487710"/>
                  </a:lnTo>
                  <a:cubicBezTo>
                    <a:pt x="15950" y="478095"/>
                    <a:pt x="0" y="455586"/>
                    <a:pt x="0" y="429353"/>
                  </a:cubicBezTo>
                  <a:cubicBezTo>
                    <a:pt x="0" y="403119"/>
                    <a:pt x="15950" y="380611"/>
                    <a:pt x="38682" y="370996"/>
                  </a:cubicBezTo>
                  <a:lnTo>
                    <a:pt x="60544" y="366582"/>
                  </a:lnTo>
                  <a:lnTo>
                    <a:pt x="59920" y="322982"/>
                  </a:lnTo>
                  <a:lnTo>
                    <a:pt x="38682" y="318695"/>
                  </a:lnTo>
                  <a:cubicBezTo>
                    <a:pt x="15950" y="309080"/>
                    <a:pt x="0" y="286571"/>
                    <a:pt x="0" y="260338"/>
                  </a:cubicBezTo>
                  <a:cubicBezTo>
                    <a:pt x="0" y="234104"/>
                    <a:pt x="15950" y="211596"/>
                    <a:pt x="38682" y="201981"/>
                  </a:cubicBezTo>
                  <a:lnTo>
                    <a:pt x="58129" y="19805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10089587" y="5472183"/>
              <a:ext cx="80505" cy="8050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10466195" y="5472183"/>
              <a:ext cx="58571" cy="5857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10285560" y="5486732"/>
              <a:ext cx="58571" cy="5857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9964362" y="5253986"/>
              <a:ext cx="80505" cy="8050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9827465" y="5043803"/>
              <a:ext cx="80505" cy="8050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9791656" y="4779359"/>
              <a:ext cx="80505" cy="8050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9923859" y="4471861"/>
              <a:ext cx="80505" cy="8050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10132813" y="4335454"/>
              <a:ext cx="80505" cy="8050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10384185" y="4321957"/>
              <a:ext cx="80505" cy="8050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10653730" y="4492854"/>
              <a:ext cx="80505" cy="8050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10753572" y="4748356"/>
              <a:ext cx="80505" cy="8050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10730565" y="5025362"/>
              <a:ext cx="80505" cy="8050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10580529" y="5272438"/>
              <a:ext cx="58571" cy="5857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10173690" y="5228276"/>
              <a:ext cx="58571" cy="5857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10065146" y="4745903"/>
              <a:ext cx="124487" cy="1244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10315380" y="5000840"/>
              <a:ext cx="181952" cy="181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10195795" y="4942268"/>
              <a:ext cx="58571" cy="5857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9998108" y="4964398"/>
              <a:ext cx="58571" cy="5857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10313412" y="4520687"/>
              <a:ext cx="58571" cy="5857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10397492" y="4671161"/>
              <a:ext cx="80505" cy="8050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10588544" y="4883893"/>
              <a:ext cx="80505" cy="8050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10069807" y="4521669"/>
              <a:ext cx="124487" cy="1244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10365866" y="4870895"/>
              <a:ext cx="58571" cy="5857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cxnSp>
          <p:nvCxnSpPr>
            <p:cNvPr id="263" name="Straight Connector 262"/>
            <p:cNvCxnSpPr>
              <a:stCxn id="240" idx="6"/>
              <a:endCxn id="242" idx="2"/>
            </p:cNvCxnSpPr>
            <p:nvPr/>
          </p:nvCxnSpPr>
          <p:spPr>
            <a:xfrm>
              <a:off x="10170092" y="5512436"/>
              <a:ext cx="115469" cy="358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42" idx="6"/>
              <a:endCxn id="241" idx="2"/>
            </p:cNvCxnSpPr>
            <p:nvPr/>
          </p:nvCxnSpPr>
          <p:spPr>
            <a:xfrm flipV="1">
              <a:off x="10344132" y="5501469"/>
              <a:ext cx="122063" cy="1454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41" idx="7"/>
              <a:endCxn id="252" idx="3"/>
            </p:cNvCxnSpPr>
            <p:nvPr/>
          </p:nvCxnSpPr>
          <p:spPr>
            <a:xfrm flipV="1">
              <a:off x="10516189" y="5322431"/>
              <a:ext cx="72918" cy="15833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52" idx="7"/>
              <a:endCxn id="251" idx="3"/>
            </p:cNvCxnSpPr>
            <p:nvPr/>
          </p:nvCxnSpPr>
          <p:spPr>
            <a:xfrm flipV="1">
              <a:off x="10630522" y="5094077"/>
              <a:ext cx="111832" cy="18693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51" idx="0"/>
              <a:endCxn id="250" idx="4"/>
            </p:cNvCxnSpPr>
            <p:nvPr/>
          </p:nvCxnSpPr>
          <p:spPr>
            <a:xfrm flipV="1">
              <a:off x="10770817" y="4828860"/>
              <a:ext cx="23007" cy="19650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50" idx="0"/>
              <a:endCxn id="249" idx="5"/>
            </p:cNvCxnSpPr>
            <p:nvPr/>
          </p:nvCxnSpPr>
          <p:spPr>
            <a:xfrm flipH="1" flipV="1">
              <a:off x="10722446" y="4561570"/>
              <a:ext cx="71379" cy="18678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49" idx="1"/>
              <a:endCxn id="248" idx="6"/>
            </p:cNvCxnSpPr>
            <p:nvPr/>
          </p:nvCxnSpPr>
          <p:spPr>
            <a:xfrm flipH="1" flipV="1">
              <a:off x="10464689" y="4362209"/>
              <a:ext cx="200831" cy="14243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48" idx="2"/>
              <a:endCxn id="247" idx="6"/>
            </p:cNvCxnSpPr>
            <p:nvPr/>
          </p:nvCxnSpPr>
          <p:spPr>
            <a:xfrm flipH="1">
              <a:off x="10213318" y="4362209"/>
              <a:ext cx="170866" cy="1349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47" idx="2"/>
              <a:endCxn id="246" idx="7"/>
            </p:cNvCxnSpPr>
            <p:nvPr/>
          </p:nvCxnSpPr>
          <p:spPr>
            <a:xfrm flipH="1">
              <a:off x="9992575" y="4375706"/>
              <a:ext cx="140239" cy="10794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46" idx="3"/>
              <a:endCxn id="245" idx="0"/>
            </p:cNvCxnSpPr>
            <p:nvPr/>
          </p:nvCxnSpPr>
          <p:spPr>
            <a:xfrm flipH="1">
              <a:off x="9831908" y="4540576"/>
              <a:ext cx="103741" cy="23878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45" idx="4"/>
              <a:endCxn id="244" idx="0"/>
            </p:cNvCxnSpPr>
            <p:nvPr/>
          </p:nvCxnSpPr>
          <p:spPr>
            <a:xfrm>
              <a:off x="9831908" y="4859864"/>
              <a:ext cx="35809" cy="18393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44" idx="5"/>
              <a:endCxn id="243" idx="1"/>
            </p:cNvCxnSpPr>
            <p:nvPr/>
          </p:nvCxnSpPr>
          <p:spPr>
            <a:xfrm>
              <a:off x="9896180" y="5112518"/>
              <a:ext cx="79972" cy="15325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43" idx="4"/>
              <a:endCxn id="240" idx="1"/>
            </p:cNvCxnSpPr>
            <p:nvPr/>
          </p:nvCxnSpPr>
          <p:spPr>
            <a:xfrm>
              <a:off x="10004614" y="5334491"/>
              <a:ext cx="96762" cy="14948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240" idx="7"/>
              <a:endCxn id="253" idx="4"/>
            </p:cNvCxnSpPr>
            <p:nvPr/>
          </p:nvCxnSpPr>
          <p:spPr>
            <a:xfrm flipV="1">
              <a:off x="10158302" y="5286847"/>
              <a:ext cx="44674" cy="19712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stCxn id="253" idx="6"/>
              <a:endCxn id="252" idx="2"/>
            </p:cNvCxnSpPr>
            <p:nvPr/>
          </p:nvCxnSpPr>
          <p:spPr>
            <a:xfrm>
              <a:off x="10232262" y="5257562"/>
              <a:ext cx="348267" cy="4416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53" idx="5"/>
              <a:endCxn id="242" idx="0"/>
            </p:cNvCxnSpPr>
            <p:nvPr/>
          </p:nvCxnSpPr>
          <p:spPr>
            <a:xfrm>
              <a:off x="10223684" y="5278270"/>
              <a:ext cx="91163" cy="20846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41" idx="1"/>
              <a:endCxn id="253" idx="5"/>
            </p:cNvCxnSpPr>
            <p:nvPr/>
          </p:nvCxnSpPr>
          <p:spPr>
            <a:xfrm flipH="1" flipV="1">
              <a:off x="10223684" y="5278270"/>
              <a:ext cx="251089" cy="20249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53" idx="1"/>
              <a:endCxn id="257" idx="5"/>
            </p:cNvCxnSpPr>
            <p:nvPr/>
          </p:nvCxnSpPr>
          <p:spPr>
            <a:xfrm flipH="1" flipV="1">
              <a:off x="10048101" y="5014392"/>
              <a:ext cx="134166" cy="22246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43" idx="7"/>
              <a:endCxn id="253" idx="2"/>
            </p:cNvCxnSpPr>
            <p:nvPr/>
          </p:nvCxnSpPr>
          <p:spPr>
            <a:xfrm flipV="1">
              <a:off x="10033077" y="5257562"/>
              <a:ext cx="140613" cy="821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257" idx="3"/>
              <a:endCxn id="244" idx="7"/>
            </p:cNvCxnSpPr>
            <p:nvPr/>
          </p:nvCxnSpPr>
          <p:spPr>
            <a:xfrm flipH="1">
              <a:off x="9896180" y="5014392"/>
              <a:ext cx="110506" cy="4120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43" idx="0"/>
              <a:endCxn id="257" idx="4"/>
            </p:cNvCxnSpPr>
            <p:nvPr/>
          </p:nvCxnSpPr>
          <p:spPr>
            <a:xfrm flipV="1">
              <a:off x="10004614" y="5022970"/>
              <a:ext cx="22779" cy="23101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257" idx="0"/>
              <a:endCxn id="246" idx="4"/>
            </p:cNvCxnSpPr>
            <p:nvPr/>
          </p:nvCxnSpPr>
          <p:spPr>
            <a:xfrm flipH="1" flipV="1">
              <a:off x="9964112" y="4552365"/>
              <a:ext cx="63282" cy="41203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57" idx="1"/>
              <a:endCxn id="245" idx="6"/>
            </p:cNvCxnSpPr>
            <p:nvPr/>
          </p:nvCxnSpPr>
          <p:spPr>
            <a:xfrm flipH="1" flipV="1">
              <a:off x="9872161" y="4819611"/>
              <a:ext cx="134525" cy="15336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46" idx="6"/>
              <a:endCxn id="261" idx="1"/>
            </p:cNvCxnSpPr>
            <p:nvPr/>
          </p:nvCxnSpPr>
          <p:spPr>
            <a:xfrm>
              <a:off x="10004364" y="4512113"/>
              <a:ext cx="83673" cy="2778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61" idx="4"/>
              <a:endCxn id="254" idx="0"/>
            </p:cNvCxnSpPr>
            <p:nvPr/>
          </p:nvCxnSpPr>
          <p:spPr>
            <a:xfrm flipH="1">
              <a:off x="10127389" y="4646156"/>
              <a:ext cx="4661" cy="9974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54" idx="5"/>
              <a:endCxn id="256" idx="1"/>
            </p:cNvCxnSpPr>
            <p:nvPr/>
          </p:nvCxnSpPr>
          <p:spPr>
            <a:xfrm>
              <a:off x="10171402" y="4852159"/>
              <a:ext cx="32971" cy="9868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56" idx="5"/>
              <a:endCxn id="255" idx="1"/>
            </p:cNvCxnSpPr>
            <p:nvPr/>
          </p:nvCxnSpPr>
          <p:spPr>
            <a:xfrm>
              <a:off x="10245789" y="4992262"/>
              <a:ext cx="96237" cy="3522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stCxn id="255" idx="5"/>
              <a:endCxn id="252" idx="1"/>
            </p:cNvCxnSpPr>
            <p:nvPr/>
          </p:nvCxnSpPr>
          <p:spPr>
            <a:xfrm>
              <a:off x="10470686" y="5156145"/>
              <a:ext cx="118421" cy="12487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55" idx="3"/>
              <a:endCxn id="253" idx="7"/>
            </p:cNvCxnSpPr>
            <p:nvPr/>
          </p:nvCxnSpPr>
          <p:spPr>
            <a:xfrm flipH="1">
              <a:off x="10223684" y="5156145"/>
              <a:ext cx="118343" cy="8070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stCxn id="256" idx="3"/>
              <a:endCxn id="257" idx="6"/>
            </p:cNvCxnSpPr>
            <p:nvPr/>
          </p:nvCxnSpPr>
          <p:spPr>
            <a:xfrm flipH="1">
              <a:off x="10056679" y="4992262"/>
              <a:ext cx="147694" cy="142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54" idx="3"/>
              <a:endCxn id="257" idx="7"/>
            </p:cNvCxnSpPr>
            <p:nvPr/>
          </p:nvCxnSpPr>
          <p:spPr>
            <a:xfrm flipH="1">
              <a:off x="10048101" y="4852159"/>
              <a:ext cx="35275" cy="12081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254" idx="7"/>
              <a:endCxn id="258" idx="3"/>
            </p:cNvCxnSpPr>
            <p:nvPr/>
          </p:nvCxnSpPr>
          <p:spPr>
            <a:xfrm flipV="1">
              <a:off x="10171402" y="4570680"/>
              <a:ext cx="150588" cy="19345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58" idx="7"/>
              <a:endCxn id="248" idx="3"/>
            </p:cNvCxnSpPr>
            <p:nvPr/>
          </p:nvCxnSpPr>
          <p:spPr>
            <a:xfrm flipV="1">
              <a:off x="10363406" y="4390672"/>
              <a:ext cx="32568" cy="13859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61" idx="7"/>
              <a:endCxn id="248" idx="3"/>
            </p:cNvCxnSpPr>
            <p:nvPr/>
          </p:nvCxnSpPr>
          <p:spPr>
            <a:xfrm flipV="1">
              <a:off x="10176062" y="4390672"/>
              <a:ext cx="219912" cy="149228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stCxn id="247" idx="5"/>
              <a:endCxn id="258" idx="1"/>
            </p:cNvCxnSpPr>
            <p:nvPr/>
          </p:nvCxnSpPr>
          <p:spPr>
            <a:xfrm>
              <a:off x="10201529" y="4404169"/>
              <a:ext cx="120462" cy="12509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259" idx="7"/>
              <a:endCxn id="249" idx="3"/>
            </p:cNvCxnSpPr>
            <p:nvPr/>
          </p:nvCxnSpPr>
          <p:spPr>
            <a:xfrm flipV="1">
              <a:off x="10466207" y="4561570"/>
              <a:ext cx="199313" cy="12138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stCxn id="259" idx="0"/>
              <a:endCxn id="248" idx="4"/>
            </p:cNvCxnSpPr>
            <p:nvPr/>
          </p:nvCxnSpPr>
          <p:spPr>
            <a:xfrm flipH="1" flipV="1">
              <a:off x="10424437" y="4402462"/>
              <a:ext cx="13308" cy="26869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259" idx="1"/>
              <a:endCxn id="258" idx="5"/>
            </p:cNvCxnSpPr>
            <p:nvPr/>
          </p:nvCxnSpPr>
          <p:spPr>
            <a:xfrm flipH="1" flipV="1">
              <a:off x="10363406" y="4570680"/>
              <a:ext cx="45876" cy="11227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>
              <a:stCxn id="262" idx="0"/>
              <a:endCxn id="259" idx="4"/>
            </p:cNvCxnSpPr>
            <p:nvPr/>
          </p:nvCxnSpPr>
          <p:spPr>
            <a:xfrm flipV="1">
              <a:off x="10395151" y="4751665"/>
              <a:ext cx="42593" cy="11922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62" idx="4"/>
              <a:endCxn id="255" idx="0"/>
            </p:cNvCxnSpPr>
            <p:nvPr/>
          </p:nvCxnSpPr>
          <p:spPr>
            <a:xfrm>
              <a:off x="10395151" y="4929466"/>
              <a:ext cx="11205" cy="7137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62" idx="1"/>
              <a:endCxn id="254" idx="6"/>
            </p:cNvCxnSpPr>
            <p:nvPr/>
          </p:nvCxnSpPr>
          <p:spPr>
            <a:xfrm flipH="1" flipV="1">
              <a:off x="10189633" y="4808146"/>
              <a:ext cx="184811" cy="7132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255" idx="7"/>
              <a:endCxn id="260" idx="3"/>
            </p:cNvCxnSpPr>
            <p:nvPr/>
          </p:nvCxnSpPr>
          <p:spPr>
            <a:xfrm flipV="1">
              <a:off x="10470686" y="4952608"/>
              <a:ext cx="129648" cy="7487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60" idx="0"/>
              <a:endCxn id="249" idx="4"/>
            </p:cNvCxnSpPr>
            <p:nvPr/>
          </p:nvCxnSpPr>
          <p:spPr>
            <a:xfrm flipV="1">
              <a:off x="10628797" y="4573359"/>
              <a:ext cx="65186" cy="31053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>
              <a:stCxn id="260" idx="1"/>
              <a:endCxn id="259" idx="5"/>
            </p:cNvCxnSpPr>
            <p:nvPr/>
          </p:nvCxnSpPr>
          <p:spPr>
            <a:xfrm flipH="1" flipV="1">
              <a:off x="10466207" y="4739876"/>
              <a:ext cx="134126" cy="155807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stCxn id="260" idx="7"/>
              <a:endCxn id="250" idx="3"/>
            </p:cNvCxnSpPr>
            <p:nvPr/>
          </p:nvCxnSpPr>
          <p:spPr>
            <a:xfrm flipV="1">
              <a:off x="10657259" y="4817071"/>
              <a:ext cx="108102" cy="78612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>
              <a:stCxn id="260" idx="5"/>
              <a:endCxn id="251" idx="1"/>
            </p:cNvCxnSpPr>
            <p:nvPr/>
          </p:nvCxnSpPr>
          <p:spPr>
            <a:xfrm>
              <a:off x="10657259" y="4952608"/>
              <a:ext cx="85095" cy="8454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stCxn id="252" idx="0"/>
              <a:endCxn id="260" idx="4"/>
            </p:cNvCxnSpPr>
            <p:nvPr/>
          </p:nvCxnSpPr>
          <p:spPr>
            <a:xfrm flipV="1">
              <a:off x="10609815" y="4964398"/>
              <a:ext cx="18982" cy="30804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289781" y="1020559"/>
            <a:ext cx="3923569" cy="432048"/>
          </a:xfrm>
        </p:spPr>
        <p:txBody>
          <a:bodyPr/>
          <a:lstStyle/>
          <a:p>
            <a:r>
              <a:rPr lang="en-US" altLang="zh-CN" sz="2000" dirty="0">
                <a:cs typeface="+mn-ea"/>
                <a:sym typeface="+mn-lt"/>
              </a:rPr>
              <a:t>CISC</a:t>
            </a:r>
            <a:r>
              <a:rPr lang="zh-CN" altLang="en-US" sz="2000" dirty="0">
                <a:cs typeface="+mn-ea"/>
                <a:sym typeface="+mn-lt"/>
              </a:rPr>
              <a:t>的典例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en-US" altLang="zh-CN" sz="2000" dirty="0" smtClean="0">
                <a:cs typeface="+mn-ea"/>
                <a:sym typeface="+mn-lt"/>
              </a:rPr>
              <a:t>x86(from 1978)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xmlns="" id="{9E8775B0-312C-4F64-ACD5-AD8E8A614497}"/>
              </a:ext>
            </a:extLst>
          </p:cNvPr>
          <p:cNvSpPr/>
          <p:nvPr/>
        </p:nvSpPr>
        <p:spPr>
          <a:xfrm>
            <a:off x="92671" y="32977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9" name="文本占位符 1">
            <a:extLst>
              <a:ext uri="{FF2B5EF4-FFF2-40B4-BE49-F238E27FC236}">
                <a16:creationId xmlns:a16="http://schemas.microsoft.com/office/drawing/2014/main" xmlns="" id="{997469A8-44C3-4D72-8912-BEEB3F2577C1}"/>
              </a:ext>
            </a:extLst>
          </p:cNvPr>
          <p:cNvSpPr txBox="1">
            <a:spLocks/>
          </p:cNvSpPr>
          <p:nvPr/>
        </p:nvSpPr>
        <p:spPr>
          <a:xfrm>
            <a:off x="756549" y="233971"/>
            <a:ext cx="5992044" cy="670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3200" dirty="0">
                <a:cs typeface="+mn-ea"/>
                <a:sym typeface="+mn-lt"/>
              </a:rPr>
              <a:t>Case of study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170C9E4F-52E7-4303-879B-13C72ECA63B7}"/>
              </a:ext>
            </a:extLst>
          </p:cNvPr>
          <p:cNvSpPr/>
          <p:nvPr/>
        </p:nvSpPr>
        <p:spPr>
          <a:xfrm>
            <a:off x="641034" y="1758708"/>
            <a:ext cx="956458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j-ea"/>
                <a:cs typeface="+mn-ea"/>
                <a:sym typeface="+mn-lt"/>
              </a:rPr>
              <a:t>为什么叫</a:t>
            </a:r>
            <a:r>
              <a:rPr lang="en-US" altLang="zh-CN" b="1" dirty="0">
                <a:latin typeface="+mj-ea"/>
                <a:cs typeface="+mn-ea"/>
                <a:sym typeface="+mn-lt"/>
              </a:rPr>
              <a:t>x86</a:t>
            </a:r>
            <a:r>
              <a:rPr lang="zh-CN" altLang="en-US" b="1" dirty="0">
                <a:latin typeface="+mj-ea"/>
                <a:cs typeface="+mn-ea"/>
                <a:sym typeface="+mn-lt"/>
              </a:rPr>
              <a:t>？</a:t>
            </a:r>
            <a:endParaRPr lang="en-US" altLang="zh-CN" b="1" dirty="0">
              <a:latin typeface="+mj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952" y="236047"/>
            <a:ext cx="4189307" cy="2436780"/>
          </a:xfrm>
          <a:prstGeom prst="rect">
            <a:avLst/>
          </a:prstGeom>
        </p:spPr>
      </p:pic>
      <p:sp>
        <p:nvSpPr>
          <p:cNvPr id="231" name="矩形 230">
            <a:extLst>
              <a:ext uri="{FF2B5EF4-FFF2-40B4-BE49-F238E27FC236}">
                <a16:creationId xmlns:a16="http://schemas.microsoft.com/office/drawing/2014/main" xmlns="" id="{170C9E4F-52E7-4303-879B-13C72ECA63B7}"/>
              </a:ext>
            </a:extLst>
          </p:cNvPr>
          <p:cNvSpPr/>
          <p:nvPr/>
        </p:nvSpPr>
        <p:spPr>
          <a:xfrm>
            <a:off x="641034" y="3296870"/>
            <a:ext cx="95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j-ea"/>
                <a:cs typeface="+mn-ea"/>
                <a:sym typeface="+mn-lt"/>
              </a:rPr>
              <a:t>指令集体系</a:t>
            </a:r>
            <a:endParaRPr lang="en-US" altLang="zh-CN" b="1" dirty="0">
              <a:latin typeface="+mj-ea"/>
              <a:cs typeface="+mn-ea"/>
              <a:sym typeface="+mn-lt"/>
            </a:endParaRPr>
          </a:p>
        </p:txBody>
      </p:sp>
      <p:sp>
        <p:nvSpPr>
          <p:cNvPr id="232" name="TextBox 83"/>
          <p:cNvSpPr txBox="1"/>
          <p:nvPr/>
        </p:nvSpPr>
        <p:spPr>
          <a:xfrm>
            <a:off x="1872645" y="3198009"/>
            <a:ext cx="268379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24" name="图片 2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69" y="172186"/>
            <a:ext cx="2762250" cy="6829425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555" y="153737"/>
            <a:ext cx="2480023" cy="7232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922" y="272958"/>
            <a:ext cx="2013048" cy="7232650"/>
          </a:xfrm>
          <a:prstGeom prst="rect">
            <a:avLst/>
          </a:prstGeom>
        </p:spPr>
      </p:pic>
      <p:sp>
        <p:nvSpPr>
          <p:cNvPr id="236" name="TextBox 83"/>
          <p:cNvSpPr txBox="1"/>
          <p:nvPr/>
        </p:nvSpPr>
        <p:spPr>
          <a:xfrm>
            <a:off x="1848247" y="3508817"/>
            <a:ext cx="4318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典型的</a:t>
            </a:r>
            <a:r>
              <a:rPr lang="en-US" altLang="zh-CN" sz="1600" dirty="0" smtClean="0">
                <a:latin typeface="+mj-ea"/>
                <a:ea typeface="+mj-ea"/>
                <a:cs typeface="+mn-ea"/>
                <a:sym typeface="+mn-lt"/>
              </a:rPr>
              <a:t>CISC</a:t>
            </a:r>
            <a:endParaRPr 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xmlns="" id="{170C9E4F-52E7-4303-879B-13C72ECA63B7}"/>
              </a:ext>
            </a:extLst>
          </p:cNvPr>
          <p:cNvSpPr/>
          <p:nvPr/>
        </p:nvSpPr>
        <p:spPr>
          <a:xfrm>
            <a:off x="641034" y="4941114"/>
            <a:ext cx="95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j-ea"/>
                <a:cs typeface="+mn-ea"/>
                <a:sym typeface="+mn-lt"/>
              </a:rPr>
              <a:t>X86</a:t>
            </a:r>
            <a:r>
              <a:rPr lang="zh-CN" altLang="en-US" b="1" dirty="0" smtClean="0">
                <a:latin typeface="+mj-ea"/>
                <a:cs typeface="+mn-ea"/>
                <a:sym typeface="+mn-lt"/>
              </a:rPr>
              <a:t>的展望</a:t>
            </a:r>
            <a:endParaRPr lang="en-US" altLang="zh-CN" b="1" dirty="0">
              <a:latin typeface="+mj-ea"/>
              <a:cs typeface="+mn-ea"/>
              <a:sym typeface="+mn-lt"/>
            </a:endParaRPr>
          </a:p>
        </p:txBody>
      </p:sp>
      <p:sp>
        <p:nvSpPr>
          <p:cNvPr id="238" name="TextBox 83"/>
          <p:cNvSpPr txBox="1"/>
          <p:nvPr/>
        </p:nvSpPr>
        <p:spPr>
          <a:xfrm>
            <a:off x="1868830" y="5171946"/>
            <a:ext cx="4318015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EPIC</a:t>
            </a:r>
            <a:r>
              <a:rPr lang="zh-CN" altLang="en-US" sz="1600" smtClean="0"/>
              <a:t>？</a:t>
            </a:r>
            <a:endParaRPr lang="en-US" sz="1600" dirty="0"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2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">
        <p14:switch dir="r"/>
      </p:transition>
    </mc:Choice>
    <mc:Fallback xmlns="" xmlns:p15="http://schemas.microsoft.com/office/powerpoint/2012/main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0" presetClass="entr" presetSubtype="0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2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85" grpId="0" animBg="1"/>
      <p:bldP spid="87" grpId="0" animBg="1"/>
      <p:bldP spid="81" grpId="0"/>
      <p:bldP spid="231" grpId="0"/>
      <p:bldP spid="232" grpId="0"/>
      <p:bldP spid="236" grpId="0"/>
      <p:bldP spid="235" grpId="0"/>
      <p:bldP spid="2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4D35E5D9-4478-444A-8029-21693CE49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45" y="2855628"/>
            <a:ext cx="3484052" cy="2322701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7730046" y="2074520"/>
            <a:ext cx="4096193" cy="120170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2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375" dirty="0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9523" y="1698665"/>
            <a:ext cx="2396830" cy="1433726"/>
          </a:xfrm>
          <a:prstGeom prst="rect">
            <a:avLst/>
          </a:prstGeom>
          <a:noFill/>
        </p:spPr>
        <p:txBody>
          <a:bodyPr wrap="square" lIns="128580" rIns="128580" rtlCol="0">
            <a:spAutoFit/>
          </a:bodyPr>
          <a:lstStyle/>
          <a:p>
            <a:pPr lvl="0" algn="r">
              <a:lnSpc>
                <a:spcPct val="150000"/>
              </a:lnSpc>
              <a:spcBef>
                <a:spcPts val="1125"/>
              </a:spcBef>
            </a:pPr>
            <a:r>
              <a:rPr lang="zh-CN" altLang="en-US" sz="16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  <a:endParaRPr lang="en-US" altLang="zh-CN" sz="160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 algn="r">
              <a:lnSpc>
                <a:spcPct val="150000"/>
              </a:lnSpc>
              <a:spcBef>
                <a:spcPts val="1125"/>
              </a:spcBef>
            </a:pPr>
            <a:r>
              <a:rPr lang="zh-CN" altLang="en-US" sz="12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致力于将品牌以更多样化的形式进行推广，将产品以更方便快捷的渠道</a:t>
            </a:r>
            <a:endParaRPr lang="en-US" altLang="zh-CN" sz="120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7004" y="1986532"/>
            <a:ext cx="2813151" cy="1156727"/>
          </a:xfrm>
          <a:prstGeom prst="rect">
            <a:avLst/>
          </a:prstGeom>
          <a:noFill/>
        </p:spPr>
        <p:txBody>
          <a:bodyPr wrap="square" lIns="128580" rIns="128580" rtlCol="0">
            <a:spAutoFit/>
          </a:bodyPr>
          <a:lstStyle/>
          <a:p>
            <a:pPr lvl="0" algn="r">
              <a:lnSpc>
                <a:spcPct val="150000"/>
              </a:lnSpc>
              <a:spcBef>
                <a:spcPts val="1125"/>
              </a:spcBef>
            </a:pPr>
            <a:r>
              <a:rPr lang="zh-CN" altLang="en-US" sz="16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  <a:endParaRPr lang="en-US" altLang="zh-CN" sz="160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 algn="r">
              <a:lnSpc>
                <a:spcPct val="150000"/>
              </a:lnSpc>
              <a:spcBef>
                <a:spcPts val="1125"/>
              </a:spcBef>
            </a:pPr>
            <a:r>
              <a:rPr lang="zh-CN" altLang="en-US" sz="12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致力于将品牌以更多样化的形式进行推广，将产品以更方便快捷的渠道</a:t>
            </a:r>
            <a:endParaRPr lang="en-US" altLang="zh-CN" sz="120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Freeform 8"/>
          <p:cNvSpPr/>
          <p:nvPr/>
        </p:nvSpPr>
        <p:spPr>
          <a:xfrm flipH="1">
            <a:off x="1352511" y="2362386"/>
            <a:ext cx="4080018" cy="106266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375" dirty="0">
              <a:cs typeface="+mn-ea"/>
              <a:sym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53675" y="3175804"/>
            <a:ext cx="459147" cy="459147"/>
            <a:chOff x="4726406" y="2660918"/>
            <a:chExt cx="435363" cy="435363"/>
          </a:xfrm>
        </p:grpSpPr>
        <p:sp>
          <p:nvSpPr>
            <p:cNvPr id="11" name="Oval 10"/>
            <p:cNvSpPr/>
            <p:nvPr/>
          </p:nvSpPr>
          <p:spPr>
            <a:xfrm>
              <a:off x="4726406" y="2660918"/>
              <a:ext cx="435363" cy="43536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20075" y="2753346"/>
              <a:ext cx="270326" cy="27032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19921" y="3273990"/>
            <a:ext cx="459147" cy="459147"/>
            <a:chOff x="4726406" y="2660918"/>
            <a:chExt cx="435363" cy="435363"/>
          </a:xfrm>
        </p:grpSpPr>
        <p:sp>
          <p:nvSpPr>
            <p:cNvPr id="14" name="Oval 13"/>
            <p:cNvSpPr/>
            <p:nvPr/>
          </p:nvSpPr>
          <p:spPr>
            <a:xfrm>
              <a:off x="4726406" y="2660918"/>
              <a:ext cx="435363" cy="43536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820075" y="2742195"/>
              <a:ext cx="270326" cy="270326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 flipV="1">
            <a:off x="7635376" y="4561435"/>
            <a:ext cx="4096193" cy="51378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375" dirty="0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84853" y="4699359"/>
            <a:ext cx="2396830" cy="1433726"/>
          </a:xfrm>
          <a:prstGeom prst="rect">
            <a:avLst/>
          </a:prstGeom>
          <a:noFill/>
        </p:spPr>
        <p:txBody>
          <a:bodyPr wrap="square" lIns="128580" rIns="128580" rtlCol="0">
            <a:spAutoFit/>
          </a:bodyPr>
          <a:lstStyle/>
          <a:p>
            <a:pPr lvl="0" algn="r">
              <a:lnSpc>
                <a:spcPct val="150000"/>
              </a:lnSpc>
              <a:spcBef>
                <a:spcPts val="1125"/>
              </a:spcBef>
            </a:pPr>
            <a:r>
              <a:rPr lang="zh-CN" altLang="en-US" sz="16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  <a:endParaRPr lang="en-US" altLang="zh-CN" sz="160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 algn="r">
              <a:lnSpc>
                <a:spcPct val="150000"/>
              </a:lnSpc>
              <a:spcBef>
                <a:spcPts val="1125"/>
              </a:spcBef>
            </a:pPr>
            <a:r>
              <a:rPr lang="zh-CN" altLang="en-US" sz="12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致力于将品牌以更多样化的形式进行推广，将产品以更方便快捷的渠道</a:t>
            </a:r>
            <a:endParaRPr lang="en-US" altLang="zh-CN" sz="120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418707" y="4331861"/>
            <a:ext cx="459147" cy="459147"/>
            <a:chOff x="4726406" y="2660918"/>
            <a:chExt cx="435363" cy="435363"/>
          </a:xfrm>
        </p:grpSpPr>
        <p:sp>
          <p:nvSpPr>
            <p:cNvPr id="19" name="Oval 18"/>
            <p:cNvSpPr/>
            <p:nvPr/>
          </p:nvSpPr>
          <p:spPr>
            <a:xfrm>
              <a:off x="4726406" y="2660918"/>
              <a:ext cx="435363" cy="435363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820075" y="2742195"/>
              <a:ext cx="270326" cy="270326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13888" y="4496851"/>
            <a:ext cx="2813151" cy="1156727"/>
          </a:xfrm>
          <a:prstGeom prst="rect">
            <a:avLst/>
          </a:prstGeom>
          <a:noFill/>
        </p:spPr>
        <p:txBody>
          <a:bodyPr wrap="square" lIns="128580" rIns="128580" rtlCol="0">
            <a:spAutoFit/>
          </a:bodyPr>
          <a:lstStyle/>
          <a:p>
            <a:pPr lvl="0" algn="r">
              <a:lnSpc>
                <a:spcPct val="150000"/>
              </a:lnSpc>
              <a:spcBef>
                <a:spcPts val="1125"/>
              </a:spcBef>
            </a:pPr>
            <a:r>
              <a:rPr lang="zh-CN" altLang="en-US" sz="16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  <a:endParaRPr lang="en-US" altLang="zh-CN" sz="160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 algn="r">
              <a:lnSpc>
                <a:spcPct val="150000"/>
              </a:lnSpc>
              <a:spcBef>
                <a:spcPts val="1125"/>
              </a:spcBef>
            </a:pPr>
            <a:r>
              <a:rPr lang="zh-CN" altLang="en-US" sz="120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致力于将品牌以更多样化的形式进行推广，将产品以更方便快捷的渠道</a:t>
            </a:r>
            <a:endParaRPr lang="en-US" altLang="zh-CN" sz="1200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Freeform 21"/>
          <p:cNvSpPr/>
          <p:nvPr/>
        </p:nvSpPr>
        <p:spPr>
          <a:xfrm flipH="1" flipV="1">
            <a:off x="1309395" y="4608910"/>
            <a:ext cx="4080018" cy="263796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3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375" dirty="0">
              <a:cs typeface="+mn-ea"/>
              <a:sym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210559" y="4380646"/>
            <a:ext cx="459147" cy="459147"/>
            <a:chOff x="4726406" y="2660918"/>
            <a:chExt cx="435363" cy="435363"/>
          </a:xfrm>
        </p:grpSpPr>
        <p:sp>
          <p:nvSpPr>
            <p:cNvPr id="24" name="Oval 23"/>
            <p:cNvSpPr/>
            <p:nvPr/>
          </p:nvSpPr>
          <p:spPr>
            <a:xfrm>
              <a:off x="4726406" y="2660918"/>
              <a:ext cx="435363" cy="43536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820075" y="2753346"/>
              <a:ext cx="270326" cy="270326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8" name="文本占位符 1">
            <a:extLst>
              <a:ext uri="{FF2B5EF4-FFF2-40B4-BE49-F238E27FC236}">
                <a16:creationId xmlns:a16="http://schemas.microsoft.com/office/drawing/2014/main" xmlns="" id="{9C7249F9-5BD3-4832-9CF4-2BA4523F8CF1}"/>
              </a:ext>
            </a:extLst>
          </p:cNvPr>
          <p:cNvSpPr txBox="1">
            <a:spLocks/>
          </p:cNvSpPr>
          <p:nvPr/>
        </p:nvSpPr>
        <p:spPr>
          <a:xfrm>
            <a:off x="884759" y="244489"/>
            <a:ext cx="5992044" cy="670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3200" dirty="0">
                <a:cs typeface="+mn-ea"/>
                <a:sym typeface="+mn-lt"/>
              </a:rPr>
              <a:t>Case of study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E51EE227-7FB7-4146-9FC9-77A82DFA7337}"/>
              </a:ext>
            </a:extLst>
          </p:cNvPr>
          <p:cNvSpPr/>
          <p:nvPr/>
        </p:nvSpPr>
        <p:spPr>
          <a:xfrm>
            <a:off x="92671" y="32977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占位符 4">
            <a:extLst>
              <a:ext uri="{FF2B5EF4-FFF2-40B4-BE49-F238E27FC236}">
                <a16:creationId xmlns:a16="http://schemas.microsoft.com/office/drawing/2014/main" xmlns="" id="{DC8CCB6D-251C-402A-B9FE-61EABC4185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9782" y="1020559"/>
            <a:ext cx="3672408" cy="432048"/>
          </a:xfrm>
        </p:spPr>
        <p:txBody>
          <a:bodyPr/>
          <a:lstStyle/>
          <a:p>
            <a:r>
              <a:rPr lang="en-US" altLang="zh-CN" sz="2000" dirty="0">
                <a:cs typeface="+mn-ea"/>
                <a:sym typeface="+mn-lt"/>
              </a:rPr>
              <a:t>CISC</a:t>
            </a:r>
            <a:r>
              <a:rPr lang="zh-CN" altLang="en-US" sz="2000" dirty="0">
                <a:cs typeface="+mn-ea"/>
                <a:sym typeface="+mn-lt"/>
              </a:rPr>
              <a:t>的典例</a:t>
            </a:r>
            <a:r>
              <a:rPr lang="en-US" altLang="zh-CN" sz="2000" dirty="0">
                <a:cs typeface="+mn-ea"/>
                <a:sym typeface="+mn-lt"/>
              </a:rPr>
              <a:t>——ARM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9701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6" grpId="0" animBg="1"/>
      <p:bldP spid="17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89215" y="1816125"/>
            <a:ext cx="7856740" cy="4971846"/>
            <a:chOff x="4482451" y="1369150"/>
            <a:chExt cx="8240840" cy="469544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451" y="1369150"/>
              <a:ext cx="8240840" cy="469544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647737" y="5449442"/>
              <a:ext cx="7916245" cy="39721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884759" y="1060917"/>
            <a:ext cx="4248424" cy="12600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2">
              <a:cs typeface="+mn-ea"/>
              <a:sym typeface="+mn-lt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1172791" y="1229314"/>
            <a:ext cx="4608512" cy="7807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在当今硬件发展得如此迅速的时代，</a:t>
            </a:r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RISC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或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CISC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的不同会带来显著影响吗？</a:t>
            </a:r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3200" dirty="0">
                <a:cs typeface="+mn-ea"/>
                <a:sym typeface="+mn-lt"/>
              </a:rPr>
              <a:t>Other opinions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" y="3242769"/>
            <a:ext cx="5150148" cy="257838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CC3092E-054A-478F-9246-0649D29F9F7E}"/>
              </a:ext>
            </a:extLst>
          </p:cNvPr>
          <p:cNvSpPr/>
          <p:nvPr/>
        </p:nvSpPr>
        <p:spPr>
          <a:xfrm>
            <a:off x="92671" y="32977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328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577749" y="755538"/>
            <a:ext cx="41273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在上世纪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70 </a:t>
            </a:r>
            <a:r>
              <a:rPr lang="zh-CN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年代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,</a:t>
            </a:r>
            <a:r>
              <a:rPr lang="zh-CN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一些最极端的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CISC</a:t>
            </a:r>
            <a:r>
              <a:rPr lang="zh-CN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指令消耗了几十、甚至几百个时钟周期。</a:t>
            </a:r>
            <a:endParaRPr lang="en-US" altLang="zh-CN" dirty="0">
              <a:solidFill>
                <a:prstClr val="black"/>
              </a:solidFill>
              <a:latin typeface="+mn-ea"/>
              <a:ea typeface="+mn-ea"/>
              <a:cs typeface="+mn-ea"/>
            </a:endParaRPr>
          </a:p>
          <a:p>
            <a:endParaRPr lang="en-US" altLang="zh-CN" dirty="0">
              <a:solidFill>
                <a:prstClr val="black"/>
              </a:solidFill>
              <a:latin typeface="+mn-ea"/>
              <a:ea typeface="+mn-ea"/>
              <a:cs typeface="+mn-ea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然而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,</a:t>
            </a:r>
            <a:r>
              <a:rPr lang="zh-CN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这些按照汇编语言或者按照编译器生成代码编写的专用指令</a:t>
            </a:r>
            <a:r>
              <a:rPr lang="en-US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,</a:t>
            </a:r>
            <a:r>
              <a:rPr lang="zh-CN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极少被编程人员使用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（</a:t>
            </a:r>
            <a:r>
              <a:rPr lang="zh-CN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甚至永远不会被使用</a:t>
            </a:r>
            <a:r>
              <a:rPr lang="zh-CN" altLang="en-US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）</a:t>
            </a:r>
            <a:r>
              <a:rPr lang="zh-CN" altLang="zh-CN" dirty="0">
                <a:solidFill>
                  <a:prstClr val="black"/>
                </a:solidFill>
                <a:latin typeface="+mn-ea"/>
                <a:ea typeface="+mn-ea"/>
                <a:cs typeface="+mn-ea"/>
              </a:rPr>
              <a:t>。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96099" y="3052701"/>
            <a:ext cx="2631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Do we have to go to extremes?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566669" y="4255785"/>
            <a:ext cx="4292081" cy="2310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125"/>
              </a:spcBef>
            </a:pPr>
            <a:r>
              <a:rPr lang="zh-CN" altLang="zh-CN" dirty="0">
                <a:latin typeface="+mj-ea"/>
                <a:ea typeface="+mj-ea"/>
              </a:rPr>
              <a:t>超标</a:t>
            </a:r>
            <a:r>
              <a:rPr lang="zh-CN" altLang="zh-CN" dirty="0" smtClean="0">
                <a:latin typeface="+mj-ea"/>
                <a:ea typeface="+mj-ea"/>
              </a:rPr>
              <a:t>量</a:t>
            </a:r>
            <a:r>
              <a:rPr lang="en-US" altLang="zh-CN" dirty="0" smtClean="0">
                <a:latin typeface="+mj-ea"/>
                <a:ea typeface="+mj-ea"/>
              </a:rPr>
              <a:t>RISC</a:t>
            </a:r>
            <a:r>
              <a:rPr lang="zh-CN" altLang="zh-CN" dirty="0">
                <a:latin typeface="+mj-ea"/>
                <a:ea typeface="+mj-ea"/>
              </a:rPr>
              <a:t>处理器</a:t>
            </a:r>
            <a:r>
              <a:rPr lang="en-US" altLang="zh-CN" dirty="0">
                <a:latin typeface="+mj-ea"/>
                <a:ea typeface="+mj-ea"/>
              </a:rPr>
              <a:t> : </a:t>
            </a:r>
            <a:r>
              <a:rPr lang="zh-CN" altLang="zh-CN" dirty="0">
                <a:latin typeface="+mj-ea"/>
                <a:ea typeface="+mj-ea"/>
              </a:rPr>
              <a:t>操作分配给额外的执行引擎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用以搜索指令。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125"/>
              </a:spcBef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然而，</a:t>
            </a:r>
            <a:r>
              <a:rPr lang="zh-CN" altLang="zh-CN" dirty="0">
                <a:latin typeface="+mj-ea"/>
                <a:ea typeface="+mj-ea"/>
              </a:rPr>
              <a:t>许多额外的执行硬件相对较少使用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zh-CN" dirty="0">
                <a:latin typeface="+mj-ea"/>
                <a:ea typeface="+mj-ea"/>
              </a:rPr>
              <a:t>就像</a:t>
            </a:r>
            <a:r>
              <a:rPr lang="en-US" altLang="zh-CN" dirty="0">
                <a:latin typeface="+mj-ea"/>
                <a:ea typeface="+mj-ea"/>
              </a:rPr>
              <a:t> CISC </a:t>
            </a:r>
            <a:r>
              <a:rPr lang="zh-CN" altLang="zh-CN" dirty="0">
                <a:latin typeface="+mj-ea"/>
                <a:ea typeface="+mj-ea"/>
              </a:rPr>
              <a:t>中不被经常使用的指令一样</a:t>
            </a:r>
            <a:r>
              <a:rPr lang="en-US" altLang="zh-CN" dirty="0">
                <a:latin typeface="+mj-ea"/>
                <a:ea typeface="+mj-ea"/>
              </a:rPr>
              <a:t>)</a:t>
            </a:r>
            <a:r>
              <a:rPr lang="zh-CN" altLang="zh-CN" dirty="0">
                <a:latin typeface="+mj-ea"/>
                <a:ea typeface="+mj-ea"/>
              </a:rPr>
              <a:t>。</a:t>
            </a:r>
            <a:endParaRPr lang="en-US" altLang="zh-CN" dirty="0">
              <a:solidFill>
                <a:prstClr val="black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41494" y="337725"/>
            <a:ext cx="3672408" cy="432048"/>
          </a:xfrm>
        </p:spPr>
        <p:txBody>
          <a:bodyPr/>
          <a:lstStyle/>
          <a:p>
            <a:r>
              <a:rPr lang="en-US" altLang="zh-CN" sz="3200" dirty="0">
                <a:cs typeface="+mn-ea"/>
                <a:sym typeface="+mn-lt"/>
              </a:rPr>
              <a:t>Extreme  ISA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9B04840-D612-495F-B5DF-7177433AD530}"/>
              </a:ext>
            </a:extLst>
          </p:cNvPr>
          <p:cNvSpPr/>
          <p:nvPr/>
        </p:nvSpPr>
        <p:spPr>
          <a:xfrm>
            <a:off x="303303" y="2893050"/>
            <a:ext cx="47629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spc="4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“</a:t>
            </a:r>
            <a:r>
              <a:rPr lang="zh-CN" altLang="zh-CN" sz="2400" kern="100" spc="4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极端追求多任务是一种恶习</a:t>
            </a:r>
            <a:r>
              <a:rPr lang="en-US" altLang="zh-CN" sz="2400" kern="100" spc="4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;</a:t>
            </a:r>
            <a:r>
              <a:rPr lang="zh-CN" altLang="zh-CN" sz="2400" kern="100" spc="4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适度追求处理器效率是一种美德</a:t>
            </a:r>
            <a:r>
              <a:rPr lang="zh-CN" altLang="en-US" sz="2400" kern="100" spc="4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“。</a:t>
            </a:r>
            <a:endParaRPr lang="en-US" altLang="zh-CN" sz="2400" kern="100" spc="40" dirty="0">
              <a:solidFill>
                <a:srgbClr val="333333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spc="4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                   ---</a:t>
            </a:r>
            <a:r>
              <a:rPr lang="zh-CN" altLang="zh-CN" sz="2000" kern="100" spc="4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美国总统候选人</a:t>
            </a:r>
            <a:endParaRPr lang="en-US" altLang="zh-CN" sz="2000" kern="100" spc="40" dirty="0">
              <a:solidFill>
                <a:srgbClr val="333333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spc="4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                     Barry Goldwater</a:t>
            </a:r>
            <a:endParaRPr lang="zh-CN" altLang="zh-CN" sz="20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xmlns="" id="{52B24C36-CC0F-428D-A4D8-D81266BD0B34}"/>
              </a:ext>
            </a:extLst>
          </p:cNvPr>
          <p:cNvSpPr/>
          <p:nvPr/>
        </p:nvSpPr>
        <p:spPr bwMode="auto">
          <a:xfrm>
            <a:off x="5277247" y="4336405"/>
            <a:ext cx="3151769" cy="1589138"/>
          </a:xfrm>
          <a:custGeom>
            <a:avLst/>
            <a:gdLst>
              <a:gd name="T0" fmla="*/ 0 w 1270"/>
              <a:gd name="T1" fmla="*/ 0 h 673"/>
              <a:gd name="T2" fmla="*/ 22 w 1270"/>
              <a:gd name="T3" fmla="*/ 185 h 673"/>
              <a:gd name="T4" fmla="*/ 62 w 1270"/>
              <a:gd name="T5" fmla="*/ 136 h 673"/>
              <a:gd name="T6" fmla="*/ 73 w 1270"/>
              <a:gd name="T7" fmla="*/ 161 h 673"/>
              <a:gd name="T8" fmla="*/ 642 w 1270"/>
              <a:gd name="T9" fmla="*/ 398 h 673"/>
              <a:gd name="T10" fmla="*/ 964 w 1270"/>
              <a:gd name="T11" fmla="*/ 666 h 673"/>
              <a:gd name="T12" fmla="*/ 1263 w 1270"/>
              <a:gd name="T13" fmla="*/ 342 h 673"/>
              <a:gd name="T14" fmla="*/ 1025 w 1270"/>
              <a:gd name="T15" fmla="*/ 51 h 673"/>
              <a:gd name="T16" fmla="*/ 1025 w 1270"/>
              <a:gd name="T17" fmla="*/ 51 h 673"/>
              <a:gd name="T18" fmla="*/ 1000 w 1270"/>
              <a:gd name="T19" fmla="*/ 46 h 673"/>
              <a:gd name="T20" fmla="*/ 1000 w 1270"/>
              <a:gd name="T21" fmla="*/ 46 h 673"/>
              <a:gd name="T22" fmla="*/ 999 w 1270"/>
              <a:gd name="T23" fmla="*/ 46 h 673"/>
              <a:gd name="T24" fmla="*/ 750 w 1270"/>
              <a:gd name="T25" fmla="*/ 306 h 673"/>
              <a:gd name="T26" fmla="*/ 636 w 1270"/>
              <a:gd name="T27" fmla="*/ 351 h 673"/>
              <a:gd name="T28" fmla="*/ 72 w 1270"/>
              <a:gd name="T29" fmla="*/ 131 h 673"/>
              <a:gd name="T30" fmla="*/ 136 w 1270"/>
              <a:gd name="T31" fmla="*/ 127 h 673"/>
              <a:gd name="T32" fmla="*/ 0 w 1270"/>
              <a:gd name="T33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70" h="673">
                <a:moveTo>
                  <a:pt x="0" y="0"/>
                </a:moveTo>
                <a:cubicBezTo>
                  <a:pt x="22" y="185"/>
                  <a:pt x="22" y="185"/>
                  <a:pt x="22" y="185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6" y="147"/>
                  <a:pt x="67" y="150"/>
                  <a:pt x="73" y="161"/>
                </a:cubicBezTo>
                <a:cubicBezTo>
                  <a:pt x="176" y="363"/>
                  <a:pt x="416" y="456"/>
                  <a:pt x="642" y="398"/>
                </a:cubicBezTo>
                <a:cubicBezTo>
                  <a:pt x="664" y="555"/>
                  <a:pt x="802" y="673"/>
                  <a:pt x="964" y="666"/>
                </a:cubicBezTo>
                <a:cubicBezTo>
                  <a:pt x="1136" y="659"/>
                  <a:pt x="1270" y="514"/>
                  <a:pt x="1263" y="342"/>
                </a:cubicBezTo>
                <a:cubicBezTo>
                  <a:pt x="1257" y="199"/>
                  <a:pt x="1156" y="83"/>
                  <a:pt x="1025" y="51"/>
                </a:cubicBezTo>
                <a:cubicBezTo>
                  <a:pt x="1025" y="51"/>
                  <a:pt x="1025" y="51"/>
                  <a:pt x="1025" y="51"/>
                </a:cubicBezTo>
                <a:cubicBezTo>
                  <a:pt x="1017" y="49"/>
                  <a:pt x="1008" y="47"/>
                  <a:pt x="1000" y="46"/>
                </a:cubicBezTo>
                <a:cubicBezTo>
                  <a:pt x="1000" y="46"/>
                  <a:pt x="1000" y="46"/>
                  <a:pt x="1000" y="46"/>
                </a:cubicBezTo>
                <a:cubicBezTo>
                  <a:pt x="1000" y="46"/>
                  <a:pt x="999" y="46"/>
                  <a:pt x="999" y="46"/>
                </a:cubicBezTo>
                <a:cubicBezTo>
                  <a:pt x="951" y="153"/>
                  <a:pt x="865" y="247"/>
                  <a:pt x="750" y="306"/>
                </a:cubicBezTo>
                <a:cubicBezTo>
                  <a:pt x="682" y="341"/>
                  <a:pt x="637" y="351"/>
                  <a:pt x="636" y="351"/>
                </a:cubicBezTo>
                <a:cubicBezTo>
                  <a:pt x="412" y="411"/>
                  <a:pt x="179" y="328"/>
                  <a:pt x="72" y="131"/>
                </a:cubicBezTo>
                <a:cubicBezTo>
                  <a:pt x="136" y="127"/>
                  <a:pt x="136" y="127"/>
                  <a:pt x="136" y="127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1735836" tIns="289306" rIns="96435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</a:p>
          <a:p>
            <a:pPr algn="ctr"/>
            <a:endParaRPr lang="en-US" altLang="zh-CN" sz="2000" b="1" dirty="0">
              <a:solidFill>
                <a:schemeClr val="bg1"/>
              </a:solidFill>
              <a:latin typeface="+mj-ea"/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极端</a:t>
            </a:r>
            <a:endParaRPr lang="en-US" altLang="zh-CN" sz="2000" b="1" dirty="0">
              <a:solidFill>
                <a:schemeClr val="bg1"/>
              </a:solidFill>
              <a:latin typeface="+mj-ea"/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RISC</a:t>
            </a:r>
          </a:p>
          <a:p>
            <a:pPr algn="ctr"/>
            <a:endParaRPr lang="en-US" sz="4218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xmlns="" id="{B4C82775-C865-4493-92D6-0203DC53C212}"/>
              </a:ext>
            </a:extLst>
          </p:cNvPr>
          <p:cNvSpPr/>
          <p:nvPr/>
        </p:nvSpPr>
        <p:spPr bwMode="auto">
          <a:xfrm rot="4394295" flipH="1">
            <a:off x="5728206" y="261647"/>
            <a:ext cx="1716401" cy="3291622"/>
          </a:xfrm>
          <a:custGeom>
            <a:avLst/>
            <a:gdLst>
              <a:gd name="T0" fmla="*/ 0 w 705"/>
              <a:gd name="T1" fmla="*/ 1249 h 1249"/>
              <a:gd name="T2" fmla="*/ 186 w 705"/>
              <a:gd name="T3" fmla="*/ 1234 h 1249"/>
              <a:gd name="T4" fmla="*/ 139 w 705"/>
              <a:gd name="T5" fmla="*/ 1192 h 1249"/>
              <a:gd name="T6" fmla="*/ 164 w 705"/>
              <a:gd name="T7" fmla="*/ 1182 h 1249"/>
              <a:gd name="T8" fmla="*/ 424 w 705"/>
              <a:gd name="T9" fmla="*/ 623 h 1249"/>
              <a:gd name="T10" fmla="*/ 705 w 705"/>
              <a:gd name="T11" fmla="*/ 312 h 1249"/>
              <a:gd name="T12" fmla="*/ 393 w 705"/>
              <a:gd name="T13" fmla="*/ 0 h 1249"/>
              <a:gd name="T14" fmla="*/ 93 w 705"/>
              <a:gd name="T15" fmla="*/ 227 h 1249"/>
              <a:gd name="T16" fmla="*/ 93 w 705"/>
              <a:gd name="T17" fmla="*/ 227 h 1249"/>
              <a:gd name="T18" fmla="*/ 87 w 705"/>
              <a:gd name="T19" fmla="*/ 251 h 1249"/>
              <a:gd name="T20" fmla="*/ 87 w 705"/>
              <a:gd name="T21" fmla="*/ 251 h 1249"/>
              <a:gd name="T22" fmla="*/ 87 w 705"/>
              <a:gd name="T23" fmla="*/ 252 h 1249"/>
              <a:gd name="T24" fmla="*/ 337 w 705"/>
              <a:gd name="T25" fmla="*/ 512 h 1249"/>
              <a:gd name="T26" fmla="*/ 377 w 705"/>
              <a:gd name="T27" fmla="*/ 627 h 1249"/>
              <a:gd name="T28" fmla="*/ 135 w 705"/>
              <a:gd name="T29" fmla="*/ 1182 h 1249"/>
              <a:gd name="T30" fmla="*/ 133 w 705"/>
              <a:gd name="T31" fmla="*/ 1118 h 1249"/>
              <a:gd name="T32" fmla="*/ 0 w 705"/>
              <a:gd name="T33" fmla="*/ 1249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5" h="1249">
                <a:moveTo>
                  <a:pt x="0" y="1249"/>
                </a:moveTo>
                <a:cubicBezTo>
                  <a:pt x="186" y="1234"/>
                  <a:pt x="186" y="1234"/>
                  <a:pt x="186" y="1234"/>
                </a:cubicBezTo>
                <a:cubicBezTo>
                  <a:pt x="139" y="1192"/>
                  <a:pt x="139" y="1192"/>
                  <a:pt x="139" y="1192"/>
                </a:cubicBezTo>
                <a:cubicBezTo>
                  <a:pt x="150" y="1188"/>
                  <a:pt x="153" y="1187"/>
                  <a:pt x="164" y="1182"/>
                </a:cubicBezTo>
                <a:cubicBezTo>
                  <a:pt x="370" y="1087"/>
                  <a:pt x="473" y="851"/>
                  <a:pt x="424" y="623"/>
                </a:cubicBezTo>
                <a:cubicBezTo>
                  <a:pt x="582" y="608"/>
                  <a:pt x="705" y="474"/>
                  <a:pt x="705" y="312"/>
                </a:cubicBezTo>
                <a:cubicBezTo>
                  <a:pt x="705" y="140"/>
                  <a:pt x="565" y="0"/>
                  <a:pt x="393" y="0"/>
                </a:cubicBezTo>
                <a:cubicBezTo>
                  <a:pt x="250" y="1"/>
                  <a:pt x="130" y="96"/>
                  <a:pt x="93" y="227"/>
                </a:cubicBezTo>
                <a:cubicBezTo>
                  <a:pt x="93" y="227"/>
                  <a:pt x="93" y="227"/>
                  <a:pt x="93" y="227"/>
                </a:cubicBezTo>
                <a:cubicBezTo>
                  <a:pt x="90" y="235"/>
                  <a:pt x="88" y="243"/>
                  <a:pt x="87" y="251"/>
                </a:cubicBezTo>
                <a:cubicBezTo>
                  <a:pt x="87" y="251"/>
                  <a:pt x="87" y="251"/>
                  <a:pt x="87" y="251"/>
                </a:cubicBezTo>
                <a:cubicBezTo>
                  <a:pt x="87" y="252"/>
                  <a:pt x="87" y="252"/>
                  <a:pt x="87" y="252"/>
                </a:cubicBezTo>
                <a:cubicBezTo>
                  <a:pt x="192" y="304"/>
                  <a:pt x="282" y="394"/>
                  <a:pt x="337" y="512"/>
                </a:cubicBezTo>
                <a:cubicBezTo>
                  <a:pt x="369" y="580"/>
                  <a:pt x="377" y="626"/>
                  <a:pt x="377" y="627"/>
                </a:cubicBezTo>
                <a:cubicBezTo>
                  <a:pt x="428" y="854"/>
                  <a:pt x="336" y="1083"/>
                  <a:pt x="135" y="1182"/>
                </a:cubicBezTo>
                <a:cubicBezTo>
                  <a:pt x="133" y="1118"/>
                  <a:pt x="133" y="1118"/>
                  <a:pt x="133" y="1118"/>
                </a:cubicBezTo>
                <a:lnTo>
                  <a:pt x="0" y="124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385741" tIns="0" rIns="96435" bIns="1639401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latin typeface="+mj-ea"/>
                <a:cs typeface="+mn-ea"/>
                <a:sym typeface="+mn-lt"/>
              </a:rPr>
              <a:t>极端</a:t>
            </a:r>
            <a:endParaRPr lang="en-US" altLang="zh-CN" sz="2000" b="1" dirty="0">
              <a:latin typeface="+mj-ea"/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latin typeface="+mj-ea"/>
                <a:cs typeface="+mn-ea"/>
                <a:sym typeface="+mn-lt"/>
              </a:rPr>
              <a:t>CISC</a:t>
            </a:r>
            <a:endParaRPr 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6D616A3D-C0BE-457A-A874-81157D8EE94F}"/>
              </a:ext>
            </a:extLst>
          </p:cNvPr>
          <p:cNvSpPr/>
          <p:nvPr/>
        </p:nvSpPr>
        <p:spPr>
          <a:xfrm>
            <a:off x="92671" y="32977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48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:p15="http://schemas.microsoft.com/office/powerpoint/2012/main"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3" grpId="0"/>
      <p:bldP spid="46" grpId="0" animBg="1"/>
      <p:bldP spid="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8662"/>
  <p:tag name="AS_OS" val="Microsoft Windows NT 6.2.9200.0"/>
  <p:tag name="AS_RELEASE_DATE" val="2018.07.12"/>
  <p:tag name="AS_TITLE" val="Aspose.Slides for .NET 2.0"/>
  <p:tag name="AS_VERSION" val="18.7"/>
  <p:tag name="ISPRING_OUTPUT_FOLDER" val="C:\Users\Administrator\Desktop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bt07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9E7965BD-BA7C-4284-B303-3DF26FF20985"/>
  <p:tag name="ISPRINGCLOUDFOLDERID" val="0"/>
  <p:tag name="ISPRINGCLOUDFOLDERPATH" val="Repository"/>
  <p:tag name="ISPRINGONLINEFOLDERID" val="0"/>
  <p:tag name="ISPRINGONLINEFOLDERPATH" val="Content Lis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53512"/>
  <p:tag name="MH" val="20160830110146"/>
  <p:tag name="MH_LIBRARY" val="CONTENTS"/>
  <p:tag name="MH_TYPE" val="OTHER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53512"/>
  <p:tag name="MH" val="20160830110146"/>
  <p:tag name="MH_LIBRARY" val="CONTENTS"/>
  <p:tag name="MH_TYPE" val="OTHERS"/>
</p:tagLst>
</file>

<file path=ppt/theme/theme1.xml><?xml version="1.0" encoding="utf-8"?>
<a:theme xmlns:a="http://schemas.openxmlformats.org/drawingml/2006/main" name="自定义设计方案">
  <a:themeElements>
    <a:clrScheme name="自定义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24C80"/>
      </a:accent1>
      <a:accent2>
        <a:srgbClr val="424C80"/>
      </a:accent2>
      <a:accent3>
        <a:srgbClr val="424C80"/>
      </a:accent3>
      <a:accent4>
        <a:srgbClr val="424C80"/>
      </a:accent4>
      <a:accent5>
        <a:srgbClr val="424C80"/>
      </a:accent5>
      <a:accent6>
        <a:srgbClr val="424C80"/>
      </a:accent6>
      <a:hlink>
        <a:srgbClr val="424C80"/>
      </a:hlink>
      <a:folHlink>
        <a:srgbClr val="424C80"/>
      </a:folHlink>
    </a:clrScheme>
    <a:fontScheme name="Temp">
      <a:majorFont>
        <a:latin typeface="Impact"/>
        <a:ea typeface="微软雅黑"/>
        <a:cs typeface="Arial"/>
      </a:majorFont>
      <a:minorFont>
        <a:latin typeface="Impact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自定义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Impact</vt:lpstr>
      <vt:lpstr>Source Sans Pro</vt:lpstr>
      <vt:lpstr>Source Sans Pro Black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彩虹办公PPT模板</dc:title>
  <dc:creator/>
  <cp:keywords>彩虹办公</cp:keywords>
  <dc:description>彩虹办公 http://www.caihong8888.com</dc:description>
  <cp:lastModifiedBy/>
  <cp:revision>1</cp:revision>
  <dcterms:created xsi:type="dcterms:W3CDTF">2016-11-08T16:03:18Z</dcterms:created>
  <dcterms:modified xsi:type="dcterms:W3CDTF">2019-10-25T11:39:39Z</dcterms:modified>
</cp:coreProperties>
</file>