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438" r:id="rId2"/>
    <p:sldId id="13314" r:id="rId3"/>
    <p:sldId id="13334" r:id="rId4"/>
    <p:sldId id="13321" r:id="rId5"/>
    <p:sldId id="13339" r:id="rId6"/>
    <p:sldId id="13328" r:id="rId7"/>
    <p:sldId id="13340" r:id="rId8"/>
    <p:sldId id="13338" r:id="rId9"/>
    <p:sldId id="13335" r:id="rId10"/>
    <p:sldId id="13336" r:id="rId11"/>
    <p:sldId id="13323" r:id="rId12"/>
    <p:sldId id="13324" r:id="rId13"/>
    <p:sldId id="13325" r:id="rId14"/>
    <p:sldId id="13337" r:id="rId15"/>
    <p:sldId id="13288" r:id="rId16"/>
    <p:sldId id="13304" r:id="rId17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78" userDrawn="1">
          <p15:clr>
            <a:srgbClr val="A4A3A4"/>
          </p15:clr>
        </p15:guide>
        <p15:guide id="2" orient="horz" pos="4065" userDrawn="1">
          <p15:clr>
            <a:srgbClr val="A4A3A4"/>
          </p15:clr>
        </p15:guide>
        <p15:guide id="3" pos="3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W用" lastIdx="1" clrIdx="0"/>
  <p:cmAuthor id="2" name="weiliude" initials="y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E36"/>
    <a:srgbClr val="A19796"/>
    <a:srgbClr val="A00C0C"/>
    <a:srgbClr val="C0504D"/>
    <a:srgbClr val="F4E9E9"/>
    <a:srgbClr val="B34A47"/>
    <a:srgbClr val="D9D9D9"/>
    <a:srgbClr val="E6E6E6"/>
    <a:srgbClr val="FFFFFF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414" autoAdjust="0"/>
  </p:normalViewPr>
  <p:slideViewPr>
    <p:cSldViewPr>
      <p:cViewPr varScale="1">
        <p:scale>
          <a:sx n="67" d="100"/>
          <a:sy n="67" d="100"/>
        </p:scale>
        <p:origin x="748" y="52"/>
      </p:cViewPr>
      <p:guideLst>
        <p:guide pos="7378"/>
        <p:guide orient="horz" pos="4065"/>
        <p:guide pos="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89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861" cy="340570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147" y="0"/>
            <a:ext cx="4301860" cy="340570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3079BABC-3986-4AB1-8696-BE236D2D50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06"/>
            <a:ext cx="4301861" cy="340570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147" y="6457106"/>
            <a:ext cx="4301860" cy="340570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7DB47C31-4D1A-459D-97A8-37A36E02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8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6" y="2"/>
            <a:ext cx="4302231" cy="341064"/>
          </a:xfrm>
          <a:prstGeom prst="rect">
            <a:avLst/>
          </a:prstGeom>
        </p:spPr>
        <p:txBody>
          <a:bodyPr vert="horz" lIns="91409" tIns="45705" rIns="91409" bIns="45705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703" y="2"/>
            <a:ext cx="4302231" cy="341064"/>
          </a:xfrm>
          <a:prstGeom prst="rect">
            <a:avLst/>
          </a:prstGeom>
        </p:spPr>
        <p:txBody>
          <a:bodyPr vert="horz" lIns="91409" tIns="45705" rIns="91409" bIns="45705" rtlCol="0"/>
          <a:lstStyle>
            <a:lvl1pPr algn="r">
              <a:defRPr sz="1100"/>
            </a:lvl1pPr>
          </a:lstStyle>
          <a:p>
            <a:fld id="{ED8E2425-2334-452A-AB10-6B69A2EB597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9" tIns="45705" rIns="91409" bIns="4570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4"/>
            <a:ext cx="7942580" cy="2676585"/>
          </a:xfrm>
          <a:prstGeom prst="rect">
            <a:avLst/>
          </a:prstGeom>
        </p:spPr>
        <p:txBody>
          <a:bodyPr vert="horz" lIns="91409" tIns="45705" rIns="91409" bIns="45705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6" y="6456613"/>
            <a:ext cx="4302231" cy="341063"/>
          </a:xfrm>
          <a:prstGeom prst="rect">
            <a:avLst/>
          </a:prstGeom>
        </p:spPr>
        <p:txBody>
          <a:bodyPr vert="horz" lIns="91409" tIns="45705" rIns="91409" bIns="45705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703" y="6456613"/>
            <a:ext cx="4302231" cy="341063"/>
          </a:xfrm>
          <a:prstGeom prst="rect">
            <a:avLst/>
          </a:prstGeom>
        </p:spPr>
        <p:txBody>
          <a:bodyPr vert="horz" lIns="91409" tIns="45705" rIns="91409" bIns="45705" rtlCol="0" anchor="b"/>
          <a:lstStyle>
            <a:lvl1pPr algn="r">
              <a:defRPr sz="1100"/>
            </a:lvl1pPr>
          </a:lstStyle>
          <a:p>
            <a:fld id="{FBE8600A-C151-4D79-9D3C-885848DF9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2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52700" y="496888"/>
            <a:ext cx="4395788" cy="2471737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defTabSz="882015">
              <a:defRPr/>
            </a:pPr>
            <a:fld id="{01008513-1F04-4D29-B8E4-153D505E9E88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en-US" altLang="zh-CN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56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15237" y="202458"/>
            <a:ext cx="11666092" cy="82908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no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1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6" y="2756230"/>
            <a:ext cx="9744253" cy="124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9" y="4005043"/>
            <a:ext cx="6144427" cy="4810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18" y="99769"/>
            <a:ext cx="1883777" cy="1209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5" y="219223"/>
            <a:ext cx="1650430" cy="72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页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15237" y="202458"/>
            <a:ext cx="11666092" cy="82908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no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18" y="99769"/>
            <a:ext cx="1883777" cy="1209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5" y="219223"/>
            <a:ext cx="1650430" cy="720000"/>
          </a:xfrm>
          <a:prstGeom prst="rect">
            <a:avLst/>
          </a:prstGeom>
        </p:spPr>
      </p:pic>
      <p:sp>
        <p:nvSpPr>
          <p:cNvPr id="5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6" y="2756230"/>
            <a:ext cx="9744253" cy="124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9" y="4005043"/>
            <a:ext cx="6144427" cy="4810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空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314711" cy="658085"/>
          </a:xfrm>
        </p:spPr>
        <p:txBody>
          <a:bodyPr>
            <a:no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568608" y="6444602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7295"/>
            <a:fld id="{D5DDBE9D-0EAE-4BF9-9976-992BCF72F40A}" type="slidenum">
              <a:rPr lang="zh-CN" altLang="en-US" sz="160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359" y="807730"/>
            <a:ext cx="11520001" cy="67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94" y="15229"/>
            <a:ext cx="1367118" cy="87769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314711" cy="658085"/>
          </a:xfrm>
        </p:spPr>
        <p:txBody>
          <a:bodyPr>
            <a:no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1568608" y="6444602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7295"/>
            <a:fld id="{D5DDBE9D-0EAE-4BF9-9976-992BCF72F40A}" type="slidenum">
              <a:rPr lang="zh-CN" altLang="en-US" sz="160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359" y="807730"/>
            <a:ext cx="11520001" cy="67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94" y="15229"/>
            <a:ext cx="1367118" cy="8776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1A01-E3AC-42A4-9851-333710E87830}" type="datetime1">
              <a:rPr lang="zh-CN" altLang="en-US" smtClean="0"/>
              <a:pPr/>
              <a:t>2021/12/10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344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3A69-DE92-49A6-9659-AE30912959DF}" type="datetime1">
              <a:rPr lang="zh-CN" altLang="en-US" smtClean="0"/>
              <a:t>2021/12/10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46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7" t="40553" b="-221"/>
          <a:stretch>
            <a:fillRect/>
          </a:stretch>
        </p:blipFill>
        <p:spPr>
          <a:xfrm>
            <a:off x="6605285" y="2747464"/>
            <a:ext cx="5586715" cy="41105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3" y="219223"/>
            <a:ext cx="2114308" cy="922367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673" y="75713"/>
            <a:ext cx="1883777" cy="12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0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85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5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565"/>
            <a:fld id="{D5DDBE9D-0EAE-4BF9-9976-992BCF72F4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7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68559" tIns="34280" rIns="68559" bIns="342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68559" tIns="34280" rIns="68559" bIns="3428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68559" tIns="34280" rIns="68559" bIns="3428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68559" tIns="34280" rIns="68559" bIns="3428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68559" tIns="34280" rIns="68559" bIns="3428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D5DDBE9D-0EAE-4BF9-9976-992BCF72F4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476250" y="1111250"/>
            <a:ext cx="393700" cy="393700"/>
          </a:xfrm>
          <a:prstGeom prst="rect">
            <a:avLst/>
          </a:prstGeom>
          <a:solidFill>
            <a:srgbClr val="A0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476250" y="1697990"/>
            <a:ext cx="393700" cy="393700"/>
          </a:xfrm>
          <a:prstGeom prst="rect">
            <a:avLst/>
          </a:prstGeom>
          <a:solidFill>
            <a:srgbClr val="A197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476250" y="2284730"/>
            <a:ext cx="393700" cy="393700"/>
          </a:xfrm>
          <a:prstGeom prst="rect">
            <a:avLst/>
          </a:prstGeom>
          <a:solidFill>
            <a:srgbClr val="EF3E36"/>
          </a:solidFill>
          <a:ln>
            <a:solidFill>
              <a:srgbClr val="EF3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4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0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6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89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9.sv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5" Type="http://schemas.openxmlformats.org/officeDocument/2006/relationships/image" Target="../media/image33.sv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26" Type="http://schemas.openxmlformats.org/officeDocument/2006/relationships/image" Target="../media/image31.svg"/><Relationship Id="rId39" Type="http://schemas.openxmlformats.org/officeDocument/2006/relationships/image" Target="../media/image44.png"/><Relationship Id="rId3" Type="http://schemas.openxmlformats.org/officeDocument/2006/relationships/image" Target="../media/image8.svg"/><Relationship Id="rId21" Type="http://schemas.openxmlformats.org/officeDocument/2006/relationships/image" Target="../media/image26.png"/><Relationship Id="rId34" Type="http://schemas.openxmlformats.org/officeDocument/2006/relationships/image" Target="../media/image39.svg"/><Relationship Id="rId42" Type="http://schemas.openxmlformats.org/officeDocument/2006/relationships/image" Target="../media/image47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sv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svg"/><Relationship Id="rId32" Type="http://schemas.openxmlformats.org/officeDocument/2006/relationships/image" Target="../media/image37.svg"/><Relationship Id="rId37" Type="http://schemas.openxmlformats.org/officeDocument/2006/relationships/image" Target="../media/image42.png"/><Relationship Id="rId40" Type="http://schemas.openxmlformats.org/officeDocument/2006/relationships/image" Target="../media/image45.sv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36" Type="http://schemas.openxmlformats.org/officeDocument/2006/relationships/image" Target="../media/image41.sv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4" Type="http://schemas.openxmlformats.org/officeDocument/2006/relationships/image" Target="../media/image49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Relationship Id="rId22" Type="http://schemas.openxmlformats.org/officeDocument/2006/relationships/image" Target="../media/image27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Relationship Id="rId35" Type="http://schemas.openxmlformats.org/officeDocument/2006/relationships/image" Target="../media/image40.png"/><Relationship Id="rId43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33.svg"/><Relationship Id="rId18" Type="http://schemas.openxmlformats.org/officeDocument/2006/relationships/image" Target="../media/image5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55.png"/><Relationship Id="rId17" Type="http://schemas.openxmlformats.org/officeDocument/2006/relationships/image" Target="../media/image37.svg"/><Relationship Id="rId2" Type="http://schemas.openxmlformats.org/officeDocument/2006/relationships/image" Target="../media/image50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54.png"/><Relationship Id="rId19" Type="http://schemas.openxmlformats.org/officeDocument/2006/relationships/image" Target="../media/image39.svg"/><Relationship Id="rId4" Type="http://schemas.openxmlformats.org/officeDocument/2006/relationships/image" Target="../media/image51.png"/><Relationship Id="rId9" Type="http://schemas.openxmlformats.org/officeDocument/2006/relationships/image" Target="../media/image29.sv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jpe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77.png"/><Relationship Id="rId18" Type="http://schemas.openxmlformats.org/officeDocument/2006/relationships/image" Target="../media/image82.svg"/><Relationship Id="rId26" Type="http://schemas.openxmlformats.org/officeDocument/2006/relationships/image" Target="../media/image10.svg"/><Relationship Id="rId39" Type="http://schemas.openxmlformats.org/officeDocument/2006/relationships/image" Target="../media/image97.png"/><Relationship Id="rId3" Type="http://schemas.openxmlformats.org/officeDocument/2006/relationships/image" Target="../media/image8.svg"/><Relationship Id="rId21" Type="http://schemas.openxmlformats.org/officeDocument/2006/relationships/image" Target="../media/image11.png"/><Relationship Id="rId34" Type="http://schemas.openxmlformats.org/officeDocument/2006/relationships/image" Target="../media/image92.png"/><Relationship Id="rId7" Type="http://schemas.openxmlformats.org/officeDocument/2006/relationships/image" Target="../media/image74.png"/><Relationship Id="rId12" Type="http://schemas.openxmlformats.org/officeDocument/2006/relationships/image" Target="../media/image21.svg"/><Relationship Id="rId17" Type="http://schemas.openxmlformats.org/officeDocument/2006/relationships/image" Target="../media/image81.png"/><Relationship Id="rId25" Type="http://schemas.openxmlformats.org/officeDocument/2006/relationships/image" Target="../media/image9.png"/><Relationship Id="rId33" Type="http://schemas.openxmlformats.org/officeDocument/2006/relationships/image" Target="../media/image91.png"/><Relationship Id="rId38" Type="http://schemas.openxmlformats.org/officeDocument/2006/relationships/image" Target="../media/image96.svg"/><Relationship Id="rId2" Type="http://schemas.openxmlformats.org/officeDocument/2006/relationships/image" Target="../media/image7.png"/><Relationship Id="rId16" Type="http://schemas.openxmlformats.org/officeDocument/2006/relationships/image" Target="../media/image80.svg"/><Relationship Id="rId20" Type="http://schemas.openxmlformats.org/officeDocument/2006/relationships/image" Target="../media/image84.sv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svg"/><Relationship Id="rId11" Type="http://schemas.openxmlformats.org/officeDocument/2006/relationships/image" Target="../media/image76.png"/><Relationship Id="rId24" Type="http://schemas.openxmlformats.org/officeDocument/2006/relationships/image" Target="../media/image14.svg"/><Relationship Id="rId32" Type="http://schemas.openxmlformats.org/officeDocument/2006/relationships/image" Target="../media/image90.jpeg"/><Relationship Id="rId37" Type="http://schemas.openxmlformats.org/officeDocument/2006/relationships/image" Target="../media/image95.png"/><Relationship Id="rId40" Type="http://schemas.openxmlformats.org/officeDocument/2006/relationships/image" Target="../media/image98.svg"/><Relationship Id="rId5" Type="http://schemas.openxmlformats.org/officeDocument/2006/relationships/image" Target="../media/image73.png"/><Relationship Id="rId15" Type="http://schemas.openxmlformats.org/officeDocument/2006/relationships/image" Target="../media/image79.png"/><Relationship Id="rId23" Type="http://schemas.openxmlformats.org/officeDocument/2006/relationships/image" Target="../media/image13.png"/><Relationship Id="rId28" Type="http://schemas.openxmlformats.org/officeDocument/2006/relationships/image" Target="../media/image86.svg"/><Relationship Id="rId36" Type="http://schemas.openxmlformats.org/officeDocument/2006/relationships/image" Target="../media/image94.svg"/><Relationship Id="rId10" Type="http://schemas.openxmlformats.org/officeDocument/2006/relationships/image" Target="../media/image19.svg"/><Relationship Id="rId19" Type="http://schemas.openxmlformats.org/officeDocument/2006/relationships/image" Target="../media/image83.png"/><Relationship Id="rId31" Type="http://schemas.openxmlformats.org/officeDocument/2006/relationships/image" Target="../media/image89.jpeg"/><Relationship Id="rId4" Type="http://schemas.openxmlformats.org/officeDocument/2006/relationships/image" Target="../media/image72.png"/><Relationship Id="rId9" Type="http://schemas.openxmlformats.org/officeDocument/2006/relationships/image" Target="../media/image75.png"/><Relationship Id="rId14" Type="http://schemas.openxmlformats.org/officeDocument/2006/relationships/image" Target="../media/image78.svg"/><Relationship Id="rId22" Type="http://schemas.openxmlformats.org/officeDocument/2006/relationships/image" Target="../media/image12.svg"/><Relationship Id="rId27" Type="http://schemas.openxmlformats.org/officeDocument/2006/relationships/image" Target="../media/image85.png"/><Relationship Id="rId30" Type="http://schemas.openxmlformats.org/officeDocument/2006/relationships/image" Target="../media/image88.svg"/><Relationship Id="rId35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"/>
          <p:cNvSpPr txBox="1">
            <a:spLocks noChangeArrowheads="1"/>
          </p:cNvSpPr>
          <p:nvPr/>
        </p:nvSpPr>
        <p:spPr bwMode="auto">
          <a:xfrm>
            <a:off x="3520016" y="3983416"/>
            <a:ext cx="5151967" cy="1331912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lIns="109247" tIns="54623" rIns="109247" bIns="54623" anchor="ctr"/>
          <a:lstStyle/>
          <a:p>
            <a:pPr marL="0" marR="0" lvl="0" indent="0" algn="ctr" defTabSz="109410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Tx/>
              <a:buSzTx/>
              <a:buFontTx/>
              <a:buNone/>
              <a:defRPr/>
            </a:pPr>
            <a:r>
              <a:rPr kumimoji="1" lang="en-US" altLang="zh-CN" sz="2135" b="1" dirty="0">
                <a:solidFill>
                  <a:prstClr val="white">
                    <a:lumMod val="50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Times New Roman" panose="02020603050405020304" pitchFamily="18" charset="0"/>
              </a:rPr>
              <a:t>2021</a:t>
            </a:r>
            <a:r>
              <a:rPr kumimoji="1" lang="zh-CN" altLang="en-US" sz="2135" b="1" dirty="0">
                <a:solidFill>
                  <a:prstClr val="white">
                    <a:lumMod val="50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Times New Roman" panose="02020603050405020304" pitchFamily="18" charset="0"/>
              </a:rPr>
              <a:t>年</a:t>
            </a:r>
            <a:r>
              <a:rPr kumimoji="1" lang="en-US" altLang="zh-CN" sz="2135" b="1" dirty="0">
                <a:solidFill>
                  <a:prstClr val="white">
                    <a:lumMod val="50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Times New Roman" panose="02020603050405020304" pitchFamily="18" charset="0"/>
              </a:rPr>
              <a:t>12</a:t>
            </a:r>
            <a:r>
              <a:rPr kumimoji="1" lang="zh-CN" altLang="en-US" sz="2135" b="1" dirty="0">
                <a:solidFill>
                  <a:prstClr val="white">
                    <a:lumMod val="50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Times New Roman" panose="02020603050405020304" pitchFamily="18" charset="0"/>
              </a:rPr>
              <a:t>月</a:t>
            </a:r>
            <a:endParaRPr kumimoji="1" lang="en-US" altLang="zh-CN" sz="2135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1343473" y="3738039"/>
            <a:ext cx="9577064" cy="0"/>
          </a:xfrm>
          <a:prstGeom prst="line">
            <a:avLst/>
          </a:prstGeom>
          <a:noFill/>
          <a:ln w="19050">
            <a:solidFill>
              <a:srgbClr val="FFFFFF">
                <a:lumMod val="65000"/>
              </a:srgbClr>
            </a:solidFill>
            <a:round/>
          </a:ln>
        </p:spPr>
        <p:txBody>
          <a:bodyPr wrap="none" lIns="109387" tIns="54693" rIns="109387" bIns="54693" anchor="ctr"/>
          <a:lstStyle/>
          <a:p>
            <a:pPr lvl="0" algn="ctr" defTabSz="1094105" fontAlgn="base">
              <a:spcBef>
                <a:spcPct val="30000"/>
              </a:spcBef>
              <a:spcAft>
                <a:spcPct val="10000"/>
              </a:spcAft>
              <a:defRPr/>
            </a:pPr>
            <a:endParaRPr kumimoji="1" lang="zh-CN" altLang="en-US" sz="2400" b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  <a:ea typeface="华文细黑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7" name="文本占位符 1"/>
          <p:cNvSpPr txBox="1"/>
          <p:nvPr/>
        </p:nvSpPr>
        <p:spPr>
          <a:xfrm>
            <a:off x="0" y="1688442"/>
            <a:ext cx="12192000" cy="18960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4800" b="1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373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  <a:sym typeface="Calibri" panose="020F0502020204030204" pitchFamily="34" charset="0"/>
              </a:defRPr>
            </a:lvl5pPr>
            <a:lvl6pPr marL="33528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6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Times New Roman" panose="02020603050405020304" pitchFamily="18" charset="0"/>
              </a:rPr>
              <a:t>中国电信云</a:t>
            </a:r>
            <a:r>
              <a:rPr lang="en-US" altLang="zh-CN" sz="36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Times New Roman" panose="02020603050405020304" pitchFamily="18" charset="0"/>
              </a:rPr>
              <a:t>SIM</a:t>
            </a:r>
            <a:r>
              <a:rPr lang="zh-CN" altLang="en-US" sz="36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Times New Roman" panose="02020603050405020304" pitchFamily="18" charset="0"/>
              </a:rPr>
              <a:t>卡“数字身份应用” 运营建议方案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1688319" cy="658085"/>
          </a:xfrm>
        </p:spPr>
        <p:txBody>
          <a:bodyPr/>
          <a:lstStyle/>
          <a:p>
            <a:r>
              <a:rPr lang="zh-CN" altLang="en-US" dirty="0"/>
              <a:t>五、内外合力，共建九大场景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7A5BE-69D7-4205-A866-8417D6481635}"/>
              </a:ext>
            </a:extLst>
          </p:cNvPr>
          <p:cNvSpPr/>
          <p:nvPr/>
        </p:nvSpPr>
        <p:spPr>
          <a:xfrm>
            <a:off x="623392" y="1556792"/>
            <a:ext cx="3348606" cy="745474"/>
          </a:xfrm>
          <a:prstGeom prst="rect">
            <a:avLst/>
          </a:prstGeom>
          <a:solidFill>
            <a:srgbClr val="C00000"/>
          </a:solidFill>
        </p:spPr>
        <p:txBody>
          <a:bodyPr wrap="square" anchor="ctr">
            <a:noAutofit/>
          </a:bodyPr>
          <a:lstStyle/>
          <a:p>
            <a:pPr lvl="0" algn="ctr">
              <a:spcAft>
                <a:spcPts val="60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“翼出行”认证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14DB352-95AB-43BB-8A34-AA2768DA6B44}"/>
              </a:ext>
            </a:extLst>
          </p:cNvPr>
          <p:cNvSpPr/>
          <p:nvPr/>
        </p:nvSpPr>
        <p:spPr>
          <a:xfrm>
            <a:off x="4433208" y="1556792"/>
            <a:ext cx="3348606" cy="745474"/>
          </a:xfrm>
          <a:prstGeom prst="rect">
            <a:avLst/>
          </a:prstGeom>
          <a:solidFill>
            <a:srgbClr val="C00000"/>
          </a:solidFill>
        </p:spPr>
        <p:txBody>
          <a:bodyPr wrap="square" anchor="ctr">
            <a:noAutofit/>
          </a:bodyPr>
          <a:lstStyle/>
          <a:p>
            <a:pPr lvl="0" algn="ctr">
              <a:spcAft>
                <a:spcPts val="60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“翼住宿”认证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6B1E387-DFED-43B6-B13A-56AA54DD3DC2}"/>
              </a:ext>
            </a:extLst>
          </p:cNvPr>
          <p:cNvSpPr/>
          <p:nvPr/>
        </p:nvSpPr>
        <p:spPr>
          <a:xfrm>
            <a:off x="8243024" y="1556792"/>
            <a:ext cx="3348606" cy="745474"/>
          </a:xfrm>
          <a:prstGeom prst="rect">
            <a:avLst/>
          </a:prstGeom>
          <a:solidFill>
            <a:srgbClr val="C00000"/>
          </a:solidFill>
        </p:spPr>
        <p:txBody>
          <a:bodyPr wrap="square" anchor="ctr">
            <a:noAutofit/>
          </a:bodyPr>
          <a:lstStyle/>
          <a:p>
            <a:pPr lvl="0" algn="ctr">
              <a:spcAft>
                <a:spcPts val="60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“翼商旅”认证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F5D55C9C-63DF-4482-ADAF-EA613E9A3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19" y="1692833"/>
            <a:ext cx="456041" cy="456041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6147A925-181E-42EC-A537-0863150C6F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2398" y="1713562"/>
            <a:ext cx="414583" cy="414583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51515704-6420-4B7E-9E12-557549D095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3918" y="1692833"/>
            <a:ext cx="456041" cy="45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1688319" cy="658085"/>
          </a:xfrm>
        </p:spPr>
        <p:txBody>
          <a:bodyPr/>
          <a:lstStyle/>
          <a:p>
            <a:r>
              <a:rPr lang="zh-CN" altLang="en-US" dirty="0"/>
              <a:t>六、 “翼身份”重点建设研发工作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AA90470-4E3A-4F73-B688-7A88416828C7}"/>
              </a:ext>
            </a:extLst>
          </p:cNvPr>
          <p:cNvSpPr/>
          <p:nvPr/>
        </p:nvSpPr>
        <p:spPr>
          <a:xfrm>
            <a:off x="479377" y="836712"/>
            <a:ext cx="11158441" cy="38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SzPct val="70000"/>
            </a:pPr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平台、插件、卡应用</a:t>
            </a:r>
            <a:r>
              <a:rPr lang="en-US" altLang="zh-CN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………..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15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1688319" cy="658085"/>
          </a:xfrm>
        </p:spPr>
        <p:txBody>
          <a:bodyPr/>
          <a:lstStyle/>
          <a:p>
            <a:r>
              <a:rPr lang="zh-CN" altLang="en-US" dirty="0"/>
              <a:t>七、 “天翼数字身份”业务开展目标及计划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C7C33B-8550-4CFC-A3BB-BBEE7845C01D}"/>
              </a:ext>
            </a:extLst>
          </p:cNvPr>
          <p:cNvSpPr txBox="1"/>
          <p:nvPr/>
        </p:nvSpPr>
        <p:spPr bwMode="auto">
          <a:xfrm>
            <a:off x="479376" y="1052736"/>
            <a:ext cx="11161240" cy="2783454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目标：以“易身份”为使命愿景，以“翼身份”为产品锚碇，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2021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年完成产品模式定义，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2022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年中，完成业务场景试商用落地，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2022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年底实现正式商用，形成用户规模发展，服务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3000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万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“天翼身份”用户。 </a:t>
            </a:r>
            <a:endParaRPr lang="en-US" altLang="zh-CN" sz="1800" b="1" dirty="0">
              <a:solidFill>
                <a:srgbClr val="000000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工作开展：中国电信、中国移动、中国联通、中盾安信（公安一所）、中信集团共同组建数字身份认证公司实现专业化运营，加强深化行业合作，共同推广基于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SIM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卡的数字身份技术，打造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SIM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卡国家安全基础设施，实现信 息通信领域高质量发展。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0C2D21DA-806B-4415-A4F5-9C6338C1DCDF}"/>
              </a:ext>
            </a:extLst>
          </p:cNvPr>
          <p:cNvSpPr/>
          <p:nvPr/>
        </p:nvSpPr>
        <p:spPr>
          <a:xfrm>
            <a:off x="836588" y="4653136"/>
            <a:ext cx="10518824" cy="216024"/>
          </a:xfrm>
          <a:prstGeom prst="chevron">
            <a:avLst/>
          </a:prstGeom>
          <a:solidFill>
            <a:srgbClr val="A1979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CCB33A48-685A-4406-BFF9-10C52E172686}"/>
              </a:ext>
            </a:extLst>
          </p:cNvPr>
          <p:cNvSpPr/>
          <p:nvPr/>
        </p:nvSpPr>
        <p:spPr>
          <a:xfrm>
            <a:off x="1847528" y="4005064"/>
            <a:ext cx="1512168" cy="1512168"/>
          </a:xfrm>
          <a:prstGeom prst="flowChartConnector">
            <a:avLst/>
          </a:prstGeom>
          <a:solidFill>
            <a:srgbClr val="EF3E3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D486721F-DAD9-4552-92D1-A6A86AAC2344}"/>
              </a:ext>
            </a:extLst>
          </p:cNvPr>
          <p:cNvSpPr/>
          <p:nvPr/>
        </p:nvSpPr>
        <p:spPr>
          <a:xfrm>
            <a:off x="8328248" y="4005064"/>
            <a:ext cx="1512168" cy="1512168"/>
          </a:xfrm>
          <a:prstGeom prst="flowChartConnector">
            <a:avLst/>
          </a:prstGeom>
          <a:solidFill>
            <a:srgbClr val="EF3E3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6C822EF8-95D2-4FE8-9ACA-C3967BFCEDAA}"/>
              </a:ext>
            </a:extLst>
          </p:cNvPr>
          <p:cNvSpPr/>
          <p:nvPr/>
        </p:nvSpPr>
        <p:spPr>
          <a:xfrm>
            <a:off x="5089748" y="4005064"/>
            <a:ext cx="1512168" cy="1512168"/>
          </a:xfrm>
          <a:prstGeom prst="flowChartConnector">
            <a:avLst/>
          </a:prstGeom>
          <a:solidFill>
            <a:srgbClr val="A00C0C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F59DB1-78F7-4B20-A5DC-574DC8549DE6}"/>
              </a:ext>
            </a:extLst>
          </p:cNvPr>
          <p:cNvSpPr txBox="1"/>
          <p:nvPr/>
        </p:nvSpPr>
        <p:spPr bwMode="auto">
          <a:xfrm>
            <a:off x="1871192" y="4529227"/>
            <a:ext cx="1395453" cy="46384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ctr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2021.12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B2002D-EEC7-4B8A-9239-9F231A2EA3A7}"/>
              </a:ext>
            </a:extLst>
          </p:cNvPr>
          <p:cNvSpPr txBox="1"/>
          <p:nvPr/>
        </p:nvSpPr>
        <p:spPr bwMode="auto">
          <a:xfrm>
            <a:off x="5148105" y="4529227"/>
            <a:ext cx="1395453" cy="46384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ctr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2022.06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8DB5CE-DB8F-486D-B230-3B3B6424BBE0}"/>
              </a:ext>
            </a:extLst>
          </p:cNvPr>
          <p:cNvSpPr txBox="1"/>
          <p:nvPr/>
        </p:nvSpPr>
        <p:spPr bwMode="auto">
          <a:xfrm>
            <a:off x="8358088" y="4529227"/>
            <a:ext cx="1395453" cy="46384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ctr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2022.12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298">
            <a:extLst>
              <a:ext uri="{FF2B5EF4-FFF2-40B4-BE49-F238E27FC236}">
                <a16:creationId xmlns:a16="http://schemas.microsoft.com/office/drawing/2014/main" id="{1EE6BFAC-B3B0-429E-9A5F-8F119F012DF9}"/>
              </a:ext>
            </a:extLst>
          </p:cNvPr>
          <p:cNvSpPr txBox="1"/>
          <p:nvPr/>
        </p:nvSpPr>
        <p:spPr>
          <a:xfrm>
            <a:off x="1767339" y="5664526"/>
            <a:ext cx="155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u="sng" dirty="0">
                <a:solidFill>
                  <a:srgbClr val="EF3E3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业务定义</a:t>
            </a:r>
          </a:p>
        </p:txBody>
      </p:sp>
      <p:sp>
        <p:nvSpPr>
          <p:cNvPr id="13" name="文本框 298">
            <a:extLst>
              <a:ext uri="{FF2B5EF4-FFF2-40B4-BE49-F238E27FC236}">
                <a16:creationId xmlns:a16="http://schemas.microsoft.com/office/drawing/2014/main" id="{E7818402-EA57-455B-B5C0-5200088548A8}"/>
              </a:ext>
            </a:extLst>
          </p:cNvPr>
          <p:cNvSpPr txBox="1"/>
          <p:nvPr/>
        </p:nvSpPr>
        <p:spPr>
          <a:xfrm>
            <a:off x="5089748" y="5664526"/>
            <a:ext cx="155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u="sng" dirty="0">
                <a:solidFill>
                  <a:srgbClr val="A00C0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产品研发</a:t>
            </a:r>
            <a:endParaRPr lang="en-US" altLang="zh-CN" b="1" u="sng" dirty="0">
              <a:solidFill>
                <a:srgbClr val="A00C0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b="1" u="sng" dirty="0">
                <a:solidFill>
                  <a:srgbClr val="A00C0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业务接入</a:t>
            </a:r>
            <a:endParaRPr lang="en-US" altLang="zh-CN" b="1" u="sng" dirty="0">
              <a:solidFill>
                <a:srgbClr val="A00C0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b="1" u="sng" dirty="0">
                <a:solidFill>
                  <a:srgbClr val="A00C0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试商用落地</a:t>
            </a:r>
          </a:p>
        </p:txBody>
      </p:sp>
      <p:sp>
        <p:nvSpPr>
          <p:cNvPr id="14" name="文本框 298">
            <a:extLst>
              <a:ext uri="{FF2B5EF4-FFF2-40B4-BE49-F238E27FC236}">
                <a16:creationId xmlns:a16="http://schemas.microsoft.com/office/drawing/2014/main" id="{15AFAD4C-FFAA-4809-96A4-F6C90CD15444}"/>
              </a:ext>
            </a:extLst>
          </p:cNvPr>
          <p:cNvSpPr txBox="1"/>
          <p:nvPr/>
        </p:nvSpPr>
        <p:spPr>
          <a:xfrm>
            <a:off x="8306417" y="5664526"/>
            <a:ext cx="155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u="sng" dirty="0">
                <a:solidFill>
                  <a:srgbClr val="EF3E3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产品优化更新</a:t>
            </a:r>
            <a:endParaRPr lang="en-US" altLang="zh-CN" b="1" u="sng" dirty="0">
              <a:solidFill>
                <a:srgbClr val="EF3E3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b="1" u="sng" dirty="0">
                <a:solidFill>
                  <a:srgbClr val="EF3E3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业务规模接入</a:t>
            </a:r>
            <a:endParaRPr lang="en-US" altLang="zh-CN" b="1" u="sng" dirty="0">
              <a:solidFill>
                <a:srgbClr val="EF3E3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19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1688319" cy="658085"/>
          </a:xfrm>
        </p:spPr>
        <p:txBody>
          <a:bodyPr/>
          <a:lstStyle/>
          <a:p>
            <a:r>
              <a:rPr lang="zh-CN" altLang="en-US" dirty="0"/>
              <a:t>八、 “翼身份”所需资源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8B73E56-5DFA-4485-908F-0EDBAA392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03185"/>
              </p:ext>
            </p:extLst>
          </p:nvPr>
        </p:nvGraphicFramePr>
        <p:xfrm>
          <a:off x="767408" y="1700808"/>
          <a:ext cx="10297143" cy="3919440"/>
        </p:xfrm>
        <a:graphic>
          <a:graphicData uri="http://schemas.openxmlformats.org/drawingml/2006/table">
            <a:tbl>
              <a:tblPr/>
              <a:tblGrid>
                <a:gridCol w="1452971">
                  <a:extLst>
                    <a:ext uri="{9D8B030D-6E8A-4147-A177-3AD203B41FA5}">
                      <a16:colId xmlns:a16="http://schemas.microsoft.com/office/drawing/2014/main" val="2683489244"/>
                    </a:ext>
                  </a:extLst>
                </a:gridCol>
                <a:gridCol w="2084698">
                  <a:extLst>
                    <a:ext uri="{9D8B030D-6E8A-4147-A177-3AD203B41FA5}">
                      <a16:colId xmlns:a16="http://schemas.microsoft.com/office/drawing/2014/main" val="2769775873"/>
                    </a:ext>
                  </a:extLst>
                </a:gridCol>
                <a:gridCol w="1452971">
                  <a:extLst>
                    <a:ext uri="{9D8B030D-6E8A-4147-A177-3AD203B41FA5}">
                      <a16:colId xmlns:a16="http://schemas.microsoft.com/office/drawing/2014/main" val="2919548624"/>
                    </a:ext>
                  </a:extLst>
                </a:gridCol>
                <a:gridCol w="1452971">
                  <a:extLst>
                    <a:ext uri="{9D8B030D-6E8A-4147-A177-3AD203B41FA5}">
                      <a16:colId xmlns:a16="http://schemas.microsoft.com/office/drawing/2014/main" val="2476146588"/>
                    </a:ext>
                  </a:extLst>
                </a:gridCol>
                <a:gridCol w="1452971">
                  <a:extLst>
                    <a:ext uri="{9D8B030D-6E8A-4147-A177-3AD203B41FA5}">
                      <a16:colId xmlns:a16="http://schemas.microsoft.com/office/drawing/2014/main" val="2801879536"/>
                    </a:ext>
                  </a:extLst>
                </a:gridCol>
                <a:gridCol w="2400561">
                  <a:extLst>
                    <a:ext uri="{9D8B030D-6E8A-4147-A177-3AD203B41FA5}">
                      <a16:colId xmlns:a16="http://schemas.microsoft.com/office/drawing/2014/main" val="1154970641"/>
                    </a:ext>
                  </a:extLst>
                </a:gridCol>
              </a:tblGrid>
              <a:tr h="43221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“数字身份”实施资源评估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98974"/>
                  </a:ext>
                </a:extLst>
              </a:tr>
              <a:tr h="290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条目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资源类型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资源明细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资源成本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备注说明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100255"/>
                  </a:ext>
                </a:extLst>
              </a:tr>
              <a:tr h="290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方案设计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产品方案设计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977830"/>
                  </a:ext>
                </a:extLst>
              </a:tr>
              <a:tr h="29060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产品研发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应用开发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759294"/>
                  </a:ext>
                </a:extLst>
              </a:tr>
              <a:tr h="290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插件开发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447419"/>
                  </a:ext>
                </a:extLst>
              </a:tr>
              <a:tr h="290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平台开发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076171"/>
                  </a:ext>
                </a:extLst>
              </a:tr>
              <a:tr h="290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回归升级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797056"/>
                  </a:ext>
                </a:extLst>
              </a:tr>
              <a:tr h="2906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产品测试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功能测试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87573"/>
                  </a:ext>
                </a:extLst>
              </a:tr>
              <a:tr h="290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业务接入测试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347957"/>
                  </a:ext>
                </a:extLst>
              </a:tr>
              <a:tr h="290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业务推广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业务推广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399547"/>
                  </a:ext>
                </a:extLst>
              </a:tr>
              <a:tr h="290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业务运营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业务运营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042961"/>
                  </a:ext>
                </a:extLst>
              </a:tr>
              <a:tr h="290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测试设备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测试设备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设备资产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654532"/>
                  </a:ext>
                </a:extLst>
              </a:tr>
              <a:tr h="29060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总计：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10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7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1688319" cy="658085"/>
          </a:xfrm>
        </p:spPr>
        <p:txBody>
          <a:bodyPr/>
          <a:lstStyle/>
          <a:p>
            <a:r>
              <a:rPr lang="zh-CN" altLang="en-US" dirty="0"/>
              <a:t>九、 总体工作进度安排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8B73E56-5DFA-4485-908F-0EDBAA392B46}"/>
              </a:ext>
            </a:extLst>
          </p:cNvPr>
          <p:cNvGraphicFramePr>
            <a:graphicFrameLocks noGrp="1"/>
          </p:cNvGraphicFramePr>
          <p:nvPr/>
        </p:nvGraphicFramePr>
        <p:xfrm>
          <a:off x="767408" y="1700808"/>
          <a:ext cx="10297143" cy="3919440"/>
        </p:xfrm>
        <a:graphic>
          <a:graphicData uri="http://schemas.openxmlformats.org/drawingml/2006/table">
            <a:tbl>
              <a:tblPr/>
              <a:tblGrid>
                <a:gridCol w="1452971">
                  <a:extLst>
                    <a:ext uri="{9D8B030D-6E8A-4147-A177-3AD203B41FA5}">
                      <a16:colId xmlns:a16="http://schemas.microsoft.com/office/drawing/2014/main" val="2683489244"/>
                    </a:ext>
                  </a:extLst>
                </a:gridCol>
                <a:gridCol w="2084698">
                  <a:extLst>
                    <a:ext uri="{9D8B030D-6E8A-4147-A177-3AD203B41FA5}">
                      <a16:colId xmlns:a16="http://schemas.microsoft.com/office/drawing/2014/main" val="2769775873"/>
                    </a:ext>
                  </a:extLst>
                </a:gridCol>
                <a:gridCol w="1452971">
                  <a:extLst>
                    <a:ext uri="{9D8B030D-6E8A-4147-A177-3AD203B41FA5}">
                      <a16:colId xmlns:a16="http://schemas.microsoft.com/office/drawing/2014/main" val="2919548624"/>
                    </a:ext>
                  </a:extLst>
                </a:gridCol>
                <a:gridCol w="1452971">
                  <a:extLst>
                    <a:ext uri="{9D8B030D-6E8A-4147-A177-3AD203B41FA5}">
                      <a16:colId xmlns:a16="http://schemas.microsoft.com/office/drawing/2014/main" val="2476146588"/>
                    </a:ext>
                  </a:extLst>
                </a:gridCol>
                <a:gridCol w="1452971">
                  <a:extLst>
                    <a:ext uri="{9D8B030D-6E8A-4147-A177-3AD203B41FA5}">
                      <a16:colId xmlns:a16="http://schemas.microsoft.com/office/drawing/2014/main" val="2801879536"/>
                    </a:ext>
                  </a:extLst>
                </a:gridCol>
                <a:gridCol w="2400561">
                  <a:extLst>
                    <a:ext uri="{9D8B030D-6E8A-4147-A177-3AD203B41FA5}">
                      <a16:colId xmlns:a16="http://schemas.microsoft.com/office/drawing/2014/main" val="1154970641"/>
                    </a:ext>
                  </a:extLst>
                </a:gridCol>
              </a:tblGrid>
              <a:tr h="43221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“数字身份”实施资源评估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98974"/>
                  </a:ext>
                </a:extLst>
              </a:tr>
              <a:tr h="290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条目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资源类型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资源明细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资源成本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备注说明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100255"/>
                  </a:ext>
                </a:extLst>
              </a:tr>
              <a:tr h="290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方案设计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产品方案设计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977830"/>
                  </a:ext>
                </a:extLst>
              </a:tr>
              <a:tr h="29060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产品研发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应用开发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759294"/>
                  </a:ext>
                </a:extLst>
              </a:tr>
              <a:tr h="290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插件开发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447419"/>
                  </a:ext>
                </a:extLst>
              </a:tr>
              <a:tr h="290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平台开发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076171"/>
                  </a:ext>
                </a:extLst>
              </a:tr>
              <a:tr h="290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回归升级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797056"/>
                  </a:ext>
                </a:extLst>
              </a:tr>
              <a:tr h="2906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产品测试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功能测试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87573"/>
                  </a:ext>
                </a:extLst>
              </a:tr>
              <a:tr h="290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业务接入测试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347957"/>
                  </a:ext>
                </a:extLst>
              </a:tr>
              <a:tr h="290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业务推广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业务推广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399547"/>
                  </a:ext>
                </a:extLst>
              </a:tr>
              <a:tr h="290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业务运营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业务运营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人力支撑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042961"/>
                  </a:ext>
                </a:extLst>
              </a:tr>
              <a:tr h="2906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测试设备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测试设备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设备资产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654532"/>
                  </a:ext>
                </a:extLst>
              </a:tr>
              <a:tr h="29060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总计：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F3E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10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91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635" y="3244215"/>
            <a:ext cx="12193270" cy="76962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以上汇报，请领导指示！</a:t>
            </a:r>
            <a:endParaRPr lang="en-US" altLang="zh-CN" sz="44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27951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5359" y="109516"/>
            <a:ext cx="11856641" cy="658085"/>
          </a:xfrm>
        </p:spPr>
        <p:txBody>
          <a:bodyPr/>
          <a:lstStyle/>
          <a:p>
            <a:r>
              <a:rPr lang="zh-CN" altLang="en-US" dirty="0"/>
              <a:t>附件</a:t>
            </a:r>
            <a:r>
              <a:rPr lang="en-US" altLang="zh-CN" dirty="0"/>
              <a:t>5</a:t>
            </a:r>
            <a:r>
              <a:rPr lang="zh-CN" altLang="en-US" dirty="0"/>
              <a:t>：友商</a:t>
            </a:r>
            <a:r>
              <a:rPr lang="en-US" altLang="zh-CN" dirty="0"/>
              <a:t>SIM</a:t>
            </a:r>
            <a:r>
              <a:rPr lang="zh-CN" altLang="en-US" dirty="0"/>
              <a:t>卡应用推广案例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556792"/>
            <a:ext cx="8213590" cy="45365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980728"/>
            <a:ext cx="2397588" cy="4275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4797152"/>
            <a:ext cx="2326148" cy="19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1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1688319" cy="65808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75162" y="1510243"/>
            <a:ext cx="6408712" cy="4583053"/>
            <a:chOff x="1011291" y="2767665"/>
            <a:chExt cx="3500534" cy="4583053"/>
          </a:xfrm>
        </p:grpSpPr>
        <p:sp>
          <p:nvSpPr>
            <p:cNvPr id="19" name="矩形 18"/>
            <p:cNvSpPr/>
            <p:nvPr/>
          </p:nvSpPr>
          <p:spPr>
            <a:xfrm>
              <a:off x="1012713" y="3606018"/>
              <a:ext cx="3499111" cy="525147"/>
            </a:xfrm>
            <a:prstGeom prst="rect">
              <a:avLst/>
            </a:prstGeom>
            <a:gradFill flip="none" rotWithShape="1">
              <a:gsLst>
                <a:gs pos="100000">
                  <a:srgbClr val="C00000">
                    <a:alpha val="0"/>
                  </a:srgbClr>
                </a:gs>
                <a:gs pos="50000">
                  <a:srgbClr val="C00000">
                    <a:lumMod val="95000"/>
                  </a:srgbClr>
                </a:gs>
                <a:gs pos="0">
                  <a:srgbClr val="C00000">
                    <a:alpha val="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市场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·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数字身份市场需求、规模、国家要求、费用情况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12713" y="2767665"/>
              <a:ext cx="3499111" cy="525147"/>
            </a:xfrm>
            <a:prstGeom prst="rect">
              <a:avLst/>
            </a:prstGeom>
            <a:gradFill flip="none" rotWithShape="1">
              <a:gsLst>
                <a:gs pos="100000">
                  <a:srgbClr val="C00000">
                    <a:alpha val="0"/>
                  </a:srgbClr>
                </a:gs>
                <a:gs pos="50000">
                  <a:srgbClr val="C00000">
                    <a:lumMod val="95000"/>
                  </a:srgbClr>
                </a:gs>
                <a:gs pos="0">
                  <a:srgbClr val="C00000">
                    <a:alpha val="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背景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·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数字身份的战略高度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012714" y="4444372"/>
              <a:ext cx="3499111" cy="525147"/>
            </a:xfrm>
            <a:prstGeom prst="rect">
              <a:avLst/>
            </a:prstGeom>
            <a:gradFill flip="none" rotWithShape="1">
              <a:gsLst>
                <a:gs pos="100000">
                  <a:srgbClr val="C00000">
                    <a:alpha val="0"/>
                  </a:srgbClr>
                </a:gs>
                <a:gs pos="50000">
                  <a:srgbClr val="C00000">
                    <a:lumMod val="95000"/>
                  </a:srgbClr>
                </a:gs>
                <a:gs pos="0">
                  <a:srgbClr val="C00000">
                    <a:alpha val="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打造产品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·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产品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&amp;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怎么用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11291" y="5282725"/>
              <a:ext cx="3499111" cy="525147"/>
            </a:xfrm>
            <a:prstGeom prst="rect">
              <a:avLst/>
            </a:prstGeom>
            <a:gradFill flip="none" rotWithShape="1">
              <a:gsLst>
                <a:gs pos="100000">
                  <a:srgbClr val="C00000">
                    <a:alpha val="0"/>
                  </a:srgbClr>
                </a:gs>
                <a:gs pos="50000">
                  <a:srgbClr val="C00000">
                    <a:lumMod val="95000"/>
                  </a:srgbClr>
                </a:gs>
                <a:gs pos="0">
                  <a:srgbClr val="C00000">
                    <a:alpha val="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场景对接</a:t>
              </a:r>
              <a:r>
                <a:rPr lang="en-US" altLang="zh-CN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·</a:t>
              </a:r>
              <a:r>
                <a:rPr lang="zh-CN" altLang="en-US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拓展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3676310-D2A5-4EED-BDEB-0B1E852827E4}"/>
                </a:ext>
              </a:extLst>
            </p:cNvPr>
            <p:cNvSpPr/>
            <p:nvPr/>
          </p:nvSpPr>
          <p:spPr>
            <a:xfrm>
              <a:off x="1011291" y="6012700"/>
              <a:ext cx="3499111" cy="525147"/>
            </a:xfrm>
            <a:prstGeom prst="rect">
              <a:avLst/>
            </a:prstGeom>
            <a:gradFill flip="none" rotWithShape="1">
              <a:gsLst>
                <a:gs pos="100000">
                  <a:srgbClr val="C00000">
                    <a:alpha val="0"/>
                  </a:srgbClr>
                </a:gs>
                <a:gs pos="50000">
                  <a:srgbClr val="C00000">
                    <a:lumMod val="95000"/>
                  </a:srgbClr>
                </a:gs>
                <a:gs pos="0">
                  <a:srgbClr val="C00000">
                    <a:alpha val="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1400" b="1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数字身份业务开展计划：目标，计划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C811B04-5622-46A4-A876-332523D60F26}"/>
                </a:ext>
              </a:extLst>
            </p:cNvPr>
            <p:cNvSpPr/>
            <p:nvPr/>
          </p:nvSpPr>
          <p:spPr>
            <a:xfrm>
              <a:off x="1011291" y="6825571"/>
              <a:ext cx="3499111" cy="525147"/>
            </a:xfrm>
            <a:prstGeom prst="rect">
              <a:avLst/>
            </a:prstGeom>
            <a:gradFill flip="none" rotWithShape="1">
              <a:gsLst>
                <a:gs pos="100000">
                  <a:srgbClr val="C00000">
                    <a:alpha val="0"/>
                  </a:srgbClr>
                </a:gs>
                <a:gs pos="50000">
                  <a:srgbClr val="C00000">
                    <a:lumMod val="95000"/>
                  </a:srgbClr>
                </a:gs>
                <a:gs pos="0">
                  <a:srgbClr val="C00000">
                    <a:alpha val="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1400" b="1" kern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资源需求</a:t>
              </a:r>
              <a:endParaRPr lang="zh-CN" altLang="en-US" sz="1400" b="1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05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1809313" cy="658085"/>
          </a:xfrm>
        </p:spPr>
        <p:txBody>
          <a:bodyPr/>
          <a:lstStyle/>
          <a:p>
            <a:r>
              <a:rPr lang="zh-CN" altLang="en-US" sz="2400" dirty="0"/>
              <a:t>一、</a:t>
            </a:r>
            <a:r>
              <a:rPr lang="en-US" altLang="zh-CN" sz="2400" dirty="0"/>
              <a:t>SIM</a:t>
            </a:r>
            <a:r>
              <a:rPr lang="zh-CN" altLang="en-US" sz="2400" dirty="0"/>
              <a:t>数字身份与</a:t>
            </a:r>
            <a:r>
              <a:rPr lang="zh-CN" altLang="zh-CN" sz="2400" dirty="0"/>
              <a:t>国家</a:t>
            </a:r>
            <a:r>
              <a:rPr lang="zh-CN" altLang="en-US" sz="2400" dirty="0"/>
              <a:t>网上身份认证</a:t>
            </a:r>
            <a:r>
              <a:rPr lang="zh-CN" altLang="zh-CN" sz="2400" dirty="0"/>
              <a:t>基础设施</a:t>
            </a:r>
            <a:r>
              <a:rPr lang="zh-CN" altLang="en-US" sz="2400" dirty="0"/>
              <a:t>融合</a:t>
            </a:r>
            <a:r>
              <a:rPr lang="zh-CN" altLang="zh-CN" sz="2400" dirty="0"/>
              <a:t>共建</a:t>
            </a:r>
            <a:r>
              <a:rPr lang="zh-CN" altLang="en-US" sz="2400" dirty="0"/>
              <a:t>公民</a:t>
            </a:r>
            <a:r>
              <a:rPr lang="zh-CN" altLang="zh-CN" sz="2400" dirty="0"/>
              <a:t>数字身份生态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51384" y="836712"/>
            <a:ext cx="1101722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n"/>
            </a:pPr>
            <a:r>
              <a:rPr lang="zh-CN" altLang="en-US" sz="17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国家网上身份认证基础设施</a:t>
            </a:r>
            <a:r>
              <a:rPr lang="zh-CN" altLang="en-US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zh-CN" sz="17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国家发改委</a:t>
            </a:r>
            <a:r>
              <a:rPr lang="zh-CN" altLang="zh-CN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批复、</a:t>
            </a:r>
            <a:r>
              <a:rPr lang="zh-CN" altLang="zh-CN" sz="17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中央网信办</a:t>
            </a:r>
            <a:r>
              <a:rPr lang="zh-CN" altLang="zh-CN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指导</a:t>
            </a:r>
            <a:r>
              <a:rPr lang="zh-CN" altLang="en-US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zh-CN" altLang="zh-CN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由</a:t>
            </a:r>
            <a:r>
              <a:rPr lang="zh-CN" altLang="zh-CN" sz="17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公安部牵头</a:t>
            </a:r>
            <a:r>
              <a:rPr lang="zh-CN" altLang="en-US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成立专班</a:t>
            </a:r>
            <a:r>
              <a:rPr lang="zh-CN" altLang="zh-CN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建设</a:t>
            </a:r>
            <a:r>
              <a:rPr lang="zh-CN" altLang="zh-CN" sz="17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国家网上身份认证基础设施</a:t>
            </a:r>
            <a:r>
              <a:rPr lang="zh-CN" altLang="en-US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，十部委联席协同，一期网络身份码开通量不少于</a:t>
            </a:r>
            <a:r>
              <a:rPr lang="en-US" altLang="zh-CN" sz="17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5.4</a:t>
            </a:r>
            <a:r>
              <a:rPr lang="zh-CN" altLang="en-US" sz="17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亿。</a:t>
            </a:r>
            <a:endParaRPr lang="en-US" altLang="zh-CN" sz="17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n"/>
            </a:pPr>
            <a:r>
              <a:rPr lang="zh-CN" altLang="en-US" sz="17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践行数字中国战略、提供可信认证服务：</a:t>
            </a:r>
            <a:r>
              <a:rPr lang="zh-CN" altLang="zh-CN" sz="17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国家基础设施与运营商</a:t>
            </a:r>
            <a:r>
              <a:rPr lang="zh-CN" altLang="en-US" sz="17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能力深度融合</a:t>
            </a:r>
            <a:r>
              <a:rPr lang="zh-CN" altLang="en-US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，构建</a:t>
            </a:r>
            <a:r>
              <a:rPr lang="en-US" altLang="zh-CN" sz="17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SIM</a:t>
            </a:r>
            <a:r>
              <a:rPr lang="zh-CN" altLang="en-US" sz="17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数字身份认证应用体系</a:t>
            </a:r>
            <a:r>
              <a:rPr lang="zh-CN" altLang="en-US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zh-CN" altLang="zh-CN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为</a:t>
            </a:r>
            <a:r>
              <a:rPr lang="zh-CN" altLang="en-US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线上、线下应用</a:t>
            </a:r>
            <a:r>
              <a:rPr lang="zh-CN" altLang="zh-CN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平台提供</a:t>
            </a:r>
            <a:r>
              <a:rPr lang="zh-CN" altLang="zh-CN" sz="17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权威、可信、安全、高效</a:t>
            </a:r>
            <a:r>
              <a:rPr lang="zh-CN" altLang="zh-CN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的数字身份认证服务</a:t>
            </a:r>
            <a:r>
              <a:rPr lang="zh-CN" altLang="en-US" sz="17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11" name="ïslïḑé">
            <a:extLst>
              <a:ext uri="{FF2B5EF4-FFF2-40B4-BE49-F238E27FC236}">
                <a16:creationId xmlns:a16="http://schemas.microsoft.com/office/drawing/2014/main" id="{671F7E89-8568-483C-8A1D-3CEAED3D4EF4}"/>
              </a:ext>
            </a:extLst>
          </p:cNvPr>
          <p:cNvSpPr/>
          <p:nvPr/>
        </p:nvSpPr>
        <p:spPr>
          <a:xfrm>
            <a:off x="662722" y="3258967"/>
            <a:ext cx="3348606" cy="341039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国家基础设施与运营商能力体系深度融合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zh-CN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共建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可信数字身份生态体系</a:t>
            </a:r>
            <a:endParaRPr lang="en-US" altLang="zh-CN" sz="14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公安部牵头组织公安一所和三家运营商，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构建相对独立的</a:t>
            </a:r>
            <a:r>
              <a:rPr lang="en-US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5G SIM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卡集成数字身份管理和应用服务体系</a:t>
            </a:r>
            <a:endParaRPr lang="en-US" altLang="zh-CN" sz="14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构建基于</a:t>
            </a:r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5G SIM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卡的数字身份技术、管理和应用体系，</a:t>
            </a:r>
            <a:r>
              <a:rPr lang="zh-CN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有助于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网络身份码更安全、更便捷、更普及</a:t>
            </a:r>
            <a:r>
              <a:rPr lang="zh-CN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，有助于</a:t>
            </a:r>
            <a:r>
              <a:rPr lang="en-US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5G SIM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卡应用创新</a:t>
            </a:r>
            <a:r>
              <a:rPr lang="zh-CN" altLang="en-US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、国产芯片和国密算法应用</a:t>
            </a:r>
          </a:p>
        </p:txBody>
      </p:sp>
      <p:sp>
        <p:nvSpPr>
          <p:cNvPr id="12" name="ïslïḑé">
            <a:extLst>
              <a:ext uri="{FF2B5EF4-FFF2-40B4-BE49-F238E27FC236}">
                <a16:creationId xmlns:a16="http://schemas.microsoft.com/office/drawing/2014/main" id="{671F7E89-8568-483C-8A1D-3CEAED3D4EF4}"/>
              </a:ext>
            </a:extLst>
          </p:cNvPr>
          <p:cNvSpPr/>
          <p:nvPr/>
        </p:nvSpPr>
        <p:spPr>
          <a:xfrm>
            <a:off x="4393283" y="3258967"/>
            <a:ext cx="3348606" cy="341039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国家高度重视</a:t>
            </a:r>
            <a:r>
              <a:rPr lang="zh-CN" altLang="en-US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网信安全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事业发展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施行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《个人信息保护法》</a:t>
            </a:r>
            <a:r>
              <a:rPr lang="zh-CN" altLang="en-US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《网络安全法》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，出台行业</a:t>
            </a:r>
            <a:r>
              <a:rPr lang="zh-CN" altLang="en-US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实名制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管理要求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构建统一的</a:t>
            </a:r>
            <a:r>
              <a:rPr lang="en-US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SIM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数字身份认证体系，满足</a:t>
            </a:r>
            <a:r>
              <a:rPr lang="zh-CN" altLang="en-US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安全可控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要求，有利于</a:t>
            </a:r>
            <a:r>
              <a:rPr lang="zh-CN" altLang="en-US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保护个人信息安全和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用户隐私信</a:t>
            </a:r>
            <a:endParaRPr lang="zh-CN" altLang="en-US" sz="14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有利于</a:t>
            </a:r>
            <a:r>
              <a:rPr lang="zh-CN" altLang="en-US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满足国家社会治理需求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落实实名制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要求</a:t>
            </a:r>
            <a:r>
              <a:rPr lang="zh-CN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防范</a:t>
            </a:r>
            <a:r>
              <a:rPr lang="zh-CN" altLang="en-US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打击</a:t>
            </a:r>
            <a:r>
              <a:rPr lang="zh-CN" altLang="en-US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诈骗、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违法犯罪</a:t>
            </a: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行为</a:t>
            </a:r>
            <a:r>
              <a:rPr lang="zh-CN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，提升</a:t>
            </a:r>
            <a:r>
              <a:rPr lang="zh-CN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依法管网治网</a:t>
            </a:r>
            <a:r>
              <a:rPr lang="zh-CN" altLang="zh-CN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能力</a:t>
            </a:r>
            <a:endParaRPr lang="en-US" altLang="zh-CN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ïslïḑé">
            <a:extLst>
              <a:ext uri="{FF2B5EF4-FFF2-40B4-BE49-F238E27FC236}">
                <a16:creationId xmlns:a16="http://schemas.microsoft.com/office/drawing/2014/main" id="{671F7E89-8568-483C-8A1D-3CEAED3D4EF4}"/>
              </a:ext>
            </a:extLst>
          </p:cNvPr>
          <p:cNvSpPr/>
          <p:nvPr/>
        </p:nvSpPr>
        <p:spPr>
          <a:xfrm>
            <a:off x="8123844" y="3258967"/>
            <a:ext cx="3348606" cy="341039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rm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国家要求推动运营商协同合作、维护行业价值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数字身份认证领域合作是</a:t>
            </a:r>
            <a:r>
              <a:rPr lang="zh-CN" altLang="en-US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国资委</a:t>
            </a:r>
            <a:r>
              <a:rPr lang="en-US" altLang="zh-CN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5G</a:t>
            </a:r>
            <a:r>
              <a:rPr lang="zh-CN" altLang="en-US" sz="14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协同发展推进组的重要项目</a:t>
            </a:r>
          </a:p>
        </p:txBody>
      </p:sp>
      <p:sp>
        <p:nvSpPr>
          <p:cNvPr id="7" name="矩形 6"/>
          <p:cNvSpPr/>
          <p:nvPr/>
        </p:nvSpPr>
        <p:spPr>
          <a:xfrm>
            <a:off x="662721" y="2523224"/>
            <a:ext cx="3348606" cy="745474"/>
          </a:xfrm>
          <a:prstGeom prst="rect">
            <a:avLst/>
          </a:prstGeom>
          <a:solidFill>
            <a:srgbClr val="C00000"/>
          </a:solidFill>
        </p:spPr>
        <p:txBody>
          <a:bodyPr wrap="square" anchor="ctr">
            <a:noAutofit/>
          </a:bodyPr>
          <a:lstStyle/>
          <a:p>
            <a:pPr lvl="0" algn="ctr">
              <a:spcAft>
                <a:spcPts val="60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数字身份认证是践行数字中国战略部署的关键举措</a:t>
            </a:r>
          </a:p>
        </p:txBody>
      </p:sp>
      <p:sp>
        <p:nvSpPr>
          <p:cNvPr id="8" name="矩形 7"/>
          <p:cNvSpPr/>
          <p:nvPr/>
        </p:nvSpPr>
        <p:spPr>
          <a:xfrm>
            <a:off x="4393283" y="2523225"/>
            <a:ext cx="3348606" cy="745474"/>
          </a:xfrm>
          <a:prstGeom prst="rect">
            <a:avLst/>
          </a:prstGeom>
          <a:solidFill>
            <a:srgbClr val="C00000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数字身份认证是提升网络安全、保护用户隐私的有效手段</a:t>
            </a:r>
          </a:p>
        </p:txBody>
      </p:sp>
      <p:sp>
        <p:nvSpPr>
          <p:cNvPr id="9" name="矩形 8"/>
          <p:cNvSpPr/>
          <p:nvPr/>
        </p:nvSpPr>
        <p:spPr>
          <a:xfrm>
            <a:off x="8123844" y="2523224"/>
            <a:ext cx="3348606" cy="745474"/>
          </a:xfrm>
          <a:prstGeom prst="rect">
            <a:avLst/>
          </a:prstGeom>
          <a:solidFill>
            <a:srgbClr val="C00000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数字身份认证领域合作是国资委</a:t>
            </a:r>
            <a:r>
              <a:rPr lang="en-US" altLang="zh-CN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5G</a:t>
            </a:r>
            <a:r>
              <a:rPr lang="zh-CN" alt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协同发展推进组的重要项目</a:t>
            </a:r>
          </a:p>
        </p:txBody>
      </p:sp>
    </p:spTree>
    <p:extLst>
      <p:ext uri="{BB962C8B-B14F-4D97-AF65-F5344CB8AC3E}">
        <p14:creationId xmlns:p14="http://schemas.microsoft.com/office/powerpoint/2010/main" val="113240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1688319" cy="658085"/>
          </a:xfrm>
        </p:spPr>
        <p:txBody>
          <a:bodyPr/>
          <a:lstStyle/>
          <a:p>
            <a:r>
              <a:rPr lang="zh-CN" altLang="en-US" dirty="0"/>
              <a:t>二、身份认证市场规模庞大</a:t>
            </a:r>
          </a:p>
        </p:txBody>
      </p:sp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9858B302-7BD8-44FE-8D9D-0401252B7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98806"/>
              </p:ext>
            </p:extLst>
          </p:nvPr>
        </p:nvGraphicFramePr>
        <p:xfrm>
          <a:off x="6022794" y="1646996"/>
          <a:ext cx="3601598" cy="4146140"/>
        </p:xfrm>
        <a:graphic>
          <a:graphicData uri="http://schemas.openxmlformats.org/drawingml/2006/table">
            <a:tbl>
              <a:tblPr firstRow="1" bandRow="1"/>
              <a:tblGrid>
                <a:gridCol w="1739753">
                  <a:extLst>
                    <a:ext uri="{9D8B030D-6E8A-4147-A177-3AD203B41FA5}">
                      <a16:colId xmlns:a16="http://schemas.microsoft.com/office/drawing/2014/main" val="206304407"/>
                    </a:ext>
                  </a:extLst>
                </a:gridCol>
                <a:gridCol w="1861845">
                  <a:extLst>
                    <a:ext uri="{9D8B030D-6E8A-4147-A177-3AD203B41FA5}">
                      <a16:colId xmlns:a16="http://schemas.microsoft.com/office/drawing/2014/main" val="2088606732"/>
                    </a:ext>
                  </a:extLst>
                </a:gridCol>
              </a:tblGrid>
              <a:tr h="371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行业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单位：亿次</a:t>
                      </a:r>
                      <a:r>
                        <a:rPr lang="en-US" altLang="zh-CN" sz="1600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/</a:t>
                      </a:r>
                      <a:r>
                        <a:rPr lang="zh-CN" altLang="en-US" sz="1600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年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61705"/>
                  </a:ext>
                </a:extLst>
              </a:tr>
              <a:tr h="371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铁路出行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31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12602"/>
                  </a:ext>
                </a:extLst>
              </a:tr>
              <a:tr h="371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航空出行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5.1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47317"/>
                  </a:ext>
                </a:extLst>
              </a:tr>
              <a:tr h="371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酒店入住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15.8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791078"/>
                  </a:ext>
                </a:extLst>
              </a:tr>
              <a:tr h="371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快递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900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4749"/>
                  </a:ext>
                </a:extLst>
              </a:tr>
              <a:tr h="371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医疗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84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732812"/>
                  </a:ext>
                </a:extLst>
              </a:tr>
              <a:tr h="371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游戏认证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2700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59295"/>
                  </a:ext>
                </a:extLst>
              </a:tr>
              <a:tr h="371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政务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1900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40766"/>
                  </a:ext>
                </a:extLst>
              </a:tr>
              <a:tr h="371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金融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9000</a:t>
                      </a:r>
                      <a:endParaRPr lang="zh-CN" altLang="en-US" sz="16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493452"/>
                  </a:ext>
                </a:extLst>
              </a:tr>
              <a:tr h="3717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其他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500</a:t>
                      </a:r>
                      <a:endParaRPr lang="zh-CN" altLang="en-US" sz="1600" b="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6054"/>
                  </a:ext>
                </a:extLst>
              </a:tr>
              <a:tr h="428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A00C0C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合计</a:t>
                      </a: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A00C0C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15135.9</a:t>
                      </a:r>
                      <a:endParaRPr lang="zh-CN" altLang="en-US" sz="1800" b="1" dirty="0">
                        <a:solidFill>
                          <a:srgbClr val="A00C0C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86408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F552345-41B8-4B23-9BF9-25E768275F73}"/>
              </a:ext>
            </a:extLst>
          </p:cNvPr>
          <p:cNvSpPr txBox="1"/>
          <p:nvPr/>
        </p:nvSpPr>
        <p:spPr bwMode="auto">
          <a:xfrm>
            <a:off x="7248128" y="6272451"/>
            <a:ext cx="3742020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*数据来自网络统计收集，仅供参考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7B5AAA-8C99-48E3-AB54-5767D1434709}"/>
              </a:ext>
            </a:extLst>
          </p:cNvPr>
          <p:cNvSpPr txBox="1"/>
          <p:nvPr/>
        </p:nvSpPr>
        <p:spPr bwMode="auto">
          <a:xfrm>
            <a:off x="4774019" y="981727"/>
            <a:ext cx="2643962" cy="46384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行业身份认证数据</a:t>
            </a:r>
          </a:p>
        </p:txBody>
      </p:sp>
      <p:sp>
        <p:nvSpPr>
          <p:cNvPr id="15" name="ïslïḑé">
            <a:extLst>
              <a:ext uri="{FF2B5EF4-FFF2-40B4-BE49-F238E27FC236}">
                <a16:creationId xmlns:a16="http://schemas.microsoft.com/office/drawing/2014/main" id="{F259A3DB-7122-42B4-8912-AD0A1A8A921D}"/>
              </a:ext>
            </a:extLst>
          </p:cNvPr>
          <p:cNvSpPr/>
          <p:nvPr/>
        </p:nvSpPr>
        <p:spPr>
          <a:xfrm>
            <a:off x="551385" y="2382738"/>
            <a:ext cx="4824536" cy="3410393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海量需求：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随着互联网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物联网业务的发展、实名制需求呈指数级增长，各行业对身份认证需求增长迅猛。据不完全统计：出行、住宿、金融、文旅、政务、物流、医疗、游戏、其他，等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大类业务场景，每年合计约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1.5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万亿次实名制需求。</a:t>
            </a:r>
            <a:endParaRPr lang="en-US" altLang="zh-CN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市场规模：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综合加权二要素核验和四要素核验，参考：京东、阿里云、腾讯云的价格，约每次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0.05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元，整体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1.5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万亿次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年需求，评估约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750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亿元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年市场规模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72A589-62D3-4D0C-8ED0-B6E1B86D949E}"/>
              </a:ext>
            </a:extLst>
          </p:cNvPr>
          <p:cNvSpPr/>
          <p:nvPr/>
        </p:nvSpPr>
        <p:spPr>
          <a:xfrm>
            <a:off x="551384" y="1646995"/>
            <a:ext cx="4824536" cy="745474"/>
          </a:xfrm>
          <a:prstGeom prst="rect">
            <a:avLst/>
          </a:prstGeom>
          <a:solidFill>
            <a:srgbClr val="C00000"/>
          </a:solidFill>
        </p:spPr>
        <p:txBody>
          <a:bodyPr wrap="square" anchor="ctr">
            <a:noAutofit/>
          </a:bodyPr>
          <a:lstStyle/>
          <a:p>
            <a:pPr lvl="0" algn="ctr">
              <a:spcAft>
                <a:spcPts val="600"/>
              </a:spcAft>
            </a:pPr>
            <a:r>
              <a:rPr lang="zh-CN" altLang="en-US" sz="16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</a:rPr>
              <a:t>身份认证市场需求海量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ADA52C-41B6-400E-B29B-67B40870AA8A}"/>
              </a:ext>
            </a:extLst>
          </p:cNvPr>
          <p:cNvSpPr txBox="1"/>
          <p:nvPr/>
        </p:nvSpPr>
        <p:spPr bwMode="auto">
          <a:xfrm>
            <a:off x="9624391" y="2057832"/>
            <a:ext cx="2232248" cy="279176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t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/>
              <a:t>*</a:t>
            </a:r>
            <a:r>
              <a:rPr lang="zh-CN" altLang="en-US" dirty="0"/>
              <a:t>交通运输部</a:t>
            </a:r>
            <a:r>
              <a:rPr lang="en-US" altLang="zh-CN" dirty="0"/>
              <a:t>-</a:t>
            </a:r>
            <a:r>
              <a:rPr lang="zh-CN" altLang="en-US" dirty="0"/>
              <a:t>数据</a:t>
            </a:r>
            <a:r>
              <a:rPr lang="en-US" altLang="zh-CN" dirty="0"/>
              <a:t>-</a:t>
            </a:r>
            <a:r>
              <a:rPr lang="zh-CN" altLang="en-US" dirty="0"/>
              <a:t>统计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7FEC8B-8E68-4B53-9695-6D4D01CA4819}"/>
              </a:ext>
            </a:extLst>
          </p:cNvPr>
          <p:cNvSpPr txBox="1"/>
          <p:nvPr/>
        </p:nvSpPr>
        <p:spPr bwMode="auto">
          <a:xfrm>
            <a:off x="9624392" y="2422679"/>
            <a:ext cx="2232248" cy="279176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t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/>
              <a:t>*</a:t>
            </a:r>
            <a:r>
              <a:rPr lang="zh-CN" altLang="en-US" dirty="0"/>
              <a:t>中国民用航空局</a:t>
            </a:r>
            <a:r>
              <a:rPr lang="en-US" altLang="zh-CN" dirty="0"/>
              <a:t>-</a:t>
            </a:r>
            <a:r>
              <a:rPr lang="zh-CN" altLang="en-US" dirty="0"/>
              <a:t>数据</a:t>
            </a:r>
            <a:r>
              <a:rPr lang="en-US" altLang="zh-CN" dirty="0"/>
              <a:t>-</a:t>
            </a:r>
            <a:r>
              <a:rPr lang="zh-CN" altLang="en-US" dirty="0"/>
              <a:t>统计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46D57B-68BE-4754-B961-7EA5199940BF}"/>
              </a:ext>
            </a:extLst>
          </p:cNvPr>
          <p:cNvSpPr txBox="1"/>
          <p:nvPr/>
        </p:nvSpPr>
        <p:spPr bwMode="auto">
          <a:xfrm>
            <a:off x="9624391" y="2842773"/>
            <a:ext cx="2567610" cy="24839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*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根据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智研咨询，中国饭店协会，数据评估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8FBF97-7C21-40D1-B573-82B3C73D845E}"/>
              </a:ext>
            </a:extLst>
          </p:cNvPr>
          <p:cNvSpPr txBox="1"/>
          <p:nvPr/>
        </p:nvSpPr>
        <p:spPr bwMode="auto">
          <a:xfrm>
            <a:off x="9624391" y="3202817"/>
            <a:ext cx="2520281" cy="2637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*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中国交通运输协会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D1D55C-5E25-447F-90CB-C870C8D69201}"/>
              </a:ext>
            </a:extLst>
          </p:cNvPr>
          <p:cNvSpPr txBox="1"/>
          <p:nvPr/>
        </p:nvSpPr>
        <p:spPr bwMode="auto">
          <a:xfrm>
            <a:off x="9624391" y="3578250"/>
            <a:ext cx="2567609" cy="2637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*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参考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《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中国卫生健康统计年鉴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》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估算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894635-BF85-45B7-97C2-B57CF907CDBF}"/>
              </a:ext>
            </a:extLst>
          </p:cNvPr>
          <p:cNvSpPr txBox="1"/>
          <p:nvPr/>
        </p:nvSpPr>
        <p:spPr bwMode="auto">
          <a:xfrm>
            <a:off x="9624391" y="3953222"/>
            <a:ext cx="2664297" cy="2637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*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参考网易，九城、暴雪、腾讯相关数据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38A1A4-295C-4A10-A321-095946DAE450}"/>
              </a:ext>
            </a:extLst>
          </p:cNvPr>
          <p:cNvSpPr txBox="1"/>
          <p:nvPr/>
        </p:nvSpPr>
        <p:spPr bwMode="auto">
          <a:xfrm>
            <a:off x="9624391" y="4328194"/>
            <a:ext cx="2664297" cy="2637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*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参考国家统计局，国家政务评估数据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19FBD0F-531E-4F68-8DD5-04765A2BB308}"/>
              </a:ext>
            </a:extLst>
          </p:cNvPr>
          <p:cNvSpPr txBox="1"/>
          <p:nvPr/>
        </p:nvSpPr>
        <p:spPr bwMode="auto">
          <a:xfrm>
            <a:off x="9624391" y="4685693"/>
            <a:ext cx="2664297" cy="2637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*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参考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《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移动支付网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》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86245B-863A-4D11-900E-6275BA5BE96A}"/>
              </a:ext>
            </a:extLst>
          </p:cNvPr>
          <p:cNvSpPr txBox="1"/>
          <p:nvPr/>
        </p:nvSpPr>
        <p:spPr bwMode="auto">
          <a:xfrm>
            <a:off x="9624391" y="5071296"/>
            <a:ext cx="2664297" cy="2637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t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*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参考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《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中国互联网协会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》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数据评估</a:t>
            </a:r>
          </a:p>
        </p:txBody>
      </p:sp>
    </p:spTree>
    <p:extLst>
      <p:ext uri="{BB962C8B-B14F-4D97-AF65-F5344CB8AC3E}">
        <p14:creationId xmlns:p14="http://schemas.microsoft.com/office/powerpoint/2010/main" val="364111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1688319" cy="658085"/>
          </a:xfrm>
        </p:spPr>
        <p:txBody>
          <a:bodyPr/>
          <a:lstStyle/>
          <a:p>
            <a:r>
              <a:rPr lang="zh-CN" altLang="en-US" dirty="0"/>
              <a:t>三、身份认证行业发展情况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1DD3A38-E924-4274-AC91-C34B20C588C6}"/>
              </a:ext>
            </a:extLst>
          </p:cNvPr>
          <p:cNvSpPr/>
          <p:nvPr/>
        </p:nvSpPr>
        <p:spPr>
          <a:xfrm>
            <a:off x="7320136" y="2060848"/>
            <a:ext cx="288032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业务服务器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4CE1AC0-95C9-4136-9C45-71F4A64BDA64}"/>
              </a:ext>
            </a:extLst>
          </p:cNvPr>
          <p:cNvSpPr/>
          <p:nvPr/>
        </p:nvSpPr>
        <p:spPr>
          <a:xfrm>
            <a:off x="7320136" y="1052736"/>
            <a:ext cx="2880320" cy="6418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前端应用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C11A23D-0FAA-4B0C-9EA5-D0A764CC32AF}"/>
              </a:ext>
            </a:extLst>
          </p:cNvPr>
          <p:cNvSpPr/>
          <p:nvPr/>
        </p:nvSpPr>
        <p:spPr>
          <a:xfrm>
            <a:off x="7320136" y="3240963"/>
            <a:ext cx="2880320" cy="720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实名认证服务商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E78389E-9242-4393-AD4A-167B505F9F25}"/>
              </a:ext>
            </a:extLst>
          </p:cNvPr>
          <p:cNvSpPr/>
          <p:nvPr/>
        </p:nvSpPr>
        <p:spPr>
          <a:xfrm>
            <a:off x="6600056" y="4581128"/>
            <a:ext cx="1296144" cy="2088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公安一所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42C00B2-2A91-4BE8-8513-BB500908581C}"/>
              </a:ext>
            </a:extLst>
          </p:cNvPr>
          <p:cNvSpPr/>
          <p:nvPr/>
        </p:nvSpPr>
        <p:spPr>
          <a:xfrm>
            <a:off x="8112224" y="4581128"/>
            <a:ext cx="1296144" cy="2088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商业银行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537F4A8-D4EB-4399-B1D6-E77A424C40AE}"/>
              </a:ext>
            </a:extLst>
          </p:cNvPr>
          <p:cNvSpPr/>
          <p:nvPr/>
        </p:nvSpPr>
        <p:spPr>
          <a:xfrm>
            <a:off x="9624392" y="4581128"/>
            <a:ext cx="1296144" cy="208823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运营商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677C6E9-04A7-4FE2-95AA-742BE0688631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5400000" flipH="1" flipV="1">
            <a:off x="7694170" y="3515002"/>
            <a:ext cx="620085" cy="1512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999425F-E120-4F51-8126-13973BB29BA1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8760296" y="3961043"/>
            <a:ext cx="0" cy="62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D8FF0A7-10BF-4367-AE55-BC356D9C54ED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9206338" y="3515002"/>
            <a:ext cx="620085" cy="1512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4EDFB63-B660-48D1-A07C-4E23D1F37B7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8760296" y="2780928"/>
            <a:ext cx="0" cy="46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9020211-99B5-4B08-B45F-7D626B8352BF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760296" y="1694595"/>
            <a:ext cx="0" cy="3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5EB7891-595F-4FB4-BD27-68F935BA7FD4}"/>
              </a:ext>
            </a:extLst>
          </p:cNvPr>
          <p:cNvSpPr txBox="1"/>
          <p:nvPr/>
        </p:nvSpPr>
        <p:spPr bwMode="auto">
          <a:xfrm>
            <a:off x="9893332" y="2874710"/>
            <a:ext cx="1582774" cy="309954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API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调用按次收费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10856B-676C-4F22-874B-00E426875A2C}"/>
              </a:ext>
            </a:extLst>
          </p:cNvPr>
          <p:cNvSpPr txBox="1"/>
          <p:nvPr/>
        </p:nvSpPr>
        <p:spPr bwMode="auto">
          <a:xfrm>
            <a:off x="9893332" y="3961042"/>
            <a:ext cx="1582774" cy="309954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API 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调用按次收费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AC6184-1936-4C55-BF36-9082D73C5FE1}"/>
              </a:ext>
            </a:extLst>
          </p:cNvPr>
          <p:cNvSpPr txBox="1"/>
          <p:nvPr/>
        </p:nvSpPr>
        <p:spPr bwMode="auto">
          <a:xfrm>
            <a:off x="335369" y="873438"/>
            <a:ext cx="6768743" cy="298761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89996" tIns="46798" rIns="89996" bIns="46798" rtlCol="0" anchor="t">
            <a:spAutoFit/>
          </a:bodyPr>
          <a:lstStyle/>
          <a:p>
            <a:pPr algn="ctr"/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现有服务模式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使用实名认证的业务方负责实名制流程的业务呈现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业务方通过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API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接入第三方“实名制认证服务商”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第三方“实名制认证服务商”通过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API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接入有实名制认证能力的认证方，如：公安一所、商业银行、移动运营商。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接入安装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API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服务接入，按此收费，提供阶梯报价，几分到几元不等。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现有使用较多服务商</a:t>
            </a:r>
            <a:endParaRPr lang="zh-CN" altLang="en-US" sz="1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0" name="表格 3">
            <a:extLst>
              <a:ext uri="{FF2B5EF4-FFF2-40B4-BE49-F238E27FC236}">
                <a16:creationId xmlns:a16="http://schemas.microsoft.com/office/drawing/2014/main" id="{7D086D8C-1BEB-45DF-AB92-BEBA50806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81046"/>
              </p:ext>
            </p:extLst>
          </p:nvPr>
        </p:nvGraphicFramePr>
        <p:xfrm>
          <a:off x="427127" y="3356992"/>
          <a:ext cx="5956906" cy="3312370"/>
        </p:xfrm>
        <a:graphic>
          <a:graphicData uri="http://schemas.openxmlformats.org/drawingml/2006/table">
            <a:tbl>
              <a:tblPr firstRow="1" bandRow="1"/>
              <a:tblGrid>
                <a:gridCol w="1414762">
                  <a:extLst>
                    <a:ext uri="{9D8B030D-6E8A-4147-A177-3AD203B41FA5}">
                      <a16:colId xmlns:a16="http://schemas.microsoft.com/office/drawing/2014/main" val="206304407"/>
                    </a:ext>
                  </a:extLst>
                </a:gridCol>
                <a:gridCol w="1517807">
                  <a:extLst>
                    <a:ext uri="{9D8B030D-6E8A-4147-A177-3AD203B41FA5}">
                      <a16:colId xmlns:a16="http://schemas.microsoft.com/office/drawing/2014/main" val="208860673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095211573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1119908394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公司名称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认证方式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接入方式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大约价格：元</a:t>
                      </a:r>
                      <a:r>
                        <a:rPr lang="en-US" altLang="zh-CN" sz="1400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/</a:t>
                      </a:r>
                      <a:r>
                        <a:rPr lang="zh-CN" altLang="en-US" sz="1400" b="1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次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61705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阿里云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身份证</a:t>
                      </a:r>
                      <a:r>
                        <a:rPr lang="en-US" altLang="zh-CN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</a:t>
                      </a:r>
                      <a:r>
                        <a:rPr lang="zh-CN" altLang="en-US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要素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API</a:t>
                      </a:r>
                      <a:r>
                        <a:rPr lang="zh-CN" altLang="en-US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接入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0.07</a:t>
                      </a:r>
                      <a:endParaRPr lang="zh-CN" altLang="en-US" sz="14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1260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腾讯云眼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身份证</a:t>
                      </a:r>
                      <a:r>
                        <a:rPr lang="en-US" altLang="zh-CN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  <a:r>
                        <a:rPr lang="zh-CN" altLang="en-US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要素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API</a:t>
                      </a: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接入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0.16</a:t>
                      </a:r>
                      <a:endParaRPr lang="zh-CN" altLang="en-US" sz="14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47317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京东人工智能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身份证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要素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API</a:t>
                      </a: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接入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565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0.24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791078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marL="0" algn="ctr" defTabSz="1218565" rtl="0" eaLnBrk="1" fontAlgn="b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联卓信息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身份证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要素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API</a:t>
                      </a: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接入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0.03</a:t>
                      </a:r>
                      <a:endParaRPr lang="zh-CN" altLang="en-US" sz="14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4749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marL="0" algn="ctr" defTabSz="1218565" rtl="0" eaLnBrk="1" fontAlgn="b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天眼数聚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身份证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要素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API</a:t>
                      </a: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接入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0.045</a:t>
                      </a:r>
                      <a:endParaRPr lang="zh-CN" altLang="en-US" sz="14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73281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marL="0" algn="ctr" defTabSz="1218565" rtl="0" eaLnBrk="1" fontAlgn="b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联卓信息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银行卡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4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要素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API</a:t>
                      </a: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接入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0.2</a:t>
                      </a:r>
                      <a:endParaRPr lang="zh-CN" altLang="en-US" sz="14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59295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marL="0" algn="ctr" defTabSz="1218565" rtl="0" eaLnBrk="1" fontAlgn="b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互联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365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身份证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要素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API</a:t>
                      </a:r>
                      <a:r>
                        <a:rPr kumimoji="0" lang="zh-CN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接入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0.05</a:t>
                      </a:r>
                      <a:endParaRPr lang="zh-CN" altLang="en-US" sz="14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40766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marL="0" algn="ctr" defTabSz="1218565" rtl="0" eaLnBrk="1" fontAlgn="b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一砂信息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身份证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3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要素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API</a:t>
                      </a: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接入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0.2</a:t>
                      </a:r>
                      <a:endParaRPr lang="zh-CN" altLang="en-US" sz="140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493452"/>
                  </a:ext>
                </a:extLst>
              </a:tr>
              <a:tr h="331237">
                <a:tc>
                  <a:txBody>
                    <a:bodyPr/>
                    <a:lstStyle/>
                    <a:p>
                      <a:pPr marL="0" algn="ctr" defTabSz="1218565" rtl="0" eaLnBrk="1" fontAlgn="b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···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···</a:t>
                      </a:r>
                      <a:endParaRPr lang="zh-CN" altLang="en-US" sz="1400" b="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···</a:t>
                      </a:r>
                      <a:endParaRPr lang="zh-CN" altLang="en-US" sz="1400" b="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00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6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69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1688319" cy="658085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SIM</a:t>
            </a:r>
            <a:r>
              <a:rPr lang="zh-CN" altLang="en-US" dirty="0"/>
              <a:t>数字身份产品（一）：“翼认证”开通</a:t>
            </a:r>
          </a:p>
        </p:txBody>
      </p:sp>
      <p:pic>
        <p:nvPicPr>
          <p:cNvPr id="25" name="图形 82">
            <a:extLst>
              <a:ext uri="{FF2B5EF4-FFF2-40B4-BE49-F238E27FC236}">
                <a16:creationId xmlns:a16="http://schemas.microsoft.com/office/drawing/2014/main" id="{671A49C2-B298-4397-A40C-E74BBA57E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7040" y="1052736"/>
            <a:ext cx="283166" cy="283166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9B41CBEC-52C6-4F39-90C1-8DDDECDDD186}"/>
              </a:ext>
            </a:extLst>
          </p:cNvPr>
          <p:cNvSpPr/>
          <p:nvPr/>
        </p:nvSpPr>
        <p:spPr>
          <a:xfrm>
            <a:off x="335360" y="1047690"/>
            <a:ext cx="1152413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“翼支付”开通“翼认证”一键接入，让认证更简单（开通流程）</a:t>
            </a:r>
            <a:endParaRPr lang="zh-CN" altLang="en-US" sz="2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72BC727-DCAF-4835-97C5-3C8768E68AAF}"/>
              </a:ext>
            </a:extLst>
          </p:cNvPr>
          <p:cNvGrpSpPr/>
          <p:nvPr/>
        </p:nvGrpSpPr>
        <p:grpSpPr>
          <a:xfrm>
            <a:off x="4070824" y="1916832"/>
            <a:ext cx="1004091" cy="3672408"/>
            <a:chOff x="2699132" y="1916832"/>
            <a:chExt cx="1004091" cy="367240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A0082BB-82D2-4C03-9E0D-EB46FEEB4C35}"/>
                </a:ext>
              </a:extLst>
            </p:cNvPr>
            <p:cNvSpPr/>
            <p:nvPr/>
          </p:nvSpPr>
          <p:spPr>
            <a:xfrm>
              <a:off x="2705242" y="1916832"/>
              <a:ext cx="991870" cy="3672408"/>
            </a:xfrm>
            <a:prstGeom prst="roundRect">
              <a:avLst/>
            </a:prstGeom>
            <a:noFill/>
            <a:ln>
              <a:solidFill>
                <a:srgbClr val="EF3E36"/>
              </a:solidFill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9D7B4770-F5EF-42FF-883C-BED776E6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33948" y="2132856"/>
              <a:ext cx="734459" cy="734459"/>
            </a:xfrm>
            <a:prstGeom prst="rect">
              <a:avLst/>
            </a:prstGeom>
          </p:spPr>
        </p:pic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02E69E01-81A8-4040-A05E-C37424BDC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56829" y="4388097"/>
              <a:ext cx="888696" cy="888696"/>
            </a:xfrm>
            <a:prstGeom prst="rect">
              <a:avLst/>
            </a:prstGeom>
          </p:spPr>
        </p:pic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61E767DE-8388-4866-867B-9ADCC6CC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33948" y="3352800"/>
              <a:ext cx="734459" cy="734459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16F9156-128A-4526-AA4A-5B814A69B90B}"/>
                </a:ext>
              </a:extLst>
            </p:cNvPr>
            <p:cNvSpPr txBox="1"/>
            <p:nvPr/>
          </p:nvSpPr>
          <p:spPr bwMode="auto">
            <a:xfrm>
              <a:off x="2764054" y="2955213"/>
              <a:ext cx="874247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贴一贴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B90B020-5234-4687-94D9-4E95B432B508}"/>
                </a:ext>
              </a:extLst>
            </p:cNvPr>
            <p:cNvSpPr txBox="1"/>
            <p:nvPr/>
          </p:nvSpPr>
          <p:spPr bwMode="auto">
            <a:xfrm>
              <a:off x="2699132" y="4043431"/>
              <a:ext cx="1004091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en-US" altLang="zh-CN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API</a:t>
              </a:r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调用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D36C99E-1B01-452D-A93E-751F66076876}"/>
                </a:ext>
              </a:extLst>
            </p:cNvPr>
            <p:cNvSpPr txBox="1"/>
            <p:nvPr/>
          </p:nvSpPr>
          <p:spPr bwMode="auto">
            <a:xfrm>
              <a:off x="2764054" y="5160284"/>
              <a:ext cx="874247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扫一扫</a:t>
              </a: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B07549F-8EDA-4F08-8E77-C3030A716B80}"/>
              </a:ext>
            </a:extLst>
          </p:cNvPr>
          <p:cNvSpPr/>
          <p:nvPr/>
        </p:nvSpPr>
        <p:spPr>
          <a:xfrm>
            <a:off x="8666406" y="1916832"/>
            <a:ext cx="3245226" cy="3672408"/>
          </a:xfrm>
          <a:prstGeom prst="roundRect">
            <a:avLst/>
          </a:prstGeom>
          <a:gradFill>
            <a:gsLst>
              <a:gs pos="0">
                <a:srgbClr val="A00C0C"/>
              </a:gs>
              <a:gs pos="37000">
                <a:srgbClr val="C0504D"/>
              </a:gs>
              <a:gs pos="78000">
                <a:srgbClr val="EF3E36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61B6DD2-3E43-4EA7-BC57-0605AB9E7A04}"/>
              </a:ext>
            </a:extLst>
          </p:cNvPr>
          <p:cNvSpPr/>
          <p:nvPr/>
        </p:nvSpPr>
        <p:spPr>
          <a:xfrm>
            <a:off x="5648434" y="1916832"/>
            <a:ext cx="2368252" cy="3672408"/>
          </a:xfrm>
          <a:prstGeom prst="roundRect">
            <a:avLst/>
          </a:prstGeom>
          <a:gradFill>
            <a:gsLst>
              <a:gs pos="0">
                <a:srgbClr val="A00C0C"/>
              </a:gs>
              <a:gs pos="37000">
                <a:srgbClr val="C0504D"/>
              </a:gs>
              <a:gs pos="78000">
                <a:srgbClr val="EF3E36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078BBE5-69C9-45A4-A154-9C32DC52F5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45" y="2141488"/>
            <a:ext cx="1478230" cy="432312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48226596-FA85-4C1F-B259-4C01645577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79408" y="3652485"/>
            <a:ext cx="807905" cy="807905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DF0820B7-F06E-49F3-81CA-3316B124CB8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30297" y="4632740"/>
            <a:ext cx="551810" cy="55181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9E7FB00E-0345-47BE-823B-F7C1D5E9D36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46141" y="4737330"/>
            <a:ext cx="342631" cy="342631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D3E7558D-2DE0-4D52-A381-FD632DFC13AC}"/>
              </a:ext>
            </a:extLst>
          </p:cNvPr>
          <p:cNvSpPr txBox="1"/>
          <p:nvPr/>
        </p:nvSpPr>
        <p:spPr bwMode="auto">
          <a:xfrm>
            <a:off x="6330821" y="4345127"/>
            <a:ext cx="1105079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认证插件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F3B6D3-6644-4C29-9063-7CEF29E9CA61}"/>
              </a:ext>
            </a:extLst>
          </p:cNvPr>
          <p:cNvSpPr txBox="1"/>
          <p:nvPr/>
        </p:nvSpPr>
        <p:spPr bwMode="auto">
          <a:xfrm>
            <a:off x="6910419" y="5115976"/>
            <a:ext cx="1105079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身份应用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0165756-48E3-436C-B1B0-EB0669984256}"/>
              </a:ext>
            </a:extLst>
          </p:cNvPr>
          <p:cNvSpPr txBox="1"/>
          <p:nvPr/>
        </p:nvSpPr>
        <p:spPr bwMode="auto">
          <a:xfrm>
            <a:off x="5633993" y="5085214"/>
            <a:ext cx="1263777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NFC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云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SIM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B0851F8-67CD-4883-B7EF-AE84BE1E041A}"/>
              </a:ext>
            </a:extLst>
          </p:cNvPr>
          <p:cNvSpPr/>
          <p:nvPr/>
        </p:nvSpPr>
        <p:spPr>
          <a:xfrm>
            <a:off x="252079" y="1916832"/>
            <a:ext cx="3245226" cy="3672408"/>
          </a:xfrm>
          <a:prstGeom prst="roundRect">
            <a:avLst/>
          </a:prstGeom>
          <a:gradFill>
            <a:gsLst>
              <a:gs pos="0">
                <a:srgbClr val="A00C0C"/>
              </a:gs>
              <a:gs pos="37000">
                <a:srgbClr val="C0504D"/>
              </a:gs>
              <a:gs pos="78000">
                <a:srgbClr val="EF3E36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0C1A7F-1127-47B2-B75D-DEEEF97A3FD4}"/>
              </a:ext>
            </a:extLst>
          </p:cNvPr>
          <p:cNvGrpSpPr/>
          <p:nvPr/>
        </p:nvGrpSpPr>
        <p:grpSpPr>
          <a:xfrm>
            <a:off x="423539" y="2089214"/>
            <a:ext cx="807905" cy="3386795"/>
            <a:chOff x="381206" y="2182348"/>
            <a:chExt cx="807905" cy="3386795"/>
          </a:xfrm>
        </p:grpSpPr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00B28CEE-ABDF-4BFD-B0F0-096AA7FC3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7929" y="4485913"/>
              <a:ext cx="734459" cy="734459"/>
            </a:xfrm>
            <a:prstGeom prst="rect">
              <a:avLst/>
            </a:prstGeom>
          </p:spPr>
        </p:pic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79847330-719C-4EF5-B31B-2C1ED16D4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81206" y="3344395"/>
              <a:ext cx="807905" cy="807905"/>
            </a:xfrm>
            <a:prstGeom prst="rect">
              <a:avLst/>
            </a:prstGeom>
          </p:spPr>
        </p:pic>
        <p:pic>
          <p:nvPicPr>
            <p:cNvPr id="75" name="图形 74">
              <a:extLst>
                <a:ext uri="{FF2B5EF4-FFF2-40B4-BE49-F238E27FC236}">
                  <a16:creationId xmlns:a16="http://schemas.microsoft.com/office/drawing/2014/main" id="{A6D33397-9339-45E5-9169-0EE1101A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7929" y="2182348"/>
              <a:ext cx="734459" cy="734459"/>
            </a:xfrm>
            <a:prstGeom prst="rect">
              <a:avLst/>
            </a:prstGeom>
          </p:spPr>
        </p:pic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28BEFFF-CD3A-4033-B8E0-5AF43C8A534F}"/>
                </a:ext>
              </a:extLst>
            </p:cNvPr>
            <p:cNvSpPr txBox="1"/>
            <p:nvPr/>
          </p:nvSpPr>
          <p:spPr bwMode="auto">
            <a:xfrm>
              <a:off x="463451" y="2958852"/>
              <a:ext cx="643415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出行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048019F-D152-4964-BDEA-97389BDC4DFA}"/>
                </a:ext>
              </a:extLst>
            </p:cNvPr>
            <p:cNvSpPr txBox="1"/>
            <p:nvPr/>
          </p:nvSpPr>
          <p:spPr bwMode="auto">
            <a:xfrm>
              <a:off x="463451" y="4061103"/>
              <a:ext cx="643415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政务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C0F7F77-55FD-4F22-889B-800D83E7C1DF}"/>
                </a:ext>
              </a:extLst>
            </p:cNvPr>
            <p:cNvSpPr txBox="1"/>
            <p:nvPr/>
          </p:nvSpPr>
          <p:spPr bwMode="auto">
            <a:xfrm>
              <a:off x="463451" y="5197634"/>
              <a:ext cx="643415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物流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A6D6314-34E4-49EC-B268-21FF1832126B}"/>
              </a:ext>
            </a:extLst>
          </p:cNvPr>
          <p:cNvGrpSpPr/>
          <p:nvPr/>
        </p:nvGrpSpPr>
        <p:grpSpPr>
          <a:xfrm>
            <a:off x="1408868" y="2089214"/>
            <a:ext cx="807905" cy="3386795"/>
            <a:chOff x="1366535" y="2182348"/>
            <a:chExt cx="807905" cy="3386795"/>
          </a:xfrm>
        </p:grpSpPr>
        <p:pic>
          <p:nvPicPr>
            <p:cNvPr id="63" name="图形 62">
              <a:extLst>
                <a:ext uri="{FF2B5EF4-FFF2-40B4-BE49-F238E27FC236}">
                  <a16:creationId xmlns:a16="http://schemas.microsoft.com/office/drawing/2014/main" id="{144EA37D-1336-4717-8B55-A6142FB11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403258" y="4546245"/>
              <a:ext cx="734459" cy="734459"/>
            </a:xfrm>
            <a:prstGeom prst="rect">
              <a:avLst/>
            </a:prstGeom>
          </p:spPr>
        </p:pic>
        <p:pic>
          <p:nvPicPr>
            <p:cNvPr id="65" name="图形 64">
              <a:extLst>
                <a:ext uri="{FF2B5EF4-FFF2-40B4-BE49-F238E27FC236}">
                  <a16:creationId xmlns:a16="http://schemas.microsoft.com/office/drawing/2014/main" id="{BE84F195-4C37-4DC4-ACAE-718B50799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366535" y="3286274"/>
              <a:ext cx="807905" cy="807905"/>
            </a:xfrm>
            <a:prstGeom prst="rect">
              <a:avLst/>
            </a:prstGeom>
          </p:spPr>
        </p:pic>
        <p:pic>
          <p:nvPicPr>
            <p:cNvPr id="77" name="图形 76">
              <a:extLst>
                <a:ext uri="{FF2B5EF4-FFF2-40B4-BE49-F238E27FC236}">
                  <a16:creationId xmlns:a16="http://schemas.microsoft.com/office/drawing/2014/main" id="{3860FEEC-E210-4B65-A201-7FDFC0CF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403258" y="2182348"/>
              <a:ext cx="734459" cy="734459"/>
            </a:xfrm>
            <a:prstGeom prst="rect">
              <a:avLst/>
            </a:prstGeom>
          </p:spPr>
        </p:pic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BA31AFF-5C28-4D64-9C23-CDA7E4143289}"/>
                </a:ext>
              </a:extLst>
            </p:cNvPr>
            <p:cNvSpPr txBox="1"/>
            <p:nvPr/>
          </p:nvSpPr>
          <p:spPr bwMode="auto">
            <a:xfrm>
              <a:off x="1448780" y="2958852"/>
              <a:ext cx="643415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住宿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2DC8EE6-98F5-472C-AAA2-2EC1EA5F61DE}"/>
                </a:ext>
              </a:extLst>
            </p:cNvPr>
            <p:cNvSpPr txBox="1"/>
            <p:nvPr/>
          </p:nvSpPr>
          <p:spPr bwMode="auto">
            <a:xfrm>
              <a:off x="1448780" y="4061103"/>
              <a:ext cx="643415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医疗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E8A230D-F5B7-4225-8E4F-27159E0F569B}"/>
                </a:ext>
              </a:extLst>
            </p:cNvPr>
            <p:cNvSpPr txBox="1"/>
            <p:nvPr/>
          </p:nvSpPr>
          <p:spPr bwMode="auto">
            <a:xfrm>
              <a:off x="1448780" y="5197634"/>
              <a:ext cx="643415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游戏</a:t>
              </a: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F7FC28B-0FA3-4894-874B-D67124108AD2}"/>
              </a:ext>
            </a:extLst>
          </p:cNvPr>
          <p:cNvGrpSpPr/>
          <p:nvPr/>
        </p:nvGrpSpPr>
        <p:grpSpPr>
          <a:xfrm>
            <a:off x="2471316" y="2089214"/>
            <a:ext cx="807905" cy="3386795"/>
            <a:chOff x="2428983" y="2182348"/>
            <a:chExt cx="807905" cy="3386795"/>
          </a:xfrm>
        </p:grpSpPr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24657CB8-2505-4961-B33E-3D748E85C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465706" y="4496783"/>
              <a:ext cx="734459" cy="734459"/>
            </a:xfrm>
            <a:prstGeom prst="rect">
              <a:avLst/>
            </a:prstGeom>
          </p:spPr>
        </p:pic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C1785C3A-78D1-419C-9D72-4E47B29B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428983" y="3304000"/>
              <a:ext cx="807905" cy="807905"/>
            </a:xfrm>
            <a:prstGeom prst="rect">
              <a:avLst/>
            </a:prstGeom>
          </p:spPr>
        </p:pic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F525941C-6233-4E6D-B0E0-98E0F3639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465706" y="2182348"/>
              <a:ext cx="734459" cy="734459"/>
            </a:xfrm>
            <a:prstGeom prst="rect">
              <a:avLst/>
            </a:prstGeom>
          </p:spPr>
        </p:pic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652C0AA-1875-48E2-84DC-F30474903A3A}"/>
                </a:ext>
              </a:extLst>
            </p:cNvPr>
            <p:cNvSpPr txBox="1"/>
            <p:nvPr/>
          </p:nvSpPr>
          <p:spPr bwMode="auto">
            <a:xfrm>
              <a:off x="2511228" y="2958852"/>
              <a:ext cx="643415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旅游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C5AD084-382A-459C-8CD2-058D8A32F61E}"/>
                </a:ext>
              </a:extLst>
            </p:cNvPr>
            <p:cNvSpPr txBox="1"/>
            <p:nvPr/>
          </p:nvSpPr>
          <p:spPr bwMode="auto">
            <a:xfrm>
              <a:off x="2511228" y="4061103"/>
              <a:ext cx="643415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金融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D54BDE9-A98F-4782-B075-090E23F4DD99}"/>
                </a:ext>
              </a:extLst>
            </p:cNvPr>
            <p:cNvSpPr txBox="1"/>
            <p:nvPr/>
          </p:nvSpPr>
          <p:spPr bwMode="auto">
            <a:xfrm>
              <a:off x="2511228" y="5197634"/>
              <a:ext cx="643415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其他</a:t>
              </a:r>
            </a:p>
          </p:txBody>
        </p:sp>
      </p:grpSp>
      <p:pic>
        <p:nvPicPr>
          <p:cNvPr id="101" name="图形 100">
            <a:extLst>
              <a:ext uri="{FF2B5EF4-FFF2-40B4-BE49-F238E27FC236}">
                <a16:creationId xmlns:a16="http://schemas.microsoft.com/office/drawing/2014/main" id="{68B7BC0F-059E-4345-8A3D-1879B82A12F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071995" y="4102613"/>
            <a:ext cx="982010" cy="888696"/>
          </a:xfrm>
          <a:prstGeom prst="rect">
            <a:avLst/>
          </a:prstGeom>
        </p:spPr>
      </p:pic>
      <p:pic>
        <p:nvPicPr>
          <p:cNvPr id="105" name="图形 104">
            <a:extLst>
              <a:ext uri="{FF2B5EF4-FFF2-40B4-BE49-F238E27FC236}">
                <a16:creationId xmlns:a16="http://schemas.microsoft.com/office/drawing/2014/main" id="{FE05615B-1AB2-4DDB-A4B5-CEB46E3DCBD7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617852" y="4143009"/>
            <a:ext cx="807905" cy="807905"/>
          </a:xfrm>
          <a:prstGeom prst="rect">
            <a:avLst/>
          </a:prstGeom>
        </p:spPr>
      </p:pic>
      <p:pic>
        <p:nvPicPr>
          <p:cNvPr id="107" name="图形 106">
            <a:extLst>
              <a:ext uri="{FF2B5EF4-FFF2-40B4-BE49-F238E27FC236}">
                <a16:creationId xmlns:a16="http://schemas.microsoft.com/office/drawing/2014/main" id="{FF1D1F7F-0C15-4309-B295-D781EEE4CE88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617852" y="2575584"/>
            <a:ext cx="807905" cy="807905"/>
          </a:xfrm>
          <a:prstGeom prst="rect">
            <a:avLst/>
          </a:prstGeom>
        </p:spPr>
      </p:pic>
      <p:pic>
        <p:nvPicPr>
          <p:cNvPr id="109" name="图形 108">
            <a:extLst>
              <a:ext uri="{FF2B5EF4-FFF2-40B4-BE49-F238E27FC236}">
                <a16:creationId xmlns:a16="http://schemas.microsoft.com/office/drawing/2014/main" id="{A95E3D02-B5E8-4BAE-959C-D50D2AC4FAD7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9118652" y="2535188"/>
            <a:ext cx="888696" cy="888696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024CC342-C7E0-42FD-A0E4-DD80575E5C90}"/>
              </a:ext>
            </a:extLst>
          </p:cNvPr>
          <p:cNvSpPr txBox="1"/>
          <p:nvPr/>
        </p:nvSpPr>
        <p:spPr bwMode="auto">
          <a:xfrm>
            <a:off x="9099128" y="2128576"/>
            <a:ext cx="874247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安全域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890CDF-E310-497A-B646-4688298FE509}"/>
              </a:ext>
            </a:extLst>
          </p:cNvPr>
          <p:cNvSpPr txBox="1"/>
          <p:nvPr/>
        </p:nvSpPr>
        <p:spPr bwMode="auto">
          <a:xfrm>
            <a:off x="10465452" y="2128576"/>
            <a:ext cx="1105079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证照数据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2F72E0B-FD5E-4FF3-99D7-554E656BD6F0}"/>
              </a:ext>
            </a:extLst>
          </p:cNvPr>
          <p:cNvSpPr txBox="1"/>
          <p:nvPr/>
        </p:nvSpPr>
        <p:spPr bwMode="auto">
          <a:xfrm>
            <a:off x="10300352" y="5021291"/>
            <a:ext cx="1529876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数字身份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TSM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671EA83-CB7E-44F3-B983-9790172FB37E}"/>
              </a:ext>
            </a:extLst>
          </p:cNvPr>
          <p:cNvSpPr txBox="1"/>
          <p:nvPr/>
        </p:nvSpPr>
        <p:spPr bwMode="auto">
          <a:xfrm>
            <a:off x="9039029" y="5021291"/>
            <a:ext cx="1068211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电信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TSM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7" name="箭头: 直角上 136">
            <a:extLst>
              <a:ext uri="{FF2B5EF4-FFF2-40B4-BE49-F238E27FC236}">
                <a16:creationId xmlns:a16="http://schemas.microsoft.com/office/drawing/2014/main" id="{09167E90-7336-4326-A9C9-89ABB4F5B6CF}"/>
              </a:ext>
            </a:extLst>
          </p:cNvPr>
          <p:cNvSpPr/>
          <p:nvPr/>
        </p:nvSpPr>
        <p:spPr>
          <a:xfrm rot="10800000">
            <a:off x="7525845" y="2955213"/>
            <a:ext cx="1476990" cy="1046182"/>
          </a:xfrm>
          <a:prstGeom prst="bentUpArrow">
            <a:avLst>
              <a:gd name="adj1" fmla="val 6206"/>
              <a:gd name="adj2" fmla="val 17726"/>
              <a:gd name="adj3" fmla="val 20157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8" name="箭头: 下 137">
            <a:extLst>
              <a:ext uri="{FF2B5EF4-FFF2-40B4-BE49-F238E27FC236}">
                <a16:creationId xmlns:a16="http://schemas.microsoft.com/office/drawing/2014/main" id="{29C1FA5C-8805-4B62-B68D-5475862EE37F}"/>
              </a:ext>
            </a:extLst>
          </p:cNvPr>
          <p:cNvSpPr/>
          <p:nvPr/>
        </p:nvSpPr>
        <p:spPr>
          <a:xfrm rot="10800000">
            <a:off x="9488711" y="3499325"/>
            <a:ext cx="148577" cy="47622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9" name="箭头: 下 138">
            <a:extLst>
              <a:ext uri="{FF2B5EF4-FFF2-40B4-BE49-F238E27FC236}">
                <a16:creationId xmlns:a16="http://schemas.microsoft.com/office/drawing/2014/main" id="{7E7B4696-DCD1-4844-B838-4032295084CA}"/>
              </a:ext>
            </a:extLst>
          </p:cNvPr>
          <p:cNvSpPr/>
          <p:nvPr/>
        </p:nvSpPr>
        <p:spPr>
          <a:xfrm>
            <a:off x="10951315" y="3481916"/>
            <a:ext cx="148577" cy="47622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1" name="箭头: 下 140">
            <a:extLst>
              <a:ext uri="{FF2B5EF4-FFF2-40B4-BE49-F238E27FC236}">
                <a16:creationId xmlns:a16="http://schemas.microsoft.com/office/drawing/2014/main" id="{C3120F48-2B7D-486A-A061-1936B7D03591}"/>
              </a:ext>
            </a:extLst>
          </p:cNvPr>
          <p:cNvSpPr/>
          <p:nvPr/>
        </p:nvSpPr>
        <p:spPr>
          <a:xfrm rot="5400000">
            <a:off x="10250240" y="4396918"/>
            <a:ext cx="148577" cy="30008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2" name="箭头: 下 141">
            <a:extLst>
              <a:ext uri="{FF2B5EF4-FFF2-40B4-BE49-F238E27FC236}">
                <a16:creationId xmlns:a16="http://schemas.microsoft.com/office/drawing/2014/main" id="{8B6043CB-6402-44FE-BCCD-D583B943ADF1}"/>
              </a:ext>
            </a:extLst>
          </p:cNvPr>
          <p:cNvSpPr/>
          <p:nvPr/>
        </p:nvSpPr>
        <p:spPr>
          <a:xfrm rot="5400000">
            <a:off x="5306046" y="3574440"/>
            <a:ext cx="148577" cy="300085"/>
          </a:xfrm>
          <a:prstGeom prst="downArrow">
            <a:avLst/>
          </a:prstGeom>
          <a:solidFill>
            <a:srgbClr val="EF3E3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3" name="箭头: 左右 142">
            <a:extLst>
              <a:ext uri="{FF2B5EF4-FFF2-40B4-BE49-F238E27FC236}">
                <a16:creationId xmlns:a16="http://schemas.microsoft.com/office/drawing/2014/main" id="{5C564BA8-0426-40DD-AC23-60421C2694D1}"/>
              </a:ext>
            </a:extLst>
          </p:cNvPr>
          <p:cNvSpPr/>
          <p:nvPr/>
        </p:nvSpPr>
        <p:spPr>
          <a:xfrm>
            <a:off x="3632113" y="3668773"/>
            <a:ext cx="306039" cy="129998"/>
          </a:xfrm>
          <a:prstGeom prst="leftRightArrow">
            <a:avLst>
              <a:gd name="adj1" fmla="val 36326"/>
              <a:gd name="adj2" fmla="val 50000"/>
            </a:avLst>
          </a:prstGeom>
          <a:solidFill>
            <a:srgbClr val="EF3E3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4" name="TextBox 141">
            <a:extLst>
              <a:ext uri="{FF2B5EF4-FFF2-40B4-BE49-F238E27FC236}">
                <a16:creationId xmlns:a16="http://schemas.microsoft.com/office/drawing/2014/main" id="{E79D1154-3E30-4D76-80D5-55D91EBA62DA}"/>
              </a:ext>
            </a:extLst>
          </p:cNvPr>
          <p:cNvSpPr txBox="1"/>
          <p:nvPr/>
        </p:nvSpPr>
        <p:spPr>
          <a:xfrm>
            <a:off x="818208" y="58498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多场景受理认证</a:t>
            </a:r>
            <a:endParaRPr lang="id-ID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5" name="TextBox 141">
            <a:extLst>
              <a:ext uri="{FF2B5EF4-FFF2-40B4-BE49-F238E27FC236}">
                <a16:creationId xmlns:a16="http://schemas.microsoft.com/office/drawing/2014/main" id="{7D75B9FC-4CCF-40BF-8C62-E4ADAA2F835D}"/>
              </a:ext>
            </a:extLst>
          </p:cNvPr>
          <p:cNvSpPr txBox="1"/>
          <p:nvPr/>
        </p:nvSpPr>
        <p:spPr>
          <a:xfrm>
            <a:off x="3617816" y="58498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多方式支持</a:t>
            </a:r>
            <a:endParaRPr lang="id-ID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6" name="TextBox 141">
            <a:extLst>
              <a:ext uri="{FF2B5EF4-FFF2-40B4-BE49-F238E27FC236}">
                <a16:creationId xmlns:a16="http://schemas.microsoft.com/office/drawing/2014/main" id="{0B6B46A9-E5D9-4770-934B-A43FB5ABB638}"/>
              </a:ext>
            </a:extLst>
          </p:cNvPr>
          <p:cNvSpPr txBox="1"/>
          <p:nvPr/>
        </p:nvSpPr>
        <p:spPr>
          <a:xfrm>
            <a:off x="5909156" y="58498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翼支付一键接入</a:t>
            </a:r>
            <a:endParaRPr lang="id-ID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7" name="TextBox 141">
            <a:extLst>
              <a:ext uri="{FF2B5EF4-FFF2-40B4-BE49-F238E27FC236}">
                <a16:creationId xmlns:a16="http://schemas.microsoft.com/office/drawing/2014/main" id="{C615C30D-7439-4ED0-A8D0-7A34B95EC22B}"/>
              </a:ext>
            </a:extLst>
          </p:cNvPr>
          <p:cNvSpPr txBox="1"/>
          <p:nvPr/>
        </p:nvSpPr>
        <p:spPr>
          <a:xfrm>
            <a:off x="8733529" y="5849829"/>
            <a:ext cx="302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业务后台安全互联互通</a:t>
            </a:r>
            <a:endParaRPr lang="id-ID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49" name="图形 148">
            <a:extLst>
              <a:ext uri="{FF2B5EF4-FFF2-40B4-BE49-F238E27FC236}">
                <a16:creationId xmlns:a16="http://schemas.microsoft.com/office/drawing/2014/main" id="{5D968BC9-DDD0-403B-87CB-DDF32AC31C0F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6479267" y="2520439"/>
            <a:ext cx="888696" cy="888696"/>
          </a:xfrm>
          <a:prstGeom prst="rect">
            <a:avLst/>
          </a:prstGeom>
        </p:spPr>
      </p:pic>
      <p:sp>
        <p:nvSpPr>
          <p:cNvPr id="150" name="文本框 149">
            <a:extLst>
              <a:ext uri="{FF2B5EF4-FFF2-40B4-BE49-F238E27FC236}">
                <a16:creationId xmlns:a16="http://schemas.microsoft.com/office/drawing/2014/main" id="{5CAC1704-BA04-42F9-899F-1AE4EB9DF74D}"/>
              </a:ext>
            </a:extLst>
          </p:cNvPr>
          <p:cNvSpPr txBox="1"/>
          <p:nvPr/>
        </p:nvSpPr>
        <p:spPr bwMode="auto">
          <a:xfrm>
            <a:off x="6330821" y="3279951"/>
            <a:ext cx="1105079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认证引擎</a:t>
            </a:r>
          </a:p>
        </p:txBody>
      </p:sp>
    </p:spTree>
    <p:extLst>
      <p:ext uri="{BB962C8B-B14F-4D97-AF65-F5344CB8AC3E}">
        <p14:creationId xmlns:p14="http://schemas.microsoft.com/office/powerpoint/2010/main" val="169902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80C7AF-D6C0-4A46-B5C3-C05BC153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303E611-DEE9-423C-B6D5-FE804B4EB0D8}"/>
              </a:ext>
            </a:extLst>
          </p:cNvPr>
          <p:cNvSpPr/>
          <p:nvPr/>
        </p:nvSpPr>
        <p:spPr>
          <a:xfrm>
            <a:off x="252079" y="1916832"/>
            <a:ext cx="3245226" cy="3672408"/>
          </a:xfrm>
          <a:prstGeom prst="roundRect">
            <a:avLst/>
          </a:prstGeom>
          <a:gradFill>
            <a:gsLst>
              <a:gs pos="0">
                <a:srgbClr val="A00C0C"/>
              </a:gs>
              <a:gs pos="37000">
                <a:srgbClr val="C0504D"/>
              </a:gs>
              <a:gs pos="78000">
                <a:srgbClr val="EF3E36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D05BFBA-D76D-45CD-8958-0DC8E37F2394}"/>
              </a:ext>
            </a:extLst>
          </p:cNvPr>
          <p:cNvSpPr/>
          <p:nvPr/>
        </p:nvSpPr>
        <p:spPr>
          <a:xfrm>
            <a:off x="252079" y="1916832"/>
            <a:ext cx="3245226" cy="3672408"/>
          </a:xfrm>
          <a:prstGeom prst="roundRect">
            <a:avLst/>
          </a:prstGeom>
          <a:gradFill>
            <a:gsLst>
              <a:gs pos="0">
                <a:srgbClr val="A00C0C"/>
              </a:gs>
              <a:gs pos="37000">
                <a:srgbClr val="C0504D"/>
              </a:gs>
              <a:gs pos="78000">
                <a:srgbClr val="EF3E36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70" name="图形 69">
            <a:extLst>
              <a:ext uri="{FF2B5EF4-FFF2-40B4-BE49-F238E27FC236}">
                <a16:creationId xmlns:a16="http://schemas.microsoft.com/office/drawing/2014/main" id="{ED508706-4128-469B-B71A-A801A89B5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262" y="4392779"/>
            <a:ext cx="734459" cy="734459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BC20AC32-AAFA-4070-9062-FE05EB2189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539" y="3251261"/>
            <a:ext cx="807905" cy="807905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25B14AD2-888C-4748-B889-DB5A9DF8BF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262" y="2089214"/>
            <a:ext cx="734459" cy="734459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C7E7919D-0B96-470B-8485-3952F54A6C60}"/>
              </a:ext>
            </a:extLst>
          </p:cNvPr>
          <p:cNvSpPr txBox="1"/>
          <p:nvPr/>
        </p:nvSpPr>
        <p:spPr bwMode="auto">
          <a:xfrm>
            <a:off x="505784" y="2865718"/>
            <a:ext cx="643415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出行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C2EBC43-D976-4CA1-96A1-ACC5B242D918}"/>
              </a:ext>
            </a:extLst>
          </p:cNvPr>
          <p:cNvSpPr txBox="1"/>
          <p:nvPr/>
        </p:nvSpPr>
        <p:spPr bwMode="auto">
          <a:xfrm>
            <a:off x="505784" y="3967969"/>
            <a:ext cx="643415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政务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1CC3372-F0C0-4B01-8169-1FA279932486}"/>
              </a:ext>
            </a:extLst>
          </p:cNvPr>
          <p:cNvSpPr txBox="1"/>
          <p:nvPr/>
        </p:nvSpPr>
        <p:spPr bwMode="auto">
          <a:xfrm>
            <a:off x="505784" y="5104500"/>
            <a:ext cx="643415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物流</a:t>
            </a:r>
          </a:p>
        </p:txBody>
      </p:sp>
      <p:pic>
        <p:nvPicPr>
          <p:cNvPr id="79" name="图形 78">
            <a:extLst>
              <a:ext uri="{FF2B5EF4-FFF2-40B4-BE49-F238E27FC236}">
                <a16:creationId xmlns:a16="http://schemas.microsoft.com/office/drawing/2014/main" id="{8819EF79-C005-40C5-9770-2483796781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5591" y="4453111"/>
            <a:ext cx="734459" cy="734459"/>
          </a:xfrm>
          <a:prstGeom prst="rect">
            <a:avLst/>
          </a:prstGeom>
        </p:spPr>
      </p:pic>
      <p:pic>
        <p:nvPicPr>
          <p:cNvPr id="80" name="图形 79">
            <a:extLst>
              <a:ext uri="{FF2B5EF4-FFF2-40B4-BE49-F238E27FC236}">
                <a16:creationId xmlns:a16="http://schemas.microsoft.com/office/drawing/2014/main" id="{6E56A8BC-5B22-43A1-ACA2-2B5E725DD00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8868" y="3193140"/>
            <a:ext cx="807905" cy="807905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52273131-2844-44BD-AD80-C4FFC75EDBA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45591" y="2089214"/>
            <a:ext cx="734459" cy="734459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36F58F8C-26E4-415F-B80C-CD6B3C2A8139}"/>
              </a:ext>
            </a:extLst>
          </p:cNvPr>
          <p:cNvSpPr txBox="1"/>
          <p:nvPr/>
        </p:nvSpPr>
        <p:spPr bwMode="auto">
          <a:xfrm>
            <a:off x="1491113" y="2865718"/>
            <a:ext cx="643415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住宿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3E166A6-C370-4B0D-A96D-D9274CD8FE4D}"/>
              </a:ext>
            </a:extLst>
          </p:cNvPr>
          <p:cNvSpPr txBox="1"/>
          <p:nvPr/>
        </p:nvSpPr>
        <p:spPr bwMode="auto">
          <a:xfrm>
            <a:off x="1491113" y="3967969"/>
            <a:ext cx="643415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医疗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8536902-2515-44BB-9C8D-535356315CF9}"/>
              </a:ext>
            </a:extLst>
          </p:cNvPr>
          <p:cNvSpPr txBox="1"/>
          <p:nvPr/>
        </p:nvSpPr>
        <p:spPr bwMode="auto">
          <a:xfrm>
            <a:off x="1491113" y="5104500"/>
            <a:ext cx="643415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</a:t>
            </a:r>
          </a:p>
        </p:txBody>
      </p:sp>
      <p:pic>
        <p:nvPicPr>
          <p:cNvPr id="100" name="图形 99">
            <a:extLst>
              <a:ext uri="{FF2B5EF4-FFF2-40B4-BE49-F238E27FC236}">
                <a16:creationId xmlns:a16="http://schemas.microsoft.com/office/drawing/2014/main" id="{69CD7158-69C3-4545-8F61-3E0DC38CB9D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08039" y="4403649"/>
            <a:ext cx="734459" cy="734459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224CC421-88D1-46A2-97E9-99E1098EDA3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71316" y="3210866"/>
            <a:ext cx="807905" cy="807905"/>
          </a:xfrm>
          <a:prstGeom prst="rect">
            <a:avLst/>
          </a:prstGeom>
        </p:spPr>
      </p:pic>
      <p:pic>
        <p:nvPicPr>
          <p:cNvPr id="103" name="图形 102">
            <a:extLst>
              <a:ext uri="{FF2B5EF4-FFF2-40B4-BE49-F238E27FC236}">
                <a16:creationId xmlns:a16="http://schemas.microsoft.com/office/drawing/2014/main" id="{3322377C-8D51-4C14-9892-A0828C617C6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08039" y="2089214"/>
            <a:ext cx="734459" cy="734459"/>
          </a:xfrm>
          <a:prstGeom prst="rect">
            <a:avLst/>
          </a:prstGeom>
        </p:spPr>
      </p:pic>
      <p:sp>
        <p:nvSpPr>
          <p:cNvPr id="104" name="文本框 103">
            <a:extLst>
              <a:ext uri="{FF2B5EF4-FFF2-40B4-BE49-F238E27FC236}">
                <a16:creationId xmlns:a16="http://schemas.microsoft.com/office/drawing/2014/main" id="{99A8A606-EE2A-4C71-8355-3FB16A1DFA6F}"/>
              </a:ext>
            </a:extLst>
          </p:cNvPr>
          <p:cNvSpPr txBox="1"/>
          <p:nvPr/>
        </p:nvSpPr>
        <p:spPr bwMode="auto">
          <a:xfrm>
            <a:off x="2553561" y="2865718"/>
            <a:ext cx="643415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旅游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DE91EB7-2885-4416-9A59-2AEC0F29D00C}"/>
              </a:ext>
            </a:extLst>
          </p:cNvPr>
          <p:cNvSpPr txBox="1"/>
          <p:nvPr/>
        </p:nvSpPr>
        <p:spPr bwMode="auto">
          <a:xfrm>
            <a:off x="2553561" y="3967969"/>
            <a:ext cx="643415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金融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E0285B7-033C-4902-9237-46DBBBE251F8}"/>
              </a:ext>
            </a:extLst>
          </p:cNvPr>
          <p:cNvSpPr txBox="1"/>
          <p:nvPr/>
        </p:nvSpPr>
        <p:spPr bwMode="auto">
          <a:xfrm>
            <a:off x="2553561" y="5104500"/>
            <a:ext cx="643415" cy="37150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89996" tIns="46798" rIns="89996" bIns="46798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44310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7"/>
            <a:ext cx="8079883" cy="454920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SIM</a:t>
            </a:r>
            <a:r>
              <a:rPr lang="zh-CN" altLang="en-US" dirty="0"/>
              <a:t>数字身份产品（一）：“翼认证”开通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9526307-DB06-46F0-B497-4C392C67D2A9}"/>
              </a:ext>
            </a:extLst>
          </p:cNvPr>
          <p:cNvSpPr/>
          <p:nvPr/>
        </p:nvSpPr>
        <p:spPr>
          <a:xfrm>
            <a:off x="1961952" y="1629097"/>
            <a:ext cx="1319221" cy="2741047"/>
          </a:xfrm>
          <a:prstGeom prst="roundRect">
            <a:avLst>
              <a:gd name="adj" fmla="val 9458"/>
            </a:avLst>
          </a:prstGeom>
          <a:blipFill>
            <a:blip r:embed="rId2"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EF21260-092D-4F71-9444-46A42110EFA2}"/>
              </a:ext>
            </a:extLst>
          </p:cNvPr>
          <p:cNvSpPr/>
          <p:nvPr/>
        </p:nvSpPr>
        <p:spPr>
          <a:xfrm>
            <a:off x="233760" y="1629097"/>
            <a:ext cx="1319221" cy="2741047"/>
          </a:xfrm>
          <a:prstGeom prst="roundRect">
            <a:avLst>
              <a:gd name="adj" fmla="val 9458"/>
            </a:avLst>
          </a:prstGeom>
          <a:blipFill>
            <a:blip r:embed="rId3"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3AC61A1-EE78-4957-9CF9-4505064CAC02}"/>
              </a:ext>
            </a:extLst>
          </p:cNvPr>
          <p:cNvSpPr/>
          <p:nvPr/>
        </p:nvSpPr>
        <p:spPr>
          <a:xfrm>
            <a:off x="3690144" y="1629097"/>
            <a:ext cx="1319221" cy="2741047"/>
          </a:xfrm>
          <a:prstGeom prst="roundRect">
            <a:avLst>
              <a:gd name="adj" fmla="val 9458"/>
            </a:avLst>
          </a:prstGeom>
          <a:blipFill>
            <a:blip r:embed="rId4"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8D4287B-E1DF-4D53-8E0B-A38AB2943C40}"/>
              </a:ext>
            </a:extLst>
          </p:cNvPr>
          <p:cNvSpPr/>
          <p:nvPr/>
        </p:nvSpPr>
        <p:spPr>
          <a:xfrm>
            <a:off x="5418336" y="1629097"/>
            <a:ext cx="1319221" cy="2741047"/>
          </a:xfrm>
          <a:prstGeom prst="roundRect">
            <a:avLst>
              <a:gd name="adj" fmla="val 9458"/>
            </a:avLst>
          </a:prstGeom>
          <a:blipFill>
            <a:blip r:embed="rId5"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3789C89-5C15-43E9-A05B-D5985950BEA7}"/>
              </a:ext>
            </a:extLst>
          </p:cNvPr>
          <p:cNvSpPr/>
          <p:nvPr/>
        </p:nvSpPr>
        <p:spPr>
          <a:xfrm>
            <a:off x="7146528" y="1629097"/>
            <a:ext cx="1319221" cy="2741047"/>
          </a:xfrm>
          <a:prstGeom prst="roundRect">
            <a:avLst>
              <a:gd name="adj" fmla="val 9458"/>
            </a:avLst>
          </a:prstGeom>
          <a:blipFill>
            <a:blip r:embed="rId6"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60A5F35-6BD0-4ADB-A4EF-18A505386127}"/>
              </a:ext>
            </a:extLst>
          </p:cNvPr>
          <p:cNvSpPr/>
          <p:nvPr/>
        </p:nvSpPr>
        <p:spPr>
          <a:xfrm>
            <a:off x="8874720" y="1629097"/>
            <a:ext cx="1319221" cy="2741047"/>
          </a:xfrm>
          <a:prstGeom prst="roundRect">
            <a:avLst>
              <a:gd name="adj" fmla="val 9458"/>
            </a:avLst>
          </a:prstGeom>
          <a:blipFill>
            <a:blip r:embed="rId7"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66852015-34B5-462A-9161-D2CD21B4DFC1}"/>
              </a:ext>
            </a:extLst>
          </p:cNvPr>
          <p:cNvSpPr/>
          <p:nvPr/>
        </p:nvSpPr>
        <p:spPr>
          <a:xfrm>
            <a:off x="10602912" y="1629097"/>
            <a:ext cx="1319221" cy="2741047"/>
          </a:xfrm>
          <a:prstGeom prst="roundRect">
            <a:avLst>
              <a:gd name="adj" fmla="val 9458"/>
            </a:avLst>
          </a:prstGeom>
          <a:blipFill>
            <a:blip r:embed="rId8"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89996" tIns="46798" rIns="89996" bIns="46798" rtlCol="0" anchor="ctr">
            <a:noAutofit/>
          </a:bodyPr>
          <a:lstStyle/>
          <a:p>
            <a:pPr algn="ctr"/>
            <a:endParaRPr lang="zh-CN" altLang="en-US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10" name="图形 82">
            <a:extLst>
              <a:ext uri="{FF2B5EF4-FFF2-40B4-BE49-F238E27FC236}">
                <a16:creationId xmlns:a16="http://schemas.microsoft.com/office/drawing/2014/main" id="{EE336CA2-B078-44C9-B041-6E22FBDBEB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4040" y="2830145"/>
            <a:ext cx="338952" cy="338950"/>
          </a:xfrm>
          <a:prstGeom prst="rect">
            <a:avLst/>
          </a:prstGeom>
        </p:spPr>
      </p:pic>
      <p:pic>
        <p:nvPicPr>
          <p:cNvPr id="115" name="图形 82">
            <a:extLst>
              <a:ext uri="{FF2B5EF4-FFF2-40B4-BE49-F238E27FC236}">
                <a16:creationId xmlns:a16="http://schemas.microsoft.com/office/drawing/2014/main" id="{4FD6A424-B096-47B3-A818-4E0309FC73C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3870" y="2009802"/>
            <a:ext cx="390720" cy="390720"/>
          </a:xfrm>
          <a:prstGeom prst="rect">
            <a:avLst/>
          </a:prstGeom>
        </p:spPr>
      </p:pic>
      <p:pic>
        <p:nvPicPr>
          <p:cNvPr id="116" name="图形 82">
            <a:extLst>
              <a:ext uri="{FF2B5EF4-FFF2-40B4-BE49-F238E27FC236}">
                <a16:creationId xmlns:a16="http://schemas.microsoft.com/office/drawing/2014/main" id="{7B9F95EA-A308-447B-8D8D-DB361FEDA7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6138" y="3301750"/>
            <a:ext cx="322909" cy="322909"/>
          </a:xfrm>
          <a:prstGeom prst="rect">
            <a:avLst/>
          </a:prstGeom>
        </p:spPr>
      </p:pic>
      <p:pic>
        <p:nvPicPr>
          <p:cNvPr id="25" name="图形 82">
            <a:extLst>
              <a:ext uri="{FF2B5EF4-FFF2-40B4-BE49-F238E27FC236}">
                <a16:creationId xmlns:a16="http://schemas.microsoft.com/office/drawing/2014/main" id="{671A49C2-B298-4397-A40C-E74BBA57E8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8416" y="3772561"/>
            <a:ext cx="280125" cy="280124"/>
          </a:xfrm>
          <a:prstGeom prst="rect">
            <a:avLst/>
          </a:prstGeom>
        </p:spPr>
      </p:pic>
      <p:pic>
        <p:nvPicPr>
          <p:cNvPr id="117" name="图形 82">
            <a:extLst>
              <a:ext uri="{FF2B5EF4-FFF2-40B4-BE49-F238E27FC236}">
                <a16:creationId xmlns:a16="http://schemas.microsoft.com/office/drawing/2014/main" id="{780DFD7D-1F82-48EB-BE21-A8E2593C37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816" y="3772561"/>
            <a:ext cx="280125" cy="280124"/>
          </a:xfrm>
          <a:prstGeom prst="rect">
            <a:avLst/>
          </a:prstGeom>
        </p:spPr>
      </p:pic>
      <p:pic>
        <p:nvPicPr>
          <p:cNvPr id="118" name="图形 82">
            <a:extLst>
              <a:ext uri="{FF2B5EF4-FFF2-40B4-BE49-F238E27FC236}">
                <a16:creationId xmlns:a16="http://schemas.microsoft.com/office/drawing/2014/main" id="{CD4E583D-D15F-4523-9C04-FD6589FAF69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66808" y="3772561"/>
            <a:ext cx="280125" cy="280124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04999EC-53DC-4457-A330-D551D83DBF2B}"/>
              </a:ext>
            </a:extLst>
          </p:cNvPr>
          <p:cNvGrpSpPr/>
          <p:nvPr/>
        </p:nvGrpSpPr>
        <p:grpSpPr>
          <a:xfrm>
            <a:off x="-194096" y="4566183"/>
            <a:ext cx="1791448" cy="751185"/>
            <a:chOff x="16859" y="4743983"/>
            <a:chExt cx="1791448" cy="751185"/>
          </a:xfrm>
        </p:grpSpPr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2AE6AF72-EC0A-43EC-B00D-474358E8796A}"/>
                </a:ext>
              </a:extLst>
            </p:cNvPr>
            <p:cNvSpPr txBox="1"/>
            <p:nvPr/>
          </p:nvSpPr>
          <p:spPr>
            <a:xfrm>
              <a:off x="16859" y="4743983"/>
              <a:ext cx="17914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启动翼支付</a:t>
              </a:r>
              <a:endParaRPr lang="zh-CN" altLang="en-US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7426D89B-14A1-4741-B851-9595A79B5680}"/>
                </a:ext>
              </a:extLst>
            </p:cNvPr>
            <p:cNvSpPr txBox="1"/>
            <p:nvPr/>
          </p:nvSpPr>
          <p:spPr>
            <a:xfrm>
              <a:off x="241006" y="5170527"/>
              <a:ext cx="1101584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285750" indent="-285750">
                <a:buFont typeface="Wingdings" panose="05000000000000000000" pitchFamily="2" charset="2"/>
                <a:buChar char="l"/>
                <a:defRPr>
                  <a:latin typeface="+mn-ea"/>
                </a:defRPr>
              </a:lvl1pPr>
            </a:lstStyle>
            <a:p>
              <a:pPr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进入</a:t>
              </a:r>
              <a:r>
                <a:rPr lang="en-US" altLang="zh-CN" sz="1400" dirty="0"/>
                <a:t>APP</a:t>
              </a:r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94B2D28-31FB-46DF-B9A8-C3B1207E980D}"/>
              </a:ext>
            </a:extLst>
          </p:cNvPr>
          <p:cNvSpPr txBox="1"/>
          <p:nvPr/>
        </p:nvSpPr>
        <p:spPr>
          <a:xfrm>
            <a:off x="1540283" y="4566183"/>
            <a:ext cx="179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进入翼身份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CA825B5-8A9B-4160-9877-606C926DB32E}"/>
              </a:ext>
            </a:extLst>
          </p:cNvPr>
          <p:cNvSpPr txBox="1"/>
          <p:nvPr/>
        </p:nvSpPr>
        <p:spPr>
          <a:xfrm>
            <a:off x="1492557" y="4992727"/>
            <a:ext cx="1729961" cy="324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>
                <a:latin typeface="+mn-ea"/>
              </a:defRPr>
            </a:lvl1pPr>
          </a:lstStyle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进入翼身份专区</a:t>
            </a:r>
            <a:endParaRPr lang="en-US" altLang="zh-CN" sz="14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15484B4-F1EA-4E59-B002-2630A8E2BED9}"/>
              </a:ext>
            </a:extLst>
          </p:cNvPr>
          <p:cNvSpPr txBox="1"/>
          <p:nvPr/>
        </p:nvSpPr>
        <p:spPr>
          <a:xfrm>
            <a:off x="3272993" y="4566183"/>
            <a:ext cx="179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开通翼身份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779DE64-99B9-4723-908C-B096F30DD38F}"/>
              </a:ext>
            </a:extLst>
          </p:cNvPr>
          <p:cNvSpPr txBox="1"/>
          <p:nvPr/>
        </p:nvSpPr>
        <p:spPr>
          <a:xfrm>
            <a:off x="3497140" y="4992727"/>
            <a:ext cx="1191352" cy="324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>
                <a:latin typeface="+mn-ea"/>
              </a:defRPr>
            </a:lvl1pPr>
          </a:lstStyle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点击开通</a:t>
            </a:r>
            <a:endParaRPr lang="en-US" altLang="zh-CN" sz="14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C623FE7-9446-43A9-947C-BE00A63980A6}"/>
              </a:ext>
            </a:extLst>
          </p:cNvPr>
          <p:cNvSpPr txBox="1"/>
          <p:nvPr/>
        </p:nvSpPr>
        <p:spPr>
          <a:xfrm>
            <a:off x="5007965" y="4566183"/>
            <a:ext cx="179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个人信息确认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FF191D3-BFAD-4F0B-9D07-0F283C0E20E2}"/>
              </a:ext>
            </a:extLst>
          </p:cNvPr>
          <p:cNvSpPr txBox="1"/>
          <p:nvPr/>
        </p:nvSpPr>
        <p:spPr>
          <a:xfrm>
            <a:off x="4948941" y="4992727"/>
            <a:ext cx="1909497" cy="593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>
                <a:latin typeface="+mn-ea"/>
              </a:defRPr>
            </a:lvl1pPr>
          </a:lstStyle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正确填写个人信息</a:t>
            </a:r>
            <a:endParaRPr lang="en-US" altLang="zh-CN" sz="1400" dirty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点击下一步</a:t>
            </a:r>
            <a:endParaRPr lang="en-US" altLang="zh-CN" sz="14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725E4A4-B131-44EF-A03E-3B2277DA0DB4}"/>
              </a:ext>
            </a:extLst>
          </p:cNvPr>
          <p:cNvSpPr txBox="1"/>
          <p:nvPr/>
        </p:nvSpPr>
        <p:spPr>
          <a:xfrm>
            <a:off x="6855529" y="4566183"/>
            <a:ext cx="179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人脸采集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411A007-F040-4C52-A148-12FBBD580365}"/>
              </a:ext>
            </a:extLst>
          </p:cNvPr>
          <p:cNvSpPr txBox="1"/>
          <p:nvPr/>
        </p:nvSpPr>
        <p:spPr>
          <a:xfrm>
            <a:off x="6796505" y="4992727"/>
            <a:ext cx="1729961" cy="593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>
                <a:latin typeface="+mn-ea"/>
              </a:defRPr>
            </a:lvl1pPr>
          </a:lstStyle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按指引正确拍照</a:t>
            </a:r>
            <a:endParaRPr lang="en-US" altLang="zh-CN" sz="1400" dirty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点击下一步</a:t>
            </a:r>
            <a:endParaRPr lang="en-US" altLang="zh-CN" sz="1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FC4FB55-41CC-4CAC-A05C-2B741A60199B}"/>
              </a:ext>
            </a:extLst>
          </p:cNvPr>
          <p:cNvSpPr txBox="1"/>
          <p:nvPr/>
        </p:nvSpPr>
        <p:spPr>
          <a:xfrm>
            <a:off x="8490638" y="4566183"/>
            <a:ext cx="179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公司信息确认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376B64D-1294-4F63-9C5C-40CFD473B02D}"/>
              </a:ext>
            </a:extLst>
          </p:cNvPr>
          <p:cNvSpPr txBox="1"/>
          <p:nvPr/>
        </p:nvSpPr>
        <p:spPr>
          <a:xfrm>
            <a:off x="8431614" y="4992727"/>
            <a:ext cx="1909497" cy="593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>
                <a:latin typeface="+mn-ea"/>
              </a:defRPr>
            </a:lvl1pPr>
          </a:lstStyle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正确填写公司信息</a:t>
            </a:r>
            <a:endParaRPr lang="en-US" altLang="zh-CN" sz="1400" dirty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点击确定</a:t>
            </a:r>
            <a:endParaRPr lang="en-US" altLang="zh-CN" sz="14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7D5506C-6C1F-4856-9A4F-B41473D40C7F}"/>
              </a:ext>
            </a:extLst>
          </p:cNvPr>
          <p:cNvSpPr txBox="1"/>
          <p:nvPr/>
        </p:nvSpPr>
        <p:spPr>
          <a:xfrm>
            <a:off x="10355929" y="4566183"/>
            <a:ext cx="179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开通并确认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B2F30ED-D1B0-4A4E-B1C9-769A0A6ABCDA}"/>
              </a:ext>
            </a:extLst>
          </p:cNvPr>
          <p:cNvSpPr txBox="1"/>
          <p:nvPr/>
        </p:nvSpPr>
        <p:spPr>
          <a:xfrm>
            <a:off x="10296905" y="4992727"/>
            <a:ext cx="1909497" cy="1401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>
                <a:latin typeface="+mn-ea"/>
              </a:defRPr>
            </a:lvl1pPr>
          </a:lstStyle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开通翼认证业务</a:t>
            </a:r>
            <a:endParaRPr lang="en-US" altLang="zh-CN" sz="1400" dirty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创建翼认证</a:t>
            </a:r>
            <a:r>
              <a:rPr lang="en-US" altLang="zh-CN" sz="1400" dirty="0"/>
              <a:t>SSD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下载翼身份应用</a:t>
            </a:r>
            <a:endParaRPr lang="en-US" altLang="zh-CN" sz="1400" dirty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激活完成数据载入</a:t>
            </a:r>
            <a:endParaRPr lang="en-US" altLang="zh-CN" sz="1400" dirty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生成个人电子证照</a:t>
            </a:r>
            <a:endParaRPr lang="en-US" altLang="zh-CN" sz="1400" dirty="0"/>
          </a:p>
        </p:txBody>
      </p:sp>
      <p:pic>
        <p:nvPicPr>
          <p:cNvPr id="40" name="图形 39">
            <a:extLst>
              <a:ext uri="{FF2B5EF4-FFF2-40B4-BE49-F238E27FC236}">
                <a16:creationId xmlns:a16="http://schemas.microsoft.com/office/drawing/2014/main" id="{279185E7-3EE4-4331-AE2F-D794DBDD496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15142" y="3420044"/>
            <a:ext cx="606991" cy="606991"/>
          </a:xfrm>
          <a:prstGeom prst="rect">
            <a:avLst/>
          </a:prstGeom>
        </p:spPr>
      </p:pic>
      <p:sp>
        <p:nvSpPr>
          <p:cNvPr id="135" name="文本框 134">
            <a:extLst>
              <a:ext uri="{FF2B5EF4-FFF2-40B4-BE49-F238E27FC236}">
                <a16:creationId xmlns:a16="http://schemas.microsoft.com/office/drawing/2014/main" id="{EA914F04-88DD-4B88-BA20-2FBFCF2B9F64}"/>
              </a:ext>
            </a:extLst>
          </p:cNvPr>
          <p:cNvSpPr txBox="1"/>
          <p:nvPr/>
        </p:nvSpPr>
        <p:spPr bwMode="auto">
          <a:xfrm>
            <a:off x="2574336" y="1068724"/>
            <a:ext cx="6362700" cy="369332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“翼认证”开通流程</a:t>
            </a:r>
          </a:p>
        </p:txBody>
      </p:sp>
    </p:spTree>
    <p:extLst>
      <p:ext uri="{BB962C8B-B14F-4D97-AF65-F5344CB8AC3E}">
        <p14:creationId xmlns:p14="http://schemas.microsoft.com/office/powerpoint/2010/main" val="342287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1688319" cy="658085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SIM</a:t>
            </a:r>
            <a:r>
              <a:rPr lang="zh-CN" altLang="en-US" dirty="0"/>
              <a:t>数字身份产品（二）：“翼认证”接入使用</a:t>
            </a:r>
          </a:p>
        </p:txBody>
      </p:sp>
      <p:pic>
        <p:nvPicPr>
          <p:cNvPr id="25" name="图形 82">
            <a:extLst>
              <a:ext uri="{FF2B5EF4-FFF2-40B4-BE49-F238E27FC236}">
                <a16:creationId xmlns:a16="http://schemas.microsoft.com/office/drawing/2014/main" id="{671A49C2-B298-4397-A40C-E74BBA57E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7040" y="1052736"/>
            <a:ext cx="283166" cy="283166"/>
          </a:xfrm>
          <a:prstGeom prst="rect">
            <a:avLst/>
          </a:prstGeom>
        </p:spPr>
      </p:pic>
      <p:grpSp>
        <p:nvGrpSpPr>
          <p:cNvPr id="94" name="组合 93">
            <a:extLst>
              <a:ext uri="{FF2B5EF4-FFF2-40B4-BE49-F238E27FC236}">
                <a16:creationId xmlns:a16="http://schemas.microsoft.com/office/drawing/2014/main" id="{0606A12B-6469-4DFD-A675-5AD53381F7A3}"/>
              </a:ext>
            </a:extLst>
          </p:cNvPr>
          <p:cNvGrpSpPr/>
          <p:nvPr/>
        </p:nvGrpSpPr>
        <p:grpSpPr>
          <a:xfrm>
            <a:off x="1050574" y="1479918"/>
            <a:ext cx="9937104" cy="5184576"/>
            <a:chOff x="1282786" y="1103780"/>
            <a:chExt cx="10348676" cy="5421564"/>
          </a:xfrm>
        </p:grpSpPr>
        <p:sp>
          <p:nvSpPr>
            <p:cNvPr id="14" name="TextBox 141">
              <a:extLst>
                <a:ext uri="{FF2B5EF4-FFF2-40B4-BE49-F238E27FC236}">
                  <a16:creationId xmlns:a16="http://schemas.microsoft.com/office/drawing/2014/main" id="{D626561A-EC74-4381-8BD4-143686CA6CC1}"/>
                </a:ext>
              </a:extLst>
            </p:cNvPr>
            <p:cNvSpPr txBox="1"/>
            <p:nvPr/>
          </p:nvSpPr>
          <p:spPr>
            <a:xfrm>
              <a:off x="5931465" y="615601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翼认证服务体系</a:t>
              </a:r>
              <a:endParaRPr lang="id-ID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80C6A2C-2C9B-4C70-8726-EB7ABEFA86AA}"/>
                </a:ext>
              </a:extLst>
            </p:cNvPr>
            <p:cNvGrpSpPr/>
            <p:nvPr/>
          </p:nvGrpSpPr>
          <p:grpSpPr>
            <a:xfrm>
              <a:off x="5676222" y="1103780"/>
              <a:ext cx="2368252" cy="1815596"/>
              <a:chOff x="7623895" y="1772816"/>
              <a:chExt cx="2368252" cy="1815596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29B09210-D58D-4156-B5FF-C774C4FDD00E}"/>
                  </a:ext>
                </a:extLst>
              </p:cNvPr>
              <p:cNvSpPr/>
              <p:nvPr/>
            </p:nvSpPr>
            <p:spPr>
              <a:xfrm>
                <a:off x="7623895" y="1822975"/>
                <a:ext cx="2368252" cy="1765437"/>
              </a:xfrm>
              <a:prstGeom prst="roundRect">
                <a:avLst/>
              </a:prstGeom>
              <a:gradFill>
                <a:gsLst>
                  <a:gs pos="0">
                    <a:srgbClr val="A00C0C"/>
                  </a:gs>
                  <a:gs pos="37000">
                    <a:srgbClr val="C0504D"/>
                  </a:gs>
                  <a:gs pos="78000">
                    <a:srgbClr val="EF3E36"/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E29F517D-B615-4B8B-AE66-4109AD0F5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1721" y="1958571"/>
                <a:ext cx="389265" cy="113841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F7E9F64-54C2-492A-B09D-058F07461D6A}"/>
                  </a:ext>
                </a:extLst>
              </p:cNvPr>
              <p:cNvSpPr txBox="1"/>
              <p:nvPr/>
            </p:nvSpPr>
            <p:spPr bwMode="auto">
              <a:xfrm>
                <a:off x="8255481" y="3057491"/>
                <a:ext cx="1105079" cy="37150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89996" tIns="46798" rIns="89996" bIns="46798" rtlCol="0" anchor="t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认证引擎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58B859-C6B3-4099-9A65-9EDA95349B2E}"/>
                  </a:ext>
                </a:extLst>
              </p:cNvPr>
              <p:cNvSpPr txBox="1"/>
              <p:nvPr/>
            </p:nvSpPr>
            <p:spPr bwMode="auto">
              <a:xfrm>
                <a:off x="8292764" y="1772816"/>
                <a:ext cx="1079432" cy="58695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89996" tIns="46798" rIns="89996" bIns="46798" rtlCol="0" anchor="t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翼认证</a:t>
                </a:r>
                <a:endParaRPr lang="en-US" altLang="zh-CN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（服务端）</a:t>
                </a:r>
              </a:p>
            </p:txBody>
          </p:sp>
          <p:pic>
            <p:nvPicPr>
              <p:cNvPr id="15" name="图形 14">
                <a:extLst>
                  <a:ext uri="{FF2B5EF4-FFF2-40B4-BE49-F238E27FC236}">
                    <a16:creationId xmlns:a16="http://schemas.microsoft.com/office/drawing/2014/main" id="{EE1F692E-407A-495F-B3CD-42E7CA772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395829" y="2405071"/>
                <a:ext cx="807905" cy="807905"/>
              </a:xfrm>
              <a:prstGeom prst="rect">
                <a:avLst/>
              </a:prstGeom>
            </p:spPr>
          </p:pic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4074392-E4BF-4BBA-A656-449B1D444CF1}"/>
                </a:ext>
              </a:extLst>
            </p:cNvPr>
            <p:cNvGrpSpPr/>
            <p:nvPr/>
          </p:nvGrpSpPr>
          <p:grpSpPr>
            <a:xfrm>
              <a:off x="5669002" y="3068960"/>
              <a:ext cx="2382693" cy="2808312"/>
              <a:chOff x="5073447" y="2852936"/>
              <a:chExt cx="2382693" cy="280831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11678C2-BF1C-4EB6-8248-CB5EC29F12BE}"/>
                  </a:ext>
                </a:extLst>
              </p:cNvPr>
              <p:cNvSpPr/>
              <p:nvPr/>
            </p:nvSpPr>
            <p:spPr>
              <a:xfrm>
                <a:off x="5087888" y="2852936"/>
                <a:ext cx="2368252" cy="2808312"/>
              </a:xfrm>
              <a:prstGeom prst="roundRect">
                <a:avLst/>
              </a:prstGeom>
              <a:gradFill>
                <a:gsLst>
                  <a:gs pos="0">
                    <a:srgbClr val="A00C0C"/>
                  </a:gs>
                  <a:gs pos="37000">
                    <a:srgbClr val="C0504D"/>
                  </a:gs>
                  <a:gs pos="78000">
                    <a:srgbClr val="EF3E36"/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pic>
            <p:nvPicPr>
              <p:cNvPr id="8" name="图形 7">
                <a:extLst>
                  <a:ext uri="{FF2B5EF4-FFF2-40B4-BE49-F238E27FC236}">
                    <a16:creationId xmlns:a16="http://schemas.microsoft.com/office/drawing/2014/main" id="{07F12EA4-AD09-40B1-BC30-DDA8600424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046909" y="3789040"/>
                <a:ext cx="551810" cy="551810"/>
              </a:xfrm>
              <a:prstGeom prst="rect">
                <a:avLst/>
              </a:prstGeom>
            </p:spPr>
          </p:pic>
          <p:pic>
            <p:nvPicPr>
              <p:cNvPr id="9" name="图形 8">
                <a:extLst>
                  <a:ext uri="{FF2B5EF4-FFF2-40B4-BE49-F238E27FC236}">
                    <a16:creationId xmlns:a16="http://schemas.microsoft.com/office/drawing/2014/main" id="{05DE0A7D-DE21-4E05-8496-C15E09AE7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469751" y="4704748"/>
                <a:ext cx="551810" cy="551810"/>
              </a:xfrm>
              <a:prstGeom prst="rect">
                <a:avLst/>
              </a:prstGeom>
            </p:spPr>
          </p:pic>
          <p:pic>
            <p:nvPicPr>
              <p:cNvPr id="10" name="图形 9">
                <a:extLst>
                  <a:ext uri="{FF2B5EF4-FFF2-40B4-BE49-F238E27FC236}">
                    <a16:creationId xmlns:a16="http://schemas.microsoft.com/office/drawing/2014/main" id="{79A89D62-69EA-4888-B5B0-40AC4283F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785595" y="4809338"/>
                <a:ext cx="342631" cy="342631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C56BC0-4F16-47DB-8B7E-7232D38E86B6}"/>
                  </a:ext>
                </a:extLst>
              </p:cNvPr>
              <p:cNvSpPr txBox="1"/>
              <p:nvPr/>
            </p:nvSpPr>
            <p:spPr bwMode="auto">
              <a:xfrm>
                <a:off x="5770275" y="4353635"/>
                <a:ext cx="1105079" cy="37150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89996" tIns="46798" rIns="89996" bIns="46798" rtlCol="0" anchor="t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认证插件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4099257-DE57-45C4-BBD4-975337A9DD7A}"/>
                  </a:ext>
                </a:extLst>
              </p:cNvPr>
              <p:cNvSpPr txBox="1"/>
              <p:nvPr/>
            </p:nvSpPr>
            <p:spPr bwMode="auto">
              <a:xfrm>
                <a:off x="6349873" y="5187984"/>
                <a:ext cx="1105079" cy="37150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89996" tIns="46798" rIns="89996" bIns="46798" rtlCol="0" anchor="t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身份应用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3EBC98D-603B-4157-AC54-99CB301D554D}"/>
                  </a:ext>
                </a:extLst>
              </p:cNvPr>
              <p:cNvSpPr txBox="1"/>
              <p:nvPr/>
            </p:nvSpPr>
            <p:spPr bwMode="auto">
              <a:xfrm>
                <a:off x="5073447" y="5157222"/>
                <a:ext cx="1263777" cy="37150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89996" tIns="46798" rIns="89996" bIns="46798" rtlCol="0" anchor="t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NFC</a:t>
                </a:r>
                <a:r>
                  <a:rPr lang="zh-CN" altLang="en-US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云</a:t>
                </a:r>
                <a:r>
                  <a:rPr lang="en-US" altLang="zh-CN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SIM</a:t>
                </a:r>
                <a:endPara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A01521E4-3746-4257-8129-7ABB595BF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0871" y="3155200"/>
                <a:ext cx="389265" cy="113841"/>
              </a:xfrm>
              <a:prstGeom prst="rect">
                <a:avLst/>
              </a:prstGeom>
            </p:spPr>
          </p:pic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5FD4180-C8C3-4D39-B4B9-4DAA82D3F778}"/>
                  </a:ext>
                </a:extLst>
              </p:cNvPr>
              <p:cNvSpPr txBox="1"/>
              <p:nvPr/>
            </p:nvSpPr>
            <p:spPr bwMode="auto">
              <a:xfrm>
                <a:off x="5683684" y="2924944"/>
                <a:ext cx="1079431" cy="58695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89996" tIns="46798" rIns="89996" bIns="46798" rtlCol="0" anchor="t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翼认证</a:t>
                </a:r>
                <a:endParaRPr lang="en-US" altLang="zh-CN" b="1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（客户端）</a:t>
                </a:r>
              </a:p>
            </p:txBody>
          </p:sp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1839497-9912-4631-A539-8FA05291E5F0}"/>
                </a:ext>
              </a:extLst>
            </p:cNvPr>
            <p:cNvSpPr/>
            <p:nvPr/>
          </p:nvSpPr>
          <p:spPr>
            <a:xfrm>
              <a:off x="4134804" y="1153938"/>
              <a:ext cx="1330104" cy="1765437"/>
            </a:xfrm>
            <a:prstGeom prst="roundRect">
              <a:avLst/>
            </a:prstGeom>
            <a:solidFill>
              <a:srgbClr val="A197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E6956A4-378E-45B6-A7BA-35A7C31F29BD}"/>
                </a:ext>
              </a:extLst>
            </p:cNvPr>
            <p:cNvGrpSpPr/>
            <p:nvPr/>
          </p:nvGrpSpPr>
          <p:grpSpPr>
            <a:xfrm>
              <a:off x="8328248" y="1153938"/>
              <a:ext cx="3245226" cy="4767899"/>
              <a:chOff x="8683664" y="1153938"/>
              <a:chExt cx="3245226" cy="4767899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05232641-BB45-4ADA-AA61-190665378D7A}"/>
                  </a:ext>
                </a:extLst>
              </p:cNvPr>
              <p:cNvSpPr/>
              <p:nvPr/>
            </p:nvSpPr>
            <p:spPr>
              <a:xfrm>
                <a:off x="8683664" y="1153938"/>
                <a:ext cx="3245226" cy="476789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pic>
            <p:nvPicPr>
              <p:cNvPr id="29" name="图形 28">
                <a:extLst>
                  <a:ext uri="{FF2B5EF4-FFF2-40B4-BE49-F238E27FC236}">
                    <a16:creationId xmlns:a16="http://schemas.microsoft.com/office/drawing/2014/main" id="{8E80949D-51D6-4606-8560-99326F9F3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89253" y="2096177"/>
                <a:ext cx="982010" cy="888696"/>
              </a:xfrm>
              <a:prstGeom prst="rect">
                <a:avLst/>
              </a:prstGeom>
            </p:spPr>
          </p:pic>
          <p:pic>
            <p:nvPicPr>
              <p:cNvPr id="30" name="图形 29">
                <a:extLst>
                  <a:ext uri="{FF2B5EF4-FFF2-40B4-BE49-F238E27FC236}">
                    <a16:creationId xmlns:a16="http://schemas.microsoft.com/office/drawing/2014/main" id="{6D4EC513-7AE9-4049-A5FF-451596366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635110" y="2136573"/>
                <a:ext cx="807905" cy="807905"/>
              </a:xfrm>
              <a:prstGeom prst="rect">
                <a:avLst/>
              </a:prstGeom>
            </p:spPr>
          </p:pic>
          <p:pic>
            <p:nvPicPr>
              <p:cNvPr id="31" name="图形 30">
                <a:extLst>
                  <a:ext uri="{FF2B5EF4-FFF2-40B4-BE49-F238E27FC236}">
                    <a16:creationId xmlns:a16="http://schemas.microsoft.com/office/drawing/2014/main" id="{CF4C1787-3692-4A8B-86A8-8D06FD512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0635110" y="4424715"/>
                <a:ext cx="807905" cy="807905"/>
              </a:xfrm>
              <a:prstGeom prst="rect">
                <a:avLst/>
              </a:prstGeom>
            </p:spPr>
          </p:pic>
          <p:pic>
            <p:nvPicPr>
              <p:cNvPr id="32" name="图形 31">
                <a:extLst>
                  <a:ext uri="{FF2B5EF4-FFF2-40B4-BE49-F238E27FC236}">
                    <a16:creationId xmlns:a16="http://schemas.microsoft.com/office/drawing/2014/main" id="{B7FFDF04-64AA-4204-B767-0CBB9C5EF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135910" y="4384319"/>
                <a:ext cx="888696" cy="888696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38B63E3-1F94-40DB-8D28-68E93FCD26DC}"/>
                  </a:ext>
                </a:extLst>
              </p:cNvPr>
              <p:cNvSpPr txBox="1"/>
              <p:nvPr/>
            </p:nvSpPr>
            <p:spPr bwMode="auto">
              <a:xfrm>
                <a:off x="9116386" y="5286349"/>
                <a:ext cx="874247" cy="37150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89996" tIns="46798" rIns="89996" bIns="46798" rtlCol="0"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EF3E36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安全域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96C259B-D30C-4D2C-A3F1-8060D7B47C60}"/>
                  </a:ext>
                </a:extLst>
              </p:cNvPr>
              <p:cNvSpPr txBox="1"/>
              <p:nvPr/>
            </p:nvSpPr>
            <p:spPr bwMode="auto">
              <a:xfrm>
                <a:off x="10482710" y="5286349"/>
                <a:ext cx="1105079" cy="37150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89996" tIns="46798" rIns="89996" bIns="46798" rtlCol="0"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00B0F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证照数据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90A108D-47ED-4E63-BFDD-F0E29B9D190F}"/>
                  </a:ext>
                </a:extLst>
              </p:cNvPr>
              <p:cNvSpPr txBox="1"/>
              <p:nvPr/>
            </p:nvSpPr>
            <p:spPr bwMode="auto">
              <a:xfrm>
                <a:off x="10317610" y="1628800"/>
                <a:ext cx="1529876" cy="37150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89996" tIns="46798" rIns="89996" bIns="46798" rtlCol="0"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00B0F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数字身份</a:t>
                </a:r>
                <a:r>
                  <a:rPr lang="en-US" altLang="zh-CN" b="1" dirty="0">
                    <a:solidFill>
                      <a:srgbClr val="00B0F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TSM</a:t>
                </a:r>
                <a:endParaRPr lang="zh-CN" altLang="en-US" b="1" dirty="0">
                  <a:solidFill>
                    <a:srgbClr val="00B0F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EC1304-EDE7-4B46-928D-1D526BA6A23C}"/>
                  </a:ext>
                </a:extLst>
              </p:cNvPr>
              <p:cNvSpPr txBox="1"/>
              <p:nvPr/>
            </p:nvSpPr>
            <p:spPr bwMode="auto">
              <a:xfrm>
                <a:off x="9056287" y="1628800"/>
                <a:ext cx="1068211" cy="371509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89996" tIns="46798" rIns="89996" bIns="46798" rtlCol="0"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EF3E36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电信</a:t>
                </a:r>
                <a:r>
                  <a:rPr lang="en-US" altLang="zh-CN" b="1" dirty="0">
                    <a:solidFill>
                      <a:srgbClr val="EF3E36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TSM</a:t>
                </a:r>
                <a:endParaRPr lang="zh-CN" altLang="en-US" b="1" dirty="0">
                  <a:solidFill>
                    <a:srgbClr val="EF3E3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9" name="箭头: 下 38">
                <a:extLst>
                  <a:ext uri="{FF2B5EF4-FFF2-40B4-BE49-F238E27FC236}">
                    <a16:creationId xmlns:a16="http://schemas.microsoft.com/office/drawing/2014/main" id="{BA77AAF4-74F1-4116-9D6C-A14C8BC5F520}"/>
                  </a:ext>
                </a:extLst>
              </p:cNvPr>
              <p:cNvSpPr/>
              <p:nvPr/>
            </p:nvSpPr>
            <p:spPr>
              <a:xfrm>
                <a:off x="9505969" y="3286292"/>
                <a:ext cx="148577" cy="934796"/>
              </a:xfrm>
              <a:prstGeom prst="downArrow">
                <a:avLst/>
              </a:prstGeom>
              <a:solidFill>
                <a:srgbClr val="EF3E3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0" name="箭头: 下 39">
                <a:extLst>
                  <a:ext uri="{FF2B5EF4-FFF2-40B4-BE49-F238E27FC236}">
                    <a16:creationId xmlns:a16="http://schemas.microsoft.com/office/drawing/2014/main" id="{71A4DECD-E78D-4585-BFCF-7B2FBA6AEC1A}"/>
                  </a:ext>
                </a:extLst>
              </p:cNvPr>
              <p:cNvSpPr/>
              <p:nvPr/>
            </p:nvSpPr>
            <p:spPr>
              <a:xfrm rot="10800000">
                <a:off x="10968573" y="3252119"/>
                <a:ext cx="148577" cy="934796"/>
              </a:xfrm>
              <a:prstGeom prst="down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41" name="箭头: 下 40">
                <a:extLst>
                  <a:ext uri="{FF2B5EF4-FFF2-40B4-BE49-F238E27FC236}">
                    <a16:creationId xmlns:a16="http://schemas.microsoft.com/office/drawing/2014/main" id="{1B8D0963-22F2-492B-B8FF-894098A7C1D3}"/>
                  </a:ext>
                </a:extLst>
              </p:cNvPr>
              <p:cNvSpPr/>
              <p:nvPr/>
            </p:nvSpPr>
            <p:spPr>
              <a:xfrm rot="5400000">
                <a:off x="10267498" y="2342643"/>
                <a:ext cx="148577" cy="300085"/>
              </a:xfrm>
              <a:prstGeom prst="down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3EF1845-01B1-462C-87D6-E10721409B10}"/>
                </a:ext>
              </a:extLst>
            </p:cNvPr>
            <p:cNvSpPr/>
            <p:nvPr/>
          </p:nvSpPr>
          <p:spPr>
            <a:xfrm>
              <a:off x="4134804" y="3095235"/>
              <a:ext cx="1330104" cy="981009"/>
            </a:xfrm>
            <a:prstGeom prst="roundRect">
              <a:avLst/>
            </a:prstGeom>
            <a:solidFill>
              <a:srgbClr val="A197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ACBBDC5D-2CA5-42C1-93CA-50CB06B2CB74}"/>
                </a:ext>
              </a:extLst>
            </p:cNvPr>
            <p:cNvSpPr/>
            <p:nvPr/>
          </p:nvSpPr>
          <p:spPr>
            <a:xfrm>
              <a:off x="4134804" y="4186915"/>
              <a:ext cx="1330104" cy="1690357"/>
            </a:xfrm>
            <a:prstGeom prst="roundRect">
              <a:avLst/>
            </a:prstGeom>
            <a:solidFill>
              <a:srgbClr val="A197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pic>
          <p:nvPicPr>
            <p:cNvPr id="44" name="图形 43">
              <a:extLst>
                <a:ext uri="{FF2B5EF4-FFF2-40B4-BE49-F238E27FC236}">
                  <a16:creationId xmlns:a16="http://schemas.microsoft.com/office/drawing/2014/main" id="{F2B097F2-17F9-4CD2-8428-1169AECC6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66011" y="5065566"/>
              <a:ext cx="667690" cy="667690"/>
            </a:xfrm>
            <a:prstGeom prst="rect">
              <a:avLst/>
            </a:prstGeom>
          </p:spPr>
        </p:pic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AC8AF308-C9BD-4396-AB90-7501D785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523951" y="4221088"/>
              <a:ext cx="551810" cy="551810"/>
            </a:xfrm>
            <a:prstGeom prst="rect">
              <a:avLst/>
            </a:prstGeom>
          </p:spPr>
        </p:pic>
        <p:pic>
          <p:nvPicPr>
            <p:cNvPr id="46" name="图形 45">
              <a:extLst>
                <a:ext uri="{FF2B5EF4-FFF2-40B4-BE49-F238E27FC236}">
                  <a16:creationId xmlns:a16="http://schemas.microsoft.com/office/drawing/2014/main" id="{77D07CB6-3AD0-494F-85F3-42F31D5E6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466011" y="1681190"/>
              <a:ext cx="667690" cy="667690"/>
            </a:xfrm>
            <a:prstGeom prst="rect">
              <a:avLst/>
            </a:prstGeom>
          </p:spPr>
        </p:pic>
        <p:sp>
          <p:nvSpPr>
            <p:cNvPr id="47" name="TextBox 141">
              <a:extLst>
                <a:ext uri="{FF2B5EF4-FFF2-40B4-BE49-F238E27FC236}">
                  <a16:creationId xmlns:a16="http://schemas.microsoft.com/office/drawing/2014/main" id="{1D955A97-327D-41BE-8D17-4C852D9A3B1F}"/>
                </a:ext>
              </a:extLst>
            </p:cNvPr>
            <p:cNvSpPr txBox="1"/>
            <p:nvPr/>
          </p:nvSpPr>
          <p:spPr>
            <a:xfrm>
              <a:off x="8760296" y="6156012"/>
              <a:ext cx="2871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翼认证后台服务能力体系</a:t>
              </a:r>
              <a:endParaRPr lang="id-ID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8" name="箭头: 下 47">
              <a:extLst>
                <a:ext uri="{FF2B5EF4-FFF2-40B4-BE49-F238E27FC236}">
                  <a16:creationId xmlns:a16="http://schemas.microsoft.com/office/drawing/2014/main" id="{21F9C097-7416-4C92-846B-0B38AC502745}"/>
                </a:ext>
              </a:extLst>
            </p:cNvPr>
            <p:cNvSpPr/>
            <p:nvPr/>
          </p:nvSpPr>
          <p:spPr>
            <a:xfrm>
              <a:off x="7338598" y="2603090"/>
              <a:ext cx="148577" cy="197803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9" name="箭头: 下 48">
              <a:extLst>
                <a:ext uri="{FF2B5EF4-FFF2-40B4-BE49-F238E27FC236}">
                  <a16:creationId xmlns:a16="http://schemas.microsoft.com/office/drawing/2014/main" id="{4DAA9941-E4D5-4905-A875-C428044CD35C}"/>
                </a:ext>
              </a:extLst>
            </p:cNvPr>
            <p:cNvSpPr/>
            <p:nvPr/>
          </p:nvSpPr>
          <p:spPr>
            <a:xfrm rot="5400000">
              <a:off x="8181951" y="1533852"/>
              <a:ext cx="148577" cy="1296145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51ECC90C-81D3-4D86-A746-28CED2731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523951" y="3212976"/>
              <a:ext cx="551810" cy="551810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5E253E3-9817-48A4-BC12-4E69B30C9D42}"/>
                </a:ext>
              </a:extLst>
            </p:cNvPr>
            <p:cNvSpPr txBox="1"/>
            <p:nvPr/>
          </p:nvSpPr>
          <p:spPr bwMode="auto">
            <a:xfrm>
              <a:off x="4303637" y="5567318"/>
              <a:ext cx="1079431" cy="30995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sz="1400" b="1" dirty="0">
                  <a:solidFill>
                    <a:srgbClr val="EF3E3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扫一扫场景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ECD727B-DC09-423C-8F84-762AE326BA77}"/>
                </a:ext>
              </a:extLst>
            </p:cNvPr>
            <p:cNvSpPr txBox="1"/>
            <p:nvPr/>
          </p:nvSpPr>
          <p:spPr bwMode="auto">
            <a:xfrm>
              <a:off x="4214082" y="4666052"/>
              <a:ext cx="1178818" cy="30995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sz="1400" b="1" dirty="0">
                  <a:solidFill>
                    <a:srgbClr val="EF3E3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插件</a:t>
              </a:r>
              <a:r>
                <a:rPr lang="en-US" altLang="zh-CN" sz="1400" b="1" dirty="0">
                  <a:solidFill>
                    <a:srgbClr val="EF3E3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API</a:t>
              </a:r>
              <a:r>
                <a:rPr lang="zh-CN" altLang="en-US" sz="1400" b="1" dirty="0">
                  <a:solidFill>
                    <a:srgbClr val="EF3E3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调用</a:t>
              </a:r>
            </a:p>
          </p:txBody>
        </p:sp>
        <p:sp>
          <p:nvSpPr>
            <p:cNvPr id="53" name="TextBox 141">
              <a:extLst>
                <a:ext uri="{FF2B5EF4-FFF2-40B4-BE49-F238E27FC236}">
                  <a16:creationId xmlns:a16="http://schemas.microsoft.com/office/drawing/2014/main" id="{6C3479AD-4A23-4BE9-A4D1-12F339A0283D}"/>
                </a:ext>
              </a:extLst>
            </p:cNvPr>
            <p:cNvSpPr txBox="1"/>
            <p:nvPr/>
          </p:nvSpPr>
          <p:spPr>
            <a:xfrm>
              <a:off x="3863752" y="615601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身份认证方式</a:t>
              </a:r>
              <a:endParaRPr lang="id-ID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521DA67-A311-4AF8-9C9E-ED3EA8ADDCA7}"/>
                </a:ext>
              </a:extLst>
            </p:cNvPr>
            <p:cNvSpPr txBox="1"/>
            <p:nvPr/>
          </p:nvSpPr>
          <p:spPr bwMode="auto">
            <a:xfrm>
              <a:off x="4279805" y="3771764"/>
              <a:ext cx="1113095" cy="30995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sz="1400" dirty="0">
                  <a:solidFill>
                    <a:srgbClr val="EF3E3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碰一碰认证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700EC93-13EF-457A-B373-2B0548AE44FC}"/>
                </a:ext>
              </a:extLst>
            </p:cNvPr>
            <p:cNvSpPr txBox="1"/>
            <p:nvPr/>
          </p:nvSpPr>
          <p:spPr bwMode="auto">
            <a:xfrm>
              <a:off x="4168764" y="2492896"/>
              <a:ext cx="1323088" cy="3407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sz="1600" b="1" dirty="0">
                  <a:solidFill>
                    <a:srgbClr val="EF3E3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插件</a:t>
              </a:r>
              <a:r>
                <a:rPr lang="en-US" altLang="zh-CN" sz="1600" b="1" dirty="0">
                  <a:solidFill>
                    <a:srgbClr val="EF3E3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API</a:t>
              </a:r>
              <a:r>
                <a:rPr lang="zh-CN" altLang="en-US" sz="1600" b="1" dirty="0">
                  <a:solidFill>
                    <a:srgbClr val="EF3E3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调用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A2CDCCB-C543-4344-8F0D-4789B8FB8699}"/>
                </a:ext>
              </a:extLst>
            </p:cNvPr>
            <p:cNvSpPr/>
            <p:nvPr/>
          </p:nvSpPr>
          <p:spPr>
            <a:xfrm>
              <a:off x="1288444" y="1153938"/>
              <a:ext cx="2583793" cy="1765437"/>
            </a:xfrm>
            <a:prstGeom prst="roundRect">
              <a:avLst/>
            </a:prstGeom>
            <a:solidFill>
              <a:srgbClr val="A197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4377893-14C3-4FB1-9D6D-9863DC7857A7}"/>
                </a:ext>
              </a:extLst>
            </p:cNvPr>
            <p:cNvSpPr txBox="1"/>
            <p:nvPr/>
          </p:nvSpPr>
          <p:spPr bwMode="auto">
            <a:xfrm>
              <a:off x="1419766" y="2492896"/>
              <a:ext cx="2316950" cy="3407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PC</a:t>
              </a:r>
              <a:r>
                <a:rPr lang="zh-CN" altLang="en-US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端，服务器端认业务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5A117DD6-A5A9-4E19-B784-78AE780D52D6}"/>
                </a:ext>
              </a:extLst>
            </p:cNvPr>
            <p:cNvSpPr/>
            <p:nvPr/>
          </p:nvSpPr>
          <p:spPr>
            <a:xfrm>
              <a:off x="1288444" y="3095235"/>
              <a:ext cx="2575308" cy="981009"/>
            </a:xfrm>
            <a:prstGeom prst="roundRect">
              <a:avLst/>
            </a:prstGeom>
            <a:solidFill>
              <a:srgbClr val="A197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EEED57D-098C-4860-944C-30445FCA9DE7}"/>
                </a:ext>
              </a:extLst>
            </p:cNvPr>
            <p:cNvSpPr txBox="1"/>
            <p:nvPr/>
          </p:nvSpPr>
          <p:spPr bwMode="auto">
            <a:xfrm>
              <a:off x="1830644" y="3771764"/>
              <a:ext cx="1618040" cy="30995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离线证照认证场景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0A8C45C4-EDAF-4938-9733-DF6C7EFB6CC1}"/>
                </a:ext>
              </a:extLst>
            </p:cNvPr>
            <p:cNvSpPr/>
            <p:nvPr/>
          </p:nvSpPr>
          <p:spPr>
            <a:xfrm>
              <a:off x="1282786" y="4186915"/>
              <a:ext cx="2572479" cy="1690357"/>
            </a:xfrm>
            <a:prstGeom prst="roundRect">
              <a:avLst/>
            </a:prstGeom>
            <a:solidFill>
              <a:srgbClr val="A1979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584C3ED-C68E-4379-936E-A776C6F0DE11}"/>
                </a:ext>
              </a:extLst>
            </p:cNvPr>
            <p:cNvSpPr txBox="1"/>
            <p:nvPr/>
          </p:nvSpPr>
          <p:spPr bwMode="auto">
            <a:xfrm>
              <a:off x="1504468" y="5559000"/>
              <a:ext cx="2156649" cy="30995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移动端业务实名认证场景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20B2E52-095F-41FF-829C-6499DAEBB742}"/>
                </a:ext>
              </a:extLst>
            </p:cNvPr>
            <p:cNvSpPr txBox="1"/>
            <p:nvPr/>
          </p:nvSpPr>
          <p:spPr bwMode="auto">
            <a:xfrm>
              <a:off x="1787109" y="4318513"/>
              <a:ext cx="1591366" cy="37150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89996" tIns="46798" rIns="89996" bIns="46798" rtlCol="0" anchor="t">
              <a:spAutoFit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HarmonyOS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6" name="图形 65">
              <a:extLst>
                <a:ext uri="{FF2B5EF4-FFF2-40B4-BE49-F238E27FC236}">
                  <a16:creationId xmlns:a16="http://schemas.microsoft.com/office/drawing/2014/main" id="{D94E6E56-BE9C-4470-98EA-13BAB7897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631367" y="4712175"/>
              <a:ext cx="807905" cy="807905"/>
            </a:xfrm>
            <a:prstGeom prst="rect">
              <a:avLst/>
            </a:prstGeom>
          </p:spPr>
        </p:pic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58D084F4-F515-4348-A01C-F2840AC54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682546" y="4728942"/>
              <a:ext cx="734459" cy="734459"/>
            </a:xfrm>
            <a:prstGeom prst="rect">
              <a:avLst/>
            </a:prstGeom>
          </p:spPr>
        </p:pic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117F1D2D-5053-4799-988D-84E018096808}"/>
                </a:ext>
              </a:extLst>
            </p:cNvPr>
            <p:cNvGrpSpPr/>
            <p:nvPr/>
          </p:nvGrpSpPr>
          <p:grpSpPr>
            <a:xfrm>
              <a:off x="1379502" y="3239641"/>
              <a:ext cx="2387375" cy="482624"/>
              <a:chOff x="570434" y="3239641"/>
              <a:chExt cx="2387375" cy="482624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B8113951-0B18-49A7-B7AC-1E1FE83402C9}"/>
                  </a:ext>
                </a:extLst>
              </p:cNvPr>
              <p:cNvGrpSpPr/>
              <p:nvPr/>
            </p:nvGrpSpPr>
            <p:grpSpPr>
              <a:xfrm>
                <a:off x="1840268" y="3239641"/>
                <a:ext cx="482624" cy="482624"/>
                <a:chOff x="1597245" y="1710873"/>
                <a:chExt cx="707616" cy="707616"/>
              </a:xfrm>
            </p:grpSpPr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C386D106-2691-48AB-8EF2-35752D3AB79E}"/>
                    </a:ext>
                  </a:extLst>
                </p:cNvPr>
                <p:cNvSpPr/>
                <p:nvPr/>
              </p:nvSpPr>
              <p:spPr>
                <a:xfrm>
                  <a:off x="1597245" y="1710873"/>
                  <a:ext cx="707616" cy="7076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9996" tIns="46798" rIns="89996" bIns="46798" rtlCol="0" anchor="ctr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pic>
              <p:nvPicPr>
                <p:cNvPr id="72" name="图片 71">
                  <a:extLst>
                    <a:ext uri="{FF2B5EF4-FFF2-40B4-BE49-F238E27FC236}">
                      <a16:creationId xmlns:a16="http://schemas.microsoft.com/office/drawing/2014/main" id="{D35EA6F0-B3DE-4C0A-ACE1-FD7829ADEA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3275" y="1830679"/>
                  <a:ext cx="475556" cy="475556"/>
                </a:xfrm>
                <a:prstGeom prst="rect">
                  <a:avLst/>
                </a:prstGeom>
              </p:spPr>
            </p:pic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EEA332D1-3495-43F8-A532-54C7C44FAC6D}"/>
                  </a:ext>
                </a:extLst>
              </p:cNvPr>
              <p:cNvGrpSpPr/>
              <p:nvPr/>
            </p:nvGrpSpPr>
            <p:grpSpPr>
              <a:xfrm>
                <a:off x="2475185" y="3239641"/>
                <a:ext cx="482624" cy="482624"/>
                <a:chOff x="2404536" y="1719481"/>
                <a:chExt cx="707616" cy="707616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C19BE983-C797-4ABB-9EE6-BAF2996CF009}"/>
                    </a:ext>
                  </a:extLst>
                </p:cNvPr>
                <p:cNvSpPr/>
                <p:nvPr/>
              </p:nvSpPr>
              <p:spPr>
                <a:xfrm>
                  <a:off x="2404536" y="1719481"/>
                  <a:ext cx="707616" cy="7076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9996" tIns="46798" rIns="89996" bIns="46798" rtlCol="0" anchor="ctr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DBF81D1C-4443-43B5-A75E-ADA9823A41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9887" y="1834257"/>
                  <a:ext cx="483086" cy="483086"/>
                </a:xfrm>
                <a:prstGeom prst="rect">
                  <a:avLst/>
                </a:prstGeom>
              </p:spPr>
            </p:pic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1E8C7968-75F5-439D-B1BC-7EA12BC2EB8A}"/>
                  </a:ext>
                </a:extLst>
              </p:cNvPr>
              <p:cNvGrpSpPr/>
              <p:nvPr/>
            </p:nvGrpSpPr>
            <p:grpSpPr>
              <a:xfrm>
                <a:off x="1205351" y="3239641"/>
                <a:ext cx="482624" cy="482624"/>
                <a:chOff x="857470" y="1710873"/>
                <a:chExt cx="707616" cy="707616"/>
              </a:xfrm>
            </p:grpSpPr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A6DA47FC-0AA6-4080-9D48-8D9717F23821}"/>
                    </a:ext>
                  </a:extLst>
                </p:cNvPr>
                <p:cNvSpPr/>
                <p:nvPr/>
              </p:nvSpPr>
              <p:spPr>
                <a:xfrm>
                  <a:off x="857470" y="1710873"/>
                  <a:ext cx="707616" cy="7076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9996" tIns="46798" rIns="89996" bIns="46798" rtlCol="0" anchor="ctr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pic>
              <p:nvPicPr>
                <p:cNvPr id="70" name="图片 69">
                  <a:extLst>
                    <a:ext uri="{FF2B5EF4-FFF2-40B4-BE49-F238E27FC236}">
                      <a16:creationId xmlns:a16="http://schemas.microsoft.com/office/drawing/2014/main" id="{B406D3C2-CC44-48C4-830D-250BBEA37D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9722" y="1799213"/>
                  <a:ext cx="523112" cy="523112"/>
                </a:xfrm>
                <a:prstGeom prst="rect">
                  <a:avLst/>
                </a:prstGeom>
              </p:spPr>
            </p:pic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9145BFB9-FDFE-413B-A10B-F6C78E272A36}"/>
                  </a:ext>
                </a:extLst>
              </p:cNvPr>
              <p:cNvGrpSpPr/>
              <p:nvPr/>
            </p:nvGrpSpPr>
            <p:grpSpPr>
              <a:xfrm>
                <a:off x="570434" y="3239641"/>
                <a:ext cx="482624" cy="482624"/>
                <a:chOff x="1597245" y="3080737"/>
                <a:chExt cx="707616" cy="707616"/>
              </a:xfrm>
            </p:grpSpPr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DA40EFA3-B81F-48F4-9625-90B08E422BC6}"/>
                    </a:ext>
                  </a:extLst>
                </p:cNvPr>
                <p:cNvSpPr/>
                <p:nvPr/>
              </p:nvSpPr>
              <p:spPr>
                <a:xfrm>
                  <a:off x="1597245" y="3080737"/>
                  <a:ext cx="707616" cy="7076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9996" tIns="46798" rIns="89996" bIns="46798" rtlCol="0" anchor="ctr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pic>
              <p:nvPicPr>
                <p:cNvPr id="76" name="图片 75">
                  <a:extLst>
                    <a:ext uri="{FF2B5EF4-FFF2-40B4-BE49-F238E27FC236}">
                      <a16:creationId xmlns:a16="http://schemas.microsoft.com/office/drawing/2014/main" id="{E484B33C-C752-47B5-B3FE-D8663C04C8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5474" y="3148200"/>
                  <a:ext cx="396765" cy="523112"/>
                </a:xfrm>
                <a:prstGeom prst="rect">
                  <a:avLst/>
                </a:prstGeom>
              </p:spPr>
            </p:pic>
          </p:grpSp>
        </p:grpSp>
        <p:pic>
          <p:nvPicPr>
            <p:cNvPr id="87" name="图形 86">
              <a:extLst>
                <a:ext uri="{FF2B5EF4-FFF2-40B4-BE49-F238E27FC236}">
                  <a16:creationId xmlns:a16="http://schemas.microsoft.com/office/drawing/2014/main" id="{E58F6DD4-019D-4DA1-B9C3-C1AB0D001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188897" y="1560282"/>
              <a:ext cx="667690" cy="667690"/>
            </a:xfrm>
            <a:prstGeom prst="rect">
              <a:avLst/>
            </a:prstGeom>
          </p:spPr>
        </p:pic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43898D3A-1568-4910-A633-1A139D3B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366802" y="1560282"/>
              <a:ext cx="667690" cy="667690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39C22532-C978-41FC-BF6D-B203596E1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3010992" y="1490175"/>
              <a:ext cx="807905" cy="807905"/>
            </a:xfrm>
            <a:prstGeom prst="rect">
              <a:avLst/>
            </a:prstGeom>
          </p:spPr>
        </p:pic>
        <p:sp>
          <p:nvSpPr>
            <p:cNvPr id="92" name="TextBox 141">
              <a:extLst>
                <a:ext uri="{FF2B5EF4-FFF2-40B4-BE49-F238E27FC236}">
                  <a16:creationId xmlns:a16="http://schemas.microsoft.com/office/drawing/2014/main" id="{CD4A0BF0-1AE1-447D-963A-4BAE70D0A379}"/>
                </a:ext>
              </a:extLst>
            </p:cNvPr>
            <p:cNvSpPr txBox="1"/>
            <p:nvPr/>
          </p:nvSpPr>
          <p:spPr>
            <a:xfrm>
              <a:off x="1419766" y="6156012"/>
              <a:ext cx="2210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身份认证业务承载</a:t>
              </a:r>
              <a:endParaRPr lang="id-ID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E7D268EB-E1B4-487F-9E57-4D5E3C568825}"/>
              </a:ext>
            </a:extLst>
          </p:cNvPr>
          <p:cNvSpPr/>
          <p:nvPr/>
        </p:nvSpPr>
        <p:spPr>
          <a:xfrm>
            <a:off x="766732" y="935304"/>
            <a:ext cx="984047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“翼认证”单锚点接入，认证线上、线下全场景覆盖</a:t>
            </a:r>
            <a:endParaRPr lang="zh-CN" altLang="en-US" sz="2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743309"/>
      </p:ext>
    </p:extLst>
  </p:cSld>
  <p:clrMapOvr>
    <a:masterClrMapping/>
  </p:clrMapOvr>
</p:sld>
</file>

<file path=ppt/theme/theme1.xml><?xml version="1.0" encoding="utf-8"?>
<a:theme xmlns:a="http://schemas.openxmlformats.org/drawingml/2006/main" name="11_CT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89996" tIns="46798" rIns="89996" bIns="46798" rtlCol="0" anchor="ctr">
        <a:noAutofit/>
      </a:bodyPr>
      <a:lstStyle>
        <a:defPPr algn="ctr">
          <a:defRPr dirty="0">
            <a:solidFill>
              <a:srgbClr val="FF0000"/>
            </a:solidFill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</a:ln>
      </a:spPr>
      <a:bodyPr wrap="square" lIns="89996" tIns="46798" rIns="89996" bIns="46798" rtlCol="0" anchor="t">
        <a:spAutoFit/>
      </a:bodyPr>
      <a:lstStyle>
        <a:defPPr>
          <a:defRPr dirty="0" smtClean="0"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6572</TotalTime>
  <Words>1534</Words>
  <Application>Microsoft Office PowerPoint</Application>
  <PresentationFormat>宽屏</PresentationFormat>
  <Paragraphs>359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11_CT主题</vt:lpstr>
      <vt:lpstr>PowerPoint 演示文稿</vt:lpstr>
      <vt:lpstr>目录</vt:lpstr>
      <vt:lpstr>一、SIM数字身份与国家网上身份认证基础设施融合共建公民数字身份生态</vt:lpstr>
      <vt:lpstr>二、身份认证市场规模庞大</vt:lpstr>
      <vt:lpstr>三、身份认证行业发展情况</vt:lpstr>
      <vt:lpstr>四、SIM数字身份产品（一）：“翼认证”开通</vt:lpstr>
      <vt:lpstr>PowerPoint 演示文稿</vt:lpstr>
      <vt:lpstr>四、SIM数字身份产品（一）：“翼认证”开通</vt:lpstr>
      <vt:lpstr>四、SIM数字身份产品（二）：“翼认证”接入使用</vt:lpstr>
      <vt:lpstr>五、内外合力，共建九大场景</vt:lpstr>
      <vt:lpstr>六、 “翼身份”重点建设研发工作</vt:lpstr>
      <vt:lpstr>七、 “天翼数字身份”业务开展目标及计划</vt:lpstr>
      <vt:lpstr>八、 “翼身份”所需资源</vt:lpstr>
      <vt:lpstr>九、 总体工作进度安排</vt:lpstr>
      <vt:lpstr>PowerPoint 演示文稿</vt:lpstr>
      <vt:lpstr>附件5：友商SIM卡应用推广案例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5G2019</dc:title>
  <dc:creator>xuyh</dc:creator>
  <cp:lastModifiedBy>lierhu5880@163.com</cp:lastModifiedBy>
  <cp:revision>5034</cp:revision>
  <cp:lastPrinted>2021-11-26T08:04:17Z</cp:lastPrinted>
  <dcterms:created xsi:type="dcterms:W3CDTF">2019-02-28T19:15:00Z</dcterms:created>
  <dcterms:modified xsi:type="dcterms:W3CDTF">2021-12-10T03:46:37Z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71DBBF22035644829E128901728B7802</vt:lpwstr>
  </property>
</Properties>
</file>