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257" r:id="rId4"/>
    <p:sldId id="292" r:id="rId5"/>
    <p:sldId id="296" r:id="rId6"/>
    <p:sldId id="297" r:id="rId7"/>
    <p:sldId id="274" r:id="rId8"/>
    <p:sldId id="293" r:id="rId9"/>
    <p:sldId id="29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90" r:id="rId27"/>
    <p:sldId id="291" r:id="rId28"/>
    <p:sldId id="276" r:id="rId29"/>
    <p:sldId id="279" r:id="rId30"/>
    <p:sldId id="280" r:id="rId31"/>
    <p:sldId id="277" r:id="rId32"/>
    <p:sldId id="278" r:id="rId33"/>
    <p:sldId id="286" r:id="rId34"/>
    <p:sldId id="287" r:id="rId35"/>
    <p:sldId id="273" r:id="rId36"/>
    <p:sldId id="283" r:id="rId37"/>
    <p:sldId id="284" r:id="rId38"/>
    <p:sldId id="285" r:id="rId39"/>
    <p:sldId id="288" r:id="rId40"/>
    <p:sldId id="281" r:id="rId41"/>
    <p:sldId id="28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洪天" initials="刘洪天" lastIdx="2" clrIdx="0">
    <p:extLst>
      <p:ext uri="{19B8F6BF-5375-455C-9EA6-DF929625EA0E}">
        <p15:presenceInfo xmlns:p15="http://schemas.microsoft.com/office/powerpoint/2012/main" userId="55f18a109d710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5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5:47:51.612" idx="1">
    <p:pos x="4291" y="80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E2490-07CE-5F48-AF84-6DA5D8DC670A}" type="datetimeFigureOut">
              <a:rPr kumimoji="1" lang="zh-CN" altLang="en-US" smtClean="0"/>
              <a:t>2018/1/23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D1DE-D05F-284F-BADE-2C361DCBFB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57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D1DE-D05F-284F-BADE-2C361DCBFB0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1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D1DE-D05F-284F-BADE-2C361DCBFB0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89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D1DE-D05F-284F-BADE-2C361DCBFB0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70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D1DE-D05F-284F-BADE-2C361DCBFB0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3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0.1.1.4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42/liuhongtian/myfront.git" TargetMode="External"/><Relationship Id="rId7" Type="http://schemas.openxmlformats.org/officeDocument/2006/relationships/hyperlink" Target="http://10.1.1.42/liuhongtian/myweb-deploymen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1.1.42/liuhongtian/mvnlibsample.git" TargetMode="External"/><Relationship Id="rId5" Type="http://schemas.openxmlformats.org/officeDocument/2006/relationships/hyperlink" Target="http://10.1.1.42/liuhongtian/myservice2.git" TargetMode="External"/><Relationship Id="rId4" Type="http://schemas.openxmlformats.org/officeDocument/2006/relationships/hyperlink" Target="http://10.1.1.42/liuhongtian/myservice1.g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42/liuhongtian/importsampl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.1.42/liuhongtian/isample.gi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.1.43:808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0.1.1.42/liuhongtian/mvnlibsample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3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11" Type="http://schemas.openxmlformats.org/officeDocument/2006/relationships/slide" Target="slide28.xml"/><Relationship Id="rId5" Type="http://schemas.openxmlformats.org/officeDocument/2006/relationships/slide" Target="slide7.xml"/><Relationship Id="rId10" Type="http://schemas.openxmlformats.org/officeDocument/2006/relationships/slide" Target="slide25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47/" TargetMode="External"/><Relationship Id="rId2" Type="http://schemas.openxmlformats.org/officeDocument/2006/relationships/hyperlink" Target="https://vmware.github.io/harbor/c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46/zenta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.1.101:30080/index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.214:808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软件开发</a:t>
            </a:r>
            <a:r>
              <a:rPr kumimoji="1" lang="zh-Hans" altLang="en-US" dirty="0"/>
              <a:t>相关工具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禅道、</a:t>
            </a:r>
            <a:r>
              <a:rPr kumimoji="1" lang="en-US" altLang="zh-Hans" dirty="0"/>
              <a:t>VPN</a:t>
            </a:r>
            <a:r>
              <a:rPr kumimoji="1" lang="zh-Hans" altLang="en-US" dirty="0"/>
              <a:t>、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Jenkins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Kubernetes</a:t>
            </a:r>
          </a:p>
          <a:p>
            <a:endParaRPr kumimoji="1" lang="en-US" altLang="zh-Hans" dirty="0"/>
          </a:p>
          <a:p>
            <a:r>
              <a:rPr kumimoji="1" lang="zh-Hans" altLang="en-US" dirty="0"/>
              <a:t>刘洪天</a:t>
            </a:r>
            <a:r>
              <a:rPr kumimoji="1" lang="en-US" altLang="zh-Hans" dirty="0"/>
              <a:t>	2018-01-23</a:t>
            </a:r>
          </a:p>
        </p:txBody>
      </p:sp>
    </p:spTree>
    <p:extLst>
      <p:ext uri="{BB962C8B-B14F-4D97-AF65-F5344CB8AC3E}">
        <p14:creationId xmlns:p14="http://schemas.microsoft.com/office/powerpoint/2010/main" val="18174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分布式版本管理系统</a:t>
            </a:r>
            <a:endParaRPr kumimoji="1" lang="en-US" altLang="zh-CN" dirty="0"/>
          </a:p>
          <a:p>
            <a:r>
              <a:rPr kumimoji="1" lang="zh-CN" altLang="en-US" dirty="0"/>
              <a:t>人人拥有完整的版本库</a:t>
            </a:r>
            <a:endParaRPr kumimoji="1" lang="en-US" altLang="zh-CN" dirty="0"/>
          </a:p>
          <a:p>
            <a:r>
              <a:rPr kumimoji="1" lang="zh-CN" altLang="en-US" dirty="0"/>
              <a:t>与其他版本库同步变更</a:t>
            </a:r>
            <a:endParaRPr kumimoji="1" lang="en-US" altLang="zh-CN" dirty="0"/>
          </a:p>
          <a:p>
            <a:r>
              <a:rPr kumimoji="1" lang="en-US" altLang="zh-CN" dirty="0"/>
              <a:t>GitHub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：版本托管服务</a:t>
            </a:r>
            <a:endParaRPr kumimoji="1" lang="en-US" altLang="zh-CN" dirty="0"/>
          </a:p>
          <a:p>
            <a:r>
              <a:rPr kumimoji="1" lang="zh-CN" altLang="en-US" dirty="0"/>
              <a:t>本地安装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：本地版本托管服务</a:t>
            </a:r>
          </a:p>
        </p:txBody>
      </p:sp>
    </p:spTree>
    <p:extLst>
      <p:ext uri="{BB962C8B-B14F-4D97-AF65-F5344CB8AC3E}">
        <p14:creationId xmlns:p14="http://schemas.microsoft.com/office/powerpoint/2010/main" val="13246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使用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管理代码版本（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http://10.1.1.42</a:t>
            </a:r>
            <a:r>
              <a:rPr kumimoji="1" lang="zh-Hans" altLang="en-US" dirty="0"/>
              <a:t> （用户名：</a:t>
            </a:r>
            <a:r>
              <a:rPr kumimoji="1" lang="en-US" altLang="zh-Hans" dirty="0"/>
              <a:t>test</a:t>
            </a:r>
            <a:r>
              <a:rPr kumimoji="1" lang="zh-Hans" altLang="en-US" dirty="0"/>
              <a:t>，密码：</a:t>
            </a:r>
            <a:r>
              <a:rPr kumimoji="1" lang="en-US" altLang="zh-Hans" dirty="0" err="1"/>
              <a:t>testtest</a:t>
            </a:r>
            <a:r>
              <a:rPr kumimoji="1" lang="zh-Hans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工程名称：</a:t>
            </a:r>
            <a:endParaRPr kumimoji="1" lang="en-US" altLang="zh-CN" dirty="0"/>
          </a:p>
          <a:p>
            <a:pPr lvl="1"/>
            <a:r>
              <a:rPr kumimoji="1" lang="en-US" altLang="zh-Hans" dirty="0" err="1"/>
              <a:t>myfront</a:t>
            </a:r>
            <a:r>
              <a:rPr kumimoji="1" lang="zh-CN" altLang="en-US" dirty="0"/>
              <a:t> </a:t>
            </a:r>
            <a:r>
              <a:rPr kumimoji="1" lang="en-US" altLang="zh-Hans" dirty="0"/>
              <a:t>-</a:t>
            </a:r>
            <a:r>
              <a:rPr kumimoji="1" lang="zh-CN" altLang="en-US" dirty="0"/>
              <a:t> </a:t>
            </a:r>
            <a:r>
              <a:rPr kumimoji="1" lang="zh-Hans" altLang="en-US" dirty="0"/>
              <a:t>前端界面（</a:t>
            </a:r>
            <a:r>
              <a:rPr kumimoji="1" lang="en-US" altLang="zh-Hans" dirty="0" err="1"/>
              <a:t>SpringBoot</a:t>
            </a:r>
            <a:r>
              <a:rPr kumimoji="1" lang="zh-Hans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myservice1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SpringBoot</a:t>
            </a:r>
            <a:r>
              <a:rPr kumimoji="1" lang="zh-Hans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myservice2</a:t>
            </a:r>
            <a:r>
              <a:rPr kumimoji="1" lang="zh-CN" altLang="en-US" dirty="0"/>
              <a:t> </a:t>
            </a:r>
            <a:r>
              <a:rPr kumimoji="1" lang="en-US" altLang="zh-Hans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SpringBoot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mvnlibsample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工具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myweb</a:t>
            </a:r>
            <a:r>
              <a:rPr kumimoji="1" lang="en-US" altLang="zh-Hans" dirty="0"/>
              <a:t>-deployment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部署脚本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02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使用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管理代码版本（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首先在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创建空</a:t>
            </a:r>
            <a:r>
              <a:rPr kumimoji="1" lang="zh-Hans" altLang="en-US" dirty="0"/>
              <a:t>项目：</a:t>
            </a:r>
            <a:r>
              <a:rPr kumimoji="1" lang="en-US" altLang="zh-Hans" dirty="0" err="1"/>
              <a:t>myfront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myservice2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mvnlibsample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myweb</a:t>
            </a:r>
            <a:r>
              <a:rPr kumimoji="1" lang="en-US" altLang="zh-Hans" dirty="0"/>
              <a:t>-deployment</a:t>
            </a:r>
          </a:p>
          <a:p>
            <a:pPr lvl="1"/>
            <a:r>
              <a:rPr kumimoji="1" lang="en-US" altLang="zh-Hans" dirty="0">
                <a:hlinkClick r:id="rId3"/>
              </a:rPr>
              <a:t>http://10.1.1.42/liuhongtian/myfront.git</a:t>
            </a:r>
            <a:endParaRPr kumimoji="1" lang="en-US" altLang="zh-Hans" dirty="0"/>
          </a:p>
          <a:p>
            <a:pPr lvl="1"/>
            <a:r>
              <a:rPr kumimoji="1" lang="en-US" altLang="zh-Hans" dirty="0">
                <a:hlinkClick r:id="rId4"/>
              </a:rPr>
              <a:t>http://10.1.1.42/liuhongtian/myservice1.git</a:t>
            </a:r>
            <a:endParaRPr kumimoji="1" lang="en-US" altLang="zh-Hans" dirty="0"/>
          </a:p>
          <a:p>
            <a:pPr lvl="1"/>
            <a:r>
              <a:rPr kumimoji="1" lang="en-US" altLang="zh-Hans" dirty="0">
                <a:hlinkClick r:id="rId5"/>
              </a:rPr>
              <a:t>http://10.1.1.42/liuhongtian/myservice2.git</a:t>
            </a:r>
            <a:endParaRPr kumimoji="1" lang="en-US" altLang="zh-Hans" dirty="0"/>
          </a:p>
          <a:p>
            <a:pPr lvl="1"/>
            <a:r>
              <a:rPr kumimoji="1" lang="en-US" altLang="zh-Hans" dirty="0">
                <a:hlinkClick r:id="rId6"/>
              </a:rPr>
              <a:t>http://10.1.1.42/liuhongtian/mvnlibsample.git</a:t>
            </a:r>
            <a:endParaRPr kumimoji="1" lang="en-US" altLang="zh-Hans" dirty="0"/>
          </a:p>
          <a:p>
            <a:pPr lvl="1"/>
            <a:r>
              <a:rPr kumimoji="1" lang="en-US" altLang="zh-Hans" dirty="0">
                <a:hlinkClick r:id="rId7"/>
              </a:rPr>
              <a:t>http://10.1.1.42/liuhongtian/myweb-deployment.git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18953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使用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管理代码版本（</a:t>
            </a:r>
            <a:r>
              <a:rPr kumimoji="1" lang="en-US" altLang="zh-Hans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在</a:t>
            </a:r>
            <a:r>
              <a:rPr kumimoji="1" lang="en-US" altLang="zh-Hans" dirty="0"/>
              <a:t>IDE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SpringToolSuite</a:t>
            </a:r>
            <a:r>
              <a:rPr kumimoji="1" lang="zh-Hans" altLang="en-US" dirty="0"/>
              <a:t>）创建工程：</a:t>
            </a:r>
            <a:r>
              <a:rPr kumimoji="1" lang="en-US" altLang="zh-Hans" dirty="0" err="1"/>
              <a:t>myfront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myservice2</a:t>
            </a:r>
          </a:p>
          <a:p>
            <a:pPr lvl="1"/>
            <a:r>
              <a:rPr kumimoji="1" lang="en-US" altLang="zh-Hans" dirty="0" err="1"/>
              <a:t>myfront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dynamic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web</a:t>
            </a:r>
            <a:r>
              <a:rPr kumimoji="1" lang="zh-Hans" altLang="en-US" dirty="0"/>
              <a:t>项目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myservice1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Spring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Starter</a:t>
            </a:r>
            <a:r>
              <a:rPr kumimoji="1" lang="zh-Hans" altLang="en-US" dirty="0"/>
              <a:t>项目（与</a:t>
            </a:r>
            <a:r>
              <a:rPr kumimoji="1" lang="en-US" altLang="zh-Hans" dirty="0" err="1"/>
              <a:t>myfront</a:t>
            </a:r>
            <a:r>
              <a:rPr kumimoji="1" lang="zh-Hans" altLang="en-US" dirty="0"/>
              <a:t>部署在同一服务器）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myservice2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Spring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Starter</a:t>
            </a:r>
            <a:r>
              <a:rPr kumimoji="1" lang="zh-Hans" altLang="en-US" dirty="0"/>
              <a:t>项目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mvnlibsample</a:t>
            </a:r>
            <a:r>
              <a:rPr kumimoji="1" lang="zh-Hans" altLang="en-US" dirty="0"/>
              <a:t>：一般</a:t>
            </a:r>
            <a:r>
              <a:rPr kumimoji="1" lang="en-US" altLang="zh-Hans" dirty="0"/>
              <a:t>Java</a:t>
            </a:r>
            <a:r>
              <a:rPr kumimoji="1" lang="zh-Hans" altLang="en-US" dirty="0"/>
              <a:t>项目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9527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使用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管理代码版本（</a:t>
            </a:r>
            <a:r>
              <a:rPr kumimoji="1" lang="en-US" altLang="zh-Hans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Hans" altLang="en-US" dirty="0"/>
              <a:t>将</a:t>
            </a:r>
            <a:r>
              <a:rPr kumimoji="1" lang="en-US" altLang="zh-Hans" dirty="0"/>
              <a:t>IDE</a:t>
            </a:r>
            <a:r>
              <a:rPr kumimoji="1" lang="zh-Hans" altLang="en-US" dirty="0"/>
              <a:t>项目内容添加到</a:t>
            </a:r>
            <a:r>
              <a:rPr kumimoji="1" lang="en-US" altLang="zh-Hans" dirty="0" err="1"/>
              <a:t>GitLab</a:t>
            </a:r>
            <a:r>
              <a:rPr kumimoji="1" lang="zh-Hans" altLang="en-US" dirty="0"/>
              <a:t>仓库，以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为例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命令行进入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目录，执行：</a:t>
            </a:r>
            <a:endParaRPr kumimoji="1" lang="en-US" altLang="zh-Hans" dirty="0"/>
          </a:p>
          <a:p>
            <a:pPr lvl="2"/>
            <a:r>
              <a:rPr kumimoji="1" lang="en-US" altLang="zh-Hans" dirty="0" err="1"/>
              <a:t>git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init</a:t>
            </a:r>
            <a:endParaRPr kumimoji="1" lang="en-US" altLang="zh-Hans" dirty="0"/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remote add origin http://10.1.1.42/</a:t>
            </a:r>
            <a:r>
              <a:rPr lang="en-US" altLang="zh-CN" dirty="0" err="1"/>
              <a:t>liuhongtian</a:t>
            </a:r>
            <a:r>
              <a:rPr lang="en-US" altLang="zh-CN" dirty="0"/>
              <a:t>/myservice1.git</a:t>
            </a:r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add .</a:t>
            </a:r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commit -m "Initial commit"</a:t>
            </a:r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push -u origin master</a:t>
            </a:r>
          </a:p>
          <a:p>
            <a:pPr lvl="1"/>
            <a:r>
              <a:rPr kumimoji="1" lang="zh-Hans" altLang="en-US" dirty="0"/>
              <a:t>以后与</a:t>
            </a:r>
            <a:r>
              <a:rPr kumimoji="1" lang="en-US" altLang="zh-Hans" dirty="0" err="1"/>
              <a:t>GitLab</a:t>
            </a:r>
            <a:r>
              <a:rPr kumimoji="1" lang="zh-Hans" altLang="en-US" dirty="0"/>
              <a:t>的交互操作在</a:t>
            </a:r>
            <a:r>
              <a:rPr kumimoji="1" lang="en-US" altLang="zh-Hans" dirty="0"/>
              <a:t>IDE</a:t>
            </a:r>
            <a:r>
              <a:rPr kumimoji="1" lang="zh-Hans" altLang="en-US" dirty="0"/>
              <a:t>中执行：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commit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提交变更到本地仓库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push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upsteam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将本地仓库的变更同步到远程仓库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pull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从远程仓库同步变更到本地仓库并合并到本地分支</a:t>
            </a:r>
            <a:endParaRPr kumimoji="1" lang="en-US" altLang="zh-Hans" dirty="0"/>
          </a:p>
          <a:p>
            <a:pPr lvl="2"/>
            <a:r>
              <a:rPr kumimoji="1" lang="en-US" altLang="zh-Hans" dirty="0"/>
              <a:t>fetch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upstream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–</a:t>
            </a:r>
            <a:r>
              <a:rPr kumimoji="1" lang="zh-Hans" altLang="en-US" dirty="0"/>
              <a:t> 从远程仓库同步变更到本地仓库</a:t>
            </a:r>
            <a:endParaRPr kumimoji="1" lang="en-US" altLang="zh-Hans" dirty="0"/>
          </a:p>
          <a:p>
            <a:pPr marL="914400" lvl="2" indent="0">
              <a:buNone/>
            </a:pPr>
            <a:endParaRPr kumimoji="1" lang="en-US" altLang="zh-Hans" dirty="0"/>
          </a:p>
          <a:p>
            <a:pPr lvl="1"/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02281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使用</a:t>
            </a:r>
            <a:r>
              <a:rPr kumimoji="1" lang="en-US" altLang="zh-CN" dirty="0" err="1"/>
              <a:t>GitLab</a:t>
            </a:r>
            <a:r>
              <a:rPr kumimoji="1" lang="zh-CN" altLang="en-US" dirty="0"/>
              <a:t>管理代码版本（</a:t>
            </a:r>
            <a:r>
              <a:rPr kumimoji="1" lang="en-US" altLang="zh-Hans" dirty="0"/>
              <a:t>5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 dirty="0"/>
              <a:t>将</a:t>
            </a:r>
            <a:r>
              <a:rPr kumimoji="1" lang="en-US" altLang="zh-Hans" dirty="0" err="1"/>
              <a:t>GitLab</a:t>
            </a:r>
            <a:r>
              <a:rPr kumimoji="1" lang="zh-Hans" altLang="en-US" dirty="0"/>
              <a:t>仓库的项目导入到</a:t>
            </a:r>
            <a:r>
              <a:rPr kumimoji="1" lang="en-US" altLang="zh-Hans" dirty="0"/>
              <a:t>IDE</a:t>
            </a:r>
            <a:r>
              <a:rPr kumimoji="1" lang="zh-Hans" altLang="en-US" dirty="0"/>
              <a:t>，以</a:t>
            </a:r>
            <a:r>
              <a:rPr kumimoji="1" lang="en-US" altLang="zh-Hans" dirty="0" err="1"/>
              <a:t>importsample</a:t>
            </a:r>
            <a:r>
              <a:rPr kumimoji="1" lang="zh-Hans" altLang="en-US" dirty="0"/>
              <a:t>和</a:t>
            </a:r>
            <a:r>
              <a:rPr kumimoji="1" lang="en-US" altLang="zh-Hans" dirty="0" err="1"/>
              <a:t>isample</a:t>
            </a:r>
            <a:r>
              <a:rPr kumimoji="1" lang="zh-Hans" altLang="en-US" dirty="0"/>
              <a:t>为例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在</a:t>
            </a:r>
            <a:r>
              <a:rPr kumimoji="1" lang="en-US" altLang="zh-Hans" dirty="0" err="1"/>
              <a:t>GitLab</a:t>
            </a:r>
            <a:r>
              <a:rPr kumimoji="1" lang="zh-Hans" altLang="en-US" dirty="0"/>
              <a:t>中创建项目</a:t>
            </a:r>
            <a:r>
              <a:rPr kumimoji="1" lang="en-US" altLang="zh-Hans" dirty="0" err="1"/>
              <a:t>importsample</a:t>
            </a:r>
            <a:r>
              <a:rPr kumimoji="1" lang="zh-Hans" altLang="en-US" dirty="0"/>
              <a:t>并创建文件</a:t>
            </a:r>
            <a:r>
              <a:rPr kumimoji="1" lang="en-US" altLang="zh-Hans" dirty="0" err="1"/>
              <a:t>README.md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lvl="2"/>
            <a:r>
              <a:rPr kumimoji="1" lang="en-US" altLang="zh-Hans" dirty="0">
                <a:hlinkClick r:id="rId3"/>
              </a:rPr>
              <a:t>http://10.1.1.42/liuhongtian/importsample.git</a:t>
            </a:r>
            <a:endParaRPr kumimoji="1" lang="en-US" altLang="zh-Hans" dirty="0"/>
          </a:p>
          <a:p>
            <a:pPr lvl="2"/>
            <a:r>
              <a:rPr kumimoji="1" lang="en-US" altLang="zh-Hans" dirty="0">
                <a:hlinkClick r:id="rId4"/>
              </a:rPr>
              <a:t>http://10.1.1.42/liuhongtian/</a:t>
            </a:r>
            <a:r>
              <a:rPr kumimoji="1" lang="en-US" altLang="zh-Hans" dirty="0" err="1">
                <a:hlinkClick r:id="rId4"/>
              </a:rPr>
              <a:t>isample.git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IDE</a:t>
            </a:r>
            <a:r>
              <a:rPr kumimoji="1" lang="zh-Hans" altLang="en-US" dirty="0"/>
              <a:t>执行：</a:t>
            </a:r>
            <a:endParaRPr kumimoji="1" lang="en-US" altLang="zh-Hans" dirty="0"/>
          </a:p>
          <a:p>
            <a:pPr lvl="2"/>
            <a:r>
              <a:rPr kumimoji="1" lang="en-US" altLang="zh-Hans" dirty="0" err="1"/>
              <a:t>importsample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File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Import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Projects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Clone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URL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Import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Project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wizard</a:t>
            </a:r>
          </a:p>
          <a:p>
            <a:pPr lvl="2"/>
            <a:r>
              <a:rPr lang="en-US" altLang="zh-Hans" dirty="0" err="1"/>
              <a:t>isample</a:t>
            </a:r>
            <a:r>
              <a:rPr lang="zh-Hans" altLang="en-US" dirty="0"/>
              <a:t>（</a:t>
            </a:r>
            <a:r>
              <a:rPr lang="en-US" altLang="zh-Hans" dirty="0"/>
              <a:t>Eclipse</a:t>
            </a:r>
            <a:r>
              <a:rPr lang="zh-Hans" altLang="en-US" dirty="0"/>
              <a:t>项目名为</a:t>
            </a:r>
            <a:r>
              <a:rPr lang="en-US" altLang="zh-Hans" dirty="0"/>
              <a:t>demo</a:t>
            </a:r>
            <a:r>
              <a:rPr lang="zh-Hans" altLang="en-US" dirty="0"/>
              <a:t>）：</a:t>
            </a:r>
            <a:r>
              <a:rPr lang="en-US" altLang="zh-Hans" dirty="0"/>
              <a:t>File</a:t>
            </a:r>
            <a:r>
              <a:rPr lang="zh-Hans" altLang="en-US" dirty="0"/>
              <a:t> </a:t>
            </a:r>
            <a:r>
              <a:rPr lang="en-US" altLang="zh-Hans" dirty="0"/>
              <a:t>-&gt;</a:t>
            </a:r>
            <a:r>
              <a:rPr lang="zh-Hans" altLang="en-US" dirty="0"/>
              <a:t> </a:t>
            </a:r>
            <a:r>
              <a:rPr lang="en-US" altLang="zh-Hans" dirty="0"/>
              <a:t>New</a:t>
            </a:r>
            <a:r>
              <a:rPr lang="zh-Hans" altLang="en-US" dirty="0"/>
              <a:t> </a:t>
            </a:r>
            <a:r>
              <a:rPr lang="en-US" altLang="zh-Hans" dirty="0"/>
              <a:t>-&gt;</a:t>
            </a:r>
            <a:r>
              <a:rPr lang="zh-Hans" altLang="en-US" dirty="0"/>
              <a:t> </a:t>
            </a:r>
            <a:r>
              <a:rPr lang="en-US" altLang="zh-Hans" dirty="0"/>
              <a:t>Project</a:t>
            </a:r>
            <a:r>
              <a:rPr lang="zh-Hans" altLang="en-US" dirty="0"/>
              <a:t> </a:t>
            </a:r>
            <a:r>
              <a:rPr lang="en-US" altLang="zh-Hans" dirty="0"/>
              <a:t>-&gt;</a:t>
            </a:r>
            <a:r>
              <a:rPr lang="zh-Hans" altLang="en-US" dirty="0"/>
              <a:t> </a:t>
            </a:r>
            <a:r>
              <a:rPr lang="en-US" altLang="zh-Hans" dirty="0"/>
              <a:t>Maven</a:t>
            </a:r>
            <a:r>
              <a:rPr lang="zh-Hans" altLang="en-US" dirty="0"/>
              <a:t> </a:t>
            </a:r>
            <a:r>
              <a:rPr lang="en-US" altLang="zh-Hans" dirty="0"/>
              <a:t>-&gt;</a:t>
            </a:r>
            <a:r>
              <a:rPr lang="zh-Hans" altLang="en-US" dirty="0"/>
              <a:t> </a:t>
            </a:r>
            <a:r>
              <a:rPr lang="en-US" altLang="zh-Hans" dirty="0"/>
              <a:t>Check</a:t>
            </a:r>
            <a:r>
              <a:rPr lang="zh-Hans" altLang="en-US" dirty="0"/>
              <a:t> </a:t>
            </a:r>
            <a:r>
              <a:rPr lang="en-US" altLang="zh-Hans" dirty="0"/>
              <a:t>out</a:t>
            </a:r>
            <a:r>
              <a:rPr lang="zh-Hans" altLang="en-US" dirty="0"/>
              <a:t> </a:t>
            </a:r>
            <a:r>
              <a:rPr lang="en-US" altLang="zh-Hans" dirty="0"/>
              <a:t>Maven</a:t>
            </a:r>
            <a:r>
              <a:rPr lang="zh-Hans" altLang="en-US" dirty="0"/>
              <a:t> </a:t>
            </a:r>
            <a:r>
              <a:rPr lang="en-US" altLang="zh-Hans" dirty="0"/>
              <a:t>Projects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SCM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47301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400C-4080-C74D-9E2E-68B61C9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53B5D-996F-8647-ADD2-3C94F88E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 dirty="0"/>
              <a:t>用于依赖管理（主要用于</a:t>
            </a:r>
            <a:r>
              <a:rPr kumimoji="1" lang="en-US" altLang="zh-Hans" dirty="0"/>
              <a:t>Java</a:t>
            </a:r>
            <a:r>
              <a:rPr kumimoji="1" lang="zh-Hans" altLang="en-US" dirty="0"/>
              <a:t>开发）</a:t>
            </a:r>
            <a:endParaRPr kumimoji="1" lang="en-US" altLang="zh-Hans" dirty="0"/>
          </a:p>
          <a:p>
            <a:r>
              <a:rPr kumimoji="1" lang="zh-Hans" altLang="en-US" dirty="0"/>
              <a:t>中央仓库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 </a:t>
            </a:r>
            <a:r>
              <a:rPr kumimoji="1" lang="en-US" altLang="zh-Hans" dirty="0">
                <a:hlinkClick r:id="rId3"/>
              </a:rPr>
              <a:t>http://search.maven.org/</a:t>
            </a:r>
            <a:endParaRPr kumimoji="1" lang="en-US" altLang="zh-Hans" dirty="0"/>
          </a:p>
          <a:p>
            <a:r>
              <a:rPr kumimoji="1" lang="zh-Hans" altLang="en-US" dirty="0"/>
              <a:t>私有远程仓库（作为本地开发的构件的发布地，以及中央仓库的代理）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使用</a:t>
            </a:r>
            <a:r>
              <a:rPr kumimoji="1" lang="en-US" altLang="zh-Hans" dirty="0"/>
              <a:t>Nexus</a:t>
            </a:r>
            <a:r>
              <a:rPr kumimoji="1" lang="zh-Hans" altLang="en-US" dirty="0"/>
              <a:t>实现：</a:t>
            </a:r>
            <a:r>
              <a:rPr kumimoji="1" lang="en-US" altLang="zh-Hans" dirty="0">
                <a:hlinkClick r:id="rId4"/>
              </a:rPr>
              <a:t>http://10.1.1.43:8081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用户：</a:t>
            </a:r>
            <a:r>
              <a:rPr kumimoji="1" lang="en-US" altLang="zh-Hans" dirty="0"/>
              <a:t>admin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admin123</a:t>
            </a:r>
          </a:p>
          <a:p>
            <a:r>
              <a:rPr kumimoji="1" lang="zh-Hans" altLang="en-US" dirty="0"/>
              <a:t>本地仓库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本地目录，缺省为 </a:t>
            </a:r>
            <a:r>
              <a:rPr kumimoji="1" lang="en-US" altLang="zh-Hans" dirty="0"/>
              <a:t>~/.m2/repository</a:t>
            </a:r>
          </a:p>
        </p:txBody>
      </p:sp>
    </p:spTree>
    <p:extLst>
      <p:ext uri="{BB962C8B-B14F-4D97-AF65-F5344CB8AC3E}">
        <p14:creationId xmlns:p14="http://schemas.microsoft.com/office/powerpoint/2010/main" val="6707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400C-4080-C74D-9E2E-68B61C9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Maven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基本用法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53B5D-996F-8647-ADD2-3C94F88E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Hans" altLang="en-US" dirty="0"/>
              <a:t>依赖定义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Eclipse</a:t>
            </a:r>
            <a:r>
              <a:rPr kumimoji="1" lang="zh-Hans" altLang="en-US" dirty="0"/>
              <a:t>集成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pom.xml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依赖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r>
              <a:rPr kumimoji="1" lang="zh-Hans" altLang="en-US" dirty="0"/>
              <a:t>常用命令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compile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编译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package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打包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install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将构件安装到本地仓库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deploy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将构件部署到私有远程仓库</a:t>
            </a:r>
            <a:endParaRPr kumimoji="1" lang="en-US" altLang="zh-Hans" dirty="0"/>
          </a:p>
          <a:p>
            <a:pPr marL="457200" lvl="1" indent="0">
              <a:buNone/>
            </a:pPr>
            <a:endParaRPr kumimoji="1" lang="en-US" altLang="zh-Han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03632B-EBC3-AB49-86D9-71E220A2747D}"/>
              </a:ext>
            </a:extLst>
          </p:cNvPr>
          <p:cNvSpPr txBox="1"/>
          <p:nvPr/>
        </p:nvSpPr>
        <p:spPr>
          <a:xfrm>
            <a:off x="4211691" y="3016071"/>
            <a:ext cx="5167248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&lt;/dependency&gt;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4E388925-C95F-7F4A-8C03-6357DAB848F4}"/>
              </a:ext>
            </a:extLst>
          </p:cNvPr>
          <p:cNvSpPr/>
          <p:nvPr/>
        </p:nvSpPr>
        <p:spPr>
          <a:xfrm>
            <a:off x="2662074" y="3485986"/>
            <a:ext cx="1387366" cy="17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28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A94DD-4C39-D245-A915-1E8EFBB1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Maven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使用私有远程仓库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2DC24-D3B0-714D-AAF8-0FEFFF3C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 dirty="0"/>
              <a:t>配置</a:t>
            </a:r>
            <a:r>
              <a:rPr kumimoji="1" lang="en-US" altLang="zh-Hans" dirty="0"/>
              <a:t>Maven</a:t>
            </a:r>
            <a:r>
              <a:rPr kumimoji="1" lang="zh-Hans" altLang="en-US" dirty="0"/>
              <a:t>从私有远程仓库获取构件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修改</a:t>
            </a:r>
            <a:r>
              <a:rPr kumimoji="1" lang="en-US" altLang="zh-Hans" dirty="0"/>
              <a:t>~/.m2/</a:t>
            </a:r>
            <a:r>
              <a:rPr kumimoji="1" lang="en-US" altLang="zh-Hans" dirty="0" err="1"/>
              <a:t>settings.xml</a:t>
            </a:r>
            <a:r>
              <a:rPr kumimoji="1" lang="zh-Hans" altLang="en-US" dirty="0"/>
              <a:t>，配置服务器</a:t>
            </a:r>
            <a:endParaRPr kumimoji="1" lang="en-US" altLang="zh-Hans" dirty="0"/>
          </a:p>
          <a:p>
            <a:r>
              <a:rPr kumimoji="1" lang="zh-Hans" altLang="en-US" dirty="0"/>
              <a:t>配置</a:t>
            </a:r>
            <a:r>
              <a:rPr kumimoji="1" lang="en-US" altLang="zh-Hans" dirty="0"/>
              <a:t>Maven</a:t>
            </a:r>
            <a:r>
              <a:rPr kumimoji="1" lang="zh-Hans" altLang="en-US" dirty="0"/>
              <a:t>将构件发布到私有远程仓库（需要在</a:t>
            </a:r>
            <a:r>
              <a:rPr kumimoji="1" lang="en-US" altLang="zh-Hans" dirty="0"/>
              <a:t>Nexus</a:t>
            </a:r>
            <a:r>
              <a:rPr kumimoji="1" lang="zh-Hans" altLang="en-US" dirty="0"/>
              <a:t>中配置权限）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在项目的</a:t>
            </a:r>
            <a:r>
              <a:rPr kumimoji="1" lang="en-US" altLang="zh-Hans" dirty="0" err="1"/>
              <a:t>pom</a:t>
            </a:r>
            <a:r>
              <a:rPr kumimoji="1" lang="zh-Hans" altLang="en-US" dirty="0"/>
              <a:t>文件中配置</a:t>
            </a:r>
            <a:r>
              <a:rPr kumimoji="1" lang="en-US" altLang="zh-Hans" dirty="0" err="1"/>
              <a:t>distributionManagement</a:t>
            </a:r>
            <a:endParaRPr kumimoji="1" lang="en-US" altLang="zh-Hans" dirty="0"/>
          </a:p>
          <a:p>
            <a:r>
              <a:rPr kumimoji="1" lang="zh-Hans" altLang="en-US" dirty="0"/>
              <a:t>构件样例项目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mvnlibsample</a:t>
            </a:r>
            <a:endParaRPr kumimoji="1" lang="en-US" altLang="zh-Hans" dirty="0"/>
          </a:p>
          <a:p>
            <a:pPr lvl="2"/>
            <a:r>
              <a:rPr kumimoji="1" lang="en-US" altLang="zh-Hans" dirty="0">
                <a:hlinkClick r:id="rId2"/>
              </a:rPr>
              <a:t>http://10.1.1.42/liuhongtian/mvnlibsample.git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依赖配置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9B342-279D-B14B-AEF6-140E625D888C}"/>
              </a:ext>
            </a:extLst>
          </p:cNvPr>
          <p:cNvSpPr txBox="1"/>
          <p:nvPr/>
        </p:nvSpPr>
        <p:spPr>
          <a:xfrm>
            <a:off x="6721433" y="4481667"/>
            <a:ext cx="436286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Hans" dirty="0" err="1"/>
              <a:t>lht.example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mvnlibsample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&lt;version&gt;0.0.1-SNAPSHOT&lt;/version&gt;</a:t>
            </a:r>
          </a:p>
          <a:p>
            <a:r>
              <a:rPr lang="en-US" altLang="zh-CN" dirty="0"/>
              <a:t>&lt;/dependency&gt;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A241AE7-3B6F-AA4A-B2F4-CD3B7310A2F7}"/>
              </a:ext>
            </a:extLst>
          </p:cNvPr>
          <p:cNvSpPr/>
          <p:nvPr/>
        </p:nvSpPr>
        <p:spPr>
          <a:xfrm>
            <a:off x="3137086" y="5492916"/>
            <a:ext cx="3501219" cy="171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8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D3755-343D-854D-B7EA-D2BE46FE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E1189-4349-6B44-904F-519E2666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容器，不是虚拟机</a:t>
            </a:r>
            <a:endParaRPr kumimoji="1" lang="en-US" altLang="zh-Hans" dirty="0"/>
          </a:p>
          <a:p>
            <a:r>
              <a:rPr kumimoji="1" lang="zh-Hans" altLang="en-US" dirty="0"/>
              <a:t>隔离依赖，资源限制</a:t>
            </a:r>
            <a:endParaRPr kumimoji="1" lang="en-US" altLang="zh-Hans" dirty="0"/>
          </a:p>
          <a:p>
            <a:r>
              <a:rPr kumimoji="1" lang="zh-Hans" altLang="en-US" dirty="0"/>
              <a:t>轻量级：容量，启动速度</a:t>
            </a:r>
            <a:endParaRPr kumimoji="1" lang="en-US" altLang="zh-Hans" dirty="0"/>
          </a:p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Registry</a:t>
            </a:r>
          </a:p>
          <a:p>
            <a:pPr lvl="1"/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Store</a:t>
            </a:r>
            <a:r>
              <a:rPr kumimoji="1" lang="zh-Hans" altLang="en-US" dirty="0"/>
              <a:t>（</a:t>
            </a:r>
            <a:r>
              <a:rPr kumimoji="1" lang="en-US" altLang="zh-Hans" dirty="0">
                <a:hlinkClick r:id="rId3"/>
              </a:rPr>
              <a:t>https://store.docker.com/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私有仓库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4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85EB9-C67D-8948-AF9F-1362E6D3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提纲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A9A49-CD17-AD47-BA8D-3E880547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1" y="2572172"/>
            <a:ext cx="4381004" cy="33189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kumimoji="1" lang="zh-Hans" altLang="en-US" dirty="0">
                <a:hlinkClick r:id="rId3" action="ppaction://hlinksldjump"/>
              </a:rPr>
              <a:t>禅道</a:t>
            </a:r>
            <a:endParaRPr kumimoji="1" lang="en-US" altLang="zh-Hans" dirty="0"/>
          </a:p>
          <a:p>
            <a:r>
              <a:rPr kumimoji="1" lang="en-US" altLang="zh-Hans" dirty="0">
                <a:hlinkClick r:id="rId4" action="ppaction://hlinksldjump"/>
              </a:rPr>
              <a:t>VPN</a:t>
            </a:r>
            <a:endParaRPr kumimoji="1" lang="en-US" altLang="zh-Hans" dirty="0"/>
          </a:p>
          <a:p>
            <a:r>
              <a:rPr kumimoji="1" lang="zh-Hans" altLang="en-US" dirty="0">
                <a:hlinkClick r:id="rId5" action="ppaction://hlinksldjump"/>
              </a:rPr>
              <a:t>工作流程</a:t>
            </a:r>
            <a:endParaRPr kumimoji="1" lang="en-US" altLang="zh-Hans" dirty="0"/>
          </a:p>
          <a:p>
            <a:r>
              <a:rPr kumimoji="1" lang="zh-Hans" altLang="en-US" dirty="0">
                <a:hlinkClick r:id="rId6" action="ppaction://hlinksldjump"/>
              </a:rPr>
              <a:t>总结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431B53-5B84-6F4C-B691-A5024C5531F7}"/>
              </a:ext>
            </a:extLst>
          </p:cNvPr>
          <p:cNvSpPr txBox="1">
            <a:spLocks/>
          </p:cNvSpPr>
          <p:nvPr/>
        </p:nvSpPr>
        <p:spPr>
          <a:xfrm>
            <a:off x="6118365" y="2572172"/>
            <a:ext cx="4381004" cy="33189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ans" dirty="0" err="1">
                <a:hlinkClick r:id="rId7" action="ppaction://hlinksldjump"/>
              </a:rPr>
              <a:t>Git</a:t>
            </a:r>
            <a:endParaRPr kumimoji="1" lang="en-US" altLang="zh-Hans" dirty="0"/>
          </a:p>
          <a:p>
            <a:r>
              <a:rPr kumimoji="1" lang="en-US" altLang="zh-Hans" dirty="0">
                <a:hlinkClick r:id="rId8" action="ppaction://hlinksldjump"/>
              </a:rPr>
              <a:t>Maven</a:t>
            </a:r>
            <a:endParaRPr kumimoji="1" lang="en-US" altLang="zh-Hans" dirty="0"/>
          </a:p>
          <a:p>
            <a:r>
              <a:rPr kumimoji="1" lang="en-US" altLang="zh-Hans" dirty="0">
                <a:hlinkClick r:id="rId9" action="ppaction://hlinksldjump"/>
              </a:rPr>
              <a:t>Docker</a:t>
            </a:r>
            <a:endParaRPr kumimoji="1" lang="en-US" altLang="zh-Hans" dirty="0"/>
          </a:p>
          <a:p>
            <a:r>
              <a:rPr kumimoji="1" lang="en-US" altLang="zh-Hans" dirty="0" err="1">
                <a:hlinkClick r:id="rId10" action="ppaction://hlinksldjump"/>
              </a:rPr>
              <a:t>Ceph</a:t>
            </a:r>
            <a:endParaRPr kumimoji="1" lang="en-US" altLang="zh-Hans" dirty="0"/>
          </a:p>
          <a:p>
            <a:r>
              <a:rPr kumimoji="1" lang="en-US" altLang="zh-Hans" dirty="0">
                <a:hlinkClick r:id="rId11" action="ppaction://hlinksldjump"/>
              </a:rPr>
              <a:t>Kubernetes</a:t>
            </a:r>
            <a:endParaRPr kumimoji="1" lang="en-US" altLang="zh-Hans" dirty="0"/>
          </a:p>
          <a:p>
            <a:r>
              <a:rPr kumimoji="1" lang="en-US" altLang="zh-Hans" dirty="0">
                <a:hlinkClick r:id="rId12" action="ppaction://hlinksldjump"/>
              </a:rPr>
              <a:t>Jenkins</a:t>
            </a: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999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09570-057C-E146-AA8E-7533A1A4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常用命令（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9DA1D-6CFD-D142-9D05-59F7EE99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构建镜像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run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根据镜像创建并启动容器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从容器上次退出的状态重新启动容器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attach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附加到容器，以查看其状态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exec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在容器上执行命令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rmi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删除容器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FBE9-361D-3D4A-9991-0D20563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常用命令（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F3968-20E0-CE48-B4B0-2DDC12C6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tag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为镜像打标签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push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将镜像推送到</a:t>
            </a:r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Registry</a:t>
            </a:r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从</a:t>
            </a:r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Registry</a:t>
            </a:r>
            <a:r>
              <a:rPr kumimoji="1" lang="zh-Hans" altLang="en-US" dirty="0"/>
              <a:t>拉取镜像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ps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查询容器</a:t>
            </a:r>
            <a:endParaRPr kumimoji="1" lang="en-US" altLang="zh-Hans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images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查询镜像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10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08614-CB8D-F14D-8EE4-F02C3C52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镜像定义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7B08-13EA-D64F-853F-7F8E37F9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Hans" altLang="en-US" dirty="0"/>
              <a:t>使用</a:t>
            </a:r>
            <a:r>
              <a:rPr kumimoji="1" lang="en-US" altLang="zh-Hans" dirty="0" err="1"/>
              <a:t>Dockerfile</a:t>
            </a:r>
            <a:r>
              <a:rPr kumimoji="1" lang="zh-Hans" altLang="en-US" dirty="0"/>
              <a:t>定义镜像</a:t>
            </a:r>
            <a:endParaRPr kumimoji="1" lang="en-US" altLang="zh-Hans" dirty="0"/>
          </a:p>
          <a:p>
            <a:r>
              <a:rPr kumimoji="1" lang="zh-Hans" altLang="en-US" dirty="0"/>
              <a:t>使用</a:t>
            </a:r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构建镜像</a:t>
            </a:r>
            <a:endParaRPr kumimoji="1" lang="en-US" altLang="zh-Hans" dirty="0"/>
          </a:p>
          <a:p>
            <a:r>
              <a:rPr kumimoji="1" lang="zh-Hans" altLang="en-US" dirty="0"/>
              <a:t>最简单的</a:t>
            </a:r>
            <a:r>
              <a:rPr kumimoji="1" lang="en-US" altLang="zh-Hans" dirty="0" err="1"/>
              <a:t>Dockerfile</a:t>
            </a:r>
            <a:endParaRPr kumimoji="1" lang="en-US" altLang="zh-Hans" dirty="0"/>
          </a:p>
          <a:p>
            <a:r>
              <a:rPr kumimoji="1" lang="en-US" altLang="zh-CN" dirty="0" err="1"/>
              <a:t>docker</a:t>
            </a:r>
            <a:r>
              <a:rPr kumimoji="1" lang="en-US" altLang="zh-CN" dirty="0"/>
              <a:t> build -t </a:t>
            </a:r>
            <a:r>
              <a:rPr kumimoji="1" lang="en-US" altLang="zh-CN" dirty="0" err="1"/>
              <a:t>myweb</a:t>
            </a:r>
            <a:r>
              <a:rPr kumimoji="1" lang="en-US" altLang="zh-CN" dirty="0"/>
              <a:t> .</a:t>
            </a:r>
          </a:p>
          <a:p>
            <a:r>
              <a:rPr kumimoji="1" lang="en-US" altLang="zh-Hans" dirty="0" err="1"/>
              <a:t>WebContent</a:t>
            </a:r>
            <a:r>
              <a:rPr kumimoji="1" lang="zh-Hans" altLang="en-US" dirty="0"/>
              <a:t>目录和</a:t>
            </a:r>
            <a:r>
              <a:rPr kumimoji="1" lang="en-US" altLang="zh-Hans" dirty="0" err="1"/>
              <a:t>Dockerfile</a:t>
            </a:r>
            <a:r>
              <a:rPr kumimoji="1" lang="zh-Hans" altLang="en-US" dirty="0"/>
              <a:t>文件在同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     一目录下，并在此目录执行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     </a:t>
            </a:r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myweb:latest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.</a:t>
            </a:r>
          </a:p>
          <a:p>
            <a:r>
              <a:rPr kumimoji="1" lang="en-US" altLang="zh-CN" dirty="0" err="1"/>
              <a:t>docker</a:t>
            </a:r>
            <a:r>
              <a:rPr kumimoji="1" lang="en-US" altLang="zh-CN" dirty="0"/>
              <a:t> tag </a:t>
            </a:r>
            <a:r>
              <a:rPr kumimoji="1" lang="en-US" altLang="zh-CN" dirty="0" err="1"/>
              <a:t>myweb</a:t>
            </a:r>
            <a:r>
              <a:rPr kumimoji="1" lang="en-US" altLang="zh-Hans" dirty="0" err="1"/>
              <a:t>:latest</a:t>
            </a:r>
            <a:r>
              <a:rPr kumimoji="1" lang="en-US" altLang="zh-CN" dirty="0"/>
              <a:t> 10.1.1.47/test/</a:t>
            </a:r>
            <a:r>
              <a:rPr kumimoji="1" lang="en-US" altLang="zh-CN" dirty="0" err="1"/>
              <a:t>myweb</a:t>
            </a:r>
            <a:r>
              <a:rPr kumimoji="1" lang="en-US" altLang="zh-Hans" dirty="0" err="1"/>
              <a:t>:latest</a:t>
            </a:r>
            <a:endParaRPr kumimoji="1" lang="en-US" altLang="zh-CN" dirty="0"/>
          </a:p>
          <a:p>
            <a:r>
              <a:rPr kumimoji="1" lang="en-US" altLang="zh-Hans" dirty="0" err="1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push</a:t>
            </a:r>
            <a:r>
              <a:rPr kumimoji="1" lang="zh-Hans" altLang="en-US" dirty="0"/>
              <a:t> </a:t>
            </a:r>
            <a:r>
              <a:rPr kumimoji="1" lang="en-US" altLang="zh-CN" dirty="0"/>
              <a:t>10.1.1.47/test/</a:t>
            </a:r>
            <a:r>
              <a:rPr kumimoji="1" lang="en-US" altLang="zh-CN" dirty="0" err="1"/>
              <a:t>myweb</a:t>
            </a:r>
            <a:r>
              <a:rPr kumimoji="1" lang="en-US" altLang="zh-Hans" dirty="0" err="1"/>
              <a:t>:latest</a:t>
            </a:r>
            <a:endParaRPr kumimoji="1" lang="en-US" altLang="zh-Han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AB5FFD-4E71-E747-924C-D10A88D97F36}"/>
              </a:ext>
            </a:extLst>
          </p:cNvPr>
          <p:cNvSpPr txBox="1"/>
          <p:nvPr/>
        </p:nvSpPr>
        <p:spPr>
          <a:xfrm>
            <a:off x="5709556" y="2535589"/>
            <a:ext cx="5082638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FROM centos:7</a:t>
            </a:r>
          </a:p>
          <a:p>
            <a:r>
              <a:rPr kumimoji="1" lang="en-US" altLang="zh-Hans" dirty="0"/>
              <a:t>MAINTAINER Liu </a:t>
            </a:r>
            <a:r>
              <a:rPr kumimoji="1" lang="en-US" altLang="zh-Hans" dirty="0" err="1"/>
              <a:t>Hongtian</a:t>
            </a:r>
            <a:endParaRPr kumimoji="1" lang="en-US" altLang="zh-Hans" dirty="0"/>
          </a:p>
          <a:p>
            <a:r>
              <a:rPr kumimoji="1" lang="en-US" altLang="zh-Hans" dirty="0"/>
              <a:t>RUN yum update –y</a:t>
            </a:r>
          </a:p>
          <a:p>
            <a:r>
              <a:rPr kumimoji="1" lang="en-US" altLang="zh-Hans" dirty="0"/>
              <a:t>RUN yum install -y </a:t>
            </a:r>
            <a:r>
              <a:rPr kumimoji="1" lang="en-US" altLang="zh-Hans" dirty="0" err="1"/>
              <a:t>epel</a:t>
            </a:r>
            <a:r>
              <a:rPr kumimoji="1" lang="en-US" altLang="zh-Hans" dirty="0"/>
              <a:t>-release</a:t>
            </a:r>
          </a:p>
          <a:p>
            <a:r>
              <a:rPr kumimoji="1" lang="en-US" altLang="zh-Hans" dirty="0"/>
              <a:t>RUN yum install -y </a:t>
            </a:r>
            <a:r>
              <a:rPr kumimoji="1" lang="en-US" altLang="zh-Hans" dirty="0" err="1"/>
              <a:t>nginx</a:t>
            </a:r>
            <a:endParaRPr kumimoji="1" lang="en-US" altLang="zh-Hans" dirty="0"/>
          </a:p>
          <a:p>
            <a:r>
              <a:rPr kumimoji="1" lang="en-US" altLang="zh-Hans" dirty="0"/>
              <a:t>RUN echo "daemon off;" &gt;&gt; /</a:t>
            </a:r>
            <a:r>
              <a:rPr kumimoji="1" lang="en-US" altLang="zh-Hans" dirty="0" err="1"/>
              <a:t>etc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nginx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nginx.conf</a:t>
            </a:r>
            <a:endParaRPr kumimoji="1" lang="en-US" altLang="zh-Hans" dirty="0"/>
          </a:p>
          <a:p>
            <a:r>
              <a:rPr kumimoji="1" lang="en-US" altLang="zh-Hans" dirty="0"/>
              <a:t>ADD ./</a:t>
            </a:r>
            <a:r>
              <a:rPr kumimoji="1" lang="en-US" altLang="zh-Hans" dirty="0" err="1"/>
              <a:t>WebContent</a:t>
            </a:r>
            <a:r>
              <a:rPr kumimoji="1" lang="en-US" altLang="zh-Hans" dirty="0"/>
              <a:t>/* /</a:t>
            </a:r>
            <a:r>
              <a:rPr kumimoji="1" lang="en-US" altLang="zh-Hans" dirty="0" err="1"/>
              <a:t>usr</a:t>
            </a:r>
            <a:r>
              <a:rPr kumimoji="1" lang="en-US" altLang="zh-Hans" dirty="0"/>
              <a:t>/share/</a:t>
            </a:r>
            <a:r>
              <a:rPr kumimoji="1" lang="en-US" altLang="zh-Hans" dirty="0" err="1"/>
              <a:t>nginx</a:t>
            </a:r>
            <a:r>
              <a:rPr kumimoji="1" lang="en-US" altLang="zh-Hans" dirty="0"/>
              <a:t>/html/</a:t>
            </a:r>
          </a:p>
          <a:p>
            <a:r>
              <a:rPr kumimoji="1" lang="en-US" altLang="zh-Hans" dirty="0"/>
              <a:t>EXPOSE 80</a:t>
            </a:r>
          </a:p>
          <a:p>
            <a:r>
              <a:rPr kumimoji="1" lang="en-US" altLang="zh-Hans" dirty="0"/>
              <a:t>CMD </a:t>
            </a:r>
            <a:r>
              <a:rPr kumimoji="1" lang="en-US" altLang="zh-Hans" dirty="0" err="1"/>
              <a:t>nginx</a:t>
            </a:r>
            <a:endParaRPr kumimoji="1" lang="zh-CN" alt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35EB1EF-E2B9-4944-ACB1-81F1A8EBB6D6}"/>
              </a:ext>
            </a:extLst>
          </p:cNvPr>
          <p:cNvSpPr/>
          <p:nvPr/>
        </p:nvSpPr>
        <p:spPr>
          <a:xfrm>
            <a:off x="3740727" y="3348841"/>
            <a:ext cx="1864426" cy="1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3072-72C9-2C4D-BE7C-0B84BECF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运行容器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EC0A5-B6B6-C64E-BAE2-C1C2E6E2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docker</a:t>
            </a:r>
            <a:r>
              <a:rPr kumimoji="1" lang="en-US" altLang="zh-CN" dirty="0"/>
              <a:t> run </a:t>
            </a:r>
            <a:r>
              <a:rPr kumimoji="1" lang="en-US" altLang="zh-Hans" dirty="0"/>
              <a:t>-d</a:t>
            </a:r>
            <a:r>
              <a:rPr kumimoji="1" lang="zh-Hans" altLang="en-US" dirty="0"/>
              <a:t> </a:t>
            </a:r>
            <a:r>
              <a:rPr kumimoji="1" lang="en-US" altLang="zh-CN" dirty="0"/>
              <a:t>-p 80:80 </a:t>
            </a:r>
            <a:r>
              <a:rPr kumimoji="1" lang="en-US" altLang="zh-Hans" dirty="0"/>
              <a:t>10.1.1.47/test/</a:t>
            </a:r>
            <a:r>
              <a:rPr kumimoji="1" lang="en-US" altLang="zh-CN" dirty="0" err="1"/>
              <a:t>myweb</a:t>
            </a:r>
            <a:r>
              <a:rPr kumimoji="1" lang="en-US" altLang="zh-Hans" dirty="0" err="1"/>
              <a:t>:latest</a:t>
            </a:r>
            <a:endParaRPr kumimoji="1" lang="en-US" altLang="zh-Hans" dirty="0"/>
          </a:p>
          <a:p>
            <a:r>
              <a:rPr kumimoji="1" lang="zh-Hans" altLang="en-US" dirty="0"/>
              <a:t>一些参数：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-p	</a:t>
            </a:r>
            <a:r>
              <a:rPr kumimoji="1" lang="zh-Hans" altLang="en-US" dirty="0"/>
              <a:t>将容器端口映射成宿主机端口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-it	</a:t>
            </a:r>
            <a:r>
              <a:rPr kumimoji="1" lang="zh-Hans" altLang="en-US" dirty="0"/>
              <a:t>以交互方式运行容器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-d	</a:t>
            </a:r>
            <a:r>
              <a:rPr kumimoji="1" lang="zh-Hans" altLang="en-US" dirty="0"/>
              <a:t>容器在后台运行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29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A175-3873-3145-A1F7-8A06F6B7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Docker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Harbor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4C4AB-1A2D-FF47-A013-1781F621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VMware</a:t>
            </a:r>
            <a:r>
              <a:rPr kumimoji="1" lang="zh-Hans" altLang="en-US" dirty="0"/>
              <a:t>提供的镜像管理服务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软件</a:t>
            </a:r>
            <a:endParaRPr kumimoji="1" lang="en-US" altLang="zh-Hans" dirty="0"/>
          </a:p>
          <a:p>
            <a:r>
              <a:rPr kumimoji="1" lang="zh-Hans" altLang="en-US" dirty="0"/>
              <a:t>提供了一些企业特性，例如：安全，图形化，审计管理等</a:t>
            </a:r>
            <a:endParaRPr kumimoji="1" lang="en-US" altLang="zh-Hans" dirty="0"/>
          </a:p>
          <a:p>
            <a:r>
              <a:rPr kumimoji="1" lang="zh-Hans" altLang="en-US" dirty="0"/>
              <a:t>官网：</a:t>
            </a:r>
            <a:r>
              <a:rPr kumimoji="1" lang="en-US" altLang="zh-Hans" dirty="0"/>
              <a:t> </a:t>
            </a:r>
            <a:r>
              <a:rPr kumimoji="1" lang="en-US" altLang="zh-Hans" dirty="0">
                <a:hlinkClick r:id="rId2"/>
              </a:rPr>
              <a:t>https://vmware.github.io/harbor/cn/</a:t>
            </a:r>
            <a:endParaRPr kumimoji="1" lang="en-US" altLang="zh-Hans" dirty="0"/>
          </a:p>
          <a:p>
            <a:r>
              <a:rPr kumimoji="1" lang="zh-Hans" altLang="en-US" dirty="0"/>
              <a:t>本地部署：</a:t>
            </a:r>
            <a:r>
              <a:rPr kumimoji="1" lang="en-US" altLang="zh-Hans" dirty="0">
                <a:hlinkClick r:id="rId3"/>
              </a:rPr>
              <a:t>http://10.1.1.47</a:t>
            </a:r>
            <a:r>
              <a:rPr kumimoji="1" lang="zh-Hans" altLang="en-US" dirty="0"/>
              <a:t> ，用户：</a:t>
            </a:r>
            <a:r>
              <a:rPr kumimoji="1" lang="en-US" altLang="zh-Hans" dirty="0"/>
              <a:t>platform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Reli2018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80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FA442-CD82-4D47-B237-EE0717B9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Hans" dirty="0" err="1"/>
              <a:t>Ceph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372B4-BFF2-994F-A4A1-4EABCD00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分布式文件系统</a:t>
            </a:r>
            <a:endParaRPr kumimoji="1" lang="en-US" altLang="zh-Hans" dirty="0"/>
          </a:p>
          <a:p>
            <a:r>
              <a:rPr kumimoji="1" lang="zh-Hans" altLang="en-US" dirty="0"/>
              <a:t>可靠性：无单点依赖，数据副本 </a:t>
            </a:r>
            <a:r>
              <a:rPr kumimoji="1" lang="en-US" altLang="zh-Hans" dirty="0"/>
              <a:t>&gt;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</a:t>
            </a:r>
          </a:p>
          <a:p>
            <a:r>
              <a:rPr kumimoji="1" lang="zh-Hans" altLang="en-US" dirty="0"/>
              <a:t>高性能：分布式</a:t>
            </a:r>
            <a:endParaRPr kumimoji="1" lang="en-US" altLang="zh-Hans" dirty="0"/>
          </a:p>
          <a:p>
            <a:r>
              <a:rPr kumimoji="1" lang="zh-Hans" altLang="en-US" dirty="0"/>
              <a:t>可直接</a:t>
            </a:r>
            <a:r>
              <a:rPr kumimoji="1" lang="en-US" altLang="zh-Hans" dirty="0"/>
              <a:t>mount</a:t>
            </a:r>
            <a:r>
              <a:rPr kumimoji="1" lang="zh-Hans" altLang="en-US" dirty="0"/>
              <a:t>到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服务器，或供</a:t>
            </a:r>
            <a:r>
              <a:rPr kumimoji="1" lang="en-US" altLang="zh-Hans" dirty="0"/>
              <a:t>Kubernetes</a:t>
            </a:r>
            <a:r>
              <a:rPr kumimoji="1" lang="zh-Hans" altLang="en-US" dirty="0"/>
              <a:t>挂载为</a:t>
            </a:r>
            <a:r>
              <a:rPr kumimoji="1" lang="en-US" altLang="zh-Hans" dirty="0" err="1"/>
              <a:t>Volumn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29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B09-5DA5-9D45-858A-0C98C0A3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Ceph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主要组件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60939-075E-B84C-82FF-9681CBC3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monitor</a:t>
            </a:r>
            <a:r>
              <a:rPr kumimoji="1" lang="zh-Hans" altLang="en-US" dirty="0"/>
              <a:t>节点：控制大脑，</a:t>
            </a:r>
            <a:r>
              <a:rPr kumimoji="1" lang="en-US" altLang="zh-Hans" dirty="0" err="1"/>
              <a:t>api</a:t>
            </a:r>
            <a:r>
              <a:rPr kumimoji="1" lang="zh-Hans" altLang="en-US" dirty="0"/>
              <a:t>交互</a:t>
            </a:r>
            <a:endParaRPr kumimoji="1" lang="en-US" altLang="zh-Hans" dirty="0"/>
          </a:p>
          <a:p>
            <a:r>
              <a:rPr kumimoji="1" lang="en-US" altLang="zh-Hans" dirty="0" err="1"/>
              <a:t>osd</a:t>
            </a:r>
            <a:r>
              <a:rPr kumimoji="1" lang="zh-Hans" altLang="en-US" dirty="0"/>
              <a:t>节点：数据存储</a:t>
            </a:r>
            <a:endParaRPr kumimoji="1" lang="en-US" altLang="zh-Hans" dirty="0"/>
          </a:p>
          <a:p>
            <a:r>
              <a:rPr kumimoji="1" lang="en-US" altLang="zh-Hans" dirty="0" err="1"/>
              <a:t>mds</a:t>
            </a:r>
            <a:r>
              <a:rPr kumimoji="1" lang="zh-Hans" altLang="en-US" dirty="0"/>
              <a:t>节点：元数据（只有</a:t>
            </a:r>
            <a:r>
              <a:rPr kumimoji="1" lang="en-US" altLang="zh-Hans" dirty="0" err="1"/>
              <a:t>CephFS</a:t>
            </a:r>
            <a:r>
              <a:rPr kumimoji="1" lang="zh-Hans" altLang="en-US" dirty="0"/>
              <a:t>使用）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0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6610-9B19-F148-A4EF-CBA7F314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Ceph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rbd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23D0C-F991-284A-8ACE-73BC0E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Hans" altLang="en-US" dirty="0"/>
              <a:t>块设备，使用</a:t>
            </a:r>
            <a:r>
              <a:rPr kumimoji="1" lang="en-US" altLang="zh-Hans" dirty="0" err="1"/>
              <a:t>rbd</a:t>
            </a:r>
            <a:r>
              <a:rPr kumimoji="1" lang="zh-Hans" altLang="en-US" dirty="0"/>
              <a:t>命令管理</a:t>
            </a:r>
            <a:endParaRPr kumimoji="1" lang="en-US" altLang="zh-Hans" dirty="0"/>
          </a:p>
          <a:p>
            <a:r>
              <a:rPr kumimoji="1" lang="zh-Hans" altLang="en-US" dirty="0"/>
              <a:t>创建</a:t>
            </a:r>
            <a:r>
              <a:rPr kumimoji="1" lang="en-US" altLang="zh-Hans" dirty="0"/>
              <a:t>image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lvl="1"/>
            <a:r>
              <a:rPr kumimoji="1" lang="en-US" altLang="zh-CN" dirty="0" err="1"/>
              <a:t>rbd</a:t>
            </a:r>
            <a:r>
              <a:rPr kumimoji="1" lang="en-US" altLang="zh-CN" dirty="0"/>
              <a:t> create </a:t>
            </a:r>
            <a:r>
              <a:rPr kumimoji="1" lang="en-US" altLang="zh-CN" dirty="0" err="1"/>
              <a:t>myimage</a:t>
            </a:r>
            <a:r>
              <a:rPr kumimoji="1" lang="en-US" altLang="zh-CN" dirty="0"/>
              <a:t> -s 1024		</a:t>
            </a:r>
            <a:r>
              <a:rPr kumimoji="1" lang="en-US" altLang="zh-Hans" dirty="0"/>
              <a:t>#</a:t>
            </a:r>
            <a:r>
              <a:rPr kumimoji="1" lang="zh-CN" altLang="en-US" dirty="0"/>
              <a:t>在缺省的</a:t>
            </a:r>
            <a:r>
              <a:rPr kumimoji="1" lang="en-US" altLang="zh-CN" dirty="0" err="1"/>
              <a:t>rbd</a:t>
            </a:r>
            <a:r>
              <a:rPr kumimoji="1" lang="zh-CN" altLang="en-US" dirty="0"/>
              <a:t>池中创建名为</a:t>
            </a:r>
            <a:r>
              <a:rPr kumimoji="1" lang="en-US" altLang="zh-CN" dirty="0" err="1"/>
              <a:t>myimage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，大小是</a:t>
            </a:r>
            <a:r>
              <a:rPr kumimoji="1" lang="en-US" altLang="zh-CN" dirty="0"/>
              <a:t>1024MB</a:t>
            </a:r>
          </a:p>
          <a:p>
            <a:r>
              <a:rPr kumimoji="1" lang="zh-Hans" altLang="en-US" dirty="0"/>
              <a:t>列出已创建的</a:t>
            </a:r>
            <a:r>
              <a:rPr kumimoji="1" lang="en-US" altLang="zh-Hans" dirty="0"/>
              <a:t>image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rbd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list</a:t>
            </a:r>
            <a:endParaRPr kumimoji="1" lang="en-US" altLang="zh-CN" dirty="0"/>
          </a:p>
          <a:p>
            <a:r>
              <a:rPr kumimoji="1" lang="zh-Hans" altLang="en-US" dirty="0"/>
              <a:t>将</a:t>
            </a:r>
            <a:r>
              <a:rPr kumimoji="1" lang="en-US" altLang="zh-Hans" dirty="0"/>
              <a:t>image</a:t>
            </a:r>
            <a:r>
              <a:rPr kumimoji="1" lang="zh-Hans" altLang="en-US" dirty="0"/>
              <a:t>映射到主机：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rbd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map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myimage</a:t>
            </a:r>
            <a:endParaRPr kumimoji="1" lang="en-US" altLang="zh-CN" dirty="0"/>
          </a:p>
          <a:p>
            <a:r>
              <a:rPr kumimoji="1" lang="zh-Hans" altLang="en-US" dirty="0"/>
              <a:t>在</a:t>
            </a:r>
            <a:r>
              <a:rPr kumimoji="1" lang="en-US" altLang="zh-Hans" dirty="0"/>
              <a:t>Kubernetes</a:t>
            </a:r>
            <a:r>
              <a:rPr kumimoji="1" lang="zh-Hans" altLang="en-US" dirty="0"/>
              <a:t>中使用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见后文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1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2206-325C-EC42-BA50-0AE32A08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350E6-E912-CA43-9854-0B846050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容器编排工具</a:t>
            </a:r>
            <a:endParaRPr kumimoji="1" lang="en-US" altLang="zh-Hans" dirty="0"/>
          </a:p>
          <a:p>
            <a:r>
              <a:rPr kumimoji="1" lang="zh-Hans" altLang="en-US" dirty="0"/>
              <a:t>高可用</a:t>
            </a:r>
            <a:endParaRPr kumimoji="1" lang="en-US" altLang="zh-Hans" dirty="0"/>
          </a:p>
          <a:p>
            <a:r>
              <a:rPr kumimoji="1" lang="zh-Hans" altLang="en-US" dirty="0"/>
              <a:t>随时进行服务的扩容、缩容</a:t>
            </a:r>
            <a:endParaRPr kumimoji="1" lang="en-US" altLang="zh-Hans" dirty="0"/>
          </a:p>
          <a:p>
            <a:pPr lvl="1"/>
            <a:r>
              <a:rPr lang="en-US" altLang="zh-CN" dirty="0" err="1"/>
              <a:t>kubectl</a:t>
            </a:r>
            <a:r>
              <a:rPr lang="en-US" altLang="zh-CN" dirty="0"/>
              <a:t> scale deployment </a:t>
            </a:r>
            <a:r>
              <a:rPr lang="en-US" altLang="zh-CN" dirty="0" err="1"/>
              <a:t>myweb</a:t>
            </a:r>
            <a:r>
              <a:rPr lang="en-US" altLang="zh-CN" dirty="0"/>
              <a:t>-service --replicas=3</a:t>
            </a:r>
          </a:p>
        </p:txBody>
      </p:sp>
    </p:spTree>
    <p:extLst>
      <p:ext uri="{BB962C8B-B14F-4D97-AF65-F5344CB8AC3E}">
        <p14:creationId xmlns:p14="http://schemas.microsoft.com/office/powerpoint/2010/main" val="181486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D92F-7340-854F-AF1A-26317332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基本概念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6EEA3-45C4-CC49-9F17-DABC4C89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Pod</a:t>
            </a:r>
            <a:r>
              <a:rPr kumimoji="1" lang="zh-Hans" altLang="en-US" dirty="0"/>
              <a:t>：一组紧密关联的容器的集合</a:t>
            </a:r>
            <a:endParaRPr kumimoji="1" lang="en-US" altLang="zh-Hans" dirty="0"/>
          </a:p>
          <a:p>
            <a:r>
              <a:rPr kumimoji="1" lang="en-US" altLang="zh-Hans" dirty="0"/>
              <a:t>Deployment</a:t>
            </a:r>
            <a:r>
              <a:rPr kumimoji="1" lang="zh-Hans" altLang="en-US" dirty="0"/>
              <a:t>：一个</a:t>
            </a:r>
            <a:r>
              <a:rPr kumimoji="1" lang="en-US" altLang="zh-Hans" dirty="0"/>
              <a:t>Pod</a:t>
            </a:r>
            <a:r>
              <a:rPr kumimoji="1" lang="zh-Hans" altLang="en-US" dirty="0"/>
              <a:t>的部署方式，复制集</a:t>
            </a:r>
            <a:endParaRPr kumimoji="1" lang="en-US" altLang="zh-Hans" dirty="0"/>
          </a:p>
          <a:p>
            <a:r>
              <a:rPr kumimoji="1" lang="en-US" altLang="zh-Hans" dirty="0"/>
              <a:t>Service</a:t>
            </a:r>
            <a:r>
              <a:rPr kumimoji="1" lang="zh-Hans" altLang="en-US" dirty="0"/>
              <a:t>：端口暴露，服务发现</a:t>
            </a:r>
            <a:endParaRPr kumimoji="1" lang="en-US" altLang="zh-Hans" dirty="0"/>
          </a:p>
          <a:p>
            <a:r>
              <a:rPr kumimoji="1" lang="en-US" altLang="zh-Hans" dirty="0" err="1"/>
              <a:t>Volumn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Pod</a:t>
            </a:r>
            <a:r>
              <a:rPr kumimoji="1" lang="zh-Hans" altLang="en-US" dirty="0"/>
              <a:t>内部数据共享</a:t>
            </a:r>
            <a:endParaRPr kumimoji="1" lang="en-US" altLang="zh-Hans" dirty="0"/>
          </a:p>
          <a:p>
            <a:r>
              <a:rPr kumimoji="1" lang="en-US" altLang="zh-Hans" dirty="0"/>
              <a:t>Persistent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Volume</a:t>
            </a:r>
            <a:r>
              <a:rPr kumimoji="1" lang="zh-Hans" altLang="en-US" dirty="0"/>
              <a:t>：数据持久化</a:t>
            </a: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禅道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Hans" dirty="0">
                <a:hlinkClick r:id="rId3"/>
              </a:rPr>
              <a:t>http://10.1.1.46/zentao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管理员用户：</a:t>
            </a:r>
            <a:r>
              <a:rPr kumimoji="1" lang="en-US" altLang="zh-Hans" dirty="0"/>
              <a:t>admin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258H68b</a:t>
            </a:r>
          </a:p>
          <a:p>
            <a:pPr lvl="1"/>
            <a:endParaRPr kumimoji="1" lang="en-US" altLang="zh-Hans" dirty="0"/>
          </a:p>
          <a:p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6555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CA70A-74E2-A047-B3EC-7191FC3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组件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03954-D201-B24A-8043-2FC5D252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Kubelet</a:t>
            </a:r>
            <a:r>
              <a:rPr kumimoji="1" lang="zh-Hans" altLang="en-US" dirty="0"/>
              <a:t>：容器创建，销毁</a:t>
            </a:r>
            <a:endParaRPr kumimoji="1" lang="en-US" altLang="zh-Hans" dirty="0"/>
          </a:p>
          <a:p>
            <a:r>
              <a:rPr kumimoji="1" lang="en-US" altLang="zh-Hans" dirty="0" err="1"/>
              <a:t>Kube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Proxy</a:t>
            </a:r>
            <a:r>
              <a:rPr kumimoji="1" lang="zh-Hans" altLang="en-US" dirty="0"/>
              <a:t>：监听</a:t>
            </a:r>
            <a:r>
              <a:rPr kumimoji="1" lang="en-US" altLang="zh-Hans" dirty="0"/>
              <a:t>API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Server</a:t>
            </a:r>
            <a:r>
              <a:rPr kumimoji="1" lang="zh-Hans" altLang="en-US" dirty="0"/>
              <a:t>的命令</a:t>
            </a:r>
            <a:endParaRPr kumimoji="1" lang="en-US" altLang="zh-Hans" dirty="0"/>
          </a:p>
          <a:p>
            <a:r>
              <a:rPr kumimoji="1" lang="en-US" altLang="zh-Hans" dirty="0"/>
              <a:t>API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Server</a:t>
            </a:r>
            <a:r>
              <a:rPr kumimoji="1" lang="zh-Hans" altLang="en-US" dirty="0"/>
              <a:t>：控制中心，与客户端交换</a:t>
            </a:r>
            <a:endParaRPr kumimoji="1" lang="en-US" altLang="zh-Hans" dirty="0"/>
          </a:p>
          <a:p>
            <a:r>
              <a:rPr kumimoji="1" lang="en-US" altLang="zh-Hans" dirty="0"/>
              <a:t>Controller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Manager</a:t>
            </a:r>
            <a:r>
              <a:rPr kumimoji="1" lang="zh-Hans" altLang="en-US" dirty="0"/>
              <a:t>：主要是复制集管理，保证服务的高可用</a:t>
            </a:r>
            <a:endParaRPr kumimoji="1" lang="en-US" altLang="zh-Hans" dirty="0"/>
          </a:p>
          <a:p>
            <a:r>
              <a:rPr kumimoji="1" lang="en-US" altLang="zh-Hans" dirty="0" err="1"/>
              <a:t>Kube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Scheduler</a:t>
            </a:r>
            <a:r>
              <a:rPr kumimoji="1" lang="zh-Hans" altLang="en-US" dirty="0"/>
              <a:t>：节点调度，确定容器在哪个节点上创建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48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74F9-60F6-A946-AA6C-7F7D26FF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节点环境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585A12-3C56-7247-A46A-B6FD97B95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057"/>
              </p:ext>
            </p:extLst>
          </p:nvPr>
        </p:nvGraphicFramePr>
        <p:xfrm>
          <a:off x="3115293" y="3006193"/>
          <a:ext cx="5961414" cy="2542338"/>
        </p:xfrm>
        <a:graphic>
          <a:graphicData uri="http://schemas.openxmlformats.org/drawingml/2006/table">
            <a:tbl>
              <a:tblPr/>
              <a:tblGrid>
                <a:gridCol w="1211283">
                  <a:extLst>
                    <a:ext uri="{9D8B030D-6E8A-4147-A177-3AD203B41FA5}">
                      <a16:colId xmlns:a16="http://schemas.microsoft.com/office/drawing/2014/main" val="3585537704"/>
                    </a:ext>
                  </a:extLst>
                </a:gridCol>
                <a:gridCol w="1413163">
                  <a:extLst>
                    <a:ext uri="{9D8B030D-6E8A-4147-A177-3AD203B41FA5}">
                      <a16:colId xmlns:a16="http://schemas.microsoft.com/office/drawing/2014/main" val="170774770"/>
                    </a:ext>
                  </a:extLst>
                </a:gridCol>
                <a:gridCol w="3336968">
                  <a:extLst>
                    <a:ext uri="{9D8B030D-6E8A-4147-A177-3AD203B41FA5}">
                      <a16:colId xmlns:a16="http://schemas.microsoft.com/office/drawing/2014/main" val="1144868267"/>
                    </a:ext>
                  </a:extLst>
                </a:gridCol>
              </a:tblGrid>
              <a:tr h="2589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节点</a:t>
                      </a:r>
                      <a:r>
                        <a:rPr lang="en-US" sz="1400" b="1" dirty="0" err="1">
                          <a:effectLst/>
                        </a:rPr>
                        <a:t>ip</a:t>
                      </a:r>
                      <a:endParaRPr lang="en-US" sz="1400" b="1" dirty="0">
                        <a:effectLst/>
                      </a:endParaRP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节点主机名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effectLst/>
                        </a:rPr>
                        <a:t>角色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69909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10.1.1.51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kmaster1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master，etcd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8362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10.1.1.52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kmaster2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master，etcd</a:t>
                      </a:r>
                      <a:endParaRPr lang="en-US" sz="1400" dirty="0">
                        <a:effectLst/>
                      </a:endParaRP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07877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10.1.1.53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kmaster3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master，etcd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9369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10.1.1.101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knode1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28954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10.1.1.102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knode2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29974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10.1.1.103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knode3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35209"/>
                  </a:ext>
                </a:extLst>
              </a:tr>
              <a:tr h="258922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rgbClr val="942192"/>
                          </a:solidFill>
                          <a:effectLst/>
                        </a:rPr>
                        <a:t>10.1.1.60</a:t>
                      </a:r>
                      <a:endParaRPr lang="zh-CN" altLang="en-US" sz="1400">
                        <a:effectLst/>
                      </a:endParaRP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942192"/>
                          </a:solidFill>
                          <a:effectLst/>
                        </a:rPr>
                        <a:t>redis</a:t>
                      </a:r>
                      <a:endParaRPr lang="en-US" sz="1400" dirty="0">
                        <a:effectLst/>
                      </a:endParaRP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solidFill>
                            <a:srgbClr val="942192"/>
                          </a:solidFill>
                          <a:effectLst/>
                        </a:rPr>
                        <a:t>软件负载均衡（</a:t>
                      </a:r>
                      <a:r>
                        <a:rPr lang="en-US" sz="1400">
                          <a:solidFill>
                            <a:srgbClr val="942192"/>
                          </a:solidFill>
                          <a:effectLst/>
                        </a:rPr>
                        <a:t>HAProxy）</a:t>
                      </a:r>
                      <a:endParaRPr lang="en-US" sz="1400">
                        <a:effectLst/>
                      </a:endParaRP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53810"/>
                  </a:ext>
                </a:extLst>
              </a:tr>
              <a:tr h="271673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10.1.1.47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harbor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Docker Registry</a:t>
                      </a:r>
                      <a:r>
                        <a:rPr lang="zh-CN" altLang="en-US" sz="1400" dirty="0">
                          <a:effectLst/>
                        </a:rPr>
                        <a:t>服务</a:t>
                      </a:r>
                    </a:p>
                  </a:txBody>
                  <a:tcPr marL="69122" marR="69122" marT="34561" marB="34561"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4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3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99E0-C2B2-A24B-B6E3-88CF6C90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网络环境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F45AB8-A140-D148-BC3B-604835974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796185"/>
              </p:ext>
            </p:extLst>
          </p:nvPr>
        </p:nvGraphicFramePr>
        <p:xfrm>
          <a:off x="2646997" y="3057962"/>
          <a:ext cx="6898005" cy="2286000"/>
        </p:xfrm>
        <a:graphic>
          <a:graphicData uri="http://schemas.openxmlformats.org/drawingml/2006/table">
            <a:tbl>
              <a:tblPr/>
              <a:tblGrid>
                <a:gridCol w="1487806">
                  <a:extLst>
                    <a:ext uri="{9D8B030D-6E8A-4147-A177-3AD203B41FA5}">
                      <a16:colId xmlns:a16="http://schemas.microsoft.com/office/drawing/2014/main" val="102193954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251651518"/>
                    </a:ext>
                  </a:extLst>
                </a:gridCol>
                <a:gridCol w="3947159">
                  <a:extLst>
                    <a:ext uri="{9D8B030D-6E8A-4147-A177-3AD203B41FA5}">
                      <a16:colId xmlns:a16="http://schemas.microsoft.com/office/drawing/2014/main" val="42888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网络名称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网络范围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s" altLang="en-US" b="1" dirty="0">
                          <a:effectLst/>
                        </a:rPr>
                        <a:t>说明</a:t>
                      </a:r>
                      <a:endParaRPr lang="zh-CN" alt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2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Cluster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网络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</a:rPr>
                        <a:t>10.2.0.0/16</a:t>
                      </a:r>
                      <a:endParaRPr lang="zh-CN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" dirty="0">
                          <a:effectLst/>
                        </a:rPr>
                        <a:t>Service</a:t>
                      </a:r>
                      <a:r>
                        <a:rPr lang="zh-Hans" altLang="en-US" dirty="0">
                          <a:effectLst/>
                        </a:rPr>
                        <a:t>的虚拟</a:t>
                      </a:r>
                      <a:r>
                        <a:rPr lang="en-US" altLang="zh-Hans" dirty="0">
                          <a:effectLst/>
                        </a:rPr>
                        <a:t>IP</a:t>
                      </a:r>
                      <a:r>
                        <a:rPr lang="zh-Hans" altLang="en-US" dirty="0">
                          <a:effectLst/>
                        </a:rPr>
                        <a:t>所在网段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0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ffectLst/>
                        </a:rPr>
                        <a:t>网络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10.0.0.0/16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" altLang="en-US" dirty="0">
                          <a:effectLst/>
                        </a:rPr>
                        <a:t>各个</a:t>
                      </a:r>
                      <a:r>
                        <a:rPr lang="en-US" altLang="zh-Hans" dirty="0">
                          <a:effectLst/>
                        </a:rPr>
                        <a:t>Node</a:t>
                      </a:r>
                      <a:r>
                        <a:rPr lang="zh-Hans" altLang="en-US" dirty="0">
                          <a:effectLst/>
                        </a:rPr>
                        <a:t>使用的</a:t>
                      </a:r>
                      <a:r>
                        <a:rPr lang="en-US" altLang="zh-Hans" dirty="0">
                          <a:effectLst/>
                        </a:rPr>
                        <a:t>IP</a:t>
                      </a:r>
                      <a:r>
                        <a:rPr lang="zh-Hans" altLang="en-US" dirty="0">
                          <a:effectLst/>
                        </a:rPr>
                        <a:t>地址的网段（由</a:t>
                      </a:r>
                      <a:r>
                        <a:rPr lang="en-US" altLang="zh-Hans" dirty="0">
                          <a:effectLst/>
                        </a:rPr>
                        <a:t>flannel</a:t>
                      </a:r>
                      <a:r>
                        <a:rPr lang="zh-Hans" altLang="en-US" dirty="0">
                          <a:effectLst/>
                        </a:rPr>
                        <a:t>定义），供</a:t>
                      </a:r>
                      <a:r>
                        <a:rPr lang="en-US" altLang="zh-Hans" dirty="0">
                          <a:effectLst/>
                        </a:rPr>
                        <a:t>Docker</a:t>
                      </a:r>
                      <a:r>
                        <a:rPr lang="zh-Hans" altLang="en-US" dirty="0">
                          <a:effectLst/>
                        </a:rPr>
                        <a:t>使用，以保证各个节点上的</a:t>
                      </a:r>
                      <a:r>
                        <a:rPr lang="en-US" altLang="zh-Hans" dirty="0">
                          <a:effectLst/>
                        </a:rPr>
                        <a:t>Docker</a:t>
                      </a:r>
                      <a:r>
                        <a:rPr lang="zh-Hans" altLang="en-US" dirty="0">
                          <a:effectLst/>
                        </a:rPr>
                        <a:t>容器之间可以互相访问。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9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物理网络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10.1.1.0/24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" altLang="en-US" dirty="0">
                          <a:effectLst/>
                        </a:rPr>
                        <a:t>宿主机网段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7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A9F95-FA4C-544E-BD3D-BCBE2B22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服务定义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E2F8-947F-C94E-97AA-C12AC00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通过</a:t>
            </a:r>
            <a:r>
              <a:rPr kumimoji="1" lang="en-US" altLang="zh-Hans" dirty="0" err="1"/>
              <a:t>yaml</a:t>
            </a:r>
            <a:r>
              <a:rPr kumimoji="1" lang="zh-Hans" altLang="en-US" dirty="0"/>
              <a:t>或</a:t>
            </a:r>
            <a:r>
              <a:rPr kumimoji="1" lang="en-US" altLang="zh-Hans" dirty="0" err="1"/>
              <a:t>json</a:t>
            </a:r>
            <a:r>
              <a:rPr kumimoji="1" lang="zh-Hans" altLang="en-US" dirty="0"/>
              <a:t>文件定义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通过</a:t>
            </a:r>
            <a:r>
              <a:rPr kumimoji="1" lang="en-US" altLang="zh-Hans" dirty="0" err="1"/>
              <a:t>kubectl</a:t>
            </a:r>
            <a:r>
              <a:rPr kumimoji="1" lang="zh-Hans" altLang="en-US" dirty="0"/>
              <a:t>命令创建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kubectl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create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-f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xxx.yaml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kubectl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xxx</a:t>
            </a:r>
          </a:p>
          <a:p>
            <a:pPr lvl="1"/>
            <a:r>
              <a:rPr kumimoji="1" lang="en-US" altLang="zh-Hans" dirty="0" err="1"/>
              <a:t>kubectl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describe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4842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CCC44-6CA4-B24B-9DAA-060086C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Kubernetes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样例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A10CD-5842-4A4E-936A-98168D29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样例：</a:t>
            </a:r>
            <a:endParaRPr kumimoji="1" lang="en-US" altLang="zh-Hans" dirty="0"/>
          </a:p>
          <a:p>
            <a:pPr lvl="1"/>
            <a:r>
              <a:rPr kumimoji="1" lang="en-US" altLang="zh-Hans" dirty="0">
                <a:hlinkClick r:id="rId2"/>
              </a:rPr>
              <a:t>http://10.1.1.101:30080/index/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以上网址自身由</a:t>
            </a:r>
            <a:r>
              <a:rPr kumimoji="1" lang="en-US" altLang="zh-Hans" dirty="0" err="1"/>
              <a:t>myfront</a:t>
            </a:r>
            <a:r>
              <a:rPr kumimoji="1" lang="zh-Hans" altLang="en-US" dirty="0"/>
              <a:t>项目提供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uuid</a:t>
            </a:r>
            <a:r>
              <a:rPr kumimoji="1" lang="zh-Hans" altLang="en-US" dirty="0"/>
              <a:t>由同一</a:t>
            </a:r>
            <a:r>
              <a:rPr kumimoji="1" lang="en-US" altLang="zh-Hans" dirty="0"/>
              <a:t>pod</a:t>
            </a:r>
            <a:r>
              <a:rPr kumimoji="1" lang="zh-Hans" altLang="en-US" dirty="0"/>
              <a:t>中的另一个容器（来自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项目）的接口提供，使用</a:t>
            </a:r>
            <a:r>
              <a:rPr kumimoji="1" lang="en-US" altLang="zh-Hans" dirty="0"/>
              <a:t>localhost</a:t>
            </a:r>
            <a:r>
              <a:rPr kumimoji="1" lang="zh-Hans" altLang="en-US" dirty="0"/>
              <a:t>访问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Time</a:t>
            </a:r>
            <a:r>
              <a:rPr kumimoji="1" lang="zh-Hans" altLang="en-US" dirty="0"/>
              <a:t>由另一个</a:t>
            </a:r>
            <a:r>
              <a:rPr kumimoji="1" lang="en-US" altLang="zh-Hans" dirty="0"/>
              <a:t>service</a:t>
            </a:r>
            <a:r>
              <a:rPr kumimoji="1" lang="zh-Hans" altLang="en-US" dirty="0"/>
              <a:t>（来自</a:t>
            </a:r>
            <a:r>
              <a:rPr kumimoji="1" lang="en-US" altLang="zh-Hans" dirty="0"/>
              <a:t>myservice2</a:t>
            </a:r>
            <a:r>
              <a:rPr kumimoji="1" lang="zh-Hans" altLang="en-US" dirty="0"/>
              <a:t>项目）提供，使用服务名访问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4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9CD8-460C-9543-B3C0-638D850F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Jenkins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57C62-7B5C-3742-A7D1-878B8DFD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持续集成工具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CN" dirty="0">
                <a:hlinkClick r:id="rId3"/>
              </a:rPr>
              <a:t>http://10.1.1.214:8080/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用户：</a:t>
            </a:r>
            <a:r>
              <a:rPr kumimoji="1" lang="en-US" altLang="zh-Hans" dirty="0"/>
              <a:t>admin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/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admin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42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2C36B-792B-7D42-882E-403A7586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Jenkins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持续构建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A9AC0-97F2-E14B-BB82-30F943E7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集成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，构建时获取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上指定分支的最新代码</a:t>
            </a:r>
            <a:endParaRPr kumimoji="1" lang="en-US" altLang="zh-Hans" dirty="0"/>
          </a:p>
          <a:p>
            <a:r>
              <a:rPr kumimoji="1" lang="zh-Hans" altLang="en-US" dirty="0"/>
              <a:t>可以自定义构建动作，包括执行</a:t>
            </a:r>
            <a:r>
              <a:rPr kumimoji="1" lang="en-US" altLang="zh-Hans" dirty="0"/>
              <a:t>Maven</a:t>
            </a:r>
            <a:r>
              <a:rPr kumimoji="1" lang="zh-Hans" altLang="en-US" dirty="0"/>
              <a:t>目标，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脚本等</a:t>
            </a:r>
            <a:endParaRPr kumimoji="1" lang="en-US" altLang="zh-Hans" dirty="0"/>
          </a:p>
          <a:p>
            <a:r>
              <a:rPr kumimoji="1" lang="zh-Hans" altLang="en-US" dirty="0"/>
              <a:t>脚本本身也可以保存在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中，构建时调用</a:t>
            </a:r>
            <a:endParaRPr kumimoji="1" lang="en-US" altLang="zh-Hans" dirty="0"/>
          </a:p>
          <a:p>
            <a:r>
              <a:rPr kumimoji="1" lang="zh-Hans" altLang="en-US" dirty="0"/>
              <a:t>每日构建：每天修改版本号，提交到</a:t>
            </a:r>
            <a:r>
              <a:rPr kumimoji="1" lang="en-US" altLang="zh-Hans" dirty="0" err="1"/>
              <a:t>Git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Jenkins</a:t>
            </a:r>
            <a:r>
              <a:rPr kumimoji="1" lang="zh-Hans" altLang="en-US" dirty="0"/>
              <a:t>根据此版本号构建镜像</a:t>
            </a:r>
            <a:endParaRPr kumimoji="1" lang="en-US" altLang="zh-Han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0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C3EAF-6BE4-BC4D-8BF1-60B879EA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Jenkins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自动化测试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68F9C-ED2D-6742-9182-312C48CD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编写测试用例（</a:t>
            </a:r>
            <a:r>
              <a:rPr kumimoji="1" lang="en-US" altLang="zh-Hans" dirty="0"/>
              <a:t>Junit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zh-Hans" altLang="en-US" dirty="0"/>
              <a:t>定义构建步骤（</a:t>
            </a:r>
            <a:r>
              <a:rPr kumimoji="1" lang="en-US" altLang="zh-Hans" dirty="0" err="1"/>
              <a:t>mvn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test</a:t>
            </a:r>
            <a:r>
              <a:rPr kumimoji="1" lang="zh-Hans" altLang="en-US" dirty="0"/>
              <a:t>），测试成功后再构建</a:t>
            </a:r>
            <a:r>
              <a:rPr kumimoji="1" lang="en-US" altLang="zh-Hans" dirty="0"/>
              <a:t>Docker</a:t>
            </a:r>
            <a:r>
              <a:rPr kumimoji="1" lang="zh-Hans" altLang="en-US" dirty="0"/>
              <a:t>镜像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225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9D81-FF6C-6D41-9AA1-BA7EB486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Jenkins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持续部署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8A15-29C6-2747-A6C3-97189182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将部署脚本定义成构建任务</a:t>
            </a:r>
            <a:endParaRPr kumimoji="1" lang="en-US" altLang="zh-Hans" dirty="0"/>
          </a:p>
          <a:p>
            <a:r>
              <a:rPr kumimoji="1" lang="zh-Hans" altLang="en-US" dirty="0"/>
              <a:t>其他任务（例如：测试任务）构建成功后，执行此任务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9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9BAB-010D-4144-901D-975D4B9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Jenkins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样例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971E2-E49A-5241-97ED-0FEF8D97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myfront</a:t>
            </a:r>
            <a:r>
              <a:rPr kumimoji="1" lang="en-US" altLang="zh-Hans" dirty="0"/>
              <a:t>-build</a:t>
            </a:r>
            <a:r>
              <a:rPr kumimoji="1" lang="zh-Hans" altLang="en-US" dirty="0"/>
              <a:t>：将</a:t>
            </a:r>
            <a:r>
              <a:rPr kumimoji="1" lang="en-US" altLang="zh-Hans" dirty="0" err="1"/>
              <a:t>myfront</a:t>
            </a:r>
            <a:r>
              <a:rPr kumimoji="1" lang="zh-Hans" altLang="en-US" dirty="0"/>
              <a:t>工程编译、打包，并将镜像推送到</a:t>
            </a:r>
            <a:r>
              <a:rPr kumimoji="1" lang="en-US" altLang="zh-Hans" dirty="0"/>
              <a:t>Harbor</a:t>
            </a:r>
          </a:p>
          <a:p>
            <a:r>
              <a:rPr kumimoji="1" lang="en-US" altLang="zh-Hans" dirty="0"/>
              <a:t>myservice1-build</a:t>
            </a:r>
            <a:r>
              <a:rPr kumimoji="1" lang="zh-Hans" altLang="en-US" dirty="0"/>
              <a:t>：将</a:t>
            </a:r>
            <a:r>
              <a:rPr kumimoji="1" lang="en-US" altLang="zh-Hans" dirty="0"/>
              <a:t>myservice1</a:t>
            </a:r>
            <a:r>
              <a:rPr kumimoji="1" lang="zh-Hans" altLang="en-US" dirty="0"/>
              <a:t>工程编译、打包，并将镜像推送到</a:t>
            </a:r>
            <a:r>
              <a:rPr kumimoji="1" lang="en-US" altLang="zh-Hans" dirty="0"/>
              <a:t>Harbor</a:t>
            </a:r>
          </a:p>
          <a:p>
            <a:r>
              <a:rPr kumimoji="1" lang="en-US" altLang="zh-Hans" dirty="0"/>
              <a:t>myservice2-build</a:t>
            </a:r>
            <a:r>
              <a:rPr kumimoji="1" lang="zh-Hans" altLang="en-US" dirty="0"/>
              <a:t>：将</a:t>
            </a:r>
            <a:r>
              <a:rPr kumimoji="1" lang="en-US" altLang="zh-Hans" dirty="0"/>
              <a:t>myservice2</a:t>
            </a:r>
            <a:r>
              <a:rPr kumimoji="1" lang="zh-Hans" altLang="en-US" dirty="0"/>
              <a:t>工程编译、打包，并将镜像推送到</a:t>
            </a:r>
            <a:r>
              <a:rPr kumimoji="1" lang="en-US" altLang="zh-Hans" dirty="0"/>
              <a:t>Harbor</a:t>
            </a:r>
          </a:p>
          <a:p>
            <a:r>
              <a:rPr kumimoji="1" lang="en-US" altLang="zh-Hans" dirty="0" err="1"/>
              <a:t>myweb</a:t>
            </a:r>
            <a:r>
              <a:rPr kumimoji="1" lang="en-US" altLang="zh-Hans" dirty="0"/>
              <a:t>-deployment</a:t>
            </a:r>
            <a:r>
              <a:rPr kumimoji="1" lang="zh-Hans" altLang="en-US" dirty="0"/>
              <a:t>：服务部署脚本，调用</a:t>
            </a:r>
            <a:r>
              <a:rPr kumimoji="1" lang="en-US" altLang="zh-Hans" dirty="0" err="1"/>
              <a:t>kubectl</a:t>
            </a:r>
            <a:r>
              <a:rPr kumimoji="1" lang="zh-Hans" altLang="en-US" dirty="0"/>
              <a:t>，定义两个服务：</a:t>
            </a:r>
            <a:r>
              <a:rPr kumimoji="1" lang="en-US" altLang="zh-Hans" dirty="0" err="1"/>
              <a:t>myweb</a:t>
            </a:r>
            <a:r>
              <a:rPr kumimoji="1" lang="en-US" altLang="zh-Hans" dirty="0"/>
              <a:t>-service</a:t>
            </a:r>
            <a:r>
              <a:rPr kumimoji="1" lang="zh-Hans" altLang="en-US" dirty="0"/>
              <a:t>和</a:t>
            </a:r>
            <a:r>
              <a:rPr kumimoji="1" lang="en-US" altLang="zh-Hans" dirty="0"/>
              <a:t>time-service</a:t>
            </a:r>
            <a:r>
              <a:rPr kumimoji="1" lang="zh-Hans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09902-6441-414D-B2D6-9A9B14CF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禅道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功能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ED605C-B377-B94F-B6AD-7A245D9D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139306"/>
            <a:ext cx="9601200" cy="2154189"/>
          </a:xfrm>
        </p:spPr>
      </p:pic>
    </p:spTree>
    <p:extLst>
      <p:ext uri="{BB962C8B-B14F-4D97-AF65-F5344CB8AC3E}">
        <p14:creationId xmlns:p14="http://schemas.microsoft.com/office/powerpoint/2010/main" val="2383752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A23D-5621-8F41-94BA-860F019C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6D43-B184-984B-9A9A-F4391DB2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83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4D64-4FC2-154E-AB99-9B2DEED0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致谢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62A43-C89C-8947-A50A-99AE341B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A0F0E-E260-C441-9E7A-D3D4743F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VPN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66FE4-36A1-2240-A309-BCDA03F4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虚拟专用网络</a:t>
            </a:r>
            <a:endParaRPr kumimoji="1" lang="en-US" altLang="zh-Hans" dirty="0"/>
          </a:p>
          <a:p>
            <a:r>
              <a:rPr kumimoji="1" lang="zh-Hans" altLang="en-US" dirty="0"/>
              <a:t>加密连接</a:t>
            </a:r>
            <a:endParaRPr kumimoji="1" lang="en-US" altLang="zh-Hans" dirty="0"/>
          </a:p>
          <a:p>
            <a:r>
              <a:rPr kumimoji="1" lang="zh-Hans" altLang="en-US" dirty="0"/>
              <a:t>只需要一个公网</a:t>
            </a:r>
            <a:r>
              <a:rPr kumimoji="1" lang="en-US" altLang="zh-Hans" dirty="0"/>
              <a:t>IP</a:t>
            </a:r>
            <a:r>
              <a:rPr kumimoji="1" lang="zh-Hans" altLang="en-US" dirty="0"/>
              <a:t>及端口，即可访问公司内网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16723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10F7-37F2-FB43-9E2E-EFB7B899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VPN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客户端连接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D7E40-3955-414F-BFCB-6CC985FD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Hans" altLang="en-US" dirty="0"/>
              <a:t>安装</a:t>
            </a:r>
            <a:r>
              <a:rPr kumimoji="1" lang="en-US" altLang="zh-Hans" dirty="0" err="1"/>
              <a:t>OpenVPN</a:t>
            </a:r>
            <a:r>
              <a:rPr kumimoji="1" lang="zh-Hans" altLang="en-US" dirty="0"/>
              <a:t>客户端</a:t>
            </a:r>
            <a:endParaRPr kumimoji="1" lang="en-US" altLang="zh-Hans" dirty="0"/>
          </a:p>
          <a:p>
            <a:r>
              <a:rPr kumimoji="1" lang="zh-Hans" altLang="en-US" dirty="0"/>
              <a:t>将配置文件及证书文件复制到</a:t>
            </a:r>
            <a:r>
              <a:rPr kumimoji="1" lang="en-US" altLang="zh-Hans" dirty="0" err="1"/>
              <a:t>config</a:t>
            </a:r>
            <a:r>
              <a:rPr kumimoji="1" lang="zh-Hans" altLang="en-US" dirty="0"/>
              <a:t>目录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xxx.ovpn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ta.key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ca.crt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[username].</a:t>
            </a:r>
            <a:r>
              <a:rPr kumimoji="1" lang="en-US" altLang="zh-Hans" dirty="0" err="1"/>
              <a:t>crt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[username].key</a:t>
            </a:r>
          </a:p>
          <a:p>
            <a:r>
              <a:rPr kumimoji="1" lang="zh-Hans" altLang="en-US" dirty="0"/>
              <a:t>修改</a:t>
            </a:r>
            <a:r>
              <a:rPr kumimoji="1" lang="en-US" altLang="zh-Hans" dirty="0" err="1"/>
              <a:t>xxx.ovpn</a:t>
            </a:r>
            <a:r>
              <a:rPr kumimoji="1" lang="zh-Hans" altLang="en-US" dirty="0"/>
              <a:t>文件，以使用正确的证书文件</a:t>
            </a:r>
            <a:endParaRPr kumimoji="1" lang="en-US" altLang="zh-Hans" dirty="0"/>
          </a:p>
          <a:p>
            <a:r>
              <a:rPr kumimoji="1" lang="zh-Hans" altLang="en-US" dirty="0"/>
              <a:t>连接</a:t>
            </a:r>
            <a:r>
              <a:rPr kumimoji="1" lang="en-US" altLang="zh-Hans" dirty="0"/>
              <a:t>VPN</a:t>
            </a:r>
            <a:r>
              <a:rPr kumimoji="1" lang="zh-Hans" altLang="en-US" dirty="0"/>
              <a:t>服务器</a:t>
            </a:r>
            <a:endParaRPr kumimoji="1" lang="en-US" altLang="zh-Hans" dirty="0"/>
          </a:p>
          <a:p>
            <a:r>
              <a:rPr kumimoji="1" lang="zh-Hans" altLang="en-US" dirty="0"/>
              <a:t>使用内网</a:t>
            </a:r>
            <a:r>
              <a:rPr kumimoji="1" lang="en-US" altLang="zh-Hans" dirty="0"/>
              <a:t>IP</a:t>
            </a:r>
            <a:r>
              <a:rPr kumimoji="1" lang="zh-Hans" altLang="en-US" dirty="0"/>
              <a:t>及端口访问公司服务器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9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F7153-B4AC-A741-9962-0593EAAE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软件开发、部署工作流程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6B216-9A23-8F42-AD06-BB8FBE1F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开发</a:t>
            </a:r>
            <a:endParaRPr kumimoji="1" lang="en-US" altLang="zh-Hans" dirty="0"/>
          </a:p>
          <a:p>
            <a:r>
              <a:rPr kumimoji="1" lang="zh-Hans" altLang="en-US" dirty="0"/>
              <a:t>集成</a:t>
            </a:r>
            <a:endParaRPr kumimoji="1" lang="en-US" altLang="zh-Hans" dirty="0"/>
          </a:p>
          <a:p>
            <a:r>
              <a:rPr kumimoji="1" lang="zh-Hans" altLang="en-US" dirty="0"/>
              <a:t>发布</a:t>
            </a:r>
            <a:endParaRPr kumimoji="1" lang="en-US" altLang="zh-Hans" dirty="0"/>
          </a:p>
          <a:p>
            <a:r>
              <a:rPr kumimoji="1" lang="zh-Hans" altLang="en-US" dirty="0"/>
              <a:t>运行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21423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853B-856D-D541-97B0-B6E62F7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软件开发、部署工作流程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阶段划分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345227-E7B7-D546-AE4D-EFDD9C557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429" y="2743200"/>
            <a:ext cx="6533141" cy="2636520"/>
          </a:xfrm>
        </p:spPr>
      </p:pic>
    </p:spTree>
    <p:extLst>
      <p:ext uri="{BB962C8B-B14F-4D97-AF65-F5344CB8AC3E}">
        <p14:creationId xmlns:p14="http://schemas.microsoft.com/office/powerpoint/2010/main" val="16581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4FAAF-8E10-F749-8411-6DB36888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 dirty="0"/>
              <a:t>软件开发、部署工作流程 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 开发部署流程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6FC64A-2C2A-9D4E-AC88-D4DA630D0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568" y="2496503"/>
            <a:ext cx="5962863" cy="3690937"/>
          </a:xfrm>
        </p:spPr>
      </p:pic>
    </p:spTree>
    <p:extLst>
      <p:ext uri="{BB962C8B-B14F-4D97-AF65-F5344CB8AC3E}">
        <p14:creationId xmlns:p14="http://schemas.microsoft.com/office/powerpoint/2010/main" val="4122884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788</TotalTime>
  <Words>1713</Words>
  <Application>Microsoft Macintosh PowerPoint</Application>
  <PresentationFormat>宽屏</PresentationFormat>
  <Paragraphs>295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方正舒体</vt:lpstr>
      <vt:lpstr>Arial</vt:lpstr>
      <vt:lpstr>Garamond</vt:lpstr>
      <vt:lpstr>环保</vt:lpstr>
      <vt:lpstr>软件开发相关工具</vt:lpstr>
      <vt:lpstr>提纲</vt:lpstr>
      <vt:lpstr>禅道</vt:lpstr>
      <vt:lpstr>禅道 - 功能</vt:lpstr>
      <vt:lpstr>VPN</vt:lpstr>
      <vt:lpstr>VPN - 客户端连接</vt:lpstr>
      <vt:lpstr>软件开发、部署工作流程</vt:lpstr>
      <vt:lpstr>软件开发、部署工作流程 - 阶段划分</vt:lpstr>
      <vt:lpstr>软件开发、部署工作流程 - 开发部署流程</vt:lpstr>
      <vt:lpstr>Git</vt:lpstr>
      <vt:lpstr>Git - 使用GitLab管理代码版本（1）</vt:lpstr>
      <vt:lpstr>Git - 使用GitLab管理代码版本（2）</vt:lpstr>
      <vt:lpstr>Git - 使用GitLab管理代码版本（3）</vt:lpstr>
      <vt:lpstr>Git - 使用GitLab管理代码版本（4）</vt:lpstr>
      <vt:lpstr>Git - 使用GitLab管理代码版本（5）</vt:lpstr>
      <vt:lpstr>Maven</vt:lpstr>
      <vt:lpstr>Maven - 基本用法</vt:lpstr>
      <vt:lpstr>Maven - 使用私有远程仓库</vt:lpstr>
      <vt:lpstr>Docker</vt:lpstr>
      <vt:lpstr>Docker - 常用命令（1）</vt:lpstr>
      <vt:lpstr>Docker - 常用命令（2）</vt:lpstr>
      <vt:lpstr>Docker - 镜像定义</vt:lpstr>
      <vt:lpstr>Docker - 运行容器</vt:lpstr>
      <vt:lpstr>Docker - Harbor</vt:lpstr>
      <vt:lpstr>Ceph</vt:lpstr>
      <vt:lpstr>Ceph - 主要组件</vt:lpstr>
      <vt:lpstr>Ceph - rbd</vt:lpstr>
      <vt:lpstr>Kubernetes</vt:lpstr>
      <vt:lpstr>Kubernetes - 基本概念</vt:lpstr>
      <vt:lpstr>Kubernetes - 组件</vt:lpstr>
      <vt:lpstr>Kubernetes - 节点环境</vt:lpstr>
      <vt:lpstr>Kubernetes - 网络环境</vt:lpstr>
      <vt:lpstr>Kubernetes - 服务定义</vt:lpstr>
      <vt:lpstr>Kubernetes - 样例</vt:lpstr>
      <vt:lpstr>Jenkins</vt:lpstr>
      <vt:lpstr>Jenkins - 持续构建</vt:lpstr>
      <vt:lpstr>Jenkins - 自动化测试</vt:lpstr>
      <vt:lpstr>Jenkins - 持续部署</vt:lpstr>
      <vt:lpstr>Jenkins - 样例</vt:lpstr>
      <vt:lpstr>总结</vt:lpstr>
      <vt:lpstr>致谢</vt:lpstr>
    </vt:vector>
  </TitlesOfParts>
  <Manager/>
  <Company>华大智宝</Company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刘洪天</dc:creator>
  <cp:keywords/>
  <dc:description/>
  <cp:lastModifiedBy>刘洪天</cp:lastModifiedBy>
  <cp:revision>47</cp:revision>
  <dcterms:created xsi:type="dcterms:W3CDTF">2018-01-22T01:07:08Z</dcterms:created>
  <dcterms:modified xsi:type="dcterms:W3CDTF">2018-01-23T09:03:37Z</dcterms:modified>
  <cp:category/>
</cp:coreProperties>
</file>