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9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an Shaikh" userId="b0b6371eee0fc84c" providerId="LiveId" clId="{00B3C434-1B3E-4953-A735-4137B345E444}"/>
    <pc:docChg chg="addSld delSld modSld sldOrd">
      <pc:chgData name="Ayan Shaikh" userId="b0b6371eee0fc84c" providerId="LiveId" clId="{00B3C434-1B3E-4953-A735-4137B345E444}" dt="2025-04-16T05:27:39.832" v="193" actId="207"/>
      <pc:docMkLst>
        <pc:docMk/>
      </pc:docMkLst>
      <pc:sldChg chg="modSp new del mod">
        <pc:chgData name="Ayan Shaikh" userId="b0b6371eee0fc84c" providerId="LiveId" clId="{00B3C434-1B3E-4953-A735-4137B345E444}" dt="2025-04-16T05:21:36.418" v="12" actId="2696"/>
        <pc:sldMkLst>
          <pc:docMk/>
          <pc:sldMk cId="156480436" sldId="268"/>
        </pc:sldMkLst>
        <pc:spChg chg="mod">
          <ac:chgData name="Ayan Shaikh" userId="b0b6371eee0fc84c" providerId="LiveId" clId="{00B3C434-1B3E-4953-A735-4137B345E444}" dt="2025-04-16T05:21:26.198" v="11" actId="20577"/>
          <ac:spMkLst>
            <pc:docMk/>
            <pc:sldMk cId="156480436" sldId="268"/>
            <ac:spMk id="2" creationId="{6A8DFD48-3DA9-F75C-D56F-BDE963E889A5}"/>
          </ac:spMkLst>
        </pc:spChg>
        <pc:spChg chg="mod">
          <ac:chgData name="Ayan Shaikh" userId="b0b6371eee0fc84c" providerId="LiveId" clId="{00B3C434-1B3E-4953-A735-4137B345E444}" dt="2025-04-16T05:21:18.367" v="5" actId="122"/>
          <ac:spMkLst>
            <pc:docMk/>
            <pc:sldMk cId="156480436" sldId="268"/>
            <ac:spMk id="3" creationId="{6B1777A5-3707-2176-1835-B42C125B36AE}"/>
          </ac:spMkLst>
        </pc:spChg>
      </pc:sldChg>
      <pc:sldChg chg="modSp new del mod">
        <pc:chgData name="Ayan Shaikh" userId="b0b6371eee0fc84c" providerId="LiveId" clId="{00B3C434-1B3E-4953-A735-4137B345E444}" dt="2025-04-16T05:25:18.724" v="192" actId="2696"/>
        <pc:sldMkLst>
          <pc:docMk/>
          <pc:sldMk cId="1430965534" sldId="268"/>
        </pc:sldMkLst>
        <pc:spChg chg="mod">
          <ac:chgData name="Ayan Shaikh" userId="b0b6371eee0fc84c" providerId="LiveId" clId="{00B3C434-1B3E-4953-A735-4137B345E444}" dt="2025-04-16T05:23:37.371" v="34" actId="207"/>
          <ac:spMkLst>
            <pc:docMk/>
            <pc:sldMk cId="1430965534" sldId="268"/>
            <ac:spMk id="2" creationId="{ABBF4DED-55A1-8812-BAB5-73A49BC59550}"/>
          </ac:spMkLst>
        </pc:spChg>
      </pc:sldChg>
      <pc:sldChg chg="new del">
        <pc:chgData name="Ayan Shaikh" userId="b0b6371eee0fc84c" providerId="LiveId" clId="{00B3C434-1B3E-4953-A735-4137B345E444}" dt="2025-04-16T05:20:24.405" v="1" actId="2696"/>
        <pc:sldMkLst>
          <pc:docMk/>
          <pc:sldMk cId="1638282737" sldId="268"/>
        </pc:sldMkLst>
      </pc:sldChg>
      <pc:sldChg chg="new del">
        <pc:chgData name="Ayan Shaikh" userId="b0b6371eee0fc84c" providerId="LiveId" clId="{00B3C434-1B3E-4953-A735-4137B345E444}" dt="2025-04-16T05:22:15.526" v="15" actId="2696"/>
        <pc:sldMkLst>
          <pc:docMk/>
          <pc:sldMk cId="2370447636" sldId="269"/>
        </pc:sldMkLst>
      </pc:sldChg>
      <pc:sldChg chg="delSp modSp add mod ord">
        <pc:chgData name="Ayan Shaikh" userId="b0b6371eee0fc84c" providerId="LiveId" clId="{00B3C434-1B3E-4953-A735-4137B345E444}" dt="2025-04-16T05:27:39.832" v="193" actId="207"/>
        <pc:sldMkLst>
          <pc:docMk/>
          <pc:sldMk cId="4058714638" sldId="269"/>
        </pc:sldMkLst>
        <pc:spChg chg="mod">
          <ac:chgData name="Ayan Shaikh" userId="b0b6371eee0fc84c" providerId="LiveId" clId="{00B3C434-1B3E-4953-A735-4137B345E444}" dt="2025-04-16T05:27:39.832" v="193" actId="207"/>
          <ac:spMkLst>
            <pc:docMk/>
            <pc:sldMk cId="4058714638" sldId="269"/>
            <ac:spMk id="2" creationId="{CD51966C-7F14-75BB-A32E-FB3B4DF0383C}"/>
          </ac:spMkLst>
        </pc:spChg>
        <pc:spChg chg="del mod">
          <ac:chgData name="Ayan Shaikh" userId="b0b6371eee0fc84c" providerId="LiveId" clId="{00B3C434-1B3E-4953-A735-4137B345E444}" dt="2025-04-16T05:24:27.532" v="165"/>
          <ac:spMkLst>
            <pc:docMk/>
            <pc:sldMk cId="4058714638" sldId="269"/>
            <ac:spMk id="4" creationId="{AA3D734D-96C3-15A7-4208-532C3F236D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7F7FF-229B-4640-991E-CAECA9837AEB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8FAAE-B43B-4ECB-B171-BF23BCD1B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7806" y="2379877"/>
            <a:ext cx="3872723" cy="5408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1800" y="2752661"/>
            <a:ext cx="6929501" cy="91916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8850" y="3581336"/>
            <a:ext cx="652462" cy="71913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400" y="3581336"/>
            <a:ext cx="538162" cy="7191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43650" y="3581336"/>
            <a:ext cx="1281049" cy="71913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28850" y="4248086"/>
            <a:ext cx="7910576" cy="180505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0" y="4286186"/>
            <a:ext cx="7796276" cy="169075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06000" y="339425"/>
            <a:ext cx="1529553" cy="88770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5502" y="312461"/>
            <a:ext cx="1019746" cy="10307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57" y="255269"/>
            <a:ext cx="11119485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3402" y="2299462"/>
            <a:ext cx="9859645" cy="155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35070" y="1259903"/>
            <a:ext cx="6309995" cy="282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353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Sinhgad Technical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Education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Society’s</a:t>
            </a:r>
            <a:endParaRPr sz="1800" dirty="0">
              <a:latin typeface="Times New Roman"/>
              <a:cs typeface="Times New Roman"/>
            </a:endParaRPr>
          </a:p>
          <a:p>
            <a:pPr marR="848994" algn="r">
              <a:lnSpc>
                <a:spcPts val="2865"/>
              </a:lnSpc>
              <a:spcBef>
                <a:spcPts val="20"/>
              </a:spcBef>
            </a:pPr>
            <a:r>
              <a:rPr sz="2400" b="1" dirty="0">
                <a:latin typeface="Times New Roman"/>
                <a:cs typeface="Times New Roman"/>
              </a:rPr>
              <a:t>Sinhgad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College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Engineering,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Pune</a:t>
            </a:r>
            <a:endParaRPr sz="2400" dirty="0">
              <a:latin typeface="Times New Roman"/>
              <a:cs typeface="Times New Roman"/>
            </a:endParaRPr>
          </a:p>
          <a:p>
            <a:pPr marR="302895" algn="ctr">
              <a:lnSpc>
                <a:spcPts val="2145"/>
              </a:lnSpc>
            </a:pPr>
            <a:r>
              <a:rPr sz="1800" i="1" spc="-10" dirty="0">
                <a:latin typeface="Times New Roman"/>
                <a:cs typeface="Times New Roman"/>
              </a:rPr>
              <a:t>organises</a:t>
            </a:r>
            <a:endParaRPr sz="1800" dirty="0">
              <a:latin typeface="Times New Roman"/>
              <a:cs typeface="Times New Roman"/>
            </a:endParaRPr>
          </a:p>
          <a:p>
            <a:pPr marR="1905" algn="ctr">
              <a:lnSpc>
                <a:spcPct val="100000"/>
              </a:lnSpc>
              <a:spcBef>
                <a:spcPts val="240"/>
              </a:spcBef>
            </a:pPr>
            <a:r>
              <a:rPr sz="4400" b="1" dirty="0">
                <a:solidFill>
                  <a:srgbClr val="C00000"/>
                </a:solidFill>
                <a:latin typeface="Times New Roman"/>
                <a:cs typeface="Times New Roman"/>
              </a:rPr>
              <a:t>Inspiring</a:t>
            </a:r>
            <a:r>
              <a:rPr sz="4400" b="1" spc="-1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Minds</a:t>
            </a:r>
            <a:endParaRPr sz="4400" dirty="0">
              <a:latin typeface="Times New Roman"/>
              <a:cs typeface="Times New Roman"/>
            </a:endParaRPr>
          </a:p>
          <a:p>
            <a:pPr algn="ctr">
              <a:lnSpc>
                <a:spcPts val="3835"/>
              </a:lnSpc>
              <a:spcBef>
                <a:spcPts val="50"/>
              </a:spcBef>
            </a:pP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Sustainable</a:t>
            </a:r>
            <a:r>
              <a:rPr sz="32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C00000"/>
                </a:solidFill>
                <a:latin typeface="Times New Roman"/>
                <a:cs typeface="Times New Roman"/>
              </a:rPr>
              <a:t>Innovation</a:t>
            </a:r>
            <a:r>
              <a:rPr sz="32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Competition</a:t>
            </a:r>
            <a:endParaRPr sz="3200" dirty="0">
              <a:latin typeface="Times New Roman"/>
              <a:cs typeface="Times New Roman"/>
            </a:endParaRPr>
          </a:p>
          <a:p>
            <a:pPr marR="866140" algn="r">
              <a:lnSpc>
                <a:spcPts val="2395"/>
              </a:lnSpc>
            </a:pPr>
            <a:r>
              <a:rPr sz="2000" i="1" dirty="0">
                <a:latin typeface="Times New Roman"/>
                <a:cs typeface="Times New Roman"/>
              </a:rPr>
              <a:t>(Under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Yukti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Innovation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Challenge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2024-</a:t>
            </a:r>
            <a:r>
              <a:rPr sz="2000" i="1" spc="-25" dirty="0">
                <a:latin typeface="Times New Roman"/>
                <a:cs typeface="Times New Roman"/>
              </a:rPr>
              <a:t>25)</a:t>
            </a:r>
            <a:endParaRPr sz="2000" dirty="0">
              <a:latin typeface="Times New Roman"/>
              <a:cs typeface="Times New Roman"/>
            </a:endParaRPr>
          </a:p>
          <a:p>
            <a:pPr marR="635" algn="ctr">
              <a:lnSpc>
                <a:spcPct val="100000"/>
              </a:lnSpc>
              <a:spcBef>
                <a:spcPts val="55"/>
              </a:spcBef>
            </a:pPr>
            <a:r>
              <a:rPr sz="2400" b="1" dirty="0">
                <a:latin typeface="Times New Roman"/>
                <a:cs typeface="Times New Roman"/>
              </a:rPr>
              <a:t>Organised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by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PBL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E-CELL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SCOE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PUNE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85F57-7004-F575-1A53-78CE80BA9793}"/>
              </a:ext>
            </a:extLst>
          </p:cNvPr>
          <p:cNvSpPr/>
          <p:nvPr/>
        </p:nvSpPr>
        <p:spPr>
          <a:xfrm>
            <a:off x="2286000" y="4572000"/>
            <a:ext cx="7696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148799-B6BD-D09A-7620-27C1FBDF5A8E}"/>
              </a:ext>
            </a:extLst>
          </p:cNvPr>
          <p:cNvSpPr txBox="1"/>
          <p:nvPr/>
        </p:nvSpPr>
        <p:spPr>
          <a:xfrm>
            <a:off x="2057400" y="45720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DotMate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4000" b="1" dirty="0"/>
              <a:t>Soldier Health and Position Tracking 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9522" y="285728"/>
            <a:ext cx="1928826" cy="1143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48397-DECA-5422-4DE5-E5583128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3DF8E3-CB88-C0CE-0E36-0F03DEDC1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257" y="255269"/>
            <a:ext cx="1111948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0" dirty="0" err="1"/>
              <a:t>Architechture</a:t>
            </a:r>
            <a:r>
              <a:rPr spc="-10" dirty="0"/>
              <a:t>:</a:t>
            </a: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A544715-8D08-60CB-0C05-F99B036C0E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1A48C67-65E8-F64A-FA72-ABE1155E5D3C}"/>
              </a:ext>
            </a:extLst>
          </p:cNvPr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AE953A-B7DA-1E65-83D4-366EA67823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6257" y="1787243"/>
            <a:ext cx="825624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Soldier with wearable device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+ health sensors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transmission unit (GSM/Zigbee)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center display and alert system</a:t>
            </a:r>
          </a:p>
        </p:txBody>
      </p:sp>
    </p:spTree>
    <p:extLst>
      <p:ext uri="{BB962C8B-B14F-4D97-AF65-F5344CB8AC3E}">
        <p14:creationId xmlns:p14="http://schemas.microsoft.com/office/powerpoint/2010/main" val="2865316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Expected</a:t>
            </a:r>
            <a:r>
              <a:rPr spc="160" dirty="0"/>
              <a:t> </a:t>
            </a:r>
            <a:r>
              <a:rPr spc="-10" dirty="0"/>
              <a:t>Outcomes: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FC884-D3A4-177C-FC38-7C3924C20371}"/>
              </a:ext>
            </a:extLst>
          </p:cNvPr>
          <p:cNvSpPr txBox="1"/>
          <p:nvPr/>
        </p:nvSpPr>
        <p:spPr>
          <a:xfrm>
            <a:off x="538486" y="1623694"/>
            <a:ext cx="9577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Real-time tracking of soldiers’ vitals and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Rapid response to emergencies on the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Improved coordination and mission success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Scalable system ready for defense and civilian use cases.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789F9-C237-1D10-B9A3-F743C174756F}"/>
              </a:ext>
            </a:extLst>
          </p:cNvPr>
          <p:cNvSpPr txBox="1"/>
          <p:nvPr/>
        </p:nvSpPr>
        <p:spPr>
          <a:xfrm>
            <a:off x="536257" y="1317471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M. K. Gokhale, et al.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i="1" dirty="0"/>
              <a:t>"Wireless Health Monitoring System for Soldiers Using Zigbee Technology,"</a:t>
            </a:r>
            <a:br>
              <a:rPr lang="en-US" sz="2000" dirty="0"/>
            </a:br>
            <a:r>
              <a:rPr lang="en-US" sz="2000" dirty="0"/>
              <a:t>International Journal of Engineering Research &amp; Technology (IJERT), Vol. 3, Issue 3, March 2014.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S. K. Sharma &amp; R. K. Sharma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i="1" dirty="0"/>
              <a:t>"GPS and GSM Based Soldier Tracking and Health Monitoring System,"</a:t>
            </a:r>
            <a:br>
              <a:rPr lang="en-US" sz="2000" dirty="0"/>
            </a:br>
            <a:r>
              <a:rPr lang="en-US" sz="2000" dirty="0"/>
              <a:t>International Journal of Engineering Trends and Technology (IJETT), Vol. 36, No. 9, June 2016.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G. Nagaraju, et al.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i="1" dirty="0"/>
              <a:t>"Real Time Soldier Tracking and Health Monitoring System,"</a:t>
            </a:r>
            <a:br>
              <a:rPr lang="en-US" sz="2000" dirty="0"/>
            </a:br>
            <a:r>
              <a:rPr lang="en-US" sz="2000" dirty="0"/>
              <a:t>International Journal of Innovative Research in Science, Engineering and Technology, Vol. 6, Issue 3, March 2017.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V. H. Patil, et al.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i="1" dirty="0"/>
              <a:t>"IoT Based Soldier Health and Position Tracking System,"</a:t>
            </a:r>
            <a:br>
              <a:rPr lang="en-US" sz="2000" dirty="0"/>
            </a:br>
            <a:r>
              <a:rPr lang="en-US" sz="2000" dirty="0"/>
              <a:t>International Journal of Scientific &amp; Engineering Research, Vol. 9, Issue 2, February 2018.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5C763-34F5-28B3-E740-38EC807D9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51966C-7F14-75BB-A32E-FB3B4DF03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416" y="2804470"/>
            <a:ext cx="1111948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pc="-10" dirty="0">
                <a:solidFill>
                  <a:schemeClr val="bg2">
                    <a:lumMod val="10000"/>
                  </a:schemeClr>
                </a:solidFill>
              </a:rPr>
              <a:t>Thank You</a:t>
            </a:r>
            <a:endParaRPr spc="-1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7C57507-D8D2-D628-E547-219A318287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46DD7176-6C5B-6BE6-E4AA-8ED5D112F5E3}"/>
              </a:ext>
            </a:extLst>
          </p:cNvPr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87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324" y="1295401"/>
            <a:ext cx="3041428" cy="23494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sz="1400" dirty="0">
                <a:latin typeface="Times New Roman"/>
                <a:cs typeface="Times New Roman"/>
              </a:rPr>
              <a:t>Team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Leader: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b="1" spc="-10" dirty="0">
                <a:latin typeface="Times New Roman"/>
                <a:cs typeface="Times New Roman"/>
              </a:rPr>
              <a:t>Chetan </a:t>
            </a:r>
            <a:r>
              <a:rPr lang="en-US" sz="1400" b="1" spc="-10" dirty="0" err="1">
                <a:latin typeface="Times New Roman"/>
                <a:cs typeface="Times New Roman"/>
              </a:rPr>
              <a:t>Sawadatkar</a:t>
            </a:r>
            <a:endParaRPr lang="en-US" sz="1400" b="1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sz="1400" spc="-10" dirty="0">
                <a:latin typeface="Times New Roman"/>
                <a:cs typeface="Times New Roman"/>
              </a:rPr>
              <a:t>Institution: </a:t>
            </a:r>
            <a:r>
              <a:rPr lang="en-US" sz="1400" spc="-10" dirty="0" err="1">
                <a:latin typeface="Times New Roman"/>
                <a:cs typeface="Times New Roman"/>
              </a:rPr>
              <a:t>Sinhgad</a:t>
            </a:r>
            <a:r>
              <a:rPr lang="en-US" sz="1400" spc="-10" dirty="0">
                <a:latin typeface="Times New Roman"/>
                <a:cs typeface="Times New Roman"/>
              </a:rPr>
              <a:t> College Of Engineering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sz="1400" spc="-10" dirty="0">
                <a:latin typeface="Times New Roman"/>
                <a:cs typeface="Times New Roman"/>
              </a:rPr>
              <a:t>Department:</a:t>
            </a:r>
            <a:r>
              <a:rPr lang="en-US" sz="1400" spc="-10" dirty="0">
                <a:latin typeface="Times New Roman"/>
                <a:cs typeface="Times New Roman"/>
              </a:rPr>
              <a:t> Electronics &amp; Telecommunication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endParaRPr lang="en-US" sz="140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sz="1400" spc="-10" dirty="0">
                <a:latin typeface="Times New Roman"/>
                <a:cs typeface="Times New Roman"/>
              </a:rPr>
              <a:t>Email:</a:t>
            </a:r>
            <a:r>
              <a:rPr lang="en-US" sz="1400" spc="-10" dirty="0">
                <a:latin typeface="Times New Roman"/>
                <a:cs typeface="Times New Roman"/>
              </a:rPr>
              <a:t> chetansawadatkar117@gmail.com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No:</a:t>
            </a:r>
            <a:r>
              <a:rPr lang="en-US" sz="1400" spc="-25" dirty="0">
                <a:latin typeface="Times New Roman"/>
                <a:cs typeface="Times New Roman"/>
              </a:rPr>
              <a:t> 7058443880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30"/>
              </a:spcBef>
            </a:pPr>
            <a:r>
              <a:rPr dirty="0"/>
              <a:t>Team</a:t>
            </a:r>
            <a:r>
              <a:rPr spc="65" dirty="0"/>
              <a:t> </a:t>
            </a:r>
            <a:r>
              <a:rPr spc="-10" dirty="0"/>
              <a:t>Details: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8200" y="1334404"/>
            <a:ext cx="2797244" cy="23475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sz="1400" dirty="0">
                <a:latin typeface="Times New Roman"/>
                <a:cs typeface="Times New Roman"/>
              </a:rPr>
              <a:t>Team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1: </a:t>
            </a:r>
            <a:r>
              <a:rPr lang="en-US" sz="1400" b="1" spc="-10" dirty="0">
                <a:latin typeface="Times New Roman"/>
                <a:cs typeface="Times New Roman"/>
              </a:rPr>
              <a:t>Atharva Shelke 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Institution: </a:t>
            </a:r>
            <a:r>
              <a:rPr lang="en-US" sz="1400" spc="-10" dirty="0" err="1">
                <a:latin typeface="Times New Roman"/>
                <a:cs typeface="Times New Roman"/>
              </a:rPr>
              <a:t>Sinhgad</a:t>
            </a:r>
            <a:r>
              <a:rPr lang="en-US" sz="1400" spc="-10" dirty="0">
                <a:latin typeface="Times New Roman"/>
                <a:cs typeface="Times New Roman"/>
              </a:rPr>
              <a:t> College Of Engineering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Department: Electronics &amp; Telecommunication 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Email: atharvatejas11@gmail.com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dirty="0">
                <a:latin typeface="Times New Roman"/>
                <a:cs typeface="Times New Roman"/>
              </a:rPr>
              <a:t>Mobile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spc="-25" dirty="0">
                <a:latin typeface="Times New Roman"/>
                <a:cs typeface="Times New Roman"/>
              </a:rPr>
              <a:t>No: 8149216870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4979" y="1334404"/>
            <a:ext cx="2904696" cy="23789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14"/>
              </a:spcBef>
            </a:pPr>
            <a:r>
              <a:rPr sz="1400" dirty="0">
                <a:latin typeface="Times New Roman"/>
                <a:cs typeface="Times New Roman"/>
              </a:rPr>
              <a:t>Team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2: </a:t>
            </a:r>
            <a:r>
              <a:rPr lang="en-US" sz="1400" b="1" spc="-25" dirty="0">
                <a:latin typeface="Times New Roman"/>
                <a:cs typeface="Times New Roman"/>
              </a:rPr>
              <a:t>Ayan Shaikh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Institution: </a:t>
            </a:r>
            <a:r>
              <a:rPr lang="en-US" sz="1400" spc="-10" dirty="0" err="1">
                <a:latin typeface="Times New Roman"/>
                <a:cs typeface="Times New Roman"/>
              </a:rPr>
              <a:t>Sinhgad</a:t>
            </a:r>
            <a:r>
              <a:rPr lang="en-US" sz="1400" spc="-10" dirty="0">
                <a:latin typeface="Times New Roman"/>
                <a:cs typeface="Times New Roman"/>
              </a:rPr>
              <a:t> College Of Engineering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Department: Electronics &amp; Telecommunication </a:t>
            </a:r>
            <a:endParaRPr lang="en-US" sz="1400" spc="-25" dirty="0">
              <a:latin typeface="Times New Roman"/>
              <a:cs typeface="Times New Roman"/>
            </a:endParaRPr>
          </a:p>
          <a:p>
            <a:pPr marL="12700" marR="5080">
              <a:lnSpc>
                <a:spcPct val="155000"/>
              </a:lnSpc>
              <a:spcBef>
                <a:spcPts val="114"/>
              </a:spcBef>
            </a:pPr>
            <a:r>
              <a:rPr sz="1400" spc="-10" dirty="0">
                <a:latin typeface="Times New Roman"/>
                <a:cs typeface="Times New Roman"/>
              </a:rPr>
              <a:t>Email:</a:t>
            </a:r>
            <a:r>
              <a:rPr lang="en-US" sz="1400" spc="-10" dirty="0">
                <a:latin typeface="Times New Roman"/>
                <a:cs typeface="Times New Roman"/>
              </a:rPr>
              <a:t> ayanms7861@gmail.com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No:</a:t>
            </a:r>
            <a:r>
              <a:rPr lang="en-IN" sz="1400" spc="-25" dirty="0">
                <a:latin typeface="Times New Roman"/>
                <a:cs typeface="Times New Roman"/>
              </a:rPr>
              <a:t> 8799862300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8200" y="3980160"/>
            <a:ext cx="2797244" cy="23796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20"/>
              </a:spcBef>
            </a:pPr>
            <a:r>
              <a:rPr sz="1400" dirty="0">
                <a:latin typeface="Times New Roman"/>
                <a:cs typeface="Times New Roman"/>
              </a:rPr>
              <a:t>Team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lang="en-US" sz="1400" spc="-25" dirty="0">
                <a:latin typeface="Times New Roman"/>
                <a:cs typeface="Times New Roman"/>
              </a:rPr>
              <a:t>4</a:t>
            </a:r>
            <a:r>
              <a:rPr sz="1400" spc="-25" dirty="0">
                <a:latin typeface="Times New Roman"/>
                <a:cs typeface="Times New Roman"/>
              </a:rPr>
              <a:t>:</a:t>
            </a:r>
            <a:r>
              <a:rPr lang="en-IN" sz="1400" b="1" spc="-25" dirty="0">
                <a:latin typeface="Times New Roman"/>
                <a:cs typeface="Times New Roman"/>
              </a:rPr>
              <a:t>Lavanya Sawarkar</a:t>
            </a:r>
            <a:endParaRPr lang="en-US" sz="1400" b="1" spc="-25" dirty="0">
              <a:latin typeface="Times New Roman"/>
              <a:cs typeface="Times New Roman"/>
            </a:endParaRP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Institution: </a:t>
            </a:r>
            <a:r>
              <a:rPr lang="en-US" sz="1400" spc="-10" dirty="0" err="1">
                <a:latin typeface="Times New Roman"/>
                <a:cs typeface="Times New Roman"/>
              </a:rPr>
              <a:t>Sinhgad</a:t>
            </a:r>
            <a:r>
              <a:rPr lang="en-US" sz="1400" spc="-10" dirty="0">
                <a:latin typeface="Times New Roman"/>
                <a:cs typeface="Times New Roman"/>
              </a:rPr>
              <a:t> College Of Engineering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Department: Electronics &amp; Telecommunication 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endParaRPr lang="en-US" sz="1400" spc="-25" dirty="0">
              <a:latin typeface="Times New Roman"/>
              <a:cs typeface="Times New Roman"/>
            </a:endParaRPr>
          </a:p>
          <a:p>
            <a:pPr marL="12700" marR="5080">
              <a:lnSpc>
                <a:spcPct val="155000"/>
              </a:lnSpc>
              <a:spcBef>
                <a:spcPts val="120"/>
              </a:spcBef>
            </a:pPr>
            <a:r>
              <a:rPr sz="1400" spc="-10" dirty="0">
                <a:latin typeface="Times New Roman"/>
                <a:cs typeface="Times New Roman"/>
              </a:rPr>
              <a:t>Email:</a:t>
            </a:r>
            <a:r>
              <a:rPr lang="en-IN" sz="1400" spc="-10" dirty="0">
                <a:latin typeface="Times New Roman"/>
                <a:cs typeface="Times New Roman"/>
              </a:rPr>
              <a:t> lavanyasawarkar24@gmail.com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No:</a:t>
            </a:r>
            <a:r>
              <a:rPr lang="en-IN" sz="1400" spc="-25" dirty="0">
                <a:latin typeface="Times New Roman"/>
                <a:cs typeface="Times New Roman"/>
              </a:rPr>
              <a:t>8446613860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326" y="3976648"/>
            <a:ext cx="2609378" cy="23796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20"/>
              </a:spcBef>
            </a:pPr>
            <a:r>
              <a:rPr sz="1400" dirty="0">
                <a:latin typeface="Times New Roman"/>
                <a:cs typeface="Times New Roman"/>
              </a:rPr>
              <a:t>Team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lang="en-US" sz="1400" spc="-25" dirty="0">
                <a:latin typeface="Times New Roman"/>
                <a:cs typeface="Times New Roman"/>
              </a:rPr>
              <a:t>3: </a:t>
            </a:r>
            <a:r>
              <a:rPr lang="en-US" sz="1400" b="1" spc="-25" dirty="0">
                <a:latin typeface="Times New Roman"/>
                <a:cs typeface="Times New Roman"/>
              </a:rPr>
              <a:t>Chetan </a:t>
            </a:r>
            <a:r>
              <a:rPr lang="en-US" sz="1400" b="1" spc="-25" dirty="0" err="1">
                <a:latin typeface="Times New Roman"/>
                <a:cs typeface="Times New Roman"/>
              </a:rPr>
              <a:t>Shewale</a:t>
            </a:r>
            <a:r>
              <a:rPr lang="en-US" sz="1400" b="1" spc="-25" dirty="0"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Institution: </a:t>
            </a:r>
            <a:r>
              <a:rPr lang="en-US" sz="1400" spc="-10" dirty="0" err="1">
                <a:latin typeface="Times New Roman"/>
                <a:cs typeface="Times New Roman"/>
              </a:rPr>
              <a:t>Sinhgad</a:t>
            </a:r>
            <a:r>
              <a:rPr lang="en-US" sz="1400" spc="-10" dirty="0">
                <a:latin typeface="Times New Roman"/>
                <a:cs typeface="Times New Roman"/>
              </a:rPr>
              <a:t> College Of Engineering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Department: Electronics &amp; Telecommunication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endParaRPr lang="en-US" sz="1400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55000"/>
              </a:lnSpc>
              <a:spcBef>
                <a:spcPts val="120"/>
              </a:spcBef>
            </a:pPr>
            <a:r>
              <a:rPr sz="1400" spc="-10" dirty="0">
                <a:latin typeface="Times New Roman"/>
                <a:cs typeface="Times New Roman"/>
              </a:rPr>
              <a:t>Email:</a:t>
            </a:r>
            <a:r>
              <a:rPr lang="en-US" sz="1400" spc="-10" dirty="0">
                <a:latin typeface="Times New Roman"/>
                <a:cs typeface="Times New Roman"/>
              </a:rPr>
              <a:t> cshewale991@gmail.com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dirty="0">
                <a:latin typeface="Times New Roman"/>
                <a:cs typeface="Times New Roman"/>
              </a:rPr>
              <a:t>Mobile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No:</a:t>
            </a:r>
            <a:r>
              <a:rPr lang="en-US" sz="1400" spc="-25" dirty="0">
                <a:latin typeface="Times New Roman"/>
                <a:cs typeface="Times New Roman"/>
              </a:rPr>
              <a:t> 7387793099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9651F-6D97-45C1-002E-8F3FF5E81CAC}"/>
              </a:ext>
            </a:extLst>
          </p:cNvPr>
          <p:cNvSpPr txBox="1"/>
          <p:nvPr/>
        </p:nvSpPr>
        <p:spPr>
          <a:xfrm>
            <a:off x="8373228" y="3982493"/>
            <a:ext cx="3131172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20"/>
              </a:spcBef>
            </a:pPr>
            <a:r>
              <a:rPr lang="en-US" sz="1400" dirty="0">
                <a:latin typeface="Times New Roman"/>
                <a:cs typeface="Times New Roman"/>
              </a:rPr>
              <a:t>Team</a:t>
            </a:r>
            <a:r>
              <a:rPr lang="en-US" sz="1400" spc="-45" dirty="0">
                <a:latin typeface="Times New Roman"/>
                <a:cs typeface="Times New Roman"/>
              </a:rPr>
              <a:t> </a:t>
            </a:r>
            <a:r>
              <a:rPr lang="en-US" sz="1400" dirty="0">
                <a:latin typeface="Times New Roman"/>
                <a:cs typeface="Times New Roman"/>
              </a:rPr>
              <a:t>Member</a:t>
            </a:r>
            <a:r>
              <a:rPr lang="en-US" sz="1400" spc="-10" dirty="0">
                <a:latin typeface="Times New Roman"/>
                <a:cs typeface="Times New Roman"/>
              </a:rPr>
              <a:t> </a:t>
            </a:r>
            <a:r>
              <a:rPr lang="en-US" sz="1400" spc="-25" dirty="0">
                <a:latin typeface="Times New Roman"/>
                <a:cs typeface="Times New Roman"/>
              </a:rPr>
              <a:t>5: </a:t>
            </a:r>
            <a:r>
              <a:rPr lang="en-US" sz="1400" b="1" spc="-25" dirty="0">
                <a:latin typeface="Times New Roman"/>
                <a:cs typeface="Times New Roman"/>
              </a:rPr>
              <a:t>Chetan </a:t>
            </a:r>
            <a:r>
              <a:rPr lang="en-US" sz="1400" b="1" spc="-25" dirty="0" err="1">
                <a:latin typeface="Times New Roman"/>
                <a:cs typeface="Times New Roman"/>
              </a:rPr>
              <a:t>Sawadatkar</a:t>
            </a:r>
            <a:endParaRPr lang="en-US" sz="1400" b="1" spc="-25" dirty="0">
              <a:latin typeface="Times New Roman"/>
              <a:cs typeface="Times New Roman"/>
            </a:endParaRP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Institution: </a:t>
            </a:r>
            <a:r>
              <a:rPr lang="en-US" sz="1400" spc="-10" dirty="0" err="1">
                <a:latin typeface="Times New Roman"/>
                <a:cs typeface="Times New Roman"/>
              </a:rPr>
              <a:t>Sinhgad</a:t>
            </a:r>
            <a:r>
              <a:rPr lang="en-US" sz="1400" spc="-10" dirty="0">
                <a:latin typeface="Times New Roman"/>
                <a:cs typeface="Times New Roman"/>
              </a:rPr>
              <a:t> College Of Engineering</a:t>
            </a:r>
          </a:p>
          <a:p>
            <a:pPr marL="12700" marR="5080">
              <a:lnSpc>
                <a:spcPct val="154200"/>
              </a:lnSpc>
              <a:spcBef>
                <a:spcPts val="13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Department: Electronics &amp; Telecommunication </a:t>
            </a:r>
            <a:r>
              <a:rPr lang="en-US" sz="1400" spc="-25" dirty="0"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ct val="155000"/>
              </a:lnSpc>
              <a:spcBef>
                <a:spcPts val="120"/>
              </a:spcBef>
            </a:pPr>
            <a:r>
              <a:rPr lang="en-US" sz="1400" spc="-10" dirty="0">
                <a:latin typeface="Times New Roman"/>
                <a:cs typeface="Times New Roman"/>
              </a:rPr>
              <a:t>Email: chetansawadatkar117@gmail.com</a:t>
            </a: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lang="en-US" sz="1400" dirty="0">
                <a:latin typeface="Times New Roman"/>
                <a:cs typeface="Times New Roman"/>
              </a:rPr>
              <a:t>Mobile</a:t>
            </a:r>
            <a:r>
              <a:rPr lang="en-US" sz="1400" spc="-15" dirty="0">
                <a:latin typeface="Times New Roman"/>
                <a:cs typeface="Times New Roman"/>
              </a:rPr>
              <a:t> </a:t>
            </a:r>
            <a:r>
              <a:rPr lang="en-US" sz="1400" spc="-25" dirty="0">
                <a:latin typeface="Times New Roman"/>
                <a:cs typeface="Times New Roman"/>
              </a:rPr>
              <a:t>No: 7058443880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Abstract: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6657975"/>
            <a:ext cx="12192000" cy="200025"/>
            <a:chOff x="0" y="6657975"/>
            <a:chExt cx="12192000" cy="200025"/>
          </a:xfrm>
          <a:solidFill>
            <a:srgbClr val="00B0F0"/>
          </a:solidFill>
        </p:grpSpPr>
        <p:sp>
          <p:nvSpPr>
            <p:cNvPr id="8" name="object 8"/>
            <p:cNvSpPr/>
            <p:nvPr/>
          </p:nvSpPr>
          <p:spPr>
            <a:xfrm>
              <a:off x="0" y="6657975"/>
              <a:ext cx="57150" cy="200025"/>
            </a:xfrm>
            <a:custGeom>
              <a:avLst/>
              <a:gdLst/>
              <a:ahLst/>
              <a:cxnLst/>
              <a:rect l="l" t="t" r="r" b="b"/>
              <a:pathLst>
                <a:path w="57150" h="200025">
                  <a:moveTo>
                    <a:pt x="0" y="200025"/>
                  </a:moveTo>
                  <a:lnTo>
                    <a:pt x="57150" y="200025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20002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50" y="6657975"/>
              <a:ext cx="12134850" cy="200025"/>
            </a:xfrm>
            <a:custGeom>
              <a:avLst/>
              <a:gdLst/>
              <a:ahLst/>
              <a:cxnLst/>
              <a:rect l="l" t="t" r="r" b="b"/>
              <a:pathLst>
                <a:path w="12134850" h="200025">
                  <a:moveTo>
                    <a:pt x="12134850" y="0"/>
                  </a:moveTo>
                  <a:lnTo>
                    <a:pt x="0" y="0"/>
                  </a:lnTo>
                  <a:lnTo>
                    <a:pt x="0" y="200025"/>
                  </a:lnTo>
                  <a:lnTo>
                    <a:pt x="12134850" y="200025"/>
                  </a:lnTo>
                  <a:lnTo>
                    <a:pt x="121348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CCD5DB0-DB46-42DA-00D4-C70C9926FD06}"/>
              </a:ext>
            </a:extLst>
          </p:cNvPr>
          <p:cNvSpPr txBox="1"/>
          <p:nvPr/>
        </p:nvSpPr>
        <p:spPr>
          <a:xfrm>
            <a:off x="536257" y="1697221"/>
            <a:ext cx="106003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Modern warfare demands real-time monitoring of soldier health and location for rapid decision-making and safety. Our system integrates wearable sensors with GPS and wireless communication to track a soldier’s vital health parameters and real-time location. This ensures immediate medical attention during injury and better strategic planning for troop movement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75" dirty="0"/>
              <a:t> </a:t>
            </a:r>
            <a:r>
              <a:rPr dirty="0"/>
              <a:t>Statement</a:t>
            </a:r>
            <a:r>
              <a:rPr spc="130" dirty="0"/>
              <a:t> </a:t>
            </a:r>
            <a:r>
              <a:rPr spc="-50" dirty="0"/>
              <a:t>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B6FEB-0833-5185-A76C-2F19FB2A40A7}"/>
              </a:ext>
            </a:extLst>
          </p:cNvPr>
          <p:cNvSpPr txBox="1"/>
          <p:nvPr/>
        </p:nvSpPr>
        <p:spPr>
          <a:xfrm>
            <a:off x="536257" y="1905506"/>
            <a:ext cx="92170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Lack of real-time soldier monitoring on the battlefield.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Difficulty in locating injured personnel.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Delayed medical response leading to fatalities.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Inefficient troop tracking during complex missions.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Originality</a:t>
            </a:r>
            <a:r>
              <a:rPr spc="55" dirty="0"/>
              <a:t> </a:t>
            </a:r>
            <a:r>
              <a:rPr dirty="0"/>
              <a:t>&amp;</a:t>
            </a:r>
            <a:r>
              <a:rPr spc="75" dirty="0"/>
              <a:t> </a:t>
            </a:r>
            <a:r>
              <a:rPr spc="-10" dirty="0"/>
              <a:t>Innovation: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2082902"/>
            <a:ext cx="10185400" cy="4591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3429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93530-D903-27CB-C4BD-6669CE46183B}"/>
              </a:ext>
            </a:extLst>
          </p:cNvPr>
          <p:cNvSpPr txBox="1"/>
          <p:nvPr/>
        </p:nvSpPr>
        <p:spPr>
          <a:xfrm>
            <a:off x="536257" y="1878677"/>
            <a:ext cx="98877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Integrates biometric sensors (heart rate, body temperature, etc.) with GPS.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Uses RF/Zigbee or GSM for real-time data transmission to base stations.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Compact, wearable system with energy-efficient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Immediate alert system for abnormal vitals or loss of communication.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264096"/>
            <a:ext cx="3983354" cy="1243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5"/>
              </a:spcBef>
            </a:pPr>
            <a:r>
              <a:rPr dirty="0"/>
              <a:t>Proposed</a:t>
            </a:r>
            <a:r>
              <a:rPr spc="45" dirty="0"/>
              <a:t> </a:t>
            </a:r>
            <a:r>
              <a:rPr spc="-10" dirty="0"/>
              <a:t>Solution</a:t>
            </a:r>
            <a:r>
              <a:rPr u="none" spc="-10" dirty="0"/>
              <a:t> </a:t>
            </a:r>
            <a:r>
              <a:rPr dirty="0"/>
              <a:t>&amp;</a:t>
            </a:r>
            <a:r>
              <a:rPr spc="50" dirty="0"/>
              <a:t> </a:t>
            </a:r>
            <a:r>
              <a:rPr dirty="0"/>
              <a:t>Feasibility</a:t>
            </a:r>
            <a:r>
              <a:rPr spc="30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6257" y="1988840"/>
            <a:ext cx="9859645" cy="3413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r>
              <a:rPr lang="en-US" sz="3600" dirty="0"/>
              <a:t>We propose a wearable, lightweight device that continuously monitors a soldier’s vitals and location. Data is transmitted to a remote control center where abnormalities trigger alerts. The use of affordable and reliable components ensures feasibility for large-scale deployment.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203580"/>
            <a:ext cx="5164455" cy="1475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95"/>
              </a:spcBef>
            </a:pPr>
            <a:r>
              <a:rPr dirty="0"/>
              <a:t>Scalability</a:t>
            </a:r>
            <a:r>
              <a:rPr spc="60" dirty="0"/>
              <a:t> </a:t>
            </a:r>
            <a:r>
              <a:rPr dirty="0"/>
              <a:t>&amp;</a:t>
            </a:r>
            <a:r>
              <a:rPr spc="20" dirty="0"/>
              <a:t> </a:t>
            </a:r>
            <a:r>
              <a:rPr spc="-10" dirty="0"/>
              <a:t>Industrial</a:t>
            </a:r>
            <a:r>
              <a:rPr u="none" spc="-10" dirty="0"/>
              <a:t> </a:t>
            </a:r>
            <a:r>
              <a:rPr spc="-10" dirty="0"/>
              <a:t>Applicability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57" y="2276872"/>
            <a:ext cx="10584815" cy="304442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Can be scaled across military divisions.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Adaptable for disaster response teams, fire departments, or extreme sports.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Compatible with cloud-based command and control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Low-cost, durable, and customizable.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255269"/>
            <a:ext cx="3740150" cy="13684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0"/>
              </a:spcBef>
            </a:pPr>
            <a:r>
              <a:rPr sz="4400" dirty="0"/>
              <a:t>Societal</a:t>
            </a:r>
            <a:r>
              <a:rPr sz="4400" spc="-130" dirty="0"/>
              <a:t> </a:t>
            </a:r>
            <a:r>
              <a:rPr sz="4400" spc="-10" dirty="0"/>
              <a:t>Impact</a:t>
            </a:r>
            <a:r>
              <a:rPr sz="4400" u="none" spc="-10" dirty="0"/>
              <a:t> </a:t>
            </a:r>
            <a:r>
              <a:rPr sz="4400" dirty="0"/>
              <a:t>&amp;</a:t>
            </a:r>
            <a:r>
              <a:rPr sz="4400" spc="5" dirty="0"/>
              <a:t> </a:t>
            </a:r>
            <a:r>
              <a:rPr sz="4400" spc="-10" dirty="0"/>
              <a:t>Relevance:</a:t>
            </a:r>
            <a:endParaRPr sz="4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95ADA9B7-E727-EBFB-E9EA-01CCCB40CA8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4817" y="2060848"/>
            <a:ext cx="864096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lives through timely medical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national defense and troop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peace of mind to families.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 the door for smart defense technology and IoT in the military sector.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5550" y="328796"/>
            <a:ext cx="1321836" cy="71192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7150" y="6657975"/>
            <a:ext cx="12134850" cy="200025"/>
          </a:xfrm>
          <a:custGeom>
            <a:avLst/>
            <a:gdLst/>
            <a:ahLst/>
            <a:cxnLst/>
            <a:rect l="l" t="t" r="r" b="b"/>
            <a:pathLst>
              <a:path w="12134850" h="200025">
                <a:moveTo>
                  <a:pt x="12134850" y="0"/>
                </a:moveTo>
                <a:lnTo>
                  <a:pt x="0" y="0"/>
                </a:lnTo>
                <a:lnTo>
                  <a:pt x="0" y="200025"/>
                </a:lnTo>
                <a:lnTo>
                  <a:pt x="12134850" y="200025"/>
                </a:lnTo>
                <a:lnTo>
                  <a:pt x="121348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C00548-F618-5D6E-281A-57BD572E2D5E}"/>
              </a:ext>
            </a:extLst>
          </p:cNvPr>
          <p:cNvSpPr txBox="1"/>
          <p:nvPr/>
        </p:nvSpPr>
        <p:spPr>
          <a:xfrm>
            <a:off x="536257" y="1623694"/>
            <a:ext cx="106699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200" dirty="0"/>
              <a:t>Design of wearable module with sensors and microcontroller (e.g., Arduino/ESP32).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Integration of GPS for tracking.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Communication setup (Zigbee/GSM/Bluetooth).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Backend software for monitoring and alert generation.</a:t>
            </a:r>
          </a:p>
          <a:p>
            <a:pPr>
              <a:buFont typeface="+mj-lt"/>
              <a:buAutoNum type="arabicPeriod"/>
            </a:pPr>
            <a:r>
              <a:rPr lang="en-US" sz="3200" dirty="0"/>
              <a:t>Field testing and validation.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753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PowerPoint Presentation</vt:lpstr>
      <vt:lpstr>Team Details:</vt:lpstr>
      <vt:lpstr>Abstract:</vt:lpstr>
      <vt:lpstr>Problem Statement :</vt:lpstr>
      <vt:lpstr>Originality &amp; Innovation:</vt:lpstr>
      <vt:lpstr>Proposed Solution &amp; Feasibility :</vt:lpstr>
      <vt:lpstr>Scalability &amp; Industrial Applicability</vt:lpstr>
      <vt:lpstr>Societal Impact &amp; Relevance:</vt:lpstr>
      <vt:lpstr>Methodology:</vt:lpstr>
      <vt:lpstr>Architechture:</vt:lpstr>
      <vt:lpstr>Expected Outcomes: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Prajakta</dc:creator>
  <cp:lastModifiedBy>Ayan Shaikh</cp:lastModifiedBy>
  <cp:revision>11</cp:revision>
  <dcterms:created xsi:type="dcterms:W3CDTF">2025-02-17T06:47:57Z</dcterms:created>
  <dcterms:modified xsi:type="dcterms:W3CDTF">2025-04-16T05:27:49Z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2025-02-16T00:00:00Z</vt:filetime>
  </property>
  <property fmtid="{D5CDD505-2E9C-101B-9397-08002B2CF9AE}" pid="3" name="LastSaved">
    <vt:filetime>2025-02-17T00:00:00Z</vt:filetime>
  </property>
</Properties>
</file>