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6" autoAdjust="0"/>
    <p:restoredTop sz="94660"/>
  </p:normalViewPr>
  <p:slideViewPr>
    <p:cSldViewPr snapToGrid="0">
      <p:cViewPr>
        <p:scale>
          <a:sx n="66" d="100"/>
          <a:sy n="66" d="100"/>
        </p:scale>
        <p:origin x="1238"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4C8CCA-557E-45E1-BCB8-0182A8FBAAA9}"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CA4E782-A7C3-4070-8BE2-8EA09976A61A}" type="slidenum">
              <a:rPr lang="en-IN" smtClean="0"/>
              <a:t>‹#›</a:t>
            </a:fld>
            <a:endParaRPr lang="en-IN"/>
          </a:p>
        </p:txBody>
      </p:sp>
    </p:spTree>
    <p:extLst>
      <p:ext uri="{BB962C8B-B14F-4D97-AF65-F5344CB8AC3E}">
        <p14:creationId xmlns:p14="http://schemas.microsoft.com/office/powerpoint/2010/main" val="3877876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C8CCA-557E-45E1-BCB8-0182A8FBAAA9}"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A4E782-A7C3-4070-8BE2-8EA09976A61A}" type="slidenum">
              <a:rPr lang="en-IN" smtClean="0"/>
              <a:t>‹#›</a:t>
            </a:fld>
            <a:endParaRPr lang="en-IN"/>
          </a:p>
        </p:txBody>
      </p:sp>
    </p:spTree>
    <p:extLst>
      <p:ext uri="{BB962C8B-B14F-4D97-AF65-F5344CB8AC3E}">
        <p14:creationId xmlns:p14="http://schemas.microsoft.com/office/powerpoint/2010/main" val="4216595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C8CCA-557E-45E1-BCB8-0182A8FBAAA9}"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A4E782-A7C3-4070-8BE2-8EA09976A61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10305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4C8CCA-557E-45E1-BCB8-0182A8FBAAA9}"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A4E782-A7C3-4070-8BE2-8EA09976A61A}" type="slidenum">
              <a:rPr lang="en-IN" smtClean="0"/>
              <a:t>‹#›</a:t>
            </a:fld>
            <a:endParaRPr lang="en-IN"/>
          </a:p>
        </p:txBody>
      </p:sp>
    </p:spTree>
    <p:extLst>
      <p:ext uri="{BB962C8B-B14F-4D97-AF65-F5344CB8AC3E}">
        <p14:creationId xmlns:p14="http://schemas.microsoft.com/office/powerpoint/2010/main" val="3416020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4C8CCA-557E-45E1-BCB8-0182A8FBAAA9}"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A4E782-A7C3-4070-8BE2-8EA09976A61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05391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4C8CCA-557E-45E1-BCB8-0182A8FBAAA9}"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A4E782-A7C3-4070-8BE2-8EA09976A61A}" type="slidenum">
              <a:rPr lang="en-IN" smtClean="0"/>
              <a:t>‹#›</a:t>
            </a:fld>
            <a:endParaRPr lang="en-IN"/>
          </a:p>
        </p:txBody>
      </p:sp>
    </p:spTree>
    <p:extLst>
      <p:ext uri="{BB962C8B-B14F-4D97-AF65-F5344CB8AC3E}">
        <p14:creationId xmlns:p14="http://schemas.microsoft.com/office/powerpoint/2010/main" val="1125825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C8CCA-557E-45E1-BCB8-0182A8FBAAA9}"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A4E782-A7C3-4070-8BE2-8EA09976A61A}" type="slidenum">
              <a:rPr lang="en-IN" smtClean="0"/>
              <a:t>‹#›</a:t>
            </a:fld>
            <a:endParaRPr lang="en-IN"/>
          </a:p>
        </p:txBody>
      </p:sp>
    </p:spTree>
    <p:extLst>
      <p:ext uri="{BB962C8B-B14F-4D97-AF65-F5344CB8AC3E}">
        <p14:creationId xmlns:p14="http://schemas.microsoft.com/office/powerpoint/2010/main" val="1809065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C8CCA-557E-45E1-BCB8-0182A8FBAAA9}"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A4E782-A7C3-4070-8BE2-8EA09976A61A}" type="slidenum">
              <a:rPr lang="en-IN" smtClean="0"/>
              <a:t>‹#›</a:t>
            </a:fld>
            <a:endParaRPr lang="en-IN"/>
          </a:p>
        </p:txBody>
      </p:sp>
    </p:spTree>
    <p:extLst>
      <p:ext uri="{BB962C8B-B14F-4D97-AF65-F5344CB8AC3E}">
        <p14:creationId xmlns:p14="http://schemas.microsoft.com/office/powerpoint/2010/main" val="3882024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C8CCA-557E-45E1-BCB8-0182A8FBAAA9}"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A4E782-A7C3-4070-8BE2-8EA09976A61A}" type="slidenum">
              <a:rPr lang="en-IN" smtClean="0"/>
              <a:t>‹#›</a:t>
            </a:fld>
            <a:endParaRPr lang="en-IN"/>
          </a:p>
        </p:txBody>
      </p:sp>
    </p:spTree>
    <p:extLst>
      <p:ext uri="{BB962C8B-B14F-4D97-AF65-F5344CB8AC3E}">
        <p14:creationId xmlns:p14="http://schemas.microsoft.com/office/powerpoint/2010/main" val="2408582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C8CCA-557E-45E1-BCB8-0182A8FBAAA9}"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A4E782-A7C3-4070-8BE2-8EA09976A61A}" type="slidenum">
              <a:rPr lang="en-IN" smtClean="0"/>
              <a:t>‹#›</a:t>
            </a:fld>
            <a:endParaRPr lang="en-IN"/>
          </a:p>
        </p:txBody>
      </p:sp>
    </p:spTree>
    <p:extLst>
      <p:ext uri="{BB962C8B-B14F-4D97-AF65-F5344CB8AC3E}">
        <p14:creationId xmlns:p14="http://schemas.microsoft.com/office/powerpoint/2010/main" val="3778253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4C8CCA-557E-45E1-BCB8-0182A8FBAAA9}"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CA4E782-A7C3-4070-8BE2-8EA09976A61A}" type="slidenum">
              <a:rPr lang="en-IN" smtClean="0"/>
              <a:t>‹#›</a:t>
            </a:fld>
            <a:endParaRPr lang="en-IN"/>
          </a:p>
        </p:txBody>
      </p:sp>
    </p:spTree>
    <p:extLst>
      <p:ext uri="{BB962C8B-B14F-4D97-AF65-F5344CB8AC3E}">
        <p14:creationId xmlns:p14="http://schemas.microsoft.com/office/powerpoint/2010/main" val="1127164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4C8CCA-557E-45E1-BCB8-0182A8FBAAA9}" type="datetimeFigureOut">
              <a:rPr lang="en-IN" smtClean="0"/>
              <a:t>13-06-2022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CA4E782-A7C3-4070-8BE2-8EA09976A61A}" type="slidenum">
              <a:rPr lang="en-IN" smtClean="0"/>
              <a:t>‹#›</a:t>
            </a:fld>
            <a:endParaRPr lang="en-IN"/>
          </a:p>
        </p:txBody>
      </p:sp>
    </p:spTree>
    <p:extLst>
      <p:ext uri="{BB962C8B-B14F-4D97-AF65-F5344CB8AC3E}">
        <p14:creationId xmlns:p14="http://schemas.microsoft.com/office/powerpoint/2010/main" val="1922534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4C8CCA-557E-45E1-BCB8-0182A8FBAAA9}" type="datetimeFigureOut">
              <a:rPr lang="en-IN" smtClean="0"/>
              <a:t>13-06-2022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CA4E782-A7C3-4070-8BE2-8EA09976A61A}" type="slidenum">
              <a:rPr lang="en-IN" smtClean="0"/>
              <a:t>‹#›</a:t>
            </a:fld>
            <a:endParaRPr lang="en-IN"/>
          </a:p>
        </p:txBody>
      </p:sp>
    </p:spTree>
    <p:extLst>
      <p:ext uri="{BB962C8B-B14F-4D97-AF65-F5344CB8AC3E}">
        <p14:creationId xmlns:p14="http://schemas.microsoft.com/office/powerpoint/2010/main" val="161396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C8CCA-557E-45E1-BCB8-0182A8FBAAA9}" type="datetimeFigureOut">
              <a:rPr lang="en-IN" smtClean="0"/>
              <a:t>13-06-2022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CA4E782-A7C3-4070-8BE2-8EA09976A61A}" type="slidenum">
              <a:rPr lang="en-IN" smtClean="0"/>
              <a:t>‹#›</a:t>
            </a:fld>
            <a:endParaRPr lang="en-IN"/>
          </a:p>
        </p:txBody>
      </p:sp>
    </p:spTree>
    <p:extLst>
      <p:ext uri="{BB962C8B-B14F-4D97-AF65-F5344CB8AC3E}">
        <p14:creationId xmlns:p14="http://schemas.microsoft.com/office/powerpoint/2010/main" val="93721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C8CCA-557E-45E1-BCB8-0182A8FBAAA9}"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CA4E782-A7C3-4070-8BE2-8EA09976A61A}" type="slidenum">
              <a:rPr lang="en-IN" smtClean="0"/>
              <a:t>‹#›</a:t>
            </a:fld>
            <a:endParaRPr lang="en-IN"/>
          </a:p>
        </p:txBody>
      </p:sp>
    </p:spTree>
    <p:extLst>
      <p:ext uri="{BB962C8B-B14F-4D97-AF65-F5344CB8AC3E}">
        <p14:creationId xmlns:p14="http://schemas.microsoft.com/office/powerpoint/2010/main" val="3889019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C8CCA-557E-45E1-BCB8-0182A8FBAAA9}"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A4E782-A7C3-4070-8BE2-8EA09976A61A}" type="slidenum">
              <a:rPr lang="en-IN" smtClean="0"/>
              <a:t>‹#›</a:t>
            </a:fld>
            <a:endParaRPr lang="en-IN"/>
          </a:p>
        </p:txBody>
      </p:sp>
    </p:spTree>
    <p:extLst>
      <p:ext uri="{BB962C8B-B14F-4D97-AF65-F5344CB8AC3E}">
        <p14:creationId xmlns:p14="http://schemas.microsoft.com/office/powerpoint/2010/main" val="110737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04C8CCA-557E-45E1-BCB8-0182A8FBAAA9}" type="datetimeFigureOut">
              <a:rPr lang="en-IN" smtClean="0"/>
              <a:t>13-06-2022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CA4E782-A7C3-4070-8BE2-8EA09976A61A}" type="slidenum">
              <a:rPr lang="en-IN" smtClean="0"/>
              <a:t>‹#›</a:t>
            </a:fld>
            <a:endParaRPr lang="en-IN"/>
          </a:p>
        </p:txBody>
      </p:sp>
    </p:spTree>
    <p:extLst>
      <p:ext uri="{BB962C8B-B14F-4D97-AF65-F5344CB8AC3E}">
        <p14:creationId xmlns:p14="http://schemas.microsoft.com/office/powerpoint/2010/main" val="3419546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83BBFD-440C-7604-58FD-EEF02689D036}"/>
              </a:ext>
            </a:extLst>
          </p:cNvPr>
          <p:cNvSpPr>
            <a:spLocks noGrp="1"/>
          </p:cNvSpPr>
          <p:nvPr>
            <p:ph type="ctrTitle"/>
          </p:nvPr>
        </p:nvSpPr>
        <p:spPr>
          <a:xfrm>
            <a:off x="1054360" y="933062"/>
            <a:ext cx="10593144" cy="3125754"/>
          </a:xfrm>
        </p:spPr>
        <p:txBody>
          <a:bodyPr>
            <a:normAutofit fontScale="90000"/>
          </a:bodyPr>
          <a:lstStyle/>
          <a:p>
            <a:r>
              <a:rPr lang="en-IN" sz="8000" b="1" dirty="0"/>
              <a:t>ATULYA</a:t>
            </a:r>
            <a:br>
              <a:rPr lang="en-IN" sz="8000" b="1" dirty="0"/>
            </a:br>
            <a:br>
              <a:rPr lang="en-IN" sz="8000" b="1" dirty="0"/>
            </a:br>
            <a:r>
              <a:rPr lang="en-IN" sz="5300" u="sng" dirty="0"/>
              <a:t>Smart stick for the visually impaired</a:t>
            </a:r>
          </a:p>
        </p:txBody>
      </p:sp>
      <p:sp>
        <p:nvSpPr>
          <p:cNvPr id="5" name="Subtitle 4">
            <a:extLst>
              <a:ext uri="{FF2B5EF4-FFF2-40B4-BE49-F238E27FC236}">
                <a16:creationId xmlns:a16="http://schemas.microsoft.com/office/drawing/2014/main" id="{5A9A8CD7-FE36-5E81-55A8-002D8255B8B1}"/>
              </a:ext>
            </a:extLst>
          </p:cNvPr>
          <p:cNvSpPr>
            <a:spLocks noGrp="1"/>
          </p:cNvSpPr>
          <p:nvPr>
            <p:ph type="subTitle" idx="1"/>
          </p:nvPr>
        </p:nvSpPr>
        <p:spPr>
          <a:xfrm>
            <a:off x="1802168" y="4527611"/>
            <a:ext cx="8833281" cy="1793289"/>
          </a:xfrm>
        </p:spPr>
        <p:txBody>
          <a:bodyPr>
            <a:normAutofit/>
          </a:bodyPr>
          <a:lstStyle/>
          <a:p>
            <a:r>
              <a:rPr lang="en-IN" dirty="0"/>
              <a:t> </a:t>
            </a:r>
          </a:p>
          <a:p>
            <a:r>
              <a:rPr lang="en-IN" sz="3200" dirty="0"/>
              <a:t>NAME: AYANTIKA CHATTERJEE</a:t>
            </a:r>
          </a:p>
          <a:p>
            <a:r>
              <a:rPr lang="en-IN" sz="3200" dirty="0"/>
              <a:t>ADM NO: 21JE0202</a:t>
            </a:r>
          </a:p>
        </p:txBody>
      </p:sp>
      <p:pic>
        <p:nvPicPr>
          <p:cNvPr id="6" name="Picture 2" descr="RoboISM - Robotics and Artificial Intelligence Club | LinkedIn">
            <a:extLst>
              <a:ext uri="{FF2B5EF4-FFF2-40B4-BE49-F238E27FC236}">
                <a16:creationId xmlns:a16="http://schemas.microsoft.com/office/drawing/2014/main" id="{E84B5D1C-D9D1-E7A9-CEFA-36A8C3ADF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5563" y="0"/>
            <a:ext cx="3246437" cy="2979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883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A13D-3B25-1B56-8F0F-82771D27AA6E}"/>
              </a:ext>
            </a:extLst>
          </p:cNvPr>
          <p:cNvSpPr>
            <a:spLocks noGrp="1"/>
          </p:cNvSpPr>
          <p:nvPr>
            <p:ph type="title"/>
          </p:nvPr>
        </p:nvSpPr>
        <p:spPr/>
        <p:txBody>
          <a:bodyPr/>
          <a:lstStyle/>
          <a:p>
            <a:r>
              <a:rPr lang="en-IN" u="sng" dirty="0"/>
              <a:t>PROBLEM STATEMENT</a:t>
            </a:r>
            <a:r>
              <a:rPr lang="en-IN" dirty="0"/>
              <a:t>: </a:t>
            </a:r>
          </a:p>
        </p:txBody>
      </p:sp>
      <p:sp>
        <p:nvSpPr>
          <p:cNvPr id="3" name="Content Placeholder 2">
            <a:extLst>
              <a:ext uri="{FF2B5EF4-FFF2-40B4-BE49-F238E27FC236}">
                <a16:creationId xmlns:a16="http://schemas.microsoft.com/office/drawing/2014/main" id="{E9DB3617-59A9-4B8A-97FC-2E75A43BF8D3}"/>
              </a:ext>
            </a:extLst>
          </p:cNvPr>
          <p:cNvSpPr>
            <a:spLocks noGrp="1"/>
          </p:cNvSpPr>
          <p:nvPr>
            <p:ph idx="1"/>
          </p:nvPr>
        </p:nvSpPr>
        <p:spPr/>
        <p:txBody>
          <a:bodyPr/>
          <a:lstStyle/>
          <a:p>
            <a:r>
              <a:rPr lang="en-IN" dirty="0"/>
              <a:t>People who are visually impaired often find it incredibly difficult to navigate life because of their physical limitations. They have to depend on others to help them move around, even inside their own home. </a:t>
            </a:r>
          </a:p>
          <a:p>
            <a:pPr marL="0" indent="0">
              <a:buNone/>
            </a:pPr>
            <a:endParaRPr lang="en-IN" dirty="0"/>
          </a:p>
          <a:p>
            <a:r>
              <a:rPr lang="en-IN" dirty="0"/>
              <a:t>Even when they are alone, family and friends are, quite understandably, worried about them and would like to be informed about their whereabouts.</a:t>
            </a:r>
          </a:p>
          <a:p>
            <a:endParaRPr lang="en-IN" dirty="0"/>
          </a:p>
          <a:p>
            <a:r>
              <a:rPr lang="en-IN" dirty="0"/>
              <a:t>Using sticks to move around is the only affordable solution to their problem. But sticks are primitive and are often useless.</a:t>
            </a:r>
          </a:p>
        </p:txBody>
      </p:sp>
    </p:spTree>
    <p:extLst>
      <p:ext uri="{BB962C8B-B14F-4D97-AF65-F5344CB8AC3E}">
        <p14:creationId xmlns:p14="http://schemas.microsoft.com/office/powerpoint/2010/main" val="90916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7F568-3322-C8F0-F8DB-651766EDD333}"/>
              </a:ext>
            </a:extLst>
          </p:cNvPr>
          <p:cNvSpPr>
            <a:spLocks noGrp="1"/>
          </p:cNvSpPr>
          <p:nvPr>
            <p:ph type="title"/>
          </p:nvPr>
        </p:nvSpPr>
        <p:spPr/>
        <p:txBody>
          <a:bodyPr>
            <a:normAutofit fontScale="90000"/>
          </a:bodyPr>
          <a:lstStyle/>
          <a:p>
            <a:br>
              <a:rPr lang="en-IN" dirty="0"/>
            </a:br>
            <a:r>
              <a:rPr lang="en-IN" sz="5400" dirty="0"/>
              <a:t> </a:t>
            </a:r>
            <a:r>
              <a:rPr lang="en-IN" sz="5400" u="sng" dirty="0"/>
              <a:t>PROPOSED SOLUTION</a:t>
            </a:r>
          </a:p>
        </p:txBody>
      </p:sp>
      <p:sp>
        <p:nvSpPr>
          <p:cNvPr id="3" name="Content Placeholder 2">
            <a:extLst>
              <a:ext uri="{FF2B5EF4-FFF2-40B4-BE49-F238E27FC236}">
                <a16:creationId xmlns:a16="http://schemas.microsoft.com/office/drawing/2014/main" id="{A7C8A5F3-96E5-7F1F-B9C0-4C451160C613}"/>
              </a:ext>
            </a:extLst>
          </p:cNvPr>
          <p:cNvSpPr>
            <a:spLocks noGrp="1"/>
          </p:cNvSpPr>
          <p:nvPr>
            <p:ph idx="1"/>
          </p:nvPr>
        </p:nvSpPr>
        <p:spPr/>
        <p:txBody>
          <a:bodyPr/>
          <a:lstStyle/>
          <a:p>
            <a:pPr marL="0" indent="0">
              <a:buNone/>
            </a:pPr>
            <a:r>
              <a:rPr lang="en-IN" dirty="0"/>
              <a:t>We aim to provide visually impaired people a product that would help them navigate life respectfully and make them independent.</a:t>
            </a:r>
          </a:p>
          <a:p>
            <a:pPr marL="0" indent="0">
              <a:buNone/>
            </a:pPr>
            <a:r>
              <a:rPr lang="en-IN" dirty="0"/>
              <a:t> We will produce a smart  stick which will be able to detect the presence of        </a:t>
            </a:r>
          </a:p>
          <a:p>
            <a:pPr marL="0" indent="0">
              <a:buNone/>
            </a:pPr>
            <a:r>
              <a:rPr lang="en-IN" dirty="0"/>
              <a:t> objects. Also, as the distance of the object from the user increases, the  </a:t>
            </a:r>
          </a:p>
          <a:p>
            <a:pPr marL="0" indent="0">
              <a:buNone/>
            </a:pPr>
            <a:r>
              <a:rPr lang="en-IN" dirty="0"/>
              <a:t> frequency of the sound produced increases and hence the user is also  able    to estimate the position of the object. </a:t>
            </a:r>
          </a:p>
          <a:p>
            <a:pPr marL="0" indent="0">
              <a:buNone/>
            </a:pPr>
            <a:r>
              <a:rPr lang="en-IN" dirty="0"/>
              <a:t>If the user gets </a:t>
            </a:r>
            <a:r>
              <a:rPr lang="en-IN" dirty="0" err="1"/>
              <a:t>gets</a:t>
            </a:r>
            <a:r>
              <a:rPr lang="en-IN" dirty="0"/>
              <a:t> lost for some reason, they can click a push button and the location of the user will be sent to a pre-decided mobile number through a SMS.</a:t>
            </a:r>
          </a:p>
          <a:p>
            <a:pPr marL="0" indent="0">
              <a:buNone/>
            </a:pPr>
            <a:r>
              <a:rPr lang="en-IN" dirty="0"/>
              <a:t> </a:t>
            </a:r>
          </a:p>
        </p:txBody>
      </p:sp>
    </p:spTree>
    <p:extLst>
      <p:ext uri="{BB962C8B-B14F-4D97-AF65-F5344CB8AC3E}">
        <p14:creationId xmlns:p14="http://schemas.microsoft.com/office/powerpoint/2010/main" val="2904422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913A-6A19-8A05-A0E1-AE421497E711}"/>
              </a:ext>
            </a:extLst>
          </p:cNvPr>
          <p:cNvSpPr>
            <a:spLocks noGrp="1"/>
          </p:cNvSpPr>
          <p:nvPr>
            <p:ph type="title"/>
          </p:nvPr>
        </p:nvSpPr>
        <p:spPr/>
        <p:txBody>
          <a:bodyPr>
            <a:normAutofit/>
          </a:bodyPr>
          <a:lstStyle/>
          <a:p>
            <a:r>
              <a:rPr lang="en-IN" sz="6000" dirty="0"/>
              <a:t>COMPONENTS</a:t>
            </a:r>
          </a:p>
        </p:txBody>
      </p:sp>
      <p:sp>
        <p:nvSpPr>
          <p:cNvPr id="3" name="Content Placeholder 2">
            <a:extLst>
              <a:ext uri="{FF2B5EF4-FFF2-40B4-BE49-F238E27FC236}">
                <a16:creationId xmlns:a16="http://schemas.microsoft.com/office/drawing/2014/main" id="{21751661-6708-D6BB-79EF-E44163360CAC}"/>
              </a:ext>
            </a:extLst>
          </p:cNvPr>
          <p:cNvSpPr>
            <a:spLocks noGrp="1"/>
          </p:cNvSpPr>
          <p:nvPr>
            <p:ph idx="1"/>
          </p:nvPr>
        </p:nvSpPr>
        <p:spPr/>
        <p:txBody>
          <a:bodyPr/>
          <a:lstStyle/>
          <a:p>
            <a:r>
              <a:rPr lang="en-IN" dirty="0"/>
              <a:t>1. Arduino UNO Board</a:t>
            </a:r>
          </a:p>
          <a:p>
            <a:r>
              <a:rPr lang="en-IN" dirty="0"/>
              <a:t>2. Connecting Wires</a:t>
            </a:r>
          </a:p>
          <a:p>
            <a:r>
              <a:rPr lang="en-IN" dirty="0"/>
              <a:t>3. Resistors</a:t>
            </a:r>
          </a:p>
          <a:p>
            <a:r>
              <a:rPr lang="en-IN" dirty="0"/>
              <a:t>4.Piezo buzzer</a:t>
            </a:r>
          </a:p>
          <a:p>
            <a:r>
              <a:rPr lang="en-IN" dirty="0"/>
              <a:t>5. GPS module: NEO-6m</a:t>
            </a:r>
          </a:p>
          <a:p>
            <a:r>
              <a:rPr lang="en-IN" dirty="0"/>
              <a:t>6. GSM Module</a:t>
            </a:r>
          </a:p>
          <a:p>
            <a:r>
              <a:rPr lang="en-IN" dirty="0"/>
              <a:t>7.Breadboard</a:t>
            </a:r>
          </a:p>
          <a:p>
            <a:r>
              <a:rPr lang="en-IN" dirty="0"/>
              <a:t>8.Push button</a:t>
            </a:r>
          </a:p>
          <a:p>
            <a:r>
              <a:rPr lang="en-IN" dirty="0"/>
              <a:t>9.Ultrasonic sensor</a:t>
            </a:r>
          </a:p>
          <a:p>
            <a:endParaRPr lang="en-IN" dirty="0"/>
          </a:p>
        </p:txBody>
      </p:sp>
    </p:spTree>
    <p:extLst>
      <p:ext uri="{BB962C8B-B14F-4D97-AF65-F5344CB8AC3E}">
        <p14:creationId xmlns:p14="http://schemas.microsoft.com/office/powerpoint/2010/main" val="1628287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2532E-5D4B-4B6E-9366-0C723DB7D66D}"/>
              </a:ext>
            </a:extLst>
          </p:cNvPr>
          <p:cNvSpPr>
            <a:spLocks noGrp="1"/>
          </p:cNvSpPr>
          <p:nvPr>
            <p:ph type="title"/>
          </p:nvPr>
        </p:nvSpPr>
        <p:spPr>
          <a:xfrm>
            <a:off x="2557425" y="382976"/>
            <a:ext cx="8947188" cy="998950"/>
          </a:xfrm>
        </p:spPr>
        <p:txBody>
          <a:bodyPr/>
          <a:lstStyle/>
          <a:p>
            <a:r>
              <a:rPr lang="en-IN" u="sng" dirty="0"/>
              <a:t>CIRCUIT</a:t>
            </a:r>
          </a:p>
        </p:txBody>
      </p:sp>
      <p:pic>
        <p:nvPicPr>
          <p:cNvPr id="5" name="Content Placeholder 4">
            <a:extLst>
              <a:ext uri="{FF2B5EF4-FFF2-40B4-BE49-F238E27FC236}">
                <a16:creationId xmlns:a16="http://schemas.microsoft.com/office/drawing/2014/main" id="{80EB9427-6B83-C7AA-D393-32A14556AE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0731" y="1139068"/>
            <a:ext cx="10365533" cy="5360627"/>
          </a:xfrm>
        </p:spPr>
      </p:pic>
      <p:sp>
        <p:nvSpPr>
          <p:cNvPr id="6" name="TextBox 5">
            <a:extLst>
              <a:ext uri="{FF2B5EF4-FFF2-40B4-BE49-F238E27FC236}">
                <a16:creationId xmlns:a16="http://schemas.microsoft.com/office/drawing/2014/main" id="{193667E8-34E4-15B0-7E30-8F9B24ACE6E1}"/>
              </a:ext>
            </a:extLst>
          </p:cNvPr>
          <p:cNvSpPr txBox="1"/>
          <p:nvPr/>
        </p:nvSpPr>
        <p:spPr>
          <a:xfrm>
            <a:off x="5927089" y="6235336"/>
            <a:ext cx="568960" cy="338554"/>
          </a:xfrm>
          <a:prstGeom prst="rect">
            <a:avLst/>
          </a:prstGeom>
          <a:noFill/>
        </p:spPr>
        <p:txBody>
          <a:bodyPr wrap="square" rtlCol="0">
            <a:spAutoFit/>
          </a:bodyPr>
          <a:lstStyle/>
          <a:p>
            <a:r>
              <a:rPr lang="en-IN" sz="1600" dirty="0"/>
              <a:t>5v</a:t>
            </a:r>
          </a:p>
        </p:txBody>
      </p:sp>
      <p:sp>
        <p:nvSpPr>
          <p:cNvPr id="7" name="TextBox 6">
            <a:extLst>
              <a:ext uri="{FF2B5EF4-FFF2-40B4-BE49-F238E27FC236}">
                <a16:creationId xmlns:a16="http://schemas.microsoft.com/office/drawing/2014/main" id="{F4869BDB-0237-F4FB-5D39-990BA2581D23}"/>
              </a:ext>
            </a:extLst>
          </p:cNvPr>
          <p:cNvSpPr txBox="1"/>
          <p:nvPr/>
        </p:nvSpPr>
        <p:spPr>
          <a:xfrm>
            <a:off x="6541132" y="6015703"/>
            <a:ext cx="45719" cy="923330"/>
          </a:xfrm>
          <a:prstGeom prst="rect">
            <a:avLst/>
          </a:prstGeom>
          <a:noFill/>
        </p:spPr>
        <p:txBody>
          <a:bodyPr wrap="square" rtlCol="0">
            <a:spAutoFit/>
          </a:bodyPr>
          <a:lstStyle/>
          <a:p>
            <a:r>
              <a:rPr lang="en-IN" dirty="0"/>
              <a:t>GND</a:t>
            </a:r>
          </a:p>
        </p:txBody>
      </p:sp>
      <p:sp>
        <p:nvSpPr>
          <p:cNvPr id="8" name="TextBox 7">
            <a:extLst>
              <a:ext uri="{FF2B5EF4-FFF2-40B4-BE49-F238E27FC236}">
                <a16:creationId xmlns:a16="http://schemas.microsoft.com/office/drawing/2014/main" id="{F5B82824-00BF-F4AE-AFE9-0023DDB7DEA5}"/>
              </a:ext>
            </a:extLst>
          </p:cNvPr>
          <p:cNvSpPr txBox="1"/>
          <p:nvPr/>
        </p:nvSpPr>
        <p:spPr>
          <a:xfrm>
            <a:off x="6831805" y="6235336"/>
            <a:ext cx="96520" cy="646331"/>
          </a:xfrm>
          <a:prstGeom prst="rect">
            <a:avLst/>
          </a:prstGeom>
          <a:noFill/>
        </p:spPr>
        <p:txBody>
          <a:bodyPr wrap="square" rtlCol="0">
            <a:spAutoFit/>
          </a:bodyPr>
          <a:lstStyle/>
          <a:p>
            <a:r>
              <a:rPr lang="en-IN" dirty="0"/>
              <a:t>TX</a:t>
            </a:r>
          </a:p>
        </p:txBody>
      </p:sp>
      <p:sp>
        <p:nvSpPr>
          <p:cNvPr id="9" name="TextBox 8">
            <a:extLst>
              <a:ext uri="{FF2B5EF4-FFF2-40B4-BE49-F238E27FC236}">
                <a16:creationId xmlns:a16="http://schemas.microsoft.com/office/drawing/2014/main" id="{E40E51B4-1584-26DD-535A-F9795AB7A900}"/>
              </a:ext>
            </a:extLst>
          </p:cNvPr>
          <p:cNvSpPr txBox="1"/>
          <p:nvPr/>
        </p:nvSpPr>
        <p:spPr>
          <a:xfrm flipH="1">
            <a:off x="7148249" y="6263348"/>
            <a:ext cx="92019" cy="646331"/>
          </a:xfrm>
          <a:prstGeom prst="rect">
            <a:avLst/>
          </a:prstGeom>
          <a:noFill/>
        </p:spPr>
        <p:txBody>
          <a:bodyPr wrap="square" rtlCol="0">
            <a:spAutoFit/>
          </a:bodyPr>
          <a:lstStyle/>
          <a:p>
            <a:r>
              <a:rPr lang="en-IN" dirty="0"/>
              <a:t>RX</a:t>
            </a:r>
          </a:p>
        </p:txBody>
      </p:sp>
      <p:sp>
        <p:nvSpPr>
          <p:cNvPr id="11" name="Rectangle 10">
            <a:extLst>
              <a:ext uri="{FF2B5EF4-FFF2-40B4-BE49-F238E27FC236}">
                <a16:creationId xmlns:a16="http://schemas.microsoft.com/office/drawing/2014/main" id="{F1CFF40F-6421-CEB5-A80A-7E88EAFA7B5A}"/>
              </a:ext>
            </a:extLst>
          </p:cNvPr>
          <p:cNvSpPr/>
          <p:nvPr/>
        </p:nvSpPr>
        <p:spPr>
          <a:xfrm>
            <a:off x="7801666" y="6038853"/>
            <a:ext cx="156464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w="22225">
                  <a:solidFill>
                    <a:schemeClr val="accent2"/>
                  </a:solidFill>
                  <a:prstDash val="solid"/>
                </a:ln>
                <a:solidFill>
                  <a:schemeClr val="accent2">
                    <a:lumMod val="40000"/>
                    <a:lumOff val="60000"/>
                  </a:schemeClr>
                </a:solidFill>
              </a:rPr>
              <a:t>GSM MODULE</a:t>
            </a:r>
          </a:p>
        </p:txBody>
      </p:sp>
      <p:sp>
        <p:nvSpPr>
          <p:cNvPr id="12" name="Rectangle 11">
            <a:extLst>
              <a:ext uri="{FF2B5EF4-FFF2-40B4-BE49-F238E27FC236}">
                <a16:creationId xmlns:a16="http://schemas.microsoft.com/office/drawing/2014/main" id="{685E7BF4-89D6-96FD-4F53-E67534C71625}"/>
              </a:ext>
            </a:extLst>
          </p:cNvPr>
          <p:cNvSpPr/>
          <p:nvPr/>
        </p:nvSpPr>
        <p:spPr>
          <a:xfrm>
            <a:off x="8290560" y="624110"/>
            <a:ext cx="2468880" cy="998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GPS MODULE</a:t>
            </a:r>
          </a:p>
        </p:txBody>
      </p:sp>
      <p:sp>
        <p:nvSpPr>
          <p:cNvPr id="13" name="TextBox 12">
            <a:extLst>
              <a:ext uri="{FF2B5EF4-FFF2-40B4-BE49-F238E27FC236}">
                <a16:creationId xmlns:a16="http://schemas.microsoft.com/office/drawing/2014/main" id="{64005298-249E-C3EF-A32A-BA1C00AE11B2}"/>
              </a:ext>
            </a:extLst>
          </p:cNvPr>
          <p:cNvSpPr txBox="1"/>
          <p:nvPr/>
        </p:nvSpPr>
        <p:spPr>
          <a:xfrm>
            <a:off x="7110039" y="552352"/>
            <a:ext cx="149861" cy="923330"/>
          </a:xfrm>
          <a:prstGeom prst="rect">
            <a:avLst/>
          </a:prstGeom>
          <a:noFill/>
        </p:spPr>
        <p:txBody>
          <a:bodyPr wrap="square" rtlCol="0">
            <a:spAutoFit/>
          </a:bodyPr>
          <a:lstStyle/>
          <a:p>
            <a:r>
              <a:rPr lang="en-IN" dirty="0"/>
              <a:t>VCC</a:t>
            </a:r>
          </a:p>
        </p:txBody>
      </p:sp>
      <p:sp>
        <p:nvSpPr>
          <p:cNvPr id="14" name="TextBox 13">
            <a:extLst>
              <a:ext uri="{FF2B5EF4-FFF2-40B4-BE49-F238E27FC236}">
                <a16:creationId xmlns:a16="http://schemas.microsoft.com/office/drawing/2014/main" id="{40CE1441-2879-E6EA-EFF9-6446723E2595}"/>
              </a:ext>
            </a:extLst>
          </p:cNvPr>
          <p:cNvSpPr txBox="1"/>
          <p:nvPr/>
        </p:nvSpPr>
        <p:spPr>
          <a:xfrm>
            <a:off x="6880065" y="597843"/>
            <a:ext cx="45719" cy="923330"/>
          </a:xfrm>
          <a:prstGeom prst="rect">
            <a:avLst/>
          </a:prstGeom>
          <a:noFill/>
        </p:spPr>
        <p:txBody>
          <a:bodyPr wrap="square" rtlCol="0">
            <a:spAutoFit/>
          </a:bodyPr>
          <a:lstStyle/>
          <a:p>
            <a:r>
              <a:rPr lang="en-IN" dirty="0"/>
              <a:t>GND</a:t>
            </a:r>
          </a:p>
        </p:txBody>
      </p:sp>
      <p:sp>
        <p:nvSpPr>
          <p:cNvPr id="15" name="TextBox 14">
            <a:extLst>
              <a:ext uri="{FF2B5EF4-FFF2-40B4-BE49-F238E27FC236}">
                <a16:creationId xmlns:a16="http://schemas.microsoft.com/office/drawing/2014/main" id="{69187D42-82B3-573C-2B16-B1C9E63CEBB5}"/>
              </a:ext>
            </a:extLst>
          </p:cNvPr>
          <p:cNvSpPr txBox="1"/>
          <p:nvPr/>
        </p:nvSpPr>
        <p:spPr>
          <a:xfrm>
            <a:off x="6547508" y="699730"/>
            <a:ext cx="45719" cy="923330"/>
          </a:xfrm>
          <a:prstGeom prst="rect">
            <a:avLst/>
          </a:prstGeom>
          <a:noFill/>
        </p:spPr>
        <p:txBody>
          <a:bodyPr wrap="square" rtlCol="0">
            <a:spAutoFit/>
          </a:bodyPr>
          <a:lstStyle/>
          <a:p>
            <a:r>
              <a:rPr lang="en-IN" dirty="0"/>
              <a:t>RXD</a:t>
            </a:r>
          </a:p>
        </p:txBody>
      </p:sp>
      <p:sp>
        <p:nvSpPr>
          <p:cNvPr id="16" name="TextBox 15">
            <a:extLst>
              <a:ext uri="{FF2B5EF4-FFF2-40B4-BE49-F238E27FC236}">
                <a16:creationId xmlns:a16="http://schemas.microsoft.com/office/drawing/2014/main" id="{91EA97CE-A124-E8D2-87CD-184FF351BBC5}"/>
              </a:ext>
            </a:extLst>
          </p:cNvPr>
          <p:cNvSpPr txBox="1"/>
          <p:nvPr/>
        </p:nvSpPr>
        <p:spPr>
          <a:xfrm>
            <a:off x="6296157" y="794260"/>
            <a:ext cx="45719" cy="923330"/>
          </a:xfrm>
          <a:prstGeom prst="rect">
            <a:avLst/>
          </a:prstGeom>
          <a:noFill/>
        </p:spPr>
        <p:txBody>
          <a:bodyPr wrap="square" rtlCol="0">
            <a:spAutoFit/>
          </a:bodyPr>
          <a:lstStyle/>
          <a:p>
            <a:r>
              <a:rPr lang="en-IN" dirty="0"/>
              <a:t>TXD</a:t>
            </a:r>
          </a:p>
        </p:txBody>
      </p:sp>
    </p:spTree>
    <p:extLst>
      <p:ext uri="{BB962C8B-B14F-4D97-AF65-F5344CB8AC3E}">
        <p14:creationId xmlns:p14="http://schemas.microsoft.com/office/powerpoint/2010/main" val="3207170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272E-9219-783A-CEB8-0B21648B30BC}"/>
              </a:ext>
            </a:extLst>
          </p:cNvPr>
          <p:cNvSpPr>
            <a:spLocks noGrp="1"/>
          </p:cNvSpPr>
          <p:nvPr>
            <p:ph type="title"/>
          </p:nvPr>
        </p:nvSpPr>
        <p:spPr/>
        <p:txBody>
          <a:bodyPr>
            <a:normAutofit/>
          </a:bodyPr>
          <a:lstStyle/>
          <a:p>
            <a:r>
              <a:rPr lang="en-IN" sz="4400" u="sng" dirty="0"/>
              <a:t>BLOCK DIAGRAM</a:t>
            </a:r>
          </a:p>
        </p:txBody>
      </p:sp>
      <p:sp>
        <p:nvSpPr>
          <p:cNvPr id="3" name="Content Placeholder 2">
            <a:extLst>
              <a:ext uri="{FF2B5EF4-FFF2-40B4-BE49-F238E27FC236}">
                <a16:creationId xmlns:a16="http://schemas.microsoft.com/office/drawing/2014/main" id="{E62ABF63-281F-7811-1440-5DE27A27614D}"/>
              </a:ext>
            </a:extLst>
          </p:cNvPr>
          <p:cNvSpPr>
            <a:spLocks noGrp="1"/>
          </p:cNvSpPr>
          <p:nvPr>
            <p:ph idx="1"/>
          </p:nvPr>
        </p:nvSpPr>
        <p:spPr>
          <a:xfrm>
            <a:off x="2589212" y="2077594"/>
            <a:ext cx="8911687" cy="3833628"/>
          </a:xfrm>
        </p:spPr>
        <p:txBody>
          <a:bodyPr/>
          <a:lstStyle/>
          <a:p>
            <a:pPr marL="0" indent="0">
              <a:buNone/>
            </a:pPr>
            <a:endParaRPr lang="en-IN" dirty="0"/>
          </a:p>
        </p:txBody>
      </p:sp>
      <p:sp>
        <p:nvSpPr>
          <p:cNvPr id="4" name="Rectangle 3">
            <a:extLst>
              <a:ext uri="{FF2B5EF4-FFF2-40B4-BE49-F238E27FC236}">
                <a16:creationId xmlns:a16="http://schemas.microsoft.com/office/drawing/2014/main" id="{33FC9A8B-4E67-A12B-5B48-B9AE9184A3FC}"/>
              </a:ext>
            </a:extLst>
          </p:cNvPr>
          <p:cNvSpPr/>
          <p:nvPr/>
        </p:nvSpPr>
        <p:spPr>
          <a:xfrm>
            <a:off x="3093667" y="1561320"/>
            <a:ext cx="1502229" cy="57227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USER</a:t>
            </a:r>
          </a:p>
        </p:txBody>
      </p:sp>
      <p:sp>
        <p:nvSpPr>
          <p:cNvPr id="5" name="Rectangle 4">
            <a:extLst>
              <a:ext uri="{FF2B5EF4-FFF2-40B4-BE49-F238E27FC236}">
                <a16:creationId xmlns:a16="http://schemas.microsoft.com/office/drawing/2014/main" id="{FB8E90C7-8C82-5F29-48DA-7AFD12BAFC4F}"/>
              </a:ext>
            </a:extLst>
          </p:cNvPr>
          <p:cNvSpPr/>
          <p:nvPr/>
        </p:nvSpPr>
        <p:spPr>
          <a:xfrm>
            <a:off x="5980923" y="1561320"/>
            <a:ext cx="1502229" cy="57227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DEVICE</a:t>
            </a:r>
          </a:p>
        </p:txBody>
      </p:sp>
      <p:sp>
        <p:nvSpPr>
          <p:cNvPr id="6" name="Rectangle 5">
            <a:extLst>
              <a:ext uri="{FF2B5EF4-FFF2-40B4-BE49-F238E27FC236}">
                <a16:creationId xmlns:a16="http://schemas.microsoft.com/office/drawing/2014/main" id="{09D02446-8ED9-6544-9568-EAE9387F8A5F}"/>
              </a:ext>
            </a:extLst>
          </p:cNvPr>
          <p:cNvSpPr/>
          <p:nvPr/>
        </p:nvSpPr>
        <p:spPr>
          <a:xfrm>
            <a:off x="9098334" y="1561321"/>
            <a:ext cx="1772816" cy="5722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SMARTPHONE</a:t>
            </a:r>
          </a:p>
        </p:txBody>
      </p:sp>
      <p:sp>
        <p:nvSpPr>
          <p:cNvPr id="7" name="Rectangle 6">
            <a:extLst>
              <a:ext uri="{FF2B5EF4-FFF2-40B4-BE49-F238E27FC236}">
                <a16:creationId xmlns:a16="http://schemas.microsoft.com/office/drawing/2014/main" id="{8A401D02-8417-A6A9-D347-F83C30E60DCC}"/>
              </a:ext>
            </a:extLst>
          </p:cNvPr>
          <p:cNvSpPr/>
          <p:nvPr/>
        </p:nvSpPr>
        <p:spPr>
          <a:xfrm>
            <a:off x="3093667" y="2842209"/>
            <a:ext cx="1502229" cy="750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 DEVICE</a:t>
            </a:r>
          </a:p>
        </p:txBody>
      </p:sp>
      <p:sp>
        <p:nvSpPr>
          <p:cNvPr id="8" name="Rectangle 7">
            <a:extLst>
              <a:ext uri="{FF2B5EF4-FFF2-40B4-BE49-F238E27FC236}">
                <a16:creationId xmlns:a16="http://schemas.microsoft.com/office/drawing/2014/main" id="{DE6D4227-AF65-AB58-6F48-FC7571E69A52}"/>
              </a:ext>
            </a:extLst>
          </p:cNvPr>
          <p:cNvSpPr/>
          <p:nvPr/>
        </p:nvSpPr>
        <p:spPr>
          <a:xfrm>
            <a:off x="3059085" y="5161146"/>
            <a:ext cx="1502229" cy="750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PUSH BUTTON</a:t>
            </a:r>
          </a:p>
        </p:txBody>
      </p:sp>
      <p:sp>
        <p:nvSpPr>
          <p:cNvPr id="9" name="Rectangle 8">
            <a:extLst>
              <a:ext uri="{FF2B5EF4-FFF2-40B4-BE49-F238E27FC236}">
                <a16:creationId xmlns:a16="http://schemas.microsoft.com/office/drawing/2014/main" id="{BFFC65AC-3AB1-77D3-C155-59D4B45097EC}"/>
              </a:ext>
            </a:extLst>
          </p:cNvPr>
          <p:cNvSpPr/>
          <p:nvPr/>
        </p:nvSpPr>
        <p:spPr>
          <a:xfrm>
            <a:off x="5910878" y="2261121"/>
            <a:ext cx="1772816" cy="750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ULTRASONIC</a:t>
            </a:r>
          </a:p>
          <a:p>
            <a:pPr algn="ctr"/>
            <a:r>
              <a:rPr lang="en-IN" dirty="0"/>
              <a:t>SENSOR</a:t>
            </a:r>
          </a:p>
          <a:p>
            <a:pPr algn="ctr"/>
            <a:r>
              <a:rPr lang="en-IN" dirty="0"/>
              <a:t>ACTIVATED</a:t>
            </a:r>
          </a:p>
        </p:txBody>
      </p:sp>
      <p:sp>
        <p:nvSpPr>
          <p:cNvPr id="10" name="Rectangle 9">
            <a:extLst>
              <a:ext uri="{FF2B5EF4-FFF2-40B4-BE49-F238E27FC236}">
                <a16:creationId xmlns:a16="http://schemas.microsoft.com/office/drawing/2014/main" id="{6A9F811E-2BC5-C3DE-DBC9-C970B2E73A16}"/>
              </a:ext>
            </a:extLst>
          </p:cNvPr>
          <p:cNvSpPr/>
          <p:nvPr/>
        </p:nvSpPr>
        <p:spPr>
          <a:xfrm>
            <a:off x="5913988" y="3316282"/>
            <a:ext cx="1940766" cy="4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DISTANCE&lt;40m</a:t>
            </a:r>
          </a:p>
        </p:txBody>
      </p:sp>
      <p:sp>
        <p:nvSpPr>
          <p:cNvPr id="11" name="Rectangle 10">
            <a:extLst>
              <a:ext uri="{FF2B5EF4-FFF2-40B4-BE49-F238E27FC236}">
                <a16:creationId xmlns:a16="http://schemas.microsoft.com/office/drawing/2014/main" id="{6EFBD2A8-39D7-0985-C3ED-3295BB5B2513}"/>
              </a:ext>
            </a:extLst>
          </p:cNvPr>
          <p:cNvSpPr/>
          <p:nvPr/>
        </p:nvSpPr>
        <p:spPr>
          <a:xfrm>
            <a:off x="5939105" y="4081323"/>
            <a:ext cx="1772816" cy="454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BUZZER ACTIVATED</a:t>
            </a:r>
          </a:p>
        </p:txBody>
      </p:sp>
      <p:sp>
        <p:nvSpPr>
          <p:cNvPr id="12" name="Rectangle 11">
            <a:extLst>
              <a:ext uri="{FF2B5EF4-FFF2-40B4-BE49-F238E27FC236}">
                <a16:creationId xmlns:a16="http://schemas.microsoft.com/office/drawing/2014/main" id="{7ACB93B4-2D70-0FEA-1B70-6F457C8CE042}"/>
              </a:ext>
            </a:extLst>
          </p:cNvPr>
          <p:cNvSpPr/>
          <p:nvPr/>
        </p:nvSpPr>
        <p:spPr>
          <a:xfrm>
            <a:off x="5943470" y="5001709"/>
            <a:ext cx="1940766" cy="589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GPS MODULE ACTIVATED</a:t>
            </a:r>
          </a:p>
        </p:txBody>
      </p:sp>
      <p:sp>
        <p:nvSpPr>
          <p:cNvPr id="13" name="Rectangle 12">
            <a:extLst>
              <a:ext uri="{FF2B5EF4-FFF2-40B4-BE49-F238E27FC236}">
                <a16:creationId xmlns:a16="http://schemas.microsoft.com/office/drawing/2014/main" id="{B47E6AE7-AF8B-943D-463D-DCCA057694D2}"/>
              </a:ext>
            </a:extLst>
          </p:cNvPr>
          <p:cNvSpPr/>
          <p:nvPr/>
        </p:nvSpPr>
        <p:spPr>
          <a:xfrm>
            <a:off x="5939105" y="6024788"/>
            <a:ext cx="1940766" cy="704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GSM MODULE ACTIVATED</a:t>
            </a:r>
          </a:p>
        </p:txBody>
      </p:sp>
      <p:sp>
        <p:nvSpPr>
          <p:cNvPr id="14" name="Rectangle 13">
            <a:extLst>
              <a:ext uri="{FF2B5EF4-FFF2-40B4-BE49-F238E27FC236}">
                <a16:creationId xmlns:a16="http://schemas.microsoft.com/office/drawing/2014/main" id="{39559560-2175-0C9E-1E8E-4B8392C3A53B}"/>
              </a:ext>
            </a:extLst>
          </p:cNvPr>
          <p:cNvSpPr/>
          <p:nvPr/>
        </p:nvSpPr>
        <p:spPr>
          <a:xfrm>
            <a:off x="9098334" y="5161146"/>
            <a:ext cx="1940766" cy="750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SMS RECEIVED</a:t>
            </a:r>
          </a:p>
        </p:txBody>
      </p:sp>
      <p:cxnSp>
        <p:nvCxnSpPr>
          <p:cNvPr id="16" name="Straight Arrow Connector 15">
            <a:extLst>
              <a:ext uri="{FF2B5EF4-FFF2-40B4-BE49-F238E27FC236}">
                <a16:creationId xmlns:a16="http://schemas.microsoft.com/office/drawing/2014/main" id="{59ED43E6-4CC8-3173-B769-EEA308E31B43}"/>
              </a:ext>
            </a:extLst>
          </p:cNvPr>
          <p:cNvCxnSpPr>
            <a:stCxn id="4" idx="3"/>
            <a:endCxn id="4" idx="3"/>
          </p:cNvCxnSpPr>
          <p:nvPr/>
        </p:nvCxnSpPr>
        <p:spPr>
          <a:xfrm flipH="1" flipV="1">
            <a:off x="4595895" y="1847459"/>
            <a:ext cx="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5E77E14-D9E9-509A-5F56-7A16B53513F4}"/>
              </a:ext>
            </a:extLst>
          </p:cNvPr>
          <p:cNvCxnSpPr/>
          <p:nvPr/>
        </p:nvCxnSpPr>
        <p:spPr>
          <a:xfrm flipV="1">
            <a:off x="4595895" y="2485689"/>
            <a:ext cx="1314983" cy="768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59FC29D-5055-97F7-93B9-6050F254BF5E}"/>
              </a:ext>
            </a:extLst>
          </p:cNvPr>
          <p:cNvCxnSpPr/>
          <p:nvPr/>
        </p:nvCxnSpPr>
        <p:spPr>
          <a:xfrm>
            <a:off x="7046912" y="3070809"/>
            <a:ext cx="0" cy="251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393DD3-3933-3541-E647-A34220F231AB}"/>
              </a:ext>
            </a:extLst>
          </p:cNvPr>
          <p:cNvCxnSpPr/>
          <p:nvPr/>
        </p:nvCxnSpPr>
        <p:spPr>
          <a:xfrm>
            <a:off x="7046912" y="3764152"/>
            <a:ext cx="0" cy="258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4511F93-107F-0E7B-5617-B23DDFD09191}"/>
              </a:ext>
            </a:extLst>
          </p:cNvPr>
          <p:cNvCxnSpPr>
            <a:stCxn id="8" idx="3"/>
            <a:endCxn id="12" idx="1"/>
          </p:cNvCxnSpPr>
          <p:nvPr/>
        </p:nvCxnSpPr>
        <p:spPr>
          <a:xfrm flipV="1">
            <a:off x="4561314" y="5402424"/>
            <a:ext cx="1349564" cy="133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470F1FF-F7DC-ACFD-4C18-6447115736DC}"/>
              </a:ext>
            </a:extLst>
          </p:cNvPr>
          <p:cNvCxnSpPr/>
          <p:nvPr/>
        </p:nvCxnSpPr>
        <p:spPr>
          <a:xfrm>
            <a:off x="4561314" y="5766318"/>
            <a:ext cx="1349564" cy="696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D828FBA-B2F7-5C1E-28F2-04DF812C37AF}"/>
              </a:ext>
            </a:extLst>
          </p:cNvPr>
          <p:cNvCxnSpPr/>
          <p:nvPr/>
        </p:nvCxnSpPr>
        <p:spPr>
          <a:xfrm flipV="1">
            <a:off x="7882980" y="5680499"/>
            <a:ext cx="1215354" cy="879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8CCF4FD-54FF-BDEB-93B6-E60ED7AFA6E2}"/>
              </a:ext>
            </a:extLst>
          </p:cNvPr>
          <p:cNvCxnSpPr>
            <a:cxnSpLocks/>
            <a:endCxn id="3" idx="2"/>
          </p:cNvCxnSpPr>
          <p:nvPr/>
        </p:nvCxnSpPr>
        <p:spPr>
          <a:xfrm flipH="1">
            <a:off x="7045056" y="5680499"/>
            <a:ext cx="1856" cy="230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A199A39-50E7-FAE3-7E82-4B7F0B996528}"/>
              </a:ext>
            </a:extLst>
          </p:cNvPr>
          <p:cNvCxnSpPr/>
          <p:nvPr/>
        </p:nvCxnSpPr>
        <p:spPr>
          <a:xfrm flipV="1">
            <a:off x="1651518" y="1987420"/>
            <a:ext cx="0" cy="2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967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65B2-DF78-9C33-BC0B-1A65A0E720A5}"/>
              </a:ext>
            </a:extLst>
          </p:cNvPr>
          <p:cNvSpPr>
            <a:spLocks noGrp="1"/>
          </p:cNvSpPr>
          <p:nvPr>
            <p:ph type="title"/>
          </p:nvPr>
        </p:nvSpPr>
        <p:spPr/>
        <p:txBody>
          <a:bodyPr>
            <a:normAutofit/>
          </a:bodyPr>
          <a:lstStyle/>
          <a:p>
            <a:r>
              <a:rPr lang="en-IN" sz="7200" u="sng" dirty="0"/>
              <a:t>IDEAS</a:t>
            </a:r>
          </a:p>
        </p:txBody>
      </p:sp>
      <p:sp>
        <p:nvSpPr>
          <p:cNvPr id="3" name="Content Placeholder 2">
            <a:extLst>
              <a:ext uri="{FF2B5EF4-FFF2-40B4-BE49-F238E27FC236}">
                <a16:creationId xmlns:a16="http://schemas.microsoft.com/office/drawing/2014/main" id="{6BA5603A-2B88-96DD-EE14-6311260A7AB6}"/>
              </a:ext>
            </a:extLst>
          </p:cNvPr>
          <p:cNvSpPr>
            <a:spLocks noGrp="1"/>
          </p:cNvSpPr>
          <p:nvPr>
            <p:ph idx="1"/>
          </p:nvPr>
        </p:nvSpPr>
        <p:spPr/>
        <p:txBody>
          <a:bodyPr/>
          <a:lstStyle/>
          <a:p>
            <a:pPr marL="0" indent="0">
              <a:buNone/>
            </a:pPr>
            <a:r>
              <a:rPr lang="en-IN" dirty="0"/>
              <a:t>1.We could connect the GPS co-ordinate  to google maps to make it more convenient for the user who gets the SMS.</a:t>
            </a:r>
          </a:p>
          <a:p>
            <a:pPr marL="0" indent="0">
              <a:buNone/>
            </a:pPr>
            <a:endParaRPr lang="en-IN" dirty="0"/>
          </a:p>
          <a:p>
            <a:pPr marL="0" indent="0">
              <a:buNone/>
            </a:pPr>
            <a:r>
              <a:rPr lang="en-IN" dirty="0"/>
              <a:t>2. We could add a buzzer such that the frequency of the sound increases as the distance between the stick and the object increases and hence the user is able to detect moving objects.</a:t>
            </a:r>
          </a:p>
          <a:p>
            <a:pPr marL="0" indent="0">
              <a:buNone/>
            </a:pPr>
            <a:endParaRPr lang="en-IN" dirty="0"/>
          </a:p>
          <a:p>
            <a:pPr marL="0" indent="0">
              <a:buNone/>
            </a:pPr>
            <a:r>
              <a:rPr lang="en-IN" dirty="0"/>
              <a:t>3. We could add a </a:t>
            </a:r>
            <a:r>
              <a:rPr lang="en-IN" dirty="0" err="1"/>
              <a:t>WiFi</a:t>
            </a:r>
            <a:r>
              <a:rPr lang="en-IN" dirty="0"/>
              <a:t> component to it.</a:t>
            </a:r>
          </a:p>
        </p:txBody>
      </p:sp>
    </p:spTree>
    <p:extLst>
      <p:ext uri="{BB962C8B-B14F-4D97-AF65-F5344CB8AC3E}">
        <p14:creationId xmlns:p14="http://schemas.microsoft.com/office/powerpoint/2010/main" val="129862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8C7CE-391F-8C39-24BD-B51E7A4FDC42}"/>
              </a:ext>
            </a:extLst>
          </p:cNvPr>
          <p:cNvSpPr>
            <a:spLocks noGrp="1"/>
          </p:cNvSpPr>
          <p:nvPr>
            <p:ph type="title"/>
          </p:nvPr>
        </p:nvSpPr>
        <p:spPr/>
        <p:txBody>
          <a:bodyPr>
            <a:normAutofit/>
          </a:bodyPr>
          <a:lstStyle/>
          <a:p>
            <a:r>
              <a:rPr lang="en-IN" sz="7200" u="sng" dirty="0"/>
              <a:t>RESOURCES</a:t>
            </a:r>
          </a:p>
        </p:txBody>
      </p:sp>
      <p:sp>
        <p:nvSpPr>
          <p:cNvPr id="3" name="Content Placeholder 2">
            <a:extLst>
              <a:ext uri="{FF2B5EF4-FFF2-40B4-BE49-F238E27FC236}">
                <a16:creationId xmlns:a16="http://schemas.microsoft.com/office/drawing/2014/main" id="{1C31D7E0-72CD-DC51-0725-724457F7B25C}"/>
              </a:ext>
            </a:extLst>
          </p:cNvPr>
          <p:cNvSpPr>
            <a:spLocks noGrp="1"/>
          </p:cNvSpPr>
          <p:nvPr>
            <p:ph idx="1"/>
          </p:nvPr>
        </p:nvSpPr>
        <p:spPr/>
        <p:txBody>
          <a:bodyPr/>
          <a:lstStyle/>
          <a:p>
            <a:r>
              <a:rPr lang="en-IN" sz="4800" dirty="0"/>
              <a:t>1. Wikipedia</a:t>
            </a:r>
          </a:p>
          <a:p>
            <a:r>
              <a:rPr lang="en-IN" sz="4800" dirty="0"/>
              <a:t>2. Arduino Project Hub</a:t>
            </a:r>
          </a:p>
          <a:p>
            <a:r>
              <a:rPr lang="en-IN" sz="4800" dirty="0"/>
              <a:t>3. YouTube</a:t>
            </a:r>
          </a:p>
          <a:p>
            <a:endParaRPr lang="en-IN" dirty="0"/>
          </a:p>
        </p:txBody>
      </p:sp>
    </p:spTree>
    <p:extLst>
      <p:ext uri="{BB962C8B-B14F-4D97-AF65-F5344CB8AC3E}">
        <p14:creationId xmlns:p14="http://schemas.microsoft.com/office/powerpoint/2010/main" val="2201719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4230-5EE0-23E5-5C4A-7F50BC46575D}"/>
              </a:ext>
            </a:extLst>
          </p:cNvPr>
          <p:cNvSpPr>
            <a:spLocks noGrp="1"/>
          </p:cNvSpPr>
          <p:nvPr>
            <p:ph type="title"/>
          </p:nvPr>
        </p:nvSpPr>
        <p:spPr>
          <a:xfrm>
            <a:off x="1504709" y="513184"/>
            <a:ext cx="10255169" cy="4429205"/>
          </a:xfrm>
        </p:spPr>
        <p:txBody>
          <a:bodyPr>
            <a:normAutofit/>
          </a:bodyPr>
          <a:lstStyle/>
          <a:p>
            <a:r>
              <a:rPr lang="en-IN" dirty="0"/>
              <a:t>      </a:t>
            </a:r>
            <a:br>
              <a:rPr lang="en-IN" dirty="0"/>
            </a:br>
            <a:br>
              <a:rPr lang="en-IN" dirty="0"/>
            </a:br>
            <a:br>
              <a:rPr lang="en-IN" dirty="0"/>
            </a:br>
            <a:r>
              <a:rPr lang="en-IN" dirty="0"/>
              <a:t>           </a:t>
            </a:r>
            <a:r>
              <a:rPr lang="en-IN" sz="9600" i="1" u="sng" dirty="0"/>
              <a:t>THANK YOU</a:t>
            </a:r>
          </a:p>
        </p:txBody>
      </p:sp>
      <p:sp>
        <p:nvSpPr>
          <p:cNvPr id="3" name="Content Placeholder 2">
            <a:extLst>
              <a:ext uri="{FF2B5EF4-FFF2-40B4-BE49-F238E27FC236}">
                <a16:creationId xmlns:a16="http://schemas.microsoft.com/office/drawing/2014/main" id="{BE2C3D92-6A56-09DD-CD2E-39AD49FE3C74}"/>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2703902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348</TotalTime>
  <Words>390</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ATULYA  Smart stick for the visually impaired</vt:lpstr>
      <vt:lpstr>PROBLEM STATEMENT: </vt:lpstr>
      <vt:lpstr>  PROPOSED SOLUTION</vt:lpstr>
      <vt:lpstr>COMPONENTS</vt:lpstr>
      <vt:lpstr>CIRCUIT</vt:lpstr>
      <vt:lpstr>BLOCK DIAGRAM</vt:lpstr>
      <vt:lpstr>IDEAS</vt:lpstr>
      <vt:lpstr>RESOURCES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ATULYA  PROJECT</dc:title>
  <dc:creator>Ayantika Chatterjee</dc:creator>
  <cp:lastModifiedBy>Ayantika Chatterjee</cp:lastModifiedBy>
  <cp:revision>11</cp:revision>
  <dcterms:created xsi:type="dcterms:W3CDTF">2022-06-11T16:41:34Z</dcterms:created>
  <dcterms:modified xsi:type="dcterms:W3CDTF">2022-06-13T17:23:30Z</dcterms:modified>
</cp:coreProperties>
</file>