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8"/>
  </p:notesMasterIdLst>
  <p:handoutMasterIdLst>
    <p:handoutMasterId r:id="rId39"/>
  </p:handoutMasterIdLst>
  <p:sldIdLst>
    <p:sldId id="718" r:id="rId2"/>
    <p:sldId id="600" r:id="rId3"/>
    <p:sldId id="800" r:id="rId4"/>
    <p:sldId id="808" r:id="rId5"/>
    <p:sldId id="805" r:id="rId6"/>
    <p:sldId id="801" r:id="rId7"/>
    <p:sldId id="802" r:id="rId8"/>
    <p:sldId id="746" r:id="rId9"/>
    <p:sldId id="803" r:id="rId10"/>
    <p:sldId id="804" r:id="rId11"/>
    <p:sldId id="788" r:id="rId12"/>
    <p:sldId id="806" r:id="rId13"/>
    <p:sldId id="750" r:id="rId14"/>
    <p:sldId id="706" r:id="rId15"/>
    <p:sldId id="717" r:id="rId16"/>
    <p:sldId id="739" r:id="rId17"/>
    <p:sldId id="742" r:id="rId18"/>
    <p:sldId id="743" r:id="rId19"/>
    <p:sldId id="710" r:id="rId20"/>
    <p:sldId id="744" r:id="rId21"/>
    <p:sldId id="709" r:id="rId22"/>
    <p:sldId id="745" r:id="rId23"/>
    <p:sldId id="713" r:id="rId24"/>
    <p:sldId id="748" r:id="rId25"/>
    <p:sldId id="747" r:id="rId26"/>
    <p:sldId id="811" r:id="rId27"/>
    <p:sldId id="751" r:id="rId28"/>
    <p:sldId id="769" r:id="rId29"/>
    <p:sldId id="770" r:id="rId30"/>
    <p:sldId id="771" r:id="rId31"/>
    <p:sldId id="772" r:id="rId32"/>
    <p:sldId id="775" r:id="rId33"/>
    <p:sldId id="812" r:id="rId34"/>
    <p:sldId id="809" r:id="rId35"/>
    <p:sldId id="789" r:id="rId36"/>
    <p:sldId id="719" r:id="rId37"/>
  </p:sldIdLst>
  <p:sldSz cx="10693400" cy="7562850"/>
  <p:notesSz cx="10693400" cy="7562850"/>
  <p:defaultTextStyle>
    <a:defPPr>
      <a:defRPr lang="fr-FR"/>
    </a:defPPr>
    <a:lvl1pPr marL="0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8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6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74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94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14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32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51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1768" autoAdjust="0"/>
  </p:normalViewPr>
  <p:slideViewPr>
    <p:cSldViewPr>
      <p:cViewPr varScale="1">
        <p:scale>
          <a:sx n="65" d="100"/>
          <a:sy n="65" d="100"/>
        </p:scale>
        <p:origin x="1242" y="66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15" y="-91"/>
      </p:cViewPr>
      <p:guideLst>
        <p:guide orient="horz" pos="2382"/>
        <p:guide pos="33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34944-A9F3-4FDC-90F7-2AF083653C56}" type="datetimeFigureOut">
              <a:rPr lang="fr-FR" smtClean="0"/>
              <a:pPr/>
              <a:t>15/09/2022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718343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3"/>
          </p:nvPr>
        </p:nvSpPr>
        <p:spPr>
          <a:xfrm>
            <a:off x="6057900" y="718343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C6E39-A511-4EF9-978B-53F90A06389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2109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3AC96-DF5B-4D36-9529-76CD80A923EE}" type="datetimeFigureOut">
              <a:rPr lang="fr-FR" smtClean="0"/>
              <a:pPr/>
              <a:t>15/09/2022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5"/>
          </p:nvPr>
        </p:nvSpPr>
        <p:spPr>
          <a:xfrm>
            <a:off x="8632849" y="7210449"/>
            <a:ext cx="1500198" cy="166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9903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3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3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238" algn="l" defTabSz="91423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356" algn="l" defTabSz="91423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474" algn="l" defTabSz="91423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594" algn="l" defTabSz="91423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714" algn="l" defTabSz="91423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832" algn="l" defTabSz="91423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51" algn="l" defTabSz="91423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80532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35414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59946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76941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59946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59946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59946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59946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8401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367025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53233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80532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6424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63170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884567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376792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798744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50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349194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599469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599469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59946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599469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599469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599469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599469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048101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667445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599469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80532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4988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46751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5265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91910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59946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5198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226724"/>
            <a:ext cx="10693400" cy="336127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900"/>
          </a:p>
        </p:txBody>
      </p:sp>
      <p:sp>
        <p:nvSpPr>
          <p:cNvPr id="17" name="bk object 17"/>
          <p:cNvSpPr/>
          <p:nvPr/>
        </p:nvSpPr>
        <p:spPr>
          <a:xfrm>
            <a:off x="0" y="1"/>
            <a:ext cx="10693400" cy="1260475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900"/>
          </a:p>
        </p:txBody>
      </p:sp>
      <p:sp>
        <p:nvSpPr>
          <p:cNvPr id="8" name="bk object 17"/>
          <p:cNvSpPr/>
          <p:nvPr/>
        </p:nvSpPr>
        <p:spPr>
          <a:xfrm>
            <a:off x="0" y="1260475"/>
            <a:ext cx="10693400" cy="5966248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900"/>
          </a:p>
        </p:txBody>
      </p:sp>
      <p:sp>
        <p:nvSpPr>
          <p:cNvPr id="12" name="Holder 3"/>
          <p:cNvSpPr>
            <a:spLocks noGrp="1"/>
          </p:cNvSpPr>
          <p:nvPr>
            <p:ph type="body" idx="1"/>
          </p:nvPr>
        </p:nvSpPr>
        <p:spPr>
          <a:xfrm>
            <a:off x="1" y="1260479"/>
            <a:ext cx="10693400" cy="475195"/>
          </a:xfrm>
        </p:spPr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9061476" y="7329489"/>
            <a:ext cx="1500198" cy="171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‹N°›</a:t>
            </a:fld>
            <a:endParaRPr lang="fr-FR" dirty="0"/>
          </a:p>
        </p:txBody>
      </p:sp>
      <p:sp>
        <p:nvSpPr>
          <p:cNvPr id="10" name="Holder 4"/>
          <p:cNvSpPr txBox="1">
            <a:spLocks/>
          </p:cNvSpPr>
          <p:nvPr userDrawn="1"/>
        </p:nvSpPr>
        <p:spPr>
          <a:xfrm>
            <a:off x="3600700" y="7319964"/>
            <a:ext cx="5490416" cy="242885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1" i="0" cap="none" spc="0">
                <a:ln>
                  <a:noFill/>
                </a:ln>
                <a:solidFill>
                  <a:schemeClr val="accent1"/>
                </a:solidFill>
                <a:effectLst/>
                <a:latin typeface="Century Gothic"/>
                <a:cs typeface="Century Gothic"/>
              </a:defRPr>
            </a:lvl1pPr>
          </a:lstStyle>
          <a:p>
            <a:pPr marL="10793" marR="0" lvl="0" indent="0" algn="l" defTabSz="914238" rtl="0" eaLnBrk="1" fontAlgn="auto" latinLnBrk="0" hangingPunct="1">
              <a:lnSpc>
                <a:spcPts val="132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© 2022-2023 – ESPRIT – Module  ARCHITECTURE DES SI II SPRING – SPRING BOOT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410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7226723"/>
            <a:ext cx="10693400" cy="336127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0693400" cy="1260475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8" name="bk object 17"/>
          <p:cNvSpPr/>
          <p:nvPr/>
        </p:nvSpPr>
        <p:spPr>
          <a:xfrm>
            <a:off x="0" y="1209657"/>
            <a:ext cx="10693400" cy="6012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11" name="Holder 2"/>
          <p:cNvSpPr>
            <a:spLocks noGrp="1"/>
          </p:cNvSpPr>
          <p:nvPr>
            <p:ph type="title" hasCustomPrompt="1"/>
          </p:nvPr>
        </p:nvSpPr>
        <p:spPr>
          <a:xfrm>
            <a:off x="448530" y="40896"/>
            <a:ext cx="9796341" cy="10812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29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br>
              <a:rPr lang="fr-FR" dirty="0"/>
            </a:br>
            <a:endParaRPr dirty="0"/>
          </a:p>
        </p:txBody>
      </p:sp>
      <p:sp>
        <p:nvSpPr>
          <p:cNvPr id="12" name="Holder 3"/>
          <p:cNvSpPr>
            <a:spLocks noGrp="1"/>
          </p:cNvSpPr>
          <p:nvPr>
            <p:ph type="body" idx="1"/>
          </p:nvPr>
        </p:nvSpPr>
        <p:spPr>
          <a:xfrm>
            <a:off x="1" y="1260475"/>
            <a:ext cx="10693400" cy="475195"/>
          </a:xfrm>
        </p:spPr>
        <p:txBody>
          <a:bodyPr lIns="0" tIns="0" rIns="0" bIns="0"/>
          <a:lstStyle>
            <a:lvl1pPr>
              <a:defRPr sz="3088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9358981" y="7313639"/>
            <a:ext cx="774065" cy="166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‹N°›</a:t>
            </a:fld>
            <a:endParaRPr lang="fr-FR" dirty="0"/>
          </a:p>
        </p:txBody>
      </p:sp>
      <p:sp>
        <p:nvSpPr>
          <p:cNvPr id="13" name="Holder 4"/>
          <p:cNvSpPr txBox="1">
            <a:spLocks/>
          </p:cNvSpPr>
          <p:nvPr userDrawn="1"/>
        </p:nvSpPr>
        <p:spPr>
          <a:xfrm>
            <a:off x="3816700" y="7319965"/>
            <a:ext cx="3060000" cy="16671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1" i="0" cap="none" spc="0">
                <a:ln>
                  <a:noFill/>
                </a:ln>
                <a:solidFill>
                  <a:schemeClr val="accent1"/>
                </a:solidFill>
                <a:effectLst/>
                <a:latin typeface="Century Gothic"/>
                <a:cs typeface="Century Gothic"/>
              </a:defRPr>
            </a:lvl1pPr>
          </a:lstStyle>
          <a:p>
            <a:pPr marL="10793" marR="0" lvl="0" indent="0" algn="l" defTabSz="914238" rtl="0" eaLnBrk="1" fontAlgn="auto" latinLnBrk="0" hangingPunct="1">
              <a:lnSpc>
                <a:spcPts val="132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© 2022-2023 – ESPRIT – Module SPRING – MAVEN 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35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/>
          <p:nvPr/>
        </p:nvSpPr>
        <p:spPr>
          <a:xfrm>
            <a:off x="0" y="7226724"/>
            <a:ext cx="10693400" cy="336127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9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8533" y="40899"/>
            <a:ext cx="979634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5597" y="1554307"/>
            <a:ext cx="1008221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 dirty="0"/>
          </a:p>
        </p:txBody>
      </p:sp>
      <p:sp>
        <p:nvSpPr>
          <p:cNvPr id="8" name="Holder 6"/>
          <p:cNvSpPr txBox="1">
            <a:spLocks/>
          </p:cNvSpPr>
          <p:nvPr userDrawn="1"/>
        </p:nvSpPr>
        <p:spPr>
          <a:xfrm>
            <a:off x="9061476" y="7281886"/>
            <a:ext cx="1143008" cy="171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186690" marR="0" lvl="0" indent="0" algn="l" defTabSz="914238" rtl="0" eaLnBrk="1" fontAlgn="auto" latinLnBrk="0" hangingPunct="1">
              <a:lnSpc>
                <a:spcPts val="13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fr-FR" sz="1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186690" marR="0" lvl="0" indent="0" algn="l" defTabSz="914238" rtl="0" eaLnBrk="1" fontAlgn="auto" latinLnBrk="0" hangingPunct="1">
                <a:lnSpc>
                  <a:spcPts val="13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Holder 4"/>
          <p:cNvSpPr txBox="1">
            <a:spLocks/>
          </p:cNvSpPr>
          <p:nvPr userDrawn="1"/>
        </p:nvSpPr>
        <p:spPr>
          <a:xfrm>
            <a:off x="3600700" y="7319964"/>
            <a:ext cx="5490416" cy="242885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1" i="0" cap="none" spc="0">
                <a:ln>
                  <a:noFill/>
                </a:ln>
                <a:solidFill>
                  <a:schemeClr val="accent1"/>
                </a:solidFill>
                <a:effectLst/>
                <a:latin typeface="Century Gothic"/>
                <a:cs typeface="Century Gothic"/>
              </a:defRPr>
            </a:lvl1pPr>
          </a:lstStyle>
          <a:p>
            <a:pPr marL="10793" marR="0" lvl="0" indent="0" algn="l" defTabSz="914238" rtl="0" eaLnBrk="1" fontAlgn="auto" latinLnBrk="0" hangingPunct="1">
              <a:lnSpc>
                <a:spcPts val="132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© 2022-2023 – ESPRIT – Module  ARCHITECTURE DES SI II SPRING – SPRING BOOT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988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504110">
        <a:defRPr>
          <a:latin typeface="+mn-lt"/>
          <a:ea typeface="+mn-ea"/>
          <a:cs typeface="+mn-cs"/>
        </a:defRPr>
      </a:lvl2pPr>
      <a:lvl3pPr marL="1008222">
        <a:defRPr>
          <a:latin typeface="+mn-lt"/>
          <a:ea typeface="+mn-ea"/>
          <a:cs typeface="+mn-cs"/>
        </a:defRPr>
      </a:lvl3pPr>
      <a:lvl4pPr marL="1512331">
        <a:defRPr>
          <a:latin typeface="+mn-lt"/>
          <a:ea typeface="+mn-ea"/>
          <a:cs typeface="+mn-cs"/>
        </a:defRPr>
      </a:lvl4pPr>
      <a:lvl5pPr marL="2016443">
        <a:defRPr>
          <a:latin typeface="+mn-lt"/>
          <a:ea typeface="+mn-ea"/>
          <a:cs typeface="+mn-cs"/>
        </a:defRPr>
      </a:lvl5pPr>
      <a:lvl6pPr marL="2520553">
        <a:defRPr>
          <a:latin typeface="+mn-lt"/>
          <a:ea typeface="+mn-ea"/>
          <a:cs typeface="+mn-cs"/>
        </a:defRPr>
      </a:lvl6pPr>
      <a:lvl7pPr marL="3024665">
        <a:defRPr>
          <a:latin typeface="+mn-lt"/>
          <a:ea typeface="+mn-ea"/>
          <a:cs typeface="+mn-cs"/>
        </a:defRPr>
      </a:lvl7pPr>
      <a:lvl8pPr marL="3528775">
        <a:defRPr>
          <a:latin typeface="+mn-lt"/>
          <a:ea typeface="+mn-ea"/>
          <a:cs typeface="+mn-cs"/>
        </a:defRPr>
      </a:lvl8pPr>
      <a:lvl9pPr marL="403288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504110">
        <a:defRPr>
          <a:latin typeface="+mn-lt"/>
          <a:ea typeface="+mn-ea"/>
          <a:cs typeface="+mn-cs"/>
        </a:defRPr>
      </a:lvl2pPr>
      <a:lvl3pPr marL="1008222">
        <a:defRPr>
          <a:latin typeface="+mn-lt"/>
          <a:ea typeface="+mn-ea"/>
          <a:cs typeface="+mn-cs"/>
        </a:defRPr>
      </a:lvl3pPr>
      <a:lvl4pPr marL="1512331">
        <a:defRPr>
          <a:latin typeface="+mn-lt"/>
          <a:ea typeface="+mn-ea"/>
          <a:cs typeface="+mn-cs"/>
        </a:defRPr>
      </a:lvl4pPr>
      <a:lvl5pPr marL="2016443">
        <a:defRPr>
          <a:latin typeface="+mn-lt"/>
          <a:ea typeface="+mn-ea"/>
          <a:cs typeface="+mn-cs"/>
        </a:defRPr>
      </a:lvl5pPr>
      <a:lvl6pPr marL="2520553">
        <a:defRPr>
          <a:latin typeface="+mn-lt"/>
          <a:ea typeface="+mn-ea"/>
          <a:cs typeface="+mn-cs"/>
        </a:defRPr>
      </a:lvl6pPr>
      <a:lvl7pPr marL="3024665">
        <a:defRPr>
          <a:latin typeface="+mn-lt"/>
          <a:ea typeface="+mn-ea"/>
          <a:cs typeface="+mn-cs"/>
        </a:defRPr>
      </a:lvl7pPr>
      <a:lvl8pPr marL="3528775">
        <a:defRPr>
          <a:latin typeface="+mn-lt"/>
          <a:ea typeface="+mn-ea"/>
          <a:cs typeface="+mn-cs"/>
        </a:defRPr>
      </a:lvl8pPr>
      <a:lvl9pPr marL="403288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7"/>
            <a:ext cx="10693400" cy="1018432"/>
          </a:xfrm>
          <a:prstGeom prst="rect">
            <a:avLst/>
          </a:prstGeom>
        </p:spPr>
        <p:txBody>
          <a:bodyPr vert="horz" wrap="square" lIns="0" tIns="520903" rIns="0" bIns="0" rtlCol="0">
            <a:spAutoFit/>
          </a:bodyPr>
          <a:lstStyle/>
          <a:p>
            <a:pPr marL="12602" defTabSz="1008222"/>
            <a:r>
              <a:rPr lang="fr-FR" sz="3200" b="1" dirty="0">
                <a:latin typeface="Century Gothic" pitchFamily="34" charset="0"/>
                <a:cs typeface="Century Gothic"/>
              </a:rPr>
              <a:t>  SPRING BOOT - MAVEN </a:t>
            </a: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</p:spPr>
        <p:txBody>
          <a:bodyPr vert="horz" lIns="100820" tIns="50410" rIns="100820" bIns="5041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None/>
            </a:pPr>
            <a:endParaRPr lang="fr-FR" sz="3000" spc="-6" dirty="0">
              <a:latin typeface="Century Gothic"/>
            </a:endParaRPr>
          </a:p>
          <a:p>
            <a:pPr lvl="1">
              <a:buFont typeface="Arial" pitchFamily="34" charset="0"/>
              <a:buNone/>
            </a:pPr>
            <a:endParaRPr lang="fr-FR" sz="3000" spc="-6" dirty="0">
              <a:latin typeface="Century Gothic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" sz="3000" kern="0" dirty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" sz="3000" b="1" kern="0" dirty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" sz="3000" b="1" kern="0" dirty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" sz="3000" kern="0" dirty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endParaRPr lang="en" sz="3000" b="1" kern="0" dirty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endParaRPr lang="en" sz="3000" kern="0" dirty="0">
              <a:solidFill>
                <a:srgbClr val="C00000"/>
              </a:solidFill>
              <a:latin typeface="Century Gothic"/>
              <a:cs typeface="Century Gothic"/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endParaRPr lang="en" sz="3000" kern="0" dirty="0">
              <a:solidFill>
                <a:srgbClr val="C00000"/>
              </a:solidFill>
              <a:latin typeface="Century Gothic"/>
              <a:cs typeface="Century Gothic"/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endParaRPr lang="en" sz="3000" kern="0" dirty="0">
              <a:solidFill>
                <a:srgbClr val="C00000"/>
              </a:solidFill>
              <a:latin typeface="Century Gothic"/>
              <a:cs typeface="Century Gothic"/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endParaRPr lang="en" sz="3000" kern="0" dirty="0">
              <a:solidFill>
                <a:srgbClr val="C00000"/>
              </a:solidFill>
              <a:latin typeface="Century Gothic"/>
              <a:cs typeface="Century Gothic"/>
            </a:endParaRP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en" b="1" kern="0" dirty="0">
                <a:latin typeface="Century Gothic"/>
                <a:cs typeface="Century Gothic"/>
              </a:rPr>
              <a:t>UP ASI</a:t>
            </a: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en" b="1" kern="0" dirty="0">
                <a:latin typeface="Century Gothic"/>
                <a:cs typeface="Century Gothic"/>
              </a:rPr>
              <a:t>Bureau E204 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1</a:t>
            </a:fld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17950" y="2309813"/>
            <a:ext cx="28575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image4.png">
            <a:extLst>
              <a:ext uri="{FF2B5EF4-FFF2-40B4-BE49-F238E27FC236}">
                <a16:creationId xmlns:a16="http://schemas.microsoft.com/office/drawing/2014/main" id="{A4A77479-8B6C-BD56-BD75-EDE377BCC4F8}"/>
              </a:ext>
            </a:extLst>
          </p:cNvPr>
          <p:cNvPicPr/>
          <p:nvPr/>
        </p:nvPicPr>
        <p:blipFill rotWithShape="1">
          <a:blip r:embed="rId4"/>
          <a:srcRect l="9007" t="16924" r="8291" b="16184"/>
          <a:stretch/>
        </p:blipFill>
        <p:spPr bwMode="auto">
          <a:xfrm>
            <a:off x="7859808" y="1373709"/>
            <a:ext cx="2403336" cy="9361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45487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-2932" y="-330248"/>
            <a:ext cx="10693400" cy="1510875"/>
          </a:xfrm>
          <a:prstGeom prst="rect">
            <a:avLst/>
          </a:prstGeom>
        </p:spPr>
        <p:txBody>
          <a:bodyPr vert="horz" wrap="square" lIns="0" tIns="520903" rIns="0" bIns="0" rtlCol="0">
            <a:spAutoFit/>
          </a:bodyPr>
          <a:lstStyle/>
          <a:p>
            <a:pPr marL="12602" algn="ctr" defTabSz="1008222"/>
            <a:r>
              <a:rPr lang="fr-FR" sz="3200" dirty="0">
                <a:latin typeface="Century Gothic" pitchFamily="34" charset="0"/>
              </a:rPr>
              <a:t>AVANTAGES SPRING BOOT - Gestion des dépendances</a:t>
            </a:r>
            <a:endParaRPr lang="fr-FR" sz="3200" dirty="0">
              <a:latin typeface="Century Gothic" pitchFamily="34" charset="0"/>
              <a:cs typeface="Century Gothic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</p:spPr>
        <p:txBody>
          <a:bodyPr vert="horz" lIns="100820" tIns="50410" rIns="100820" bIns="5041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>
              <a:latin typeface="Century Gothic" pitchFamily="34" charset="0"/>
            </a:endParaRPr>
          </a:p>
          <a:p>
            <a:r>
              <a:rPr lang="fr-FR" sz="2000" dirty="0">
                <a:latin typeface="Century Gothic" pitchFamily="34" charset="0"/>
              </a:rPr>
              <a:t>Un </a:t>
            </a:r>
            <a:r>
              <a:rPr lang="fr-FR" sz="2000" b="1" dirty="0">
                <a:latin typeface="Century Gothic" pitchFamily="34" charset="0"/>
              </a:rPr>
              <a:t>starter</a:t>
            </a:r>
            <a:r>
              <a:rPr lang="fr-FR" sz="2000" dirty="0">
                <a:latin typeface="Century Gothic" pitchFamily="34" charset="0"/>
              </a:rPr>
              <a:t> va apporter à votre projet un ensemble de dépendances, communément utilisées pour un type de projet donné. </a:t>
            </a:r>
          </a:p>
          <a:p>
            <a:r>
              <a:rPr lang="fr-FR" sz="2000" dirty="0">
                <a:latin typeface="Century Gothic" pitchFamily="34" charset="0"/>
              </a:rPr>
              <a:t>Les starters facilitent la </a:t>
            </a:r>
            <a:r>
              <a:rPr lang="fr-FR" sz="2000" b="1" dirty="0">
                <a:latin typeface="Century Gothic" pitchFamily="34" charset="0"/>
              </a:rPr>
              <a:t>gestion des versions</a:t>
            </a:r>
            <a:r>
              <a:rPr lang="fr-FR" sz="2000" dirty="0">
                <a:latin typeface="Century Gothic" pitchFamily="34" charset="0"/>
              </a:rPr>
              <a:t>. Plus besoin de chercher quelles versions sont compatibles afin de les ajouter une à une dans le pom.xml.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10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97" y="3525337"/>
            <a:ext cx="5241776" cy="345638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936599" y="3683868"/>
            <a:ext cx="47538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&lt;parent&gt;</a:t>
            </a:r>
          </a:p>
          <a:p>
            <a:r>
              <a:rPr lang="fr-FR" sz="2200" dirty="0"/>
              <a:t>&lt;</a:t>
            </a:r>
            <a:r>
              <a:rPr lang="fr-FR" sz="2200" dirty="0" err="1"/>
              <a:t>groupId</a:t>
            </a:r>
            <a:r>
              <a:rPr lang="fr-FR" sz="2200" dirty="0"/>
              <a:t>&gt;</a:t>
            </a:r>
          </a:p>
          <a:p>
            <a:r>
              <a:rPr lang="fr-FR" sz="2200" dirty="0" err="1"/>
              <a:t>org.springframework.boot</a:t>
            </a:r>
            <a:endParaRPr lang="fr-FR" sz="2200" dirty="0"/>
          </a:p>
          <a:p>
            <a:r>
              <a:rPr lang="fr-FR" sz="2200" dirty="0"/>
              <a:t>&lt;/</a:t>
            </a:r>
            <a:r>
              <a:rPr lang="fr-FR" sz="2200" dirty="0" err="1"/>
              <a:t>groupId</a:t>
            </a:r>
            <a:r>
              <a:rPr lang="fr-FR" sz="2200" dirty="0"/>
              <a:t>&gt;</a:t>
            </a:r>
          </a:p>
          <a:p>
            <a:r>
              <a:rPr lang="fr-FR" sz="2200" dirty="0"/>
              <a:t>&lt;</a:t>
            </a:r>
            <a:r>
              <a:rPr lang="fr-FR" sz="2200" dirty="0" err="1"/>
              <a:t>artifactId</a:t>
            </a:r>
            <a:r>
              <a:rPr lang="fr-FR" sz="2200" dirty="0"/>
              <a:t>&gt;</a:t>
            </a:r>
          </a:p>
          <a:p>
            <a:r>
              <a:rPr lang="fr-FR" sz="2200" dirty="0" err="1"/>
              <a:t>spring</a:t>
            </a:r>
            <a:r>
              <a:rPr lang="fr-FR" sz="2200" dirty="0"/>
              <a:t>-boot-starter-parent&lt;/</a:t>
            </a:r>
            <a:r>
              <a:rPr lang="fr-FR" sz="2200" dirty="0" err="1"/>
              <a:t>artifactId</a:t>
            </a:r>
            <a:r>
              <a:rPr lang="fr-FR" sz="2200" dirty="0"/>
              <a:t>&gt;</a:t>
            </a:r>
          </a:p>
          <a:p>
            <a:r>
              <a:rPr lang="fr-FR" sz="2200" b="1" dirty="0"/>
              <a:t>&lt;version&gt;2.7.3.RELEASE&lt;/version&gt;</a:t>
            </a:r>
          </a:p>
          <a:p>
            <a:r>
              <a:rPr lang="en-US" sz="2200" dirty="0"/>
              <a:t>&lt;</a:t>
            </a:r>
            <a:r>
              <a:rPr lang="en-US" sz="2200" dirty="0" err="1"/>
              <a:t>relativePath</a:t>
            </a:r>
            <a:r>
              <a:rPr lang="en-US" sz="2200" dirty="0"/>
              <a:t>/&gt; </a:t>
            </a:r>
          </a:p>
          <a:p>
            <a:r>
              <a:rPr lang="fr-FR" sz="2200" dirty="0"/>
              <a:t>&lt;/parent&gt;</a:t>
            </a:r>
          </a:p>
        </p:txBody>
      </p:sp>
    </p:spTree>
    <p:extLst>
      <p:ext uri="{BB962C8B-B14F-4D97-AF65-F5344CB8AC3E}">
        <p14:creationId xmlns:p14="http://schemas.microsoft.com/office/powerpoint/2010/main" val="1168841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-119691"/>
            <a:ext cx="10693400" cy="1018432"/>
          </a:xfrm>
          <a:prstGeom prst="rect">
            <a:avLst/>
          </a:prstGeom>
        </p:spPr>
        <p:txBody>
          <a:bodyPr vert="horz" wrap="square" lIns="0" tIns="520903" rIns="0" bIns="0" rtlCol="0">
            <a:spAutoFit/>
          </a:bodyPr>
          <a:lstStyle/>
          <a:p>
            <a:pPr marL="12602" algn="ctr" defTabSz="1008222"/>
            <a:r>
              <a:rPr lang="fr-FR" sz="3200" dirty="0">
                <a:latin typeface="Century Gothic" pitchFamily="34" charset="0"/>
              </a:rPr>
              <a:t>AVANTAGES SPRING BOOT</a:t>
            </a:r>
            <a:endParaRPr lang="fr-FR" sz="3200" dirty="0">
              <a:latin typeface="Century Gothic" pitchFamily="34" charset="0"/>
              <a:cs typeface="Century Gothic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11</a:t>
            </a:fld>
            <a:endParaRPr lang="fr-FR" dirty="0"/>
          </a:p>
        </p:txBody>
      </p:sp>
      <p:pic>
        <p:nvPicPr>
          <p:cNvPr id="70658" name="Picture 2" descr="https://o7planning.org/en/11267/cache/images/i/529386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555" y="2852732"/>
            <a:ext cx="10476290" cy="201355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12EFB0-F6BE-43C5-05A0-AF80BD91067A}"/>
              </a:ext>
            </a:extLst>
          </p:cNvPr>
          <p:cNvSpPr txBox="1"/>
          <p:nvPr/>
        </p:nvSpPr>
        <p:spPr>
          <a:xfrm>
            <a:off x="594172" y="1890914"/>
            <a:ext cx="892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entury Gothic" panose="020B0502020202020204" pitchFamily="34" charset="0"/>
              </a:rPr>
              <a:t>Spring Boot peut s'expliquer simplement par l'illustration ci-dessous:</a:t>
            </a: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112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7"/>
            <a:ext cx="10693400" cy="1018524"/>
          </a:xfrm>
          <a:prstGeom prst="rect">
            <a:avLst/>
          </a:prstGeom>
        </p:spPr>
        <p:txBody>
          <a:bodyPr vert="horz" wrap="square" lIns="0" tIns="520903" rIns="0" bIns="0" rtlCol="0">
            <a:spAutoFit/>
          </a:bodyPr>
          <a:lstStyle/>
          <a:p>
            <a:pPr marL="12602" algn="ctr" defTabSz="1008222"/>
            <a:r>
              <a:rPr lang="fr-FR" sz="3200" dirty="0">
                <a:latin typeface="Century Gothic" pitchFamily="34" charset="0"/>
              </a:rPr>
              <a:t>Spring Boot et les microservices (optionnelle)</a:t>
            </a:r>
            <a:endParaRPr lang="fr-FR" sz="3200" dirty="0">
              <a:latin typeface="Century Gothic" pitchFamily="34" charset="0"/>
              <a:cs typeface="Century Gothic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12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24" y="1649378"/>
            <a:ext cx="3600400" cy="450831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620" y="1649379"/>
            <a:ext cx="5935054" cy="4508310"/>
          </a:xfrm>
          <a:prstGeom prst="rect">
            <a:avLst/>
          </a:prstGeom>
        </p:spPr>
      </p:pic>
      <p:sp>
        <p:nvSpPr>
          <p:cNvPr id="4" name="Flèche droite 3"/>
          <p:cNvSpPr/>
          <p:nvPr/>
        </p:nvSpPr>
        <p:spPr>
          <a:xfrm>
            <a:off x="3834532" y="3977476"/>
            <a:ext cx="864096" cy="50405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50156" y="615768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Architecture monolithique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850756" y="614772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Architecture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02925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7"/>
            <a:ext cx="10693400" cy="1018432"/>
          </a:xfrm>
          <a:prstGeom prst="rect">
            <a:avLst/>
          </a:prstGeom>
        </p:spPr>
        <p:txBody>
          <a:bodyPr vert="horz" wrap="square" lIns="0" tIns="520903" rIns="0" bIns="0" rtlCol="0">
            <a:spAutoFit/>
          </a:bodyPr>
          <a:lstStyle/>
          <a:p>
            <a:pPr marL="12602" algn="ctr" defTabSz="1008222"/>
            <a:r>
              <a:rPr lang="fr-FR" sz="3200" dirty="0">
                <a:latin typeface="Century Gothic" pitchFamily="34" charset="0"/>
              </a:rPr>
              <a:t>SPRING BOOT</a:t>
            </a:r>
            <a:endParaRPr lang="fr-FR" sz="3200" dirty="0">
              <a:latin typeface="Century Gothic" pitchFamily="34" charset="0"/>
              <a:cs typeface="Century Gothic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</p:spPr>
        <p:txBody>
          <a:bodyPr vert="horz" lIns="100820" tIns="50410" rIns="100820" bIns="5041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200" dirty="0">
              <a:latin typeface="Century Gothic" pitchFamily="34" charset="0"/>
            </a:endParaRPr>
          </a:p>
          <a:p>
            <a:r>
              <a:rPr lang="fr-FR" sz="2200" b="1" i="1" dirty="0">
                <a:latin typeface="Century Gothic" pitchFamily="34" charset="0"/>
              </a:rPr>
              <a:t>Comment démarrer un projet Spring Boot : </a:t>
            </a:r>
          </a:p>
          <a:p>
            <a:pPr marL="0" indent="0">
              <a:buNone/>
            </a:pPr>
            <a:endParaRPr lang="fr-FR" sz="2200" dirty="0">
              <a:latin typeface="Century Gothic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fr-FR" sz="2200" dirty="0">
              <a:latin typeface="Century Gothic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fr-FR" sz="2200" dirty="0">
              <a:latin typeface="Century Gothic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fr-FR" sz="2200" dirty="0">
              <a:latin typeface="Century Gothic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fr-FR" sz="2200" dirty="0">
              <a:latin typeface="Century Gothic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fr-FR" sz="2200" dirty="0">
              <a:latin typeface="Century Gothic" pitchFamily="34" charset="0"/>
              <a:sym typeface="Wingdings" pitchFamily="2" charset="2"/>
            </a:endParaRPr>
          </a:p>
          <a:p>
            <a:r>
              <a:rPr lang="fr-FR" sz="2400" dirty="0">
                <a:latin typeface="Century Gothic" pitchFamily="34" charset="0"/>
                <a:sym typeface="Wingdings" pitchFamily="2" charset="2"/>
              </a:rPr>
              <a:t>Spring Boot fournit beaucoup de plugins afin de développer et tester des applications Spring Boot rapidement en utilisant les outils de Build comme Maven et Gradle.</a:t>
            </a:r>
          </a:p>
          <a:p>
            <a:endParaRPr lang="fr-FR" sz="2200" dirty="0">
              <a:latin typeface="Century Gothic" pitchFamily="34" charset="0"/>
              <a:sym typeface="Wingdings" pitchFamily="2" charset="2"/>
            </a:endParaRPr>
          </a:p>
          <a:p>
            <a:endParaRPr lang="fr-FR" sz="2200" dirty="0">
              <a:latin typeface="Century Gothic" pitchFamily="34" charset="0"/>
            </a:endParaRPr>
          </a:p>
          <a:p>
            <a:endParaRPr lang="fr-FR" sz="2200" dirty="0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13</a:t>
            </a:fld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01DBE90-D034-515D-A05B-6E6ADAA68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6" y="2341265"/>
            <a:ext cx="9650413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12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1018525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3200" dirty="0">
                <a:latin typeface="Century Gothic" pitchFamily="34" charset="0"/>
                <a:cs typeface="Century Gothic"/>
              </a:rPr>
              <a:t>DEFINITION MAVEN 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4"/>
          </p:nvPr>
        </p:nvSpPr>
        <p:spPr>
          <a:xfrm>
            <a:off x="9624061" y="7303841"/>
            <a:ext cx="905226" cy="192360"/>
          </a:xfrm>
        </p:spPr>
        <p:txBody>
          <a:bodyPr/>
          <a:lstStyle/>
          <a:p>
            <a:pPr marL="205882" defTabSz="1008400">
              <a:lnSpc>
                <a:spcPts val="1461"/>
              </a:lnSpc>
            </a:pPr>
            <a:fld id="{81D60167-4931-47E6-BA6A-407CBD079E47}" type="slidenum">
              <a:rPr lang="fr-FR" sz="1985" kern="0">
                <a:solidFill>
                  <a:sysClr val="windowText" lastClr="000000"/>
                </a:solidFill>
              </a:rPr>
              <a:pPr marL="205882" defTabSz="1008400">
                <a:lnSpc>
                  <a:spcPts val="1461"/>
                </a:lnSpc>
              </a:pPr>
              <a:t>14</a:t>
            </a:fld>
            <a:endParaRPr lang="fr-FR" sz="1985" kern="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152400" y="1283393"/>
            <a:ext cx="10388600" cy="5943330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400" dirty="0">
              <a:latin typeface="Century Gothic" pitchFamily="34" charset="0"/>
            </a:endParaRPr>
          </a:p>
          <a:p>
            <a:pPr marL="0" indent="0">
              <a:buNone/>
            </a:pPr>
            <a:r>
              <a:rPr lang="fr-FR" sz="2400" dirty="0">
                <a:latin typeface="Century Gothic" pitchFamily="34" charset="0"/>
              </a:rPr>
              <a:t>    Maven est un outil pour le management et </a:t>
            </a:r>
            <a:r>
              <a:rPr lang="fr-FR" sz="2400" b="1" dirty="0">
                <a:latin typeface="Century Gothic" pitchFamily="34" charset="0"/>
              </a:rPr>
              <a:t>l’automatisation</a:t>
            </a:r>
            <a:r>
              <a:rPr lang="fr-FR" sz="2400" dirty="0">
                <a:latin typeface="Century Gothic" pitchFamily="34" charset="0"/>
              </a:rPr>
              <a:t> de </a:t>
            </a:r>
          </a:p>
          <a:p>
            <a:pPr marL="0" indent="0">
              <a:buNone/>
            </a:pPr>
            <a:r>
              <a:rPr lang="fr-FR" sz="2400" dirty="0">
                <a:latin typeface="Century Gothic" pitchFamily="34" charset="0"/>
              </a:rPr>
              <a:t>    production des projets (</a:t>
            </a:r>
            <a:r>
              <a:rPr lang="fr-FR" sz="2400" b="1" dirty="0">
                <a:latin typeface="Century Gothic" pitchFamily="34" charset="0"/>
              </a:rPr>
              <a:t>construction</a:t>
            </a:r>
            <a:r>
              <a:rPr lang="fr-FR" sz="2400" dirty="0">
                <a:latin typeface="Century Gothic" pitchFamily="34" charset="0"/>
              </a:rPr>
              <a:t> des projets) développé par </a:t>
            </a:r>
          </a:p>
          <a:p>
            <a:pPr marL="0" indent="0">
              <a:buNone/>
            </a:pPr>
            <a:r>
              <a:rPr lang="fr-FR" sz="2400" dirty="0">
                <a:latin typeface="Century Gothic" pitchFamily="34" charset="0"/>
              </a:rPr>
              <a:t>    la fondation Apache permettant :</a:t>
            </a:r>
          </a:p>
          <a:p>
            <a:pPr marL="0" indent="0">
              <a:buNone/>
            </a:pPr>
            <a:endParaRPr lang="fr-FR" sz="2400" dirty="0">
              <a:latin typeface="Century Gothic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>
                <a:latin typeface="Century Gothic" pitchFamily="34" charset="0"/>
              </a:rPr>
              <a:t>L’intégration continue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>
                <a:latin typeface="Century Gothic" pitchFamily="34" charset="0"/>
              </a:rPr>
              <a:t>La gestion des dépendances locales et distantes dans le Modèle de projet basé sur des conventions (POM)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>
                <a:latin typeface="Century Gothic" pitchFamily="34" charset="0"/>
              </a:rPr>
              <a:t>Automatiser la gestion des builds et la génération des livrables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fr-FR" sz="2400" dirty="0">
                <a:latin typeface="Century Gothic" pitchFamily="34" charset="0"/>
              </a:rPr>
              <a:t>Automatisation de tâches récurrentes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>
                <a:latin typeface="Century Gothic" pitchFamily="34" charset="0"/>
              </a:rPr>
              <a:t>Le lancement des tests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pPr marL="0" indent="0">
              <a:buNone/>
            </a:pPr>
            <a:endParaRPr lang="fr-FR" sz="2400" dirty="0">
              <a:latin typeface="Century Gothic" pitchFamily="34" charset="0"/>
            </a:endParaRPr>
          </a:p>
          <a:p>
            <a:endParaRPr lang="fr-FR" sz="2400" dirty="0">
              <a:latin typeface="Century Gothic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828" y="5581625"/>
            <a:ext cx="3454699" cy="8738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54513" y="7294878"/>
            <a:ext cx="3384376" cy="16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374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1018525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3200" dirty="0">
                <a:latin typeface="Century Gothic" pitchFamily="34" charset="0"/>
                <a:cs typeface="Century Gothic"/>
              </a:rPr>
              <a:t>INSTALLATION DE MAVEN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4"/>
          </p:nvPr>
        </p:nvSpPr>
        <p:spPr>
          <a:xfrm>
            <a:off x="9624061" y="7303841"/>
            <a:ext cx="905226" cy="192360"/>
          </a:xfrm>
        </p:spPr>
        <p:txBody>
          <a:bodyPr/>
          <a:lstStyle/>
          <a:p>
            <a:pPr marL="205882" defTabSz="1008400">
              <a:lnSpc>
                <a:spcPts val="1461"/>
              </a:lnSpc>
            </a:pPr>
            <a:fld id="{81D60167-4931-47E6-BA6A-407CBD079E47}" type="slidenum">
              <a:rPr lang="fr-FR" sz="1985" kern="0">
                <a:solidFill>
                  <a:sysClr val="windowText" lastClr="000000"/>
                </a:solidFill>
              </a:rPr>
              <a:pPr marL="205882" defTabSz="1008400">
                <a:lnSpc>
                  <a:spcPts val="1461"/>
                </a:lnSpc>
              </a:pPr>
              <a:t>15</a:t>
            </a:fld>
            <a:endParaRPr lang="fr-FR" sz="1985" kern="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4800" y="1283393"/>
            <a:ext cx="10083800" cy="5943330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fr-FR" sz="2400" spc="-6" dirty="0">
              <a:latin typeface="Century Gothic"/>
            </a:endParaRPr>
          </a:p>
          <a:p>
            <a:r>
              <a:rPr lang="fr-FR" sz="2600" dirty="0">
                <a:latin typeface="Century Gothic" pitchFamily="34" charset="0"/>
              </a:rPr>
              <a:t>Maven peut être installé :</a:t>
            </a:r>
          </a:p>
          <a:p>
            <a:endParaRPr lang="fr-FR" sz="2600" dirty="0">
              <a:latin typeface="Century Gothic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600" dirty="0">
                <a:latin typeface="Century Gothic" pitchFamily="34" charset="0"/>
              </a:rPr>
              <a:t> En mode standalone </a:t>
            </a:r>
          </a:p>
          <a:p>
            <a:pPr marL="0" indent="0">
              <a:buNone/>
            </a:pPr>
            <a:r>
              <a:rPr lang="fr-FR" sz="2600" dirty="0">
                <a:latin typeface="Century Gothic" pitchFamily="34" charset="0"/>
              </a:rPr>
              <a:t>    Exemple: Utiliser Maven dans</a:t>
            </a:r>
          </a:p>
          <a:p>
            <a:pPr marL="0" indent="0">
              <a:buNone/>
            </a:pPr>
            <a:r>
              <a:rPr lang="fr-FR" sz="2600" dirty="0">
                <a:latin typeface="Century Gothic" pitchFamily="34" charset="0"/>
              </a:rPr>
              <a:t>    l’intégration continue    </a:t>
            </a:r>
          </a:p>
          <a:p>
            <a:pPr marL="0" indent="0">
              <a:buNone/>
            </a:pPr>
            <a:r>
              <a:rPr lang="fr-FR" sz="2600" dirty="0">
                <a:latin typeface="Century Gothic" pitchFamily="34" charset="0"/>
              </a:rPr>
              <a:t>    (domaine DevOps)</a:t>
            </a:r>
          </a:p>
          <a:p>
            <a:pPr marL="0" indent="0">
              <a:buNone/>
            </a:pPr>
            <a:endParaRPr lang="fr-FR" sz="2600" dirty="0">
              <a:latin typeface="Century Gothic" pitchFamily="34" charset="0"/>
            </a:endParaRPr>
          </a:p>
          <a:p>
            <a:pPr marL="0" indent="0">
              <a:buNone/>
            </a:pPr>
            <a:endParaRPr lang="fr-FR" sz="2600" dirty="0">
              <a:latin typeface="Century Gothic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600" b="1" dirty="0">
                <a:latin typeface="Century Gothic" pitchFamily="34" charset="0"/>
              </a:rPr>
              <a:t>  En tant que plugin</a:t>
            </a:r>
          </a:p>
          <a:p>
            <a:pPr marL="0" indent="0">
              <a:buNone/>
            </a:pPr>
            <a:r>
              <a:rPr lang="fr-FR" sz="2600" b="1" dirty="0">
                <a:latin typeface="Century Gothic" pitchFamily="34" charset="0"/>
              </a:rPr>
              <a:t>      Par défaut, </a:t>
            </a:r>
            <a:r>
              <a:rPr lang="fr-FR" sz="2600" b="1" dirty="0" err="1">
                <a:latin typeface="Century Gothic" pitchFamily="34" charset="0"/>
              </a:rPr>
              <a:t>Intellij</a:t>
            </a:r>
            <a:r>
              <a:rPr lang="fr-FR" sz="2600" b="1" dirty="0">
                <a:latin typeface="Century Gothic" pitchFamily="34" charset="0"/>
              </a:rPr>
              <a:t> intègre un plugin Maven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716" y="1405161"/>
            <a:ext cx="5038571" cy="37444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54513" y="7294878"/>
            <a:ext cx="3384376" cy="16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47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9"/>
          <p:cNvSpPr>
            <a:spLocks noGrp="1"/>
          </p:cNvSpPr>
          <p:nvPr>
            <p:ph type="sldNum" sz="quarter" idx="4"/>
          </p:nvPr>
        </p:nvSpPr>
        <p:spPr>
          <a:xfrm>
            <a:off x="9624061" y="7303841"/>
            <a:ext cx="905226" cy="192360"/>
          </a:xfrm>
        </p:spPr>
        <p:txBody>
          <a:bodyPr/>
          <a:lstStyle/>
          <a:p>
            <a:pPr marL="205882" defTabSz="1008400">
              <a:lnSpc>
                <a:spcPts val="1461"/>
              </a:lnSpc>
            </a:pPr>
            <a:fld id="{81D60167-4931-47E6-BA6A-407CBD079E47}" type="slidenum">
              <a:rPr lang="fr-FR" sz="1985" kern="0">
                <a:solidFill>
                  <a:sysClr val="windowText" lastClr="000000"/>
                </a:solidFill>
              </a:rPr>
              <a:pPr marL="205882" defTabSz="1008400">
                <a:lnSpc>
                  <a:spcPts val="1461"/>
                </a:lnSpc>
              </a:pPr>
              <a:t>16</a:t>
            </a:fld>
            <a:endParaRPr lang="fr-FR" sz="1985" kern="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4800" y="1283393"/>
            <a:ext cx="10083800" cy="5943330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fr-FR" sz="500" spc="-6" dirty="0">
              <a:latin typeface="Century Gothic"/>
            </a:endParaRPr>
          </a:p>
          <a:p>
            <a:r>
              <a:rPr lang="fr-FR" sz="2600" dirty="0">
                <a:latin typeface="Century Gothic" pitchFamily="34" charset="0"/>
              </a:rPr>
              <a:t>En mode plugin : </a:t>
            </a:r>
          </a:p>
          <a:p>
            <a:r>
              <a:rPr lang="fr-FR" sz="2600" dirty="0">
                <a:latin typeface="Century Gothic" pitchFamily="34" charset="0"/>
              </a:rPr>
              <a:t>Cliquer sur File =&gt; Settings =&gt; plugins</a:t>
            </a:r>
          </a:p>
          <a:p>
            <a:endParaRPr lang="fr-FR" sz="2600" dirty="0">
              <a:latin typeface="Century Gothic" pitchFamily="34" charset="0"/>
            </a:endParaRPr>
          </a:p>
          <a:p>
            <a:endParaRPr lang="fr-FR" sz="2600" dirty="0">
              <a:latin typeface="Century Gothic" pitchFamily="34" charset="0"/>
            </a:endParaRPr>
          </a:p>
          <a:p>
            <a:endParaRPr lang="fr-FR" sz="2600" dirty="0">
              <a:latin typeface="Century Gothic" pitchFamily="34" charset="0"/>
            </a:endParaRPr>
          </a:p>
          <a:p>
            <a:endParaRPr lang="fr-FR" sz="2600" dirty="0">
              <a:latin typeface="Century Gothic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6380" y="563520"/>
            <a:ext cx="51299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605" algn="ctr" defTabSz="1008400"/>
            <a:r>
              <a:rPr lang="fr-FR" sz="3200" dirty="0">
                <a:latin typeface="Century Gothic" pitchFamily="34" charset="0"/>
                <a:cs typeface="Century Gothic"/>
              </a:rPr>
              <a:t>INSTALLATION DE MAVEN</a:t>
            </a:r>
          </a:p>
        </p:txBody>
      </p:sp>
      <p:sp>
        <p:nvSpPr>
          <p:cNvPr id="6" name="Rectangle 5"/>
          <p:cNvSpPr/>
          <p:nvPr/>
        </p:nvSpPr>
        <p:spPr>
          <a:xfrm>
            <a:off x="3654513" y="7294878"/>
            <a:ext cx="3384376" cy="16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3035D2C-2143-D049-E0A3-4D0942B1F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83" y="2474955"/>
            <a:ext cx="94202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97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1018525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3200" dirty="0">
                <a:latin typeface="Century Gothic" pitchFamily="34" charset="0"/>
                <a:cs typeface="Century Gothic"/>
              </a:rPr>
              <a:t>PREMIER PROJET MAVEN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4"/>
          </p:nvPr>
        </p:nvSpPr>
        <p:spPr>
          <a:xfrm>
            <a:off x="9624061" y="7303841"/>
            <a:ext cx="905226" cy="192360"/>
          </a:xfrm>
        </p:spPr>
        <p:txBody>
          <a:bodyPr/>
          <a:lstStyle/>
          <a:p>
            <a:pPr marL="205882" defTabSz="1008400">
              <a:lnSpc>
                <a:spcPts val="1461"/>
              </a:lnSpc>
            </a:pPr>
            <a:fld id="{81D60167-4931-47E6-BA6A-407CBD079E47}" type="slidenum">
              <a:rPr lang="fr-FR" sz="1985" kern="0">
                <a:solidFill>
                  <a:sysClr val="windowText" lastClr="000000"/>
                </a:solidFill>
              </a:rPr>
              <a:pPr marL="205882" defTabSz="1008400">
                <a:lnSpc>
                  <a:spcPts val="1461"/>
                </a:lnSpc>
              </a:pPr>
              <a:t>17</a:t>
            </a:fld>
            <a:endParaRPr lang="fr-FR" sz="1985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>
          <a:xfrm>
            <a:off x="148413" y="1209965"/>
            <a:ext cx="10531276" cy="5943330"/>
          </a:xfrm>
          <a:prstGeom prst="rect">
            <a:avLst/>
          </a:prstGeom>
        </p:spPr>
        <p:txBody>
          <a:bodyPr vert="horz" lIns="100838" tIns="50419" rIns="100838" bIns="50419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fr-FR" sz="2400" spc="-6" dirty="0">
              <a:latin typeface="Century Gothic"/>
            </a:endParaRPr>
          </a:p>
          <a:p>
            <a:pPr marL="0" indent="0">
              <a:buNone/>
            </a:pPr>
            <a:r>
              <a:rPr lang="fr-FR" sz="2600" dirty="0">
                <a:latin typeface="Century Gothic" pitchFamily="34" charset="0"/>
              </a:rPr>
              <a:t>    </a:t>
            </a:r>
            <a:r>
              <a:rPr lang="fr-FR" sz="2800" dirty="0">
                <a:latin typeface="Century Gothic" pitchFamily="34" charset="0"/>
              </a:rPr>
              <a:t>Un projet est caractérisé par :</a:t>
            </a:r>
          </a:p>
          <a:p>
            <a:r>
              <a:rPr lang="fr-FR" sz="2800" b="1" dirty="0">
                <a:latin typeface="Century Gothic" pitchFamily="34" charset="0"/>
              </a:rPr>
              <a:t>project</a:t>
            </a:r>
            <a:r>
              <a:rPr lang="fr-FR" sz="2800" dirty="0">
                <a:latin typeface="Century Gothic" pitchFamily="34" charset="0"/>
              </a:rPr>
              <a:t> : Balise racine de tous les fichiers pom.xml. </a:t>
            </a:r>
          </a:p>
          <a:p>
            <a:r>
              <a:rPr lang="fr-FR" sz="2800" b="1" dirty="0">
                <a:latin typeface="Century Gothic" pitchFamily="34" charset="0"/>
              </a:rPr>
              <a:t>modelVersion</a:t>
            </a:r>
            <a:r>
              <a:rPr lang="fr-FR" sz="2800" dirty="0">
                <a:latin typeface="Century Gothic" pitchFamily="34" charset="0"/>
              </a:rPr>
              <a:t> : Version de POM utilisée. </a:t>
            </a:r>
          </a:p>
          <a:p>
            <a:r>
              <a:rPr lang="fr-FR" sz="2800" b="1" dirty="0">
                <a:latin typeface="Century Gothic" pitchFamily="34" charset="0"/>
              </a:rPr>
              <a:t>groupId</a:t>
            </a:r>
            <a:r>
              <a:rPr lang="fr-FR" sz="2800" dirty="0">
                <a:latin typeface="Century Gothic" pitchFamily="34" charset="0"/>
              </a:rPr>
              <a:t> : Identifier un groupe qui a créé le projet. Ex: org.apache.  </a:t>
            </a:r>
          </a:p>
          <a:p>
            <a:r>
              <a:rPr lang="fr-FR" sz="2800" b="1" dirty="0">
                <a:latin typeface="Century Gothic" pitchFamily="34" charset="0"/>
              </a:rPr>
              <a:t>artifactId</a:t>
            </a:r>
            <a:r>
              <a:rPr lang="fr-FR" sz="2800" dirty="0">
                <a:latin typeface="Century Gothic" pitchFamily="34" charset="0"/>
              </a:rPr>
              <a:t> : Nom unique utilisé pour nommer l’</a:t>
            </a:r>
            <a:r>
              <a:rPr lang="fr-FR" sz="2800" dirty="0" err="1">
                <a:latin typeface="Century Gothic" pitchFamily="34" charset="0"/>
              </a:rPr>
              <a:t>artifact</a:t>
            </a:r>
            <a:r>
              <a:rPr lang="fr-FR" sz="2800" dirty="0">
                <a:latin typeface="Century Gothic" pitchFamily="34" charset="0"/>
              </a:rPr>
              <a:t> à construire. </a:t>
            </a:r>
          </a:p>
          <a:p>
            <a:r>
              <a:rPr lang="fr-FR" sz="2800" b="1" dirty="0">
                <a:latin typeface="Century Gothic" pitchFamily="34" charset="0"/>
              </a:rPr>
              <a:t>packaging</a:t>
            </a:r>
            <a:r>
              <a:rPr lang="fr-FR" sz="2800" dirty="0">
                <a:latin typeface="Century Gothic" pitchFamily="34" charset="0"/>
              </a:rPr>
              <a:t> : Type de packaging du projet ( ex. : JAR, WAR, EAR...). </a:t>
            </a:r>
          </a:p>
          <a:p>
            <a:r>
              <a:rPr lang="fr-FR" sz="2800" b="1" dirty="0" err="1">
                <a:latin typeface="Century Gothic" pitchFamily="34" charset="0"/>
              </a:rPr>
              <a:t>archetype</a:t>
            </a:r>
            <a:r>
              <a:rPr lang="fr-FR" sz="2800" dirty="0">
                <a:latin typeface="Century Gothic" pitchFamily="34" charset="0"/>
              </a:rPr>
              <a:t> : Template de Projet. </a:t>
            </a:r>
          </a:p>
          <a:p>
            <a:r>
              <a:rPr lang="fr-FR" sz="2800" b="1" dirty="0" err="1">
                <a:latin typeface="Century Gothic" pitchFamily="34" charset="0"/>
              </a:rPr>
              <a:t>name</a:t>
            </a:r>
            <a:r>
              <a:rPr lang="fr-FR" sz="2800" dirty="0">
                <a:latin typeface="Century Gothic" pitchFamily="34" charset="0"/>
              </a:rPr>
              <a:t> : Nom du projet. </a:t>
            </a:r>
          </a:p>
          <a:p>
            <a:r>
              <a:rPr lang="fr-FR" sz="2800" b="1" dirty="0">
                <a:latin typeface="Century Gothic" pitchFamily="34" charset="0"/>
              </a:rPr>
              <a:t>description</a:t>
            </a:r>
            <a:r>
              <a:rPr lang="fr-FR" sz="2800" dirty="0">
                <a:latin typeface="Century Gothic" pitchFamily="34" charset="0"/>
              </a:rPr>
              <a:t> : Description du projet. </a:t>
            </a:r>
          </a:p>
          <a:p>
            <a:endParaRPr lang="fr-FR" sz="2800" dirty="0">
              <a:solidFill>
                <a:srgbClr val="FF0000"/>
              </a:solidFill>
              <a:latin typeface="Century Gothic" pitchFamily="34" charset="0"/>
            </a:endParaRPr>
          </a:p>
          <a:p>
            <a:endParaRPr lang="fr-FR" sz="2800" dirty="0">
              <a:solidFill>
                <a:srgbClr val="FF0000"/>
              </a:solidFill>
              <a:latin typeface="Century Gothic" pitchFamily="34" charset="0"/>
            </a:endParaRPr>
          </a:p>
          <a:p>
            <a:endParaRPr lang="fr-FR" sz="2600" dirty="0">
              <a:latin typeface="Century Gothic" pitchFamily="34" charset="0"/>
            </a:endParaRPr>
          </a:p>
          <a:p>
            <a:endParaRPr lang="fr-FR" sz="2600" dirty="0">
              <a:latin typeface="Century Gothi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4513" y="7294878"/>
            <a:ext cx="3384376" cy="16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953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1018525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3200" dirty="0">
                <a:latin typeface="Century Gothic" pitchFamily="34" charset="0"/>
                <a:cs typeface="Century Gothic"/>
              </a:rPr>
              <a:t>Gestion des versions du projet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4"/>
          </p:nvPr>
        </p:nvSpPr>
        <p:spPr>
          <a:xfrm>
            <a:off x="9624061" y="7303841"/>
            <a:ext cx="905226" cy="192360"/>
          </a:xfrm>
        </p:spPr>
        <p:txBody>
          <a:bodyPr/>
          <a:lstStyle/>
          <a:p>
            <a:pPr marL="205882" defTabSz="1008400">
              <a:lnSpc>
                <a:spcPts val="1461"/>
              </a:lnSpc>
            </a:pPr>
            <a:fld id="{81D60167-4931-47E6-BA6A-407CBD079E47}" type="slidenum">
              <a:rPr lang="fr-FR" sz="1985" kern="0">
                <a:solidFill>
                  <a:sysClr val="windowText" lastClr="000000"/>
                </a:solidFill>
              </a:rPr>
              <a:pPr marL="205882" defTabSz="1008400">
                <a:lnSpc>
                  <a:spcPts val="1461"/>
                </a:lnSpc>
              </a:pPr>
              <a:t>18</a:t>
            </a:fld>
            <a:endParaRPr lang="fr-FR" sz="1985" kern="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4800" y="1283393"/>
            <a:ext cx="10083800" cy="5943330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fr-FR" sz="2400" spc="-6" dirty="0">
              <a:latin typeface="Century Gothic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>
          <a:xfrm>
            <a:off x="302308" y="1217627"/>
            <a:ext cx="10083800" cy="6524238"/>
          </a:xfrm>
          <a:prstGeom prst="rect">
            <a:avLst/>
          </a:prstGeom>
        </p:spPr>
        <p:txBody>
          <a:bodyPr vert="horz" lIns="100838" tIns="50419" rIns="100838" bIns="50419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fr-FR" sz="2400" b="1" spc="-6" dirty="0">
                <a:latin typeface="Century Gothic"/>
              </a:rPr>
              <a:t>Exercice</a:t>
            </a:r>
          </a:p>
          <a:p>
            <a:pPr>
              <a:buFont typeface="Arial" pitchFamily="34" charset="0"/>
              <a:buNone/>
            </a:pPr>
            <a:endParaRPr lang="fr-FR" sz="2400" spc="-6" dirty="0">
              <a:latin typeface="Century Gothic"/>
            </a:endParaRPr>
          </a:p>
          <a:p>
            <a:pPr>
              <a:buFont typeface="Arial" pitchFamily="34" charset="0"/>
              <a:buNone/>
            </a:pPr>
            <a:r>
              <a:rPr lang="fr-FR" sz="2400" spc="-6" dirty="0">
                <a:latin typeface="Century Gothic"/>
              </a:rPr>
              <a:t>Soit les versions du projet suivantes :</a:t>
            </a:r>
          </a:p>
          <a:p>
            <a:pPr marL="0" indent="0">
              <a:buNone/>
            </a:pPr>
            <a:r>
              <a:rPr lang="fr-FR" sz="2600" dirty="0">
                <a:latin typeface="Century Gothic" pitchFamily="34" charset="0"/>
              </a:rPr>
              <a:t>1.0.0                                           </a:t>
            </a:r>
          </a:p>
          <a:p>
            <a:pPr marL="0" indent="0">
              <a:buNone/>
            </a:pPr>
            <a:r>
              <a:rPr lang="fr-FR" sz="2600" dirty="0">
                <a:latin typeface="Century Gothic" pitchFamily="34" charset="0"/>
              </a:rPr>
              <a:t>1.1.0                                                </a:t>
            </a:r>
          </a:p>
          <a:p>
            <a:pPr marL="0" indent="0">
              <a:buNone/>
            </a:pPr>
            <a:r>
              <a:rPr lang="fr-FR" sz="2600" dirty="0">
                <a:latin typeface="Century Gothic" pitchFamily="34" charset="0"/>
              </a:rPr>
              <a:t>2.0.0</a:t>
            </a:r>
          </a:p>
          <a:p>
            <a:pPr marL="0" indent="0">
              <a:buNone/>
            </a:pPr>
            <a:r>
              <a:rPr lang="fr-FR" sz="2600" dirty="0">
                <a:latin typeface="Century Gothic" pitchFamily="34" charset="0"/>
              </a:rPr>
              <a:t>2.0.1</a:t>
            </a:r>
          </a:p>
          <a:p>
            <a:pPr marL="0" indent="0">
              <a:buNone/>
            </a:pPr>
            <a:r>
              <a:rPr lang="fr-FR" sz="2600" dirty="0">
                <a:latin typeface="Century Gothic" pitchFamily="34" charset="0"/>
              </a:rPr>
              <a:t>3.0.0</a:t>
            </a:r>
          </a:p>
          <a:p>
            <a:endParaRPr lang="fr-FR" sz="2600" dirty="0">
              <a:latin typeface="Century Gothic" pitchFamily="34" charset="0"/>
            </a:endParaRPr>
          </a:p>
          <a:p>
            <a:pPr marL="0" indent="0">
              <a:buNone/>
            </a:pPr>
            <a:r>
              <a:rPr lang="fr-FR" sz="2600" dirty="0">
                <a:latin typeface="Century Gothic" pitchFamily="34" charset="0"/>
              </a:rPr>
              <a:t>A quoi correspond chaque numérotation </a:t>
            </a:r>
            <a:r>
              <a:rPr lang="fr-FR" sz="2800" dirty="0"/>
              <a:t>?</a:t>
            </a:r>
            <a:endParaRPr lang="fr-FR" sz="2600" dirty="0">
              <a:latin typeface="Century Gothic" pitchFamily="34" charset="0"/>
            </a:endParaRPr>
          </a:p>
          <a:p>
            <a:pPr marL="0" indent="0">
              <a:buNone/>
            </a:pPr>
            <a:r>
              <a:rPr lang="fr-FR" sz="2600" dirty="0">
                <a:latin typeface="Century Gothic" pitchFamily="34" charset="0"/>
              </a:rPr>
              <a:t>Release majeure</a:t>
            </a:r>
          </a:p>
          <a:p>
            <a:pPr marL="0" indent="0">
              <a:buNone/>
            </a:pPr>
            <a:r>
              <a:rPr lang="fr-FR" sz="2600" dirty="0">
                <a:latin typeface="Century Gothic" pitchFamily="34" charset="0"/>
              </a:rPr>
              <a:t>Release mineure</a:t>
            </a:r>
          </a:p>
          <a:p>
            <a:pPr marL="0" indent="0">
              <a:buNone/>
            </a:pPr>
            <a:r>
              <a:rPr lang="fr-FR" sz="2600" dirty="0">
                <a:latin typeface="Century Gothic" pitchFamily="34" charset="0"/>
              </a:rPr>
              <a:t>Patch (Correctif) </a:t>
            </a:r>
          </a:p>
          <a:p>
            <a:endParaRPr lang="fr-FR" sz="2600" dirty="0">
              <a:latin typeface="Century Gothic" pitchFamily="34" charset="0"/>
            </a:endParaRPr>
          </a:p>
          <a:p>
            <a:pPr marL="0" indent="0">
              <a:buNone/>
            </a:pPr>
            <a:r>
              <a:rPr lang="fr-FR" sz="2600" dirty="0">
                <a:latin typeface="Century Gothic" pitchFamily="34" charset="0"/>
              </a:rPr>
              <a:t>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4513" y="7294878"/>
            <a:ext cx="3384376" cy="16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751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1018525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3200" dirty="0">
                <a:latin typeface="Century Gothic" pitchFamily="34" charset="0"/>
                <a:cs typeface="Century Gothic"/>
              </a:rPr>
              <a:t>ARBORESCENCE DU PROJET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4"/>
          </p:nvPr>
        </p:nvSpPr>
        <p:spPr>
          <a:xfrm>
            <a:off x="9624061" y="7303841"/>
            <a:ext cx="905226" cy="192360"/>
          </a:xfrm>
        </p:spPr>
        <p:txBody>
          <a:bodyPr/>
          <a:lstStyle/>
          <a:p>
            <a:pPr marL="205882" defTabSz="1008400">
              <a:lnSpc>
                <a:spcPts val="1461"/>
              </a:lnSpc>
            </a:pPr>
            <a:fld id="{81D60167-4931-47E6-BA6A-407CBD079E47}" type="slidenum">
              <a:rPr lang="fr-FR" sz="1985" kern="0">
                <a:solidFill>
                  <a:sysClr val="windowText" lastClr="000000"/>
                </a:solidFill>
              </a:rPr>
              <a:pPr marL="205882" defTabSz="1008400">
                <a:lnSpc>
                  <a:spcPts val="1461"/>
                </a:lnSpc>
              </a:pPr>
              <a:t>19</a:t>
            </a:fld>
            <a:endParaRPr lang="fr-FR" sz="1985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>
          <a:xfrm>
            <a:off x="304800" y="1059420"/>
            <a:ext cx="10083800" cy="2282008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None/>
            </a:pPr>
            <a:endParaRPr lang="fr-FR" sz="2400" dirty="0">
              <a:solidFill>
                <a:srgbClr val="FF0000"/>
              </a:solidFill>
              <a:latin typeface="Century Gothic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600" dirty="0">
                <a:latin typeface="Century Gothic" pitchFamily="34" charset="0"/>
              </a:rPr>
              <a:t>Maven est basé sur la notion de </a:t>
            </a:r>
            <a:r>
              <a:rPr lang="fr-FR" sz="2600" b="1" dirty="0">
                <a:latin typeface="Century Gothic" pitchFamily="34" charset="0"/>
              </a:rPr>
              <a:t>convention over configuration (arborescence prédéfinie) </a:t>
            </a:r>
            <a:r>
              <a:rPr lang="fr-FR" sz="2600" dirty="0">
                <a:latin typeface="Century Gothic" pitchFamily="34" charset="0"/>
              </a:rPr>
              <a:t>ce qui le différencie par rapport à ses concurrents (</a:t>
            </a:r>
            <a:r>
              <a:rPr lang="fr-FR" sz="2600" dirty="0" err="1">
                <a:latin typeface="Century Gothic" pitchFamily="34" charset="0"/>
              </a:rPr>
              <a:t>Gradle</a:t>
            </a:r>
            <a:r>
              <a:rPr lang="fr-FR" sz="2600" dirty="0">
                <a:latin typeface="Century Gothic" pitchFamily="34" charset="0"/>
              </a:rPr>
              <a:t>, </a:t>
            </a:r>
            <a:r>
              <a:rPr lang="fr-FR" sz="2600" dirty="0" err="1">
                <a:latin typeface="Century Gothic" pitchFamily="34" charset="0"/>
              </a:rPr>
              <a:t>Ant</a:t>
            </a:r>
            <a:r>
              <a:rPr lang="fr-FR" sz="2600" dirty="0">
                <a:latin typeface="Century Gothic" pitchFamily="34" charset="0"/>
              </a:rPr>
              <a:t>) où une configuration supplémentaire est requise.</a:t>
            </a:r>
            <a:endParaRPr lang="fr-FR" sz="2400" dirty="0">
              <a:latin typeface="Century Gothic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4513" y="7294878"/>
            <a:ext cx="3384376" cy="16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01032E-AA4C-7969-EB7C-D21776B78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332" y="3341428"/>
            <a:ext cx="6336704" cy="360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1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7"/>
            <a:ext cx="10693400" cy="1018524"/>
          </a:xfrm>
          <a:prstGeom prst="rect">
            <a:avLst/>
          </a:prstGeom>
        </p:spPr>
        <p:txBody>
          <a:bodyPr vert="horz" wrap="square" lIns="0" tIns="520903" rIns="0" bIns="0" rtlCol="0">
            <a:spAutoFit/>
          </a:bodyPr>
          <a:lstStyle/>
          <a:p>
            <a:pPr marL="12602" algn="ctr" defTabSz="1008222"/>
            <a:r>
              <a:rPr lang="fr-FR" sz="3200" dirty="0">
                <a:latin typeface="Century Gothic" pitchFamily="34" charset="0"/>
                <a:cs typeface="Century Gothic"/>
              </a:rPr>
              <a:t>Plan du Cours</a:t>
            </a: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-2612" y="1405161"/>
            <a:ext cx="10531275" cy="5275158"/>
          </a:xfrm>
          <a:prstGeom prst="rect">
            <a:avLst/>
          </a:prstGeom>
        </p:spPr>
        <p:txBody>
          <a:bodyPr vert="horz" lIns="100820" tIns="50410" rIns="100820" bIns="5041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fr-FR" sz="2200" dirty="0">
              <a:latin typeface="Century Gothic" pitchFamily="34" charset="0"/>
            </a:endParaRPr>
          </a:p>
          <a:p>
            <a:pPr lvl="1"/>
            <a:r>
              <a:rPr lang="fr-FR" sz="2200" dirty="0">
                <a:latin typeface="Century Gothic" pitchFamily="34" charset="0"/>
              </a:rPr>
              <a:t>Définition Spring Boot </a:t>
            </a:r>
          </a:p>
          <a:p>
            <a:pPr lvl="1"/>
            <a:endParaRPr lang="fr-FR" sz="2200" dirty="0">
              <a:latin typeface="Century Gothic" pitchFamily="34" charset="0"/>
            </a:endParaRPr>
          </a:p>
          <a:p>
            <a:pPr lvl="1"/>
            <a:r>
              <a:rPr lang="fr-FR" sz="2200" dirty="0">
                <a:latin typeface="Century Gothic" pitchFamily="34" charset="0"/>
              </a:rPr>
              <a:t>Avantages Spring Boot</a:t>
            </a:r>
          </a:p>
          <a:p>
            <a:pPr marL="457200" lvl="1" indent="0">
              <a:buNone/>
            </a:pPr>
            <a:endParaRPr lang="fr-FR" sz="2200" dirty="0">
              <a:latin typeface="Century Gothic" pitchFamily="34" charset="0"/>
            </a:endParaRPr>
          </a:p>
          <a:p>
            <a:pPr lvl="1"/>
            <a:r>
              <a:rPr lang="fr-FR" sz="2200" dirty="0">
                <a:latin typeface="Century Gothic" pitchFamily="34" charset="0"/>
              </a:rPr>
              <a:t>Définition Maven</a:t>
            </a:r>
          </a:p>
          <a:p>
            <a:pPr lvl="1"/>
            <a:endParaRPr lang="fr-FR" sz="2200" dirty="0">
              <a:latin typeface="Century Gothic" pitchFamily="34" charset="0"/>
            </a:endParaRPr>
          </a:p>
          <a:p>
            <a:pPr lvl="1"/>
            <a:r>
              <a:rPr lang="fr-FR" sz="2200" dirty="0">
                <a:latin typeface="Century Gothic" pitchFamily="34" charset="0"/>
              </a:rPr>
              <a:t>Etapes de construction de projet</a:t>
            </a:r>
          </a:p>
          <a:p>
            <a:pPr marL="457200" lvl="1" indent="0">
              <a:buNone/>
            </a:pPr>
            <a:endParaRPr lang="fr-FR" sz="2200" dirty="0">
              <a:latin typeface="Century Gothic" pitchFamily="34" charset="0"/>
            </a:endParaRPr>
          </a:p>
          <a:p>
            <a:pPr lvl="1"/>
            <a:r>
              <a:rPr lang="fr-FR" sz="2200" dirty="0">
                <a:latin typeface="Century Gothic" pitchFamily="34" charset="0"/>
              </a:rPr>
              <a:t>Arborescence du projet</a:t>
            </a:r>
          </a:p>
          <a:p>
            <a:pPr lvl="1"/>
            <a:endParaRPr lang="fr-FR" sz="2200" dirty="0">
              <a:latin typeface="Century Gothic" pitchFamily="34" charset="0"/>
            </a:endParaRPr>
          </a:p>
          <a:p>
            <a:pPr lvl="1"/>
            <a:r>
              <a:rPr lang="fr-FR" sz="2200" dirty="0">
                <a:latin typeface="Century Gothic" pitchFamily="34" charset="0"/>
              </a:rPr>
              <a:t>Gestion et portée des dépendances</a:t>
            </a:r>
          </a:p>
          <a:p>
            <a:pPr marL="457200" lvl="1" indent="0">
              <a:buNone/>
            </a:pPr>
            <a:endParaRPr lang="fr-FR" sz="2200" dirty="0">
              <a:latin typeface="Century Gothic" pitchFamily="34" charset="0"/>
            </a:endParaRPr>
          </a:p>
          <a:p>
            <a:pPr lvl="1"/>
            <a:r>
              <a:rPr lang="fr-FR" sz="2200" dirty="0">
                <a:latin typeface="Century Gothic" pitchFamily="34" charset="0"/>
              </a:rPr>
              <a:t>TP Spring Boot </a:t>
            </a:r>
          </a:p>
          <a:p>
            <a:pPr lvl="1"/>
            <a:endParaRPr lang="fr-FR" sz="2200" dirty="0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5487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1018525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3200" dirty="0">
                <a:latin typeface="Century Gothic" pitchFamily="34" charset="0"/>
                <a:cs typeface="Century Gothic"/>
              </a:rPr>
              <a:t>ARBORESCENCE DU PROJET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4"/>
          </p:nvPr>
        </p:nvSpPr>
        <p:spPr>
          <a:xfrm>
            <a:off x="9624061" y="7303841"/>
            <a:ext cx="905226" cy="192360"/>
          </a:xfrm>
        </p:spPr>
        <p:txBody>
          <a:bodyPr/>
          <a:lstStyle/>
          <a:p>
            <a:pPr marL="205882" defTabSz="1008400">
              <a:lnSpc>
                <a:spcPts val="1461"/>
              </a:lnSpc>
            </a:pPr>
            <a:fld id="{81D60167-4931-47E6-BA6A-407CBD079E47}" type="slidenum">
              <a:rPr lang="fr-FR" sz="1985" kern="0">
                <a:solidFill>
                  <a:sysClr val="windowText" lastClr="000000"/>
                </a:solidFill>
              </a:rPr>
              <a:pPr marL="205882" defTabSz="1008400">
                <a:lnSpc>
                  <a:spcPts val="1461"/>
                </a:lnSpc>
              </a:pPr>
              <a:t>20</a:t>
            </a:fld>
            <a:endParaRPr lang="fr-FR" sz="1985" kern="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4800" y="1283393"/>
            <a:ext cx="10388600" cy="5943330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fr-FR" sz="2400" spc="-6" dirty="0">
              <a:latin typeface="Century Gothic"/>
            </a:endParaRPr>
          </a:p>
          <a:p>
            <a:r>
              <a:rPr lang="fr-FR" sz="2400" b="1" dirty="0">
                <a:latin typeface="Century Gothic" pitchFamily="34" charset="0"/>
              </a:rPr>
              <a:t>pom.xml</a:t>
            </a:r>
            <a:r>
              <a:rPr lang="fr-FR" sz="2400" dirty="0">
                <a:latin typeface="Century Gothic" pitchFamily="34" charset="0"/>
              </a:rPr>
              <a:t> : le fichier de configuration du projet </a:t>
            </a:r>
          </a:p>
          <a:p>
            <a:r>
              <a:rPr lang="fr-FR" sz="2400" b="1" dirty="0">
                <a:latin typeface="Century Gothic" pitchFamily="34" charset="0"/>
              </a:rPr>
              <a:t>/</a:t>
            </a:r>
            <a:r>
              <a:rPr lang="fr-FR" sz="2400" b="1" dirty="0" err="1">
                <a:latin typeface="Century Gothic" pitchFamily="34" charset="0"/>
              </a:rPr>
              <a:t>src</a:t>
            </a:r>
            <a:r>
              <a:rPr lang="fr-FR" sz="2400" dirty="0">
                <a:latin typeface="Century Gothic" pitchFamily="34" charset="0"/>
              </a:rPr>
              <a:t> : code source et fichiers source principaux  </a:t>
            </a:r>
          </a:p>
          <a:p>
            <a:r>
              <a:rPr lang="fr-FR" sz="2400" b="1" dirty="0">
                <a:latin typeface="Century Gothic" pitchFamily="34" charset="0"/>
              </a:rPr>
              <a:t>/</a:t>
            </a:r>
            <a:r>
              <a:rPr lang="fr-FR" sz="2400" b="1" dirty="0" err="1">
                <a:latin typeface="Century Gothic" pitchFamily="34" charset="0"/>
              </a:rPr>
              <a:t>src</a:t>
            </a:r>
            <a:r>
              <a:rPr lang="fr-FR" sz="2400" b="1" dirty="0">
                <a:latin typeface="Century Gothic" pitchFamily="34" charset="0"/>
              </a:rPr>
              <a:t>/main/java</a:t>
            </a:r>
            <a:r>
              <a:rPr lang="fr-FR" sz="2400" dirty="0">
                <a:latin typeface="Century Gothic" pitchFamily="34" charset="0"/>
              </a:rPr>
              <a:t> : code source java</a:t>
            </a:r>
          </a:p>
          <a:p>
            <a:r>
              <a:rPr lang="fr-FR" sz="2400" b="1" dirty="0">
                <a:latin typeface="Century Gothic" pitchFamily="34" charset="0"/>
              </a:rPr>
              <a:t>/</a:t>
            </a:r>
            <a:r>
              <a:rPr lang="fr-FR" sz="2400" b="1" dirty="0" err="1">
                <a:latin typeface="Century Gothic" pitchFamily="34" charset="0"/>
              </a:rPr>
              <a:t>src</a:t>
            </a:r>
            <a:r>
              <a:rPr lang="fr-FR" sz="2400" b="1" dirty="0">
                <a:latin typeface="Century Gothic" pitchFamily="34" charset="0"/>
              </a:rPr>
              <a:t>/main/</a:t>
            </a:r>
            <a:r>
              <a:rPr lang="fr-FR" sz="2400" b="1" dirty="0" err="1">
                <a:latin typeface="Century Gothic" pitchFamily="34" charset="0"/>
              </a:rPr>
              <a:t>resources</a:t>
            </a:r>
            <a:r>
              <a:rPr lang="fr-FR" sz="2400" dirty="0">
                <a:latin typeface="Century Gothic" pitchFamily="34" charset="0"/>
              </a:rPr>
              <a:t> : fichiers de ressources (images, fichiers config...)  </a:t>
            </a:r>
          </a:p>
          <a:p>
            <a:r>
              <a:rPr lang="fr-FR" sz="2400" b="1" dirty="0">
                <a:latin typeface="Century Gothic" pitchFamily="34" charset="0"/>
              </a:rPr>
              <a:t>/</a:t>
            </a:r>
            <a:r>
              <a:rPr lang="fr-FR" sz="2400" b="1" dirty="0" err="1">
                <a:latin typeface="Century Gothic" pitchFamily="34" charset="0"/>
              </a:rPr>
              <a:t>src</a:t>
            </a:r>
            <a:r>
              <a:rPr lang="fr-FR" sz="2400" b="1" dirty="0">
                <a:latin typeface="Century Gothic" pitchFamily="34" charset="0"/>
              </a:rPr>
              <a:t>/main/</a:t>
            </a:r>
            <a:r>
              <a:rPr lang="fr-FR" sz="2400" b="1" dirty="0" err="1">
                <a:latin typeface="Century Gothic" pitchFamily="34" charset="0"/>
              </a:rPr>
              <a:t>webapp</a:t>
            </a:r>
            <a:r>
              <a:rPr lang="fr-FR" sz="2400" dirty="0">
                <a:latin typeface="Century Gothic" pitchFamily="34" charset="0"/>
              </a:rPr>
              <a:t> : </a:t>
            </a:r>
            <a:r>
              <a:rPr lang="fr-FR" sz="2400" dirty="0" err="1">
                <a:latin typeface="Century Gothic" pitchFamily="34" charset="0"/>
              </a:rPr>
              <a:t>webapp</a:t>
            </a:r>
            <a:r>
              <a:rPr lang="fr-FR" sz="2400" dirty="0">
                <a:latin typeface="Century Gothic" pitchFamily="34" charset="0"/>
              </a:rPr>
              <a:t> du projet</a:t>
            </a:r>
          </a:p>
          <a:p>
            <a:r>
              <a:rPr lang="fr-FR" sz="2400" b="1" dirty="0">
                <a:latin typeface="Century Gothic" pitchFamily="34" charset="0"/>
              </a:rPr>
              <a:t>/</a:t>
            </a:r>
            <a:r>
              <a:rPr lang="fr-FR" sz="2400" b="1" dirty="0" err="1">
                <a:latin typeface="Century Gothic" pitchFamily="34" charset="0"/>
              </a:rPr>
              <a:t>src</a:t>
            </a:r>
            <a:r>
              <a:rPr lang="fr-FR" sz="2400" b="1" dirty="0">
                <a:latin typeface="Century Gothic" pitchFamily="34" charset="0"/>
              </a:rPr>
              <a:t>/test</a:t>
            </a:r>
            <a:r>
              <a:rPr lang="fr-FR" sz="2400" dirty="0">
                <a:latin typeface="Century Gothic" pitchFamily="34" charset="0"/>
              </a:rPr>
              <a:t> : fichiers de test</a:t>
            </a:r>
          </a:p>
          <a:p>
            <a:r>
              <a:rPr lang="fr-FR" sz="2400" b="1" dirty="0">
                <a:latin typeface="Century Gothic" pitchFamily="34" charset="0"/>
              </a:rPr>
              <a:t>/</a:t>
            </a:r>
            <a:r>
              <a:rPr lang="fr-FR" sz="2400" b="1" dirty="0" err="1">
                <a:latin typeface="Century Gothic" pitchFamily="34" charset="0"/>
              </a:rPr>
              <a:t>src</a:t>
            </a:r>
            <a:r>
              <a:rPr lang="fr-FR" sz="2400" b="1" dirty="0">
                <a:latin typeface="Century Gothic" pitchFamily="34" charset="0"/>
              </a:rPr>
              <a:t>/test/java</a:t>
            </a:r>
            <a:r>
              <a:rPr lang="fr-FR" sz="2400" dirty="0">
                <a:latin typeface="Century Gothic" pitchFamily="34" charset="0"/>
              </a:rPr>
              <a:t> : code source Java de test  </a:t>
            </a:r>
          </a:p>
          <a:p>
            <a:r>
              <a:rPr lang="fr-FR" sz="2400" b="1" dirty="0">
                <a:latin typeface="Century Gothic" pitchFamily="34" charset="0"/>
              </a:rPr>
              <a:t>/</a:t>
            </a:r>
            <a:r>
              <a:rPr lang="fr-FR" sz="2400" b="1" dirty="0" err="1">
                <a:latin typeface="Century Gothic" pitchFamily="34" charset="0"/>
              </a:rPr>
              <a:t>src</a:t>
            </a:r>
            <a:r>
              <a:rPr lang="fr-FR" sz="2400" b="1" dirty="0">
                <a:latin typeface="Century Gothic" pitchFamily="34" charset="0"/>
              </a:rPr>
              <a:t>/test/</a:t>
            </a:r>
            <a:r>
              <a:rPr lang="fr-FR" sz="2400" b="1" dirty="0" err="1">
                <a:latin typeface="Century Gothic" pitchFamily="34" charset="0"/>
              </a:rPr>
              <a:t>resources</a:t>
            </a:r>
            <a:r>
              <a:rPr lang="fr-FR" sz="2400" dirty="0">
                <a:latin typeface="Century Gothic" pitchFamily="34" charset="0"/>
              </a:rPr>
              <a:t> : fichiers de ressources de test</a:t>
            </a:r>
          </a:p>
          <a:p>
            <a:r>
              <a:rPr lang="fr-FR" sz="2400" b="1" dirty="0">
                <a:latin typeface="Century Gothic" pitchFamily="34" charset="0"/>
              </a:rPr>
              <a:t>/</a:t>
            </a:r>
            <a:r>
              <a:rPr lang="fr-FR" sz="2400" b="1" dirty="0" err="1">
                <a:latin typeface="Century Gothic" pitchFamily="34" charset="0"/>
              </a:rPr>
              <a:t>target</a:t>
            </a:r>
            <a:r>
              <a:rPr lang="fr-FR" sz="2400" dirty="0">
                <a:latin typeface="Century Gothic" pitchFamily="34" charset="0"/>
              </a:rPr>
              <a:t> : fichiers résultat, les binaires (du code et des tests), les packages générés et les résultats des tests</a:t>
            </a:r>
          </a:p>
          <a:p>
            <a:endParaRPr lang="fr-FR" sz="2400" dirty="0">
              <a:latin typeface="Century Gothi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54513" y="7294878"/>
            <a:ext cx="3384376" cy="16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124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1018525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3200" dirty="0">
                <a:latin typeface="Century Gothic" pitchFamily="34" charset="0"/>
                <a:cs typeface="Century Gothic"/>
              </a:rPr>
              <a:t>Fichier POM.XML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4"/>
          </p:nvPr>
        </p:nvSpPr>
        <p:spPr>
          <a:xfrm>
            <a:off x="9624061" y="7303841"/>
            <a:ext cx="905226" cy="192360"/>
          </a:xfrm>
        </p:spPr>
        <p:txBody>
          <a:bodyPr/>
          <a:lstStyle/>
          <a:p>
            <a:pPr marL="205882" defTabSz="1008400">
              <a:lnSpc>
                <a:spcPts val="1461"/>
              </a:lnSpc>
            </a:pPr>
            <a:fld id="{81D60167-4931-47E6-BA6A-407CBD079E47}" type="slidenum">
              <a:rPr lang="fr-FR" sz="1985" kern="0">
                <a:solidFill>
                  <a:sysClr val="windowText" lastClr="000000"/>
                </a:solidFill>
              </a:rPr>
              <a:pPr marL="205882" defTabSz="1008400">
                <a:lnSpc>
                  <a:spcPts val="1461"/>
                </a:lnSpc>
              </a:pPr>
              <a:t>21</a:t>
            </a:fld>
            <a:endParaRPr lang="fr-FR" sz="1985" kern="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4800" y="1283393"/>
            <a:ext cx="10388600" cy="5943330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400" dirty="0">
              <a:latin typeface="Century Gothic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043167"/>
            <a:ext cx="106934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000" dirty="0">
              <a:solidFill>
                <a:srgbClr val="000000"/>
              </a:solidFill>
              <a:latin typeface="Constantia" panose="02030602050306030303" pitchFamily="18" charset="0"/>
            </a:endParaRPr>
          </a:p>
          <a:p>
            <a:endParaRPr lang="fr-FR" sz="1000" dirty="0">
              <a:latin typeface="Constantia" panose="0203060205030603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latin typeface="Century Gothic" pitchFamily="34" charset="0"/>
              </a:rPr>
              <a:t>Permet de spécifier les dépendances dont le projet a besoin.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latin typeface="Century Gothic" pitchFamily="34" charset="0"/>
              </a:rPr>
              <a:t>Spécifie l’emplacement de l’artefact du projet (groupId, ArtifactId, version)</a:t>
            </a:r>
            <a:endParaRPr lang="en-US" sz="2400" dirty="0"/>
          </a:p>
          <a:p>
            <a:endParaRPr lang="fr-FR" sz="2400" dirty="0">
              <a:latin typeface="Century Gothi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557289"/>
            <a:ext cx="100104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project </a:t>
            </a:r>
            <a:r>
              <a:rPr lang="fr-FR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"http://maven.apache.org/POM/4.0.0" </a:t>
            </a:r>
            <a:r>
              <a:rPr lang="fr-FR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r>
              <a:rPr lang="fr-FR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 http://maven.apache.org/xsd/maven-4.0.0.xsd"</a:t>
            </a:r>
            <a:r>
              <a:rPr lang="fr-F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4.0.0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com.esprit.spring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springBootCourseProject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1.0.0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springBootCourseProject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description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springBootCourseProject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description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org.apache.logging.log4j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log4j-core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2.14.0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project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654513" y="7294878"/>
            <a:ext cx="3384376" cy="16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638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1018525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3200" dirty="0">
                <a:latin typeface="Century Gothic" pitchFamily="34" charset="0"/>
                <a:cs typeface="Century Gothic"/>
              </a:rPr>
              <a:t>Etapes de construction du projet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4"/>
          </p:nvPr>
        </p:nvSpPr>
        <p:spPr>
          <a:xfrm>
            <a:off x="9624061" y="7303841"/>
            <a:ext cx="905226" cy="192360"/>
          </a:xfrm>
        </p:spPr>
        <p:txBody>
          <a:bodyPr/>
          <a:lstStyle/>
          <a:p>
            <a:pPr marL="205882" defTabSz="1008400">
              <a:lnSpc>
                <a:spcPts val="1461"/>
              </a:lnSpc>
            </a:pPr>
            <a:fld id="{81D60167-4931-47E6-BA6A-407CBD079E47}" type="slidenum">
              <a:rPr lang="fr-FR" sz="1985" kern="0">
                <a:solidFill>
                  <a:sysClr val="windowText" lastClr="000000"/>
                </a:solidFill>
              </a:rPr>
              <a:pPr marL="205882" defTabSz="1008400">
                <a:lnSpc>
                  <a:spcPts val="1461"/>
                </a:lnSpc>
              </a:pPr>
              <a:t>22</a:t>
            </a:fld>
            <a:endParaRPr lang="fr-FR" sz="1985" kern="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4800" y="1283393"/>
            <a:ext cx="10388600" cy="5943330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fr-FR" sz="2400" spc="-6" dirty="0">
              <a:latin typeface="Century Gothic"/>
            </a:endParaRPr>
          </a:p>
          <a:p>
            <a:r>
              <a:rPr lang="fr-FR" sz="2400" b="1" dirty="0">
                <a:latin typeface="Century Gothic" pitchFamily="34" charset="0"/>
              </a:rPr>
              <a:t>mvn compile</a:t>
            </a:r>
            <a:r>
              <a:rPr lang="fr-FR" sz="2400" dirty="0">
                <a:latin typeface="Century Gothic" pitchFamily="34" charset="0"/>
              </a:rPr>
              <a:t> : Créer les .class </a:t>
            </a:r>
          </a:p>
          <a:p>
            <a:endParaRPr lang="fr-FR" sz="2400" dirty="0">
              <a:latin typeface="Century Gothic" pitchFamily="34" charset="0"/>
            </a:endParaRPr>
          </a:p>
          <a:p>
            <a:r>
              <a:rPr lang="fr-FR" sz="2400" b="1" dirty="0">
                <a:latin typeface="Century Gothic" pitchFamily="34" charset="0"/>
              </a:rPr>
              <a:t>mvn test</a:t>
            </a:r>
            <a:r>
              <a:rPr lang="fr-FR" sz="2400" dirty="0">
                <a:latin typeface="Century Gothic" pitchFamily="34" charset="0"/>
              </a:rPr>
              <a:t> : Jouer les tests unitaires </a:t>
            </a:r>
          </a:p>
          <a:p>
            <a:endParaRPr lang="fr-FR" sz="2400" dirty="0">
              <a:latin typeface="Century Gothic" pitchFamily="34" charset="0"/>
            </a:endParaRPr>
          </a:p>
          <a:p>
            <a:r>
              <a:rPr lang="fr-FR" sz="2400" b="1" dirty="0">
                <a:latin typeface="Century Gothic" pitchFamily="34" charset="0"/>
              </a:rPr>
              <a:t>mvn package</a:t>
            </a:r>
            <a:r>
              <a:rPr lang="fr-FR" sz="2400" dirty="0">
                <a:latin typeface="Century Gothic" pitchFamily="34" charset="0"/>
              </a:rPr>
              <a:t> : Création du livrable dans </a:t>
            </a:r>
            <a:r>
              <a:rPr lang="fr-FR" sz="2400" dirty="0" err="1">
                <a:latin typeface="Century Gothic" pitchFamily="34" charset="0"/>
              </a:rPr>
              <a:t>target</a:t>
            </a:r>
            <a:r>
              <a:rPr lang="fr-FR" sz="2400" dirty="0">
                <a:latin typeface="Century Gothic" pitchFamily="34" charset="0"/>
              </a:rPr>
              <a:t>. </a:t>
            </a:r>
          </a:p>
          <a:p>
            <a:endParaRPr lang="fr-FR" sz="2400" dirty="0">
              <a:latin typeface="Century Gothic" pitchFamily="34" charset="0"/>
            </a:endParaRPr>
          </a:p>
          <a:p>
            <a:r>
              <a:rPr lang="fr-FR" sz="2400" b="1" dirty="0">
                <a:latin typeface="Century Gothic" pitchFamily="34" charset="0"/>
              </a:rPr>
              <a:t>mvn install</a:t>
            </a:r>
            <a:r>
              <a:rPr lang="fr-FR" sz="2400" dirty="0">
                <a:latin typeface="Century Gothic" pitchFamily="34" charset="0"/>
              </a:rPr>
              <a:t> : Copie du livrable dans le Repository local : ~\.m2\repository\...</a:t>
            </a:r>
          </a:p>
          <a:p>
            <a:endParaRPr lang="fr-FR" sz="2400" dirty="0">
              <a:latin typeface="Century Gothic" pitchFamily="34" charset="0"/>
            </a:endParaRPr>
          </a:p>
          <a:p>
            <a:r>
              <a:rPr lang="fr-FR" sz="2400" b="1" dirty="0">
                <a:latin typeface="Century Gothic" pitchFamily="34" charset="0"/>
              </a:rPr>
              <a:t>mvn </a:t>
            </a:r>
            <a:r>
              <a:rPr lang="fr-FR" sz="2400" b="1" dirty="0" err="1">
                <a:latin typeface="Century Gothic" pitchFamily="34" charset="0"/>
              </a:rPr>
              <a:t>deploy</a:t>
            </a:r>
            <a:r>
              <a:rPr lang="fr-FR" sz="2400" dirty="0">
                <a:latin typeface="Century Gothic" pitchFamily="34" charset="0"/>
              </a:rPr>
              <a:t> : Copie du livrable sur le repository distant </a:t>
            </a:r>
          </a:p>
          <a:p>
            <a:endParaRPr lang="fr-FR" sz="2400" dirty="0">
              <a:latin typeface="Century Gothic" pitchFamily="34" charset="0"/>
            </a:endParaRPr>
          </a:p>
          <a:p>
            <a:r>
              <a:rPr lang="fr-FR" sz="2400" b="1" dirty="0">
                <a:latin typeface="Century Gothic" pitchFamily="34" charset="0"/>
              </a:rPr>
              <a:t>mvn clean </a:t>
            </a:r>
            <a:r>
              <a:rPr lang="fr-FR" sz="2400" dirty="0">
                <a:latin typeface="Century Gothic" pitchFamily="34" charset="0"/>
              </a:rPr>
              <a:t>: Supprime le contenu du dossier </a:t>
            </a:r>
            <a:r>
              <a:rPr lang="fr-FR" sz="2400" dirty="0" err="1">
                <a:latin typeface="Century Gothic" pitchFamily="34" charset="0"/>
              </a:rPr>
              <a:t>target</a:t>
            </a:r>
            <a:r>
              <a:rPr lang="fr-FR" sz="2400" dirty="0">
                <a:latin typeface="Century Gothic" pitchFamily="34" charset="0"/>
              </a:rPr>
              <a:t>. </a:t>
            </a:r>
          </a:p>
          <a:p>
            <a:endParaRPr lang="fr-FR" sz="2400" dirty="0">
              <a:latin typeface="Century Gothi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54513" y="7294878"/>
            <a:ext cx="3384376" cy="16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1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1018525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3200" dirty="0">
                <a:latin typeface="Century Gothic" pitchFamily="34" charset="0"/>
                <a:cs typeface="Century Gothic"/>
              </a:rPr>
              <a:t>Etapes de construction du projet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4"/>
          </p:nvPr>
        </p:nvSpPr>
        <p:spPr>
          <a:xfrm>
            <a:off x="9624061" y="7303841"/>
            <a:ext cx="905226" cy="192360"/>
          </a:xfrm>
        </p:spPr>
        <p:txBody>
          <a:bodyPr/>
          <a:lstStyle/>
          <a:p>
            <a:pPr marL="205882" defTabSz="1008400">
              <a:lnSpc>
                <a:spcPts val="1461"/>
              </a:lnSpc>
            </a:pPr>
            <a:fld id="{81D60167-4931-47E6-BA6A-407CBD079E47}" type="slidenum">
              <a:rPr lang="fr-FR" sz="1985" kern="0">
                <a:solidFill>
                  <a:sysClr val="windowText" lastClr="000000"/>
                </a:solidFill>
              </a:rPr>
              <a:pPr marL="205882" defTabSz="1008400">
                <a:lnSpc>
                  <a:spcPts val="1461"/>
                </a:lnSpc>
              </a:pPr>
              <a:t>23</a:t>
            </a:fld>
            <a:endParaRPr lang="fr-FR" sz="1985" kern="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4800" y="1283393"/>
            <a:ext cx="10388600" cy="5943330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fr-FR" sz="2200" spc="-6" dirty="0">
              <a:latin typeface="Century Gothic"/>
            </a:endParaRPr>
          </a:p>
          <a:p>
            <a:r>
              <a:rPr lang="fr-FR" sz="2200" dirty="0">
                <a:latin typeface="Century Gothic" pitchFamily="34" charset="0"/>
              </a:rPr>
              <a:t>Emplacement du livrable : </a:t>
            </a:r>
          </a:p>
          <a:p>
            <a:pPr marL="457200" lvl="1" indent="0">
              <a:buNone/>
            </a:pPr>
            <a:r>
              <a:rPr lang="fr-FR" sz="2200" dirty="0">
                <a:latin typeface="Century Gothic" pitchFamily="34" charset="0"/>
              </a:rPr>
              <a:t>{emplacement Repository}/groupId/artifactId/version  </a:t>
            </a:r>
          </a:p>
          <a:p>
            <a:r>
              <a:rPr lang="fr-FR" sz="2200" dirty="0">
                <a:latin typeface="Century Gothic" pitchFamily="34" charset="0"/>
              </a:rPr>
              <a:t>Nom du package (jar en général) : {artifactId}-{version}.{package}  </a:t>
            </a:r>
          </a:p>
          <a:p>
            <a:pPr marL="0" indent="0">
              <a:buNone/>
            </a:pPr>
            <a:endParaRPr lang="en-US" sz="2200" dirty="0">
              <a:latin typeface="Century Gothic" pitchFamily="34" charset="0"/>
            </a:endParaRPr>
          </a:p>
          <a:p>
            <a:pPr marL="0" indent="0">
              <a:buNone/>
            </a:pPr>
            <a:endParaRPr lang="en-US" sz="2200" dirty="0">
              <a:latin typeface="Century Gothic" pitchFamily="34" charset="0"/>
            </a:endParaRPr>
          </a:p>
          <a:p>
            <a:pPr marL="0" indent="0">
              <a:buNone/>
            </a:pPr>
            <a:endParaRPr lang="fr-FR" sz="2200" dirty="0">
              <a:latin typeface="Century Gothic" pitchFamily="34" charset="0"/>
            </a:endParaRPr>
          </a:p>
          <a:p>
            <a:endParaRPr lang="fr-FR" sz="2400" dirty="0">
              <a:latin typeface="Century Gothi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4513" y="7294878"/>
            <a:ext cx="3384376" cy="16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44197E-2438-6456-034A-79170E3E9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8" y="3124199"/>
            <a:ext cx="9073008" cy="216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39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1018525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3200" dirty="0">
                <a:latin typeface="Century Gothic" pitchFamily="34" charset="0"/>
                <a:cs typeface="Century Gothic"/>
              </a:rPr>
              <a:t>Gestion des dépendances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4"/>
          </p:nvPr>
        </p:nvSpPr>
        <p:spPr>
          <a:xfrm>
            <a:off x="9624061" y="7303841"/>
            <a:ext cx="905226" cy="192360"/>
          </a:xfrm>
        </p:spPr>
        <p:txBody>
          <a:bodyPr/>
          <a:lstStyle/>
          <a:p>
            <a:pPr marL="205882" defTabSz="1008400">
              <a:lnSpc>
                <a:spcPts val="1461"/>
              </a:lnSpc>
            </a:pPr>
            <a:fld id="{81D60167-4931-47E6-BA6A-407CBD079E47}" type="slidenum">
              <a:rPr lang="fr-FR" sz="1985" kern="0">
                <a:solidFill>
                  <a:sysClr val="windowText" lastClr="000000"/>
                </a:solidFill>
              </a:rPr>
              <a:pPr marL="205882" defTabSz="1008400">
                <a:lnSpc>
                  <a:spcPts val="1461"/>
                </a:lnSpc>
              </a:pPr>
              <a:t>24</a:t>
            </a:fld>
            <a:endParaRPr lang="fr-FR" sz="1985" kern="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162124" y="1283393"/>
            <a:ext cx="10531276" cy="5943330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latin typeface="Century Gothic" pitchFamily="34" charset="0"/>
              </a:rPr>
              <a:t>Pour ajouter une dépendance, il suffit de chercher la dépendance en question dans le </a:t>
            </a:r>
            <a:r>
              <a:rPr lang="fr-FR" sz="2400" b="1" dirty="0">
                <a:latin typeface="Century Gothic" pitchFamily="34" charset="0"/>
              </a:rPr>
              <a:t>mvnRepository</a:t>
            </a:r>
            <a:r>
              <a:rPr lang="fr-FR" sz="2400" dirty="0">
                <a:latin typeface="Century Gothic" pitchFamily="34" charset="0"/>
              </a:rPr>
              <a:t> (</a:t>
            </a:r>
            <a:r>
              <a:rPr lang="fr-FR" sz="2400" dirty="0">
                <a:solidFill>
                  <a:srgbClr val="0070C0"/>
                </a:solidFill>
                <a:latin typeface="Century Gothic" pitchFamily="34" charset="0"/>
                <a:hlinkClick r:id="rId3"/>
              </a:rPr>
              <a:t>https://mvnrepository.com/</a:t>
            </a:r>
            <a:r>
              <a:rPr lang="fr-FR" sz="2400" dirty="0">
                <a:solidFill>
                  <a:srgbClr val="0070C0"/>
                </a:solidFill>
                <a:latin typeface="Century Gothic" pitchFamily="34" charset="0"/>
              </a:rPr>
              <a:t>)  </a:t>
            </a:r>
            <a:r>
              <a:rPr lang="fr-FR" sz="2400" dirty="0">
                <a:latin typeface="Century Gothic" pitchFamily="34" charset="0"/>
              </a:rPr>
              <a:t>et l’inclure dans le pom.xml sous la balise </a:t>
            </a:r>
            <a:r>
              <a:rPr lang="fr-FR" sz="2400" b="1" dirty="0">
                <a:latin typeface="Century Gothic" pitchFamily="34" charset="0"/>
              </a:rPr>
              <a:t>&lt;</a:t>
            </a:r>
            <a:r>
              <a:rPr lang="fr-FR" sz="2400" b="1" dirty="0" err="1">
                <a:latin typeface="Century Gothic" pitchFamily="34" charset="0"/>
              </a:rPr>
              <a:t>dependencies</a:t>
            </a:r>
            <a:r>
              <a:rPr lang="fr-FR" sz="2400" b="1" dirty="0">
                <a:latin typeface="Century Gothic" pitchFamily="34" charset="0"/>
              </a:rPr>
              <a:t>&gt; </a:t>
            </a:r>
            <a:r>
              <a:rPr lang="fr-FR" sz="2400" dirty="0">
                <a:latin typeface="Century Gothic" pitchFamily="34" charset="0"/>
              </a:rPr>
              <a:t>comme suit :</a:t>
            </a:r>
          </a:p>
          <a:p>
            <a:pPr>
              <a:buFont typeface="Arial" pitchFamily="34" charset="0"/>
              <a:buNone/>
            </a:pPr>
            <a:endParaRPr lang="fr-FR" sz="2200" spc="-6" dirty="0">
              <a:latin typeface="Century Gothic"/>
            </a:endParaRPr>
          </a:p>
          <a:p>
            <a:pPr>
              <a:buFont typeface="Arial" pitchFamily="34" charset="0"/>
              <a:buNone/>
            </a:pPr>
            <a:r>
              <a:rPr lang="fr-FR" sz="2200" spc="-6" dirty="0">
                <a:latin typeface="Century Gothic"/>
              </a:rPr>
              <a:t>&lt;</a:t>
            </a:r>
            <a:r>
              <a:rPr lang="fr-FR" sz="2200" spc="-6" dirty="0" err="1">
                <a:latin typeface="Century Gothic"/>
              </a:rPr>
              <a:t>dependencies</a:t>
            </a:r>
            <a:r>
              <a:rPr lang="fr-FR" sz="2200" spc="-6" dirty="0">
                <a:latin typeface="Century Gothic"/>
              </a:rPr>
              <a:t>&gt;</a:t>
            </a:r>
          </a:p>
          <a:p>
            <a:pPr marL="0" indent="0">
              <a:buNone/>
            </a:pPr>
            <a:r>
              <a:rPr lang="en-US" sz="2200" dirty="0">
                <a:latin typeface="Century Gothic" pitchFamily="34" charset="0"/>
              </a:rPr>
              <a:t>&lt;dependency&gt;</a:t>
            </a:r>
          </a:p>
          <a:p>
            <a:pPr marL="0" indent="0">
              <a:buNone/>
            </a:pPr>
            <a:r>
              <a:rPr lang="en-US" sz="2200" dirty="0">
                <a:latin typeface="Century Gothic" pitchFamily="34" charset="0"/>
              </a:rPr>
              <a:t>    &lt;</a:t>
            </a:r>
            <a:r>
              <a:rPr lang="en-US" sz="2200" dirty="0" err="1">
                <a:latin typeface="Century Gothic" pitchFamily="34" charset="0"/>
              </a:rPr>
              <a:t>groupId</a:t>
            </a:r>
            <a:r>
              <a:rPr lang="en-US" sz="2200" dirty="0">
                <a:latin typeface="Century Gothic" pitchFamily="34" charset="0"/>
              </a:rPr>
              <a:t>&gt;</a:t>
            </a:r>
            <a:r>
              <a:rPr lang="en-US" sz="2200" dirty="0" err="1">
                <a:latin typeface="Century Gothic" pitchFamily="34" charset="0"/>
              </a:rPr>
              <a:t>mysql</a:t>
            </a:r>
            <a:r>
              <a:rPr lang="en-US" sz="2200" dirty="0">
                <a:latin typeface="Century Gothic" pitchFamily="34" charset="0"/>
              </a:rPr>
              <a:t>&lt;/</a:t>
            </a:r>
            <a:r>
              <a:rPr lang="en-US" sz="2200" dirty="0" err="1">
                <a:latin typeface="Century Gothic" pitchFamily="34" charset="0"/>
              </a:rPr>
              <a:t>groupId</a:t>
            </a:r>
            <a:r>
              <a:rPr lang="en-US" sz="2200" dirty="0">
                <a:latin typeface="Century Gothic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200" dirty="0">
                <a:latin typeface="Century Gothic" pitchFamily="34" charset="0"/>
              </a:rPr>
              <a:t>    &lt;</a:t>
            </a:r>
            <a:r>
              <a:rPr lang="en-US" sz="2200" dirty="0" err="1">
                <a:latin typeface="Century Gothic" pitchFamily="34" charset="0"/>
              </a:rPr>
              <a:t>artifactId</a:t>
            </a:r>
            <a:r>
              <a:rPr lang="en-US" sz="2200" dirty="0">
                <a:latin typeface="Century Gothic" pitchFamily="34" charset="0"/>
              </a:rPr>
              <a:t>&gt;</a:t>
            </a:r>
            <a:r>
              <a:rPr lang="en-US" sz="2200" dirty="0" err="1">
                <a:latin typeface="Century Gothic" pitchFamily="34" charset="0"/>
              </a:rPr>
              <a:t>mysql</a:t>
            </a:r>
            <a:r>
              <a:rPr lang="en-US" sz="2200" dirty="0">
                <a:latin typeface="Century Gothic" pitchFamily="34" charset="0"/>
              </a:rPr>
              <a:t>-connector-java&lt;/</a:t>
            </a:r>
            <a:r>
              <a:rPr lang="en-US" sz="2200" dirty="0" err="1">
                <a:latin typeface="Century Gothic" pitchFamily="34" charset="0"/>
              </a:rPr>
              <a:t>artifactId</a:t>
            </a:r>
            <a:r>
              <a:rPr lang="en-US" sz="2200" dirty="0">
                <a:latin typeface="Century Gothic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200" dirty="0">
                <a:latin typeface="Century Gothic" pitchFamily="34" charset="0"/>
              </a:rPr>
              <a:t>    &lt;version&gt;8.0.23&lt;/version&gt;</a:t>
            </a:r>
          </a:p>
          <a:p>
            <a:pPr marL="0" indent="0">
              <a:buNone/>
            </a:pPr>
            <a:r>
              <a:rPr lang="en-US" sz="2200" dirty="0">
                <a:latin typeface="Century Gothic" pitchFamily="34" charset="0"/>
              </a:rPr>
              <a:t>&lt;/dependency&gt;</a:t>
            </a:r>
          </a:p>
          <a:p>
            <a:pPr marL="0" indent="0">
              <a:buNone/>
            </a:pPr>
            <a:r>
              <a:rPr lang="fr-FR" sz="2200" spc="-6" dirty="0">
                <a:latin typeface="Century Gothic"/>
              </a:rPr>
              <a:t>&lt;/</a:t>
            </a:r>
            <a:r>
              <a:rPr lang="fr-FR" sz="2200" spc="-6" dirty="0" err="1">
                <a:latin typeface="Century Gothic"/>
              </a:rPr>
              <a:t>dependencies</a:t>
            </a:r>
            <a:r>
              <a:rPr lang="fr-FR" sz="2200" spc="-6" dirty="0">
                <a:latin typeface="Century Gothic"/>
              </a:rPr>
              <a:t>&gt;</a:t>
            </a:r>
          </a:p>
          <a:p>
            <a:pPr marL="0" indent="0">
              <a:buNone/>
            </a:pPr>
            <a:endParaRPr lang="en-US" sz="2200" dirty="0">
              <a:latin typeface="Century Gothic" pitchFamily="34" charset="0"/>
            </a:endParaRPr>
          </a:p>
          <a:p>
            <a:pPr marL="0" indent="0">
              <a:buNone/>
            </a:pPr>
            <a:endParaRPr lang="en-US" sz="2200" dirty="0">
              <a:latin typeface="Century Gothic" pitchFamily="34" charset="0"/>
            </a:endParaRPr>
          </a:p>
          <a:p>
            <a:pPr marL="0" indent="0">
              <a:buNone/>
            </a:pPr>
            <a:endParaRPr lang="en-US" sz="2200" dirty="0">
              <a:latin typeface="Century Gothic" pitchFamily="34" charset="0"/>
            </a:endParaRPr>
          </a:p>
          <a:p>
            <a:pPr marL="0" indent="0">
              <a:buNone/>
            </a:pPr>
            <a:endParaRPr lang="en-US" sz="2200" dirty="0">
              <a:latin typeface="Century Gothic" pitchFamily="34" charset="0"/>
            </a:endParaRPr>
          </a:p>
          <a:p>
            <a:pPr marL="0" indent="0">
              <a:buNone/>
            </a:pPr>
            <a:endParaRPr lang="en-US" sz="2200" dirty="0">
              <a:latin typeface="Century Gothic" pitchFamily="34" charset="0"/>
            </a:endParaRPr>
          </a:p>
          <a:p>
            <a:pPr marL="0" indent="0">
              <a:buNone/>
            </a:pPr>
            <a:endParaRPr lang="en-US" sz="2200" dirty="0">
              <a:latin typeface="Century Gothic" pitchFamily="34" charset="0"/>
            </a:endParaRPr>
          </a:p>
          <a:p>
            <a:pPr marL="0" indent="0">
              <a:buNone/>
            </a:pPr>
            <a:endParaRPr lang="fr-FR" sz="2200" dirty="0">
              <a:latin typeface="Century Gothic" pitchFamily="34" charset="0"/>
            </a:endParaRPr>
          </a:p>
          <a:p>
            <a:endParaRPr lang="fr-FR" sz="2400" dirty="0">
              <a:latin typeface="Century Gothi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54513" y="7294878"/>
            <a:ext cx="3384376" cy="16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930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1018525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3200" dirty="0">
                <a:latin typeface="Century Gothic" pitchFamily="34" charset="0"/>
                <a:cs typeface="Century Gothic"/>
              </a:rPr>
              <a:t>Gestion des dépendances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4"/>
          </p:nvPr>
        </p:nvSpPr>
        <p:spPr>
          <a:xfrm>
            <a:off x="9624061" y="7303841"/>
            <a:ext cx="905226" cy="192360"/>
          </a:xfrm>
        </p:spPr>
        <p:txBody>
          <a:bodyPr/>
          <a:lstStyle/>
          <a:p>
            <a:pPr marL="205882" defTabSz="1008400">
              <a:lnSpc>
                <a:spcPts val="1461"/>
              </a:lnSpc>
            </a:pPr>
            <a:fld id="{81D60167-4931-47E6-BA6A-407CBD079E47}" type="slidenum">
              <a:rPr lang="fr-FR" sz="1985" kern="0">
                <a:solidFill>
                  <a:sysClr val="windowText" lastClr="000000"/>
                </a:solidFill>
              </a:rPr>
              <a:pPr marL="205882" defTabSz="1008400">
                <a:lnSpc>
                  <a:spcPts val="1461"/>
                </a:lnSpc>
              </a:pPr>
              <a:t>25</a:t>
            </a:fld>
            <a:endParaRPr lang="fr-FR" sz="1985" kern="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4800" y="1283393"/>
            <a:ext cx="10388600" cy="5943330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400" dirty="0">
              <a:latin typeface="Century Gothic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" y="1405161"/>
            <a:ext cx="9938444" cy="56166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54513" y="7294878"/>
            <a:ext cx="3384376" cy="16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191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1018525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3200" dirty="0">
                <a:latin typeface="Century Gothic" pitchFamily="34" charset="0"/>
                <a:cs typeface="Century Gothic"/>
              </a:rPr>
              <a:t>Dépôts Maven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4"/>
          </p:nvPr>
        </p:nvSpPr>
        <p:spPr>
          <a:xfrm>
            <a:off x="9624061" y="7303841"/>
            <a:ext cx="905226" cy="192360"/>
          </a:xfrm>
        </p:spPr>
        <p:txBody>
          <a:bodyPr/>
          <a:lstStyle/>
          <a:p>
            <a:pPr marL="205882" defTabSz="1008400">
              <a:lnSpc>
                <a:spcPts val="1461"/>
              </a:lnSpc>
            </a:pPr>
            <a:fld id="{81D60167-4931-47E6-BA6A-407CBD079E47}" type="slidenum">
              <a:rPr lang="fr-FR" sz="1985" kern="0">
                <a:solidFill>
                  <a:sysClr val="windowText" lastClr="000000"/>
                </a:solidFill>
              </a:rPr>
              <a:pPr marL="205882" defTabSz="1008400">
                <a:lnSpc>
                  <a:spcPts val="1461"/>
                </a:lnSpc>
              </a:pPr>
              <a:t>26</a:t>
            </a:fld>
            <a:endParaRPr lang="fr-FR" sz="1985" kern="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4800" y="1283393"/>
            <a:ext cx="10388600" cy="5943330"/>
          </a:xfrm>
          <a:prstGeom prst="rect">
            <a:avLst/>
          </a:prstGeom>
        </p:spPr>
        <p:txBody>
          <a:bodyPr vert="horz" lIns="100838" tIns="50419" rIns="100838" bIns="5041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fr-FR" sz="2100" spc="-6" dirty="0">
              <a:latin typeface="Century Gothic"/>
            </a:endParaRPr>
          </a:p>
          <a:p>
            <a:r>
              <a:rPr lang="fr-FR" sz="2100" dirty="0">
                <a:latin typeface="Century Gothic" pitchFamily="34" charset="0"/>
              </a:rPr>
              <a:t>Maven s’appuie sur les dépôts (repositories) pour stocker les jars de dépendances et des livrables.</a:t>
            </a:r>
          </a:p>
          <a:p>
            <a:endParaRPr lang="fr-FR" sz="2100" dirty="0">
              <a:latin typeface="Century Gothic" pitchFamily="34" charset="0"/>
            </a:endParaRPr>
          </a:p>
          <a:p>
            <a:r>
              <a:rPr lang="fr-FR" sz="2100" dirty="0">
                <a:latin typeface="Century Gothic" pitchFamily="34" charset="0"/>
              </a:rPr>
              <a:t>Il y a deux types de repositories :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100" dirty="0">
              <a:latin typeface="Century Gothic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100" dirty="0">
                <a:latin typeface="Century Gothic" pitchFamily="34" charset="0"/>
              </a:rPr>
              <a:t>Local :  Le dépôt local se trouve par défaut sous l’arborescence </a:t>
            </a:r>
            <a:r>
              <a:rPr lang="fr-FR" sz="2100" dirty="0"/>
              <a:t>%path_dossier_M2%\repository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1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100" dirty="0" err="1">
                <a:latin typeface="Century Gothic" pitchFamily="34" charset="0"/>
              </a:rPr>
              <a:t>Remote</a:t>
            </a:r>
            <a:r>
              <a:rPr lang="fr-FR" sz="2100" dirty="0">
                <a:latin typeface="Century Gothic" pitchFamily="34" charset="0"/>
              </a:rPr>
              <a:t> (Distant)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100" dirty="0">
                <a:latin typeface="Century Gothic" pitchFamily="34" charset="0"/>
              </a:rPr>
              <a:t>Central : dépôt public Maven accessible via </a:t>
            </a:r>
            <a:r>
              <a:rPr lang="fr-FR" sz="2100" dirty="0">
                <a:solidFill>
                  <a:srgbClr val="0070C0"/>
                </a:solidFill>
                <a:latin typeface="Century Gothic" pitchFamily="34" charset="0"/>
                <a:hlinkClick r:id="rId3"/>
              </a:rPr>
              <a:t>https://mvnrepository.com/</a:t>
            </a:r>
            <a:r>
              <a:rPr lang="fr-FR" sz="2100" dirty="0">
                <a:solidFill>
                  <a:srgbClr val="0070C0"/>
                </a:solidFill>
                <a:latin typeface="Century Gothic" pitchFamily="34" charset="0"/>
              </a:rPr>
              <a:t> ou </a:t>
            </a:r>
            <a:endParaRPr lang="fr-FR" sz="2100" dirty="0">
              <a:latin typeface="Century Gothic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100" dirty="0" err="1">
                <a:latin typeface="Century Gothic" pitchFamily="34" charset="0"/>
              </a:rPr>
              <a:t>Internal</a:t>
            </a:r>
            <a:r>
              <a:rPr lang="fr-FR" sz="2100" dirty="0">
                <a:latin typeface="Century Gothic" pitchFamily="34" charset="0"/>
              </a:rPr>
              <a:t> (Private) : dans les serveurs dédiés à l’entreprise ( pour des raisons de sécurité)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100" dirty="0">
              <a:latin typeface="Century Gothic" pitchFamily="34" charset="0"/>
            </a:endParaRPr>
          </a:p>
          <a:p>
            <a:r>
              <a:rPr lang="fr-FR" sz="2100" dirty="0">
                <a:latin typeface="Century Gothic" pitchFamily="34" charset="0"/>
              </a:rPr>
              <a:t>Les dépôts sont organisés en groupes, artefacts et versions 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4513" y="7294878"/>
            <a:ext cx="3384376" cy="168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477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7"/>
            <a:ext cx="10693400" cy="1018432"/>
          </a:xfrm>
          <a:prstGeom prst="rect">
            <a:avLst/>
          </a:prstGeom>
        </p:spPr>
        <p:txBody>
          <a:bodyPr vert="horz" wrap="square" lIns="0" tIns="520903" rIns="0" bIns="0" rtlCol="0">
            <a:spAutoFit/>
          </a:bodyPr>
          <a:lstStyle/>
          <a:p>
            <a:pPr marL="12602" algn="ctr" defTabSz="1008222"/>
            <a:r>
              <a:rPr lang="fr-FR" sz="3200" dirty="0">
                <a:latin typeface="Century Gothic" pitchFamily="34" charset="0"/>
              </a:rPr>
              <a:t>TP - Spring Boot- Maven </a:t>
            </a:r>
            <a:endParaRPr lang="fr-FR" sz="3200" dirty="0">
              <a:latin typeface="Century Gothic" pitchFamily="34" charset="0"/>
              <a:cs typeface="Century Gothic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</p:spPr>
        <p:txBody>
          <a:bodyPr vert="horz" lIns="100820" tIns="50410" rIns="100820" bIns="5041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fr-FR" sz="2400" dirty="0">
              <a:latin typeface="Century Gothic" pitchFamily="34" charset="0"/>
            </a:endParaRPr>
          </a:p>
          <a:p>
            <a:r>
              <a:rPr lang="fr-FR" sz="2400" dirty="0">
                <a:latin typeface="Century Gothic" pitchFamily="34" charset="0"/>
              </a:rPr>
              <a:t>Nous allons dans ce TP créer notre premier projet Spring Boot.</a:t>
            </a:r>
          </a:p>
          <a:p>
            <a:r>
              <a:rPr lang="fr-FR" sz="2400" dirty="0">
                <a:latin typeface="Century Gothic" pitchFamily="34" charset="0"/>
              </a:rPr>
              <a:t>Nous allons découvrir les différentes commandes liées au cycle de vie Maven et les appliquer sur le projet spring boot déjà créé</a:t>
            </a:r>
          </a:p>
          <a:p>
            <a:endParaRPr lang="fr-FR" sz="2400" dirty="0">
              <a:latin typeface="Century Gothic" pitchFamily="34" charset="0"/>
            </a:endParaRPr>
          </a:p>
          <a:p>
            <a:r>
              <a:rPr lang="fr-FR" sz="2400" dirty="0">
                <a:latin typeface="Century Gothic" pitchFamily="34" charset="0"/>
              </a:rPr>
              <a:t>Il sera utilisé dans la suite des cours (Spring Data JPA) </a:t>
            </a:r>
          </a:p>
          <a:p>
            <a:endParaRPr lang="fr-FR" sz="2400" dirty="0">
              <a:latin typeface="Century Gothic" pitchFamily="34" charset="0"/>
            </a:endParaRPr>
          </a:p>
          <a:p>
            <a:r>
              <a:rPr lang="fr-FR" sz="2400" dirty="0">
                <a:latin typeface="Century Gothic" pitchFamily="34" charset="0"/>
              </a:rPr>
              <a:t>Les étapes seront décrites dans les slides suivants :  </a:t>
            </a:r>
          </a:p>
          <a:p>
            <a:pPr>
              <a:buNone/>
            </a:pPr>
            <a:r>
              <a:rPr lang="fr-FR" sz="2400" dirty="0">
                <a:latin typeface="Century Gothic" pitchFamily="34" charset="0"/>
              </a:rPr>
              <a:t> </a:t>
            </a:r>
          </a:p>
          <a:p>
            <a:pPr lvl="1">
              <a:buNone/>
            </a:pPr>
            <a:r>
              <a:rPr lang="fr-FR" sz="2200" dirty="0">
                <a:latin typeface="Century Gothic" pitchFamily="34" charset="0"/>
              </a:rPr>
              <a:t> </a:t>
            </a:r>
          </a:p>
          <a:p>
            <a:endParaRPr lang="fr-FR" sz="2400" dirty="0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1112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7"/>
            <a:ext cx="10693400" cy="1018432"/>
          </a:xfrm>
          <a:prstGeom prst="rect">
            <a:avLst/>
          </a:prstGeom>
        </p:spPr>
        <p:txBody>
          <a:bodyPr vert="horz" wrap="square" lIns="0" tIns="520903" rIns="0" bIns="0" rtlCol="0">
            <a:spAutoFit/>
          </a:bodyPr>
          <a:lstStyle/>
          <a:p>
            <a:pPr marL="12602" algn="ctr" defTabSz="1008222"/>
            <a:r>
              <a:rPr lang="fr-FR" sz="3200" dirty="0">
                <a:latin typeface="Century Gothic" pitchFamily="34" charset="0"/>
              </a:rPr>
              <a:t>TP - Spring Boot- Maven </a:t>
            </a:r>
            <a:endParaRPr lang="fr-FR" sz="3200" dirty="0">
              <a:latin typeface="Century Gothic" pitchFamily="34" charset="0"/>
              <a:cs typeface="Century Gothic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</p:spPr>
        <p:txBody>
          <a:bodyPr vert="horz" lIns="100820" tIns="50410" rIns="100820" bIns="5041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200" dirty="0">
              <a:latin typeface="Century Gothic" pitchFamily="34" charset="0"/>
            </a:endParaRPr>
          </a:p>
          <a:p>
            <a:r>
              <a:rPr lang="fr-FR" sz="2200" dirty="0">
                <a:latin typeface="Century Gothic" pitchFamily="34" charset="0"/>
              </a:rPr>
              <a:t>Création d’un projet spring Boot</a:t>
            </a:r>
          </a:p>
          <a:p>
            <a:pPr>
              <a:buNone/>
            </a:pPr>
            <a:r>
              <a:rPr lang="fr-FR" sz="2200" dirty="0">
                <a:latin typeface="Century Gothic" pitchFamily="34" charset="0"/>
              </a:rPr>
              <a:t> </a:t>
            </a:r>
          </a:p>
          <a:p>
            <a:endParaRPr lang="fr-FR" sz="2200" dirty="0">
              <a:latin typeface="Century Gothic" pitchFamily="34" charset="0"/>
            </a:endParaRPr>
          </a:p>
          <a:p>
            <a:endParaRPr lang="fr-FR" sz="2200" dirty="0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28</a:t>
            </a:fld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A9619B-4928-9A07-6D4E-0C4A2D944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2197249"/>
            <a:ext cx="9434389" cy="46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12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7"/>
            <a:ext cx="10693400" cy="1018432"/>
          </a:xfrm>
          <a:prstGeom prst="rect">
            <a:avLst/>
          </a:prstGeom>
        </p:spPr>
        <p:txBody>
          <a:bodyPr vert="horz" wrap="square" lIns="0" tIns="520903" rIns="0" bIns="0" rtlCol="0">
            <a:spAutoFit/>
          </a:bodyPr>
          <a:lstStyle/>
          <a:p>
            <a:pPr marL="12602" algn="ctr" defTabSz="1008222"/>
            <a:r>
              <a:rPr lang="fr-FR" sz="3200" dirty="0">
                <a:latin typeface="Century Gothic" pitchFamily="34" charset="0"/>
              </a:rPr>
              <a:t>TP - Spring Boot- Maven </a:t>
            </a:r>
            <a:endParaRPr lang="fr-FR" sz="3200" dirty="0">
              <a:latin typeface="Century Gothic" pitchFamily="34" charset="0"/>
              <a:cs typeface="Century Gothic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29</a:t>
            </a:fld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40CB3BF-EF5F-A7B2-40F6-C7092488E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225" y="1275893"/>
            <a:ext cx="607695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1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7"/>
            <a:ext cx="10693400" cy="1018524"/>
          </a:xfrm>
          <a:prstGeom prst="rect">
            <a:avLst/>
          </a:prstGeom>
        </p:spPr>
        <p:txBody>
          <a:bodyPr vert="horz" wrap="square" lIns="0" tIns="520903" rIns="0" bIns="0" rtlCol="0">
            <a:spAutoFit/>
          </a:bodyPr>
          <a:lstStyle/>
          <a:p>
            <a:pPr marL="12602" algn="ctr" defTabSz="1008222"/>
            <a:r>
              <a:rPr lang="fr-FR" sz="3200" dirty="0">
                <a:latin typeface="Century Gothic" pitchFamily="34" charset="0"/>
              </a:rPr>
              <a:t>SPRING BOOT</a:t>
            </a:r>
            <a:endParaRPr lang="fr-FR" sz="3200" dirty="0">
              <a:latin typeface="Century Gothic" pitchFamily="34" charset="0"/>
              <a:cs typeface="Century Gothic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6140" y="1386159"/>
            <a:ext cx="10693400" cy="5943330"/>
          </a:xfrm>
          <a:prstGeom prst="rect">
            <a:avLst/>
          </a:prstGeom>
        </p:spPr>
        <p:txBody>
          <a:bodyPr vert="horz" lIns="100820" tIns="50410" rIns="100820" bIns="5041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600" dirty="0">
              <a:latin typeface="Century Gothic" pitchFamily="34" charset="0"/>
            </a:endParaRPr>
          </a:p>
          <a:p>
            <a:r>
              <a:rPr lang="fr-FR" sz="22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Spring Boot </a:t>
            </a:r>
            <a:r>
              <a:rPr lang="fr-FR" sz="2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est le projet principal du </a:t>
            </a:r>
            <a:r>
              <a:rPr lang="fr-FR" sz="2200" dirty="0">
                <a:solidFill>
                  <a:srgbClr val="000000"/>
                </a:solidFill>
                <a:latin typeface="Century Gothic" panose="020B0502020202020204" pitchFamily="34" charset="0"/>
              </a:rPr>
              <a:t>S</a:t>
            </a:r>
            <a:r>
              <a:rPr lang="fr-FR" sz="2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pring Framework. </a:t>
            </a:r>
          </a:p>
          <a:p>
            <a:endParaRPr lang="fr-FR" sz="2200" b="0" i="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r>
              <a:rPr lang="fr-FR" sz="2200" dirty="0">
                <a:solidFill>
                  <a:srgbClr val="000000"/>
                </a:solidFill>
                <a:latin typeface="Century Gothic" panose="020B0502020202020204" pitchFamily="34" charset="0"/>
              </a:rPr>
              <a:t>Il </a:t>
            </a:r>
            <a:r>
              <a:rPr lang="fr-FR" sz="2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simplifie le démarrage et le développement de nouvelles applications Spring.</a:t>
            </a:r>
            <a:endParaRPr lang="fr-FR" sz="2200" dirty="0">
              <a:latin typeface="Century Gothic" panose="020B0502020202020204" pitchFamily="34" charset="0"/>
            </a:endParaRPr>
          </a:p>
          <a:p>
            <a:endParaRPr lang="fr-FR" sz="2200" dirty="0">
              <a:latin typeface="Century Gothic" panose="020B0502020202020204" pitchFamily="34" charset="0"/>
            </a:endParaRPr>
          </a:p>
          <a:p>
            <a:r>
              <a:rPr lang="fr-FR" sz="2200" dirty="0">
                <a:latin typeface="Century Gothic" panose="020B0502020202020204" pitchFamily="34" charset="0"/>
              </a:rPr>
              <a:t>Il diminue énormément le temps de développement et augmente la productivité.</a:t>
            </a:r>
          </a:p>
          <a:p>
            <a:pPr marL="0" indent="0">
              <a:buNone/>
            </a:pPr>
            <a:endParaRPr lang="fr-FR" sz="2200" dirty="0">
              <a:latin typeface="Century Gothic" panose="020B0502020202020204" pitchFamily="34" charset="0"/>
            </a:endParaRPr>
          </a:p>
          <a:p>
            <a:r>
              <a:rPr lang="fr-FR" sz="2200" dirty="0">
                <a:latin typeface="Century Gothic" panose="020B0502020202020204" pitchFamily="34" charset="0"/>
              </a:rPr>
              <a:t>Il est très facile d’intégrer des applications Spring Boot avec ses écosystème de Spring (projets spring) comme Spring MVC, Spring Data, Spring Security etc…</a:t>
            </a:r>
          </a:p>
          <a:p>
            <a:pPr marL="0" indent="0">
              <a:buNone/>
            </a:pPr>
            <a:endParaRPr lang="fr-FR" sz="2200" dirty="0">
              <a:latin typeface="Century Gothic" panose="020B0502020202020204" pitchFamily="34" charset="0"/>
            </a:endParaRPr>
          </a:p>
          <a:p>
            <a:r>
              <a:rPr lang="fr-FR" sz="2200" dirty="0">
                <a:latin typeface="Century Gothic" panose="020B0502020202020204" pitchFamily="34" charset="0"/>
              </a:rPr>
              <a:t>Avec Spring Boot, les configurations de Spring sont diminuées.</a:t>
            </a:r>
          </a:p>
          <a:p>
            <a:pPr marL="0" indent="0">
              <a:buNone/>
            </a:pPr>
            <a:endParaRPr lang="fr-FR" sz="22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fr-FR" sz="2000" dirty="0">
              <a:latin typeface="Century Gothic" pitchFamily="34" charset="0"/>
            </a:endParaRPr>
          </a:p>
          <a:p>
            <a:endParaRPr lang="fr-FR" sz="2000" dirty="0">
              <a:latin typeface="Century Gothic" pitchFamily="34" charset="0"/>
            </a:endParaRPr>
          </a:p>
          <a:p>
            <a:endParaRPr lang="fr-FR" sz="2000" dirty="0">
              <a:latin typeface="Century Gothic" pitchFamily="34" charset="0"/>
            </a:endParaRPr>
          </a:p>
          <a:p>
            <a:pPr>
              <a:buNone/>
            </a:pPr>
            <a:endParaRPr lang="fr-FR" sz="2000" dirty="0">
              <a:latin typeface="Century Gothic" pitchFamily="34" charset="0"/>
            </a:endParaRPr>
          </a:p>
          <a:p>
            <a:endParaRPr lang="fr-FR" sz="2000" dirty="0">
              <a:latin typeface="Century Gothic" pitchFamily="34" charset="0"/>
            </a:endParaRPr>
          </a:p>
          <a:p>
            <a:pPr lvl="0"/>
            <a:endParaRPr lang="fr-FR" sz="2000" dirty="0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1112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37009"/>
            <a:ext cx="10693400" cy="1018432"/>
          </a:xfrm>
          <a:prstGeom prst="rect">
            <a:avLst/>
          </a:prstGeom>
        </p:spPr>
        <p:txBody>
          <a:bodyPr vert="horz" wrap="square" lIns="0" tIns="520903" rIns="0" bIns="0" rtlCol="0">
            <a:spAutoFit/>
          </a:bodyPr>
          <a:lstStyle/>
          <a:p>
            <a:pPr marL="12602" algn="ctr" defTabSz="1008222"/>
            <a:r>
              <a:rPr lang="fr-FR" sz="3200" dirty="0">
                <a:latin typeface="Century Gothic" pitchFamily="34" charset="0"/>
              </a:rPr>
              <a:t>TP - Spring Boot- Maven </a:t>
            </a:r>
            <a:endParaRPr lang="fr-FR" sz="3200" dirty="0">
              <a:latin typeface="Century Gothic" pitchFamily="34" charset="0"/>
              <a:cs typeface="Century Gothic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30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BE502E-2AD0-374B-3E43-55835D459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8" y="1621185"/>
            <a:ext cx="9145016" cy="512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12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7"/>
            <a:ext cx="10693400" cy="1018432"/>
          </a:xfrm>
          <a:prstGeom prst="rect">
            <a:avLst/>
          </a:prstGeom>
        </p:spPr>
        <p:txBody>
          <a:bodyPr vert="horz" wrap="square" lIns="0" tIns="520903" rIns="0" bIns="0" rtlCol="0">
            <a:spAutoFit/>
          </a:bodyPr>
          <a:lstStyle/>
          <a:p>
            <a:pPr marL="12602" algn="ctr" defTabSz="1008222"/>
            <a:r>
              <a:rPr lang="fr-FR" sz="3200" dirty="0">
                <a:latin typeface="Century Gothic" pitchFamily="34" charset="0"/>
              </a:rPr>
              <a:t>TP - Spring Boot- Maven </a:t>
            </a:r>
            <a:endParaRPr lang="fr-FR" sz="3200" dirty="0">
              <a:latin typeface="Century Gothic" pitchFamily="34" charset="0"/>
              <a:cs typeface="Century Gothic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</p:spPr>
        <p:txBody>
          <a:bodyPr vert="horz" lIns="100820" tIns="50410" rIns="100820" bIns="5041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fr-FR" sz="2100" b="1" dirty="0">
              <a:latin typeface="Century Gothic" pitchFamily="34" charset="0"/>
            </a:endParaRPr>
          </a:p>
          <a:p>
            <a:r>
              <a:rPr lang="fr-FR" sz="2100" dirty="0">
                <a:latin typeface="Century Gothic" pitchFamily="34" charset="0"/>
              </a:rPr>
              <a:t>Supprimer </a:t>
            </a:r>
            <a:r>
              <a:rPr lang="fr-FR" sz="2100" b="1" dirty="0">
                <a:latin typeface="Century Gothic" pitchFamily="34" charset="0"/>
              </a:rPr>
              <a:t>la classe de test </a:t>
            </a:r>
            <a:r>
              <a:rPr lang="fr-FR" sz="2100" dirty="0">
                <a:latin typeface="Century Gothic" pitchFamily="34" charset="0"/>
              </a:rPr>
              <a:t>pour éviter les erreurs lors de l’appel des commandes Maven (car « Maven </a:t>
            </a:r>
            <a:r>
              <a:rPr lang="fr-FR" sz="2100" dirty="0" err="1">
                <a:latin typeface="Century Gothic" pitchFamily="34" charset="0"/>
              </a:rPr>
              <a:t>install</a:t>
            </a:r>
            <a:r>
              <a:rPr lang="fr-FR" sz="2100" dirty="0">
                <a:latin typeface="Century Gothic" pitchFamily="34" charset="0"/>
              </a:rPr>
              <a:t> » par exemple essaiera de lancer les tests unitaires) : </a:t>
            </a:r>
          </a:p>
          <a:p>
            <a:endParaRPr lang="fr-FR" sz="2100" dirty="0">
              <a:latin typeface="Century Gothic" pitchFamily="34" charset="0"/>
            </a:endParaRPr>
          </a:p>
          <a:p>
            <a:endParaRPr lang="fr-FR" sz="2100" dirty="0">
              <a:latin typeface="Century Gothic" pitchFamily="34" charset="0"/>
            </a:endParaRPr>
          </a:p>
          <a:p>
            <a:pPr>
              <a:buNone/>
            </a:pPr>
            <a:r>
              <a:rPr lang="fr-FR" sz="2200" dirty="0">
                <a:latin typeface="Century Gothic" pitchFamily="34" charset="0"/>
              </a:rPr>
              <a:t> </a:t>
            </a:r>
          </a:p>
          <a:p>
            <a:endParaRPr lang="fr-FR" sz="2200" dirty="0">
              <a:latin typeface="Century Gothic" pitchFamily="34" charset="0"/>
            </a:endParaRPr>
          </a:p>
          <a:p>
            <a:endParaRPr lang="fr-FR" sz="2200" dirty="0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31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8820C6-579B-A59E-BAE9-743D18C93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566" y="2701305"/>
            <a:ext cx="3936268" cy="447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12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7"/>
            <a:ext cx="10693400" cy="1018432"/>
          </a:xfrm>
          <a:prstGeom prst="rect">
            <a:avLst/>
          </a:prstGeom>
        </p:spPr>
        <p:txBody>
          <a:bodyPr vert="horz" wrap="square" lIns="0" tIns="520903" rIns="0" bIns="0" rtlCol="0">
            <a:spAutoFit/>
          </a:bodyPr>
          <a:lstStyle/>
          <a:p>
            <a:pPr marL="12602" algn="ctr" defTabSz="1008222"/>
            <a:r>
              <a:rPr lang="fr-FR" sz="3200" dirty="0">
                <a:latin typeface="Century Gothic" pitchFamily="34" charset="0"/>
              </a:rPr>
              <a:t>TP - Spring Boot- Maven </a:t>
            </a:r>
            <a:endParaRPr lang="fr-FR" sz="3200" dirty="0">
              <a:latin typeface="Century Gothic" pitchFamily="34" charset="0"/>
              <a:cs typeface="Century Gothic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4801" y="1333153"/>
            <a:ext cx="10083800" cy="5943330"/>
          </a:xfrm>
          <a:prstGeom prst="rect">
            <a:avLst/>
          </a:prstGeom>
        </p:spPr>
        <p:txBody>
          <a:bodyPr vert="horz" lIns="100820" tIns="50410" rIns="100820" bIns="5041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200" dirty="0">
              <a:latin typeface="Century Gothic" pitchFamily="34" charset="0"/>
            </a:endParaRPr>
          </a:p>
          <a:p>
            <a:r>
              <a:rPr lang="fr-FR" sz="2200" dirty="0">
                <a:latin typeface="Century Gothic" pitchFamily="34" charset="0"/>
              </a:rPr>
              <a:t>Ajouter les properties suivantes pour éviter les erreurs lors du lancement des commandes Maven (Comme il y a la dépendance Spring Data JPA, Maven vérifiera s’il y a une base de données de configurée) :  </a:t>
            </a:r>
            <a:endParaRPr lang="fr-FR" dirty="0">
              <a:latin typeface="Consolas"/>
            </a:endParaRPr>
          </a:p>
          <a:p>
            <a:endParaRPr lang="fr-FR" dirty="0">
              <a:latin typeface="Consolas"/>
            </a:endParaRPr>
          </a:p>
          <a:p>
            <a:pPr marL="0" indent="0">
              <a:buNone/>
            </a:pPr>
            <a:r>
              <a:rPr lang="fr-FR" dirty="0">
                <a:solidFill>
                  <a:srgbClr val="3F7F5F"/>
                </a:solidFill>
                <a:latin typeface="Consolas"/>
              </a:rPr>
              <a:t>### DATABASE ###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spring.datasource.url=</a:t>
            </a:r>
            <a:r>
              <a:rPr lang="fr-FR" dirty="0" err="1">
                <a:solidFill>
                  <a:srgbClr val="2A00FF"/>
                </a:solidFill>
                <a:latin typeface="Consolas"/>
              </a:rPr>
              <a:t>jdbc:mysql</a:t>
            </a:r>
            <a:r>
              <a:rPr lang="fr-FR" dirty="0">
                <a:solidFill>
                  <a:srgbClr val="2A00FF"/>
                </a:solidFill>
                <a:latin typeface="Consolas"/>
              </a:rPr>
              <a:t>://localhost:3306/</a:t>
            </a:r>
            <a:r>
              <a:rPr lang="fr-FR" b="1" dirty="0" err="1">
                <a:solidFill>
                  <a:srgbClr val="2A00FF"/>
                </a:solidFill>
                <a:latin typeface="Consolas"/>
              </a:rPr>
              <a:t>springdb</a:t>
            </a:r>
            <a:r>
              <a:rPr lang="fr-FR" dirty="0" err="1">
                <a:solidFill>
                  <a:srgbClr val="2A00FF"/>
                </a:solidFill>
                <a:latin typeface="Consolas"/>
              </a:rPr>
              <a:t>?useUnicode</a:t>
            </a:r>
            <a:r>
              <a:rPr lang="fr-FR" dirty="0">
                <a:solidFill>
                  <a:srgbClr val="2A00FF"/>
                </a:solidFill>
                <a:latin typeface="Consolas"/>
              </a:rPr>
              <a:t>=</a:t>
            </a:r>
            <a:r>
              <a:rPr lang="fr-FR" dirty="0" err="1">
                <a:solidFill>
                  <a:srgbClr val="2A00FF"/>
                </a:solidFill>
                <a:latin typeface="Consolas"/>
              </a:rPr>
              <a:t>true&amp;useJDBCCompliantTimezoneShift</a:t>
            </a:r>
            <a:r>
              <a:rPr lang="fr-FR" dirty="0">
                <a:solidFill>
                  <a:srgbClr val="2A00FF"/>
                </a:solidFill>
                <a:latin typeface="Consolas"/>
              </a:rPr>
              <a:t>=</a:t>
            </a:r>
            <a:r>
              <a:rPr lang="fr-FR" dirty="0" err="1">
                <a:solidFill>
                  <a:srgbClr val="2A00FF"/>
                </a:solidFill>
                <a:latin typeface="Consolas"/>
              </a:rPr>
              <a:t>true&amp;createDatabaseIfNotExist</a:t>
            </a:r>
            <a:r>
              <a:rPr lang="fr-FR" dirty="0">
                <a:solidFill>
                  <a:srgbClr val="2A00FF"/>
                </a:solidFill>
                <a:latin typeface="Consolas"/>
              </a:rPr>
              <a:t>=</a:t>
            </a:r>
            <a:r>
              <a:rPr lang="fr-FR" dirty="0" err="1">
                <a:solidFill>
                  <a:srgbClr val="2A00FF"/>
                </a:solidFill>
                <a:latin typeface="Consolas"/>
              </a:rPr>
              <a:t>true&amp;useLegacyDatetimeCode</a:t>
            </a:r>
            <a:r>
              <a:rPr lang="fr-FR" dirty="0">
                <a:solidFill>
                  <a:srgbClr val="2A00FF"/>
                </a:solidFill>
                <a:latin typeface="Consolas"/>
              </a:rPr>
              <a:t>=</a:t>
            </a:r>
            <a:r>
              <a:rPr lang="fr-FR" dirty="0" err="1">
                <a:solidFill>
                  <a:srgbClr val="2A00FF"/>
                </a:solidFill>
                <a:latin typeface="Consolas"/>
              </a:rPr>
              <a:t>false&amp;serverTimezone</a:t>
            </a:r>
            <a:r>
              <a:rPr lang="fr-FR" dirty="0">
                <a:solidFill>
                  <a:srgbClr val="2A00FF"/>
                </a:solidFill>
                <a:latin typeface="Consolas"/>
              </a:rPr>
              <a:t>=UTC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000000"/>
                </a:solidFill>
                <a:latin typeface="Consolas"/>
              </a:rPr>
              <a:t>spring.datasource.username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=</a:t>
            </a:r>
            <a:r>
              <a:rPr lang="fr-FR" dirty="0">
                <a:solidFill>
                  <a:srgbClr val="2A00FF"/>
                </a:solidFill>
                <a:latin typeface="Consolas"/>
              </a:rPr>
              <a:t>root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000000"/>
                </a:solidFill>
                <a:latin typeface="Consolas"/>
              </a:rPr>
              <a:t>spring.datasource.password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=</a:t>
            </a:r>
          </a:p>
          <a:p>
            <a:pPr marL="0" indent="0">
              <a:buNone/>
            </a:pPr>
            <a:r>
              <a:rPr lang="fr-FR" dirty="0">
                <a:solidFill>
                  <a:srgbClr val="3F7F5F"/>
                </a:solidFill>
                <a:latin typeface="Consolas"/>
              </a:rPr>
              <a:t>### JPA / HIBERNATE ###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000000"/>
                </a:solidFill>
                <a:latin typeface="Consolas"/>
              </a:rPr>
              <a:t>spring.jpa.show-sql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=</a:t>
            </a:r>
            <a:r>
              <a:rPr lang="fr-FR" dirty="0" err="1">
                <a:solidFill>
                  <a:srgbClr val="2A00FF"/>
                </a:solidFill>
                <a:latin typeface="Consolas"/>
              </a:rPr>
              <a:t>true</a:t>
            </a:r>
            <a:endParaRPr lang="fr-FR" dirty="0">
              <a:solidFill>
                <a:srgbClr val="2A00FF"/>
              </a:solidFill>
              <a:latin typeface="Consolas"/>
            </a:endParaRPr>
          </a:p>
          <a:p>
            <a:pPr marL="0" indent="0">
              <a:buNone/>
            </a:pPr>
            <a:r>
              <a:rPr lang="fr-FR" dirty="0" err="1">
                <a:solidFill>
                  <a:srgbClr val="000000"/>
                </a:solidFill>
                <a:latin typeface="Consolas"/>
              </a:rPr>
              <a:t>spring.jpa.hibernate.ddl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-auto=</a:t>
            </a:r>
            <a:r>
              <a:rPr lang="fr-FR" dirty="0">
                <a:solidFill>
                  <a:srgbClr val="2A00FF"/>
                </a:solidFill>
                <a:latin typeface="Consolas"/>
              </a:rPr>
              <a:t>update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000000"/>
                </a:solidFill>
                <a:latin typeface="Consolas"/>
              </a:rPr>
              <a:t>spring.jpa.properties.hibernate.dialect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=</a:t>
            </a:r>
            <a:r>
              <a:rPr lang="fr-FR" dirty="0">
                <a:solidFill>
                  <a:srgbClr val="2A00FF"/>
                </a:solidFill>
                <a:latin typeface="Consolas"/>
              </a:rPr>
              <a:t>org.hibernate.dialect.MySQL5Dialect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1112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7"/>
            <a:ext cx="10693400" cy="1018432"/>
          </a:xfrm>
          <a:prstGeom prst="rect">
            <a:avLst/>
          </a:prstGeom>
        </p:spPr>
        <p:txBody>
          <a:bodyPr vert="horz" wrap="square" lIns="0" tIns="520903" rIns="0" bIns="0" rtlCol="0">
            <a:spAutoFit/>
          </a:bodyPr>
          <a:lstStyle/>
          <a:p>
            <a:pPr marL="12602" algn="ctr" defTabSz="1008222"/>
            <a:r>
              <a:rPr lang="fr-FR" sz="3200" dirty="0">
                <a:latin typeface="Century Gothic" pitchFamily="34" charset="0"/>
              </a:rPr>
              <a:t>TP - Spring Boot- Maven </a:t>
            </a:r>
            <a:endParaRPr lang="fr-FR" sz="3200" dirty="0">
              <a:latin typeface="Century Gothic" pitchFamily="34" charset="0"/>
              <a:cs typeface="Century Gothic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</p:spPr>
        <p:txBody>
          <a:bodyPr vert="horz" lIns="100820" tIns="50410" rIns="100820" bIns="5041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fr-FR" sz="2100" dirty="0">
                <a:latin typeface="Century Gothic" pitchFamily="34" charset="0"/>
              </a:rPr>
              <a:t>Tester les différents commandes maven</a:t>
            </a:r>
            <a:endParaRPr lang="fr-FR" sz="2100" b="1" dirty="0">
              <a:latin typeface="Century Gothic" pitchFamily="34" charset="0"/>
            </a:endParaRPr>
          </a:p>
          <a:p>
            <a:endParaRPr lang="fr-FR" sz="2100" dirty="0">
              <a:latin typeface="Century Gothic" pitchFamily="34" charset="0"/>
            </a:endParaRPr>
          </a:p>
          <a:p>
            <a:pPr>
              <a:buNone/>
            </a:pPr>
            <a:r>
              <a:rPr lang="fr-FR" sz="2200" dirty="0">
                <a:latin typeface="Century Gothic" pitchFamily="34" charset="0"/>
              </a:rPr>
              <a:t> </a:t>
            </a:r>
          </a:p>
          <a:p>
            <a:endParaRPr lang="fr-FR" sz="2200" dirty="0">
              <a:latin typeface="Century Gothic" pitchFamily="34" charset="0"/>
            </a:endParaRPr>
          </a:p>
          <a:p>
            <a:endParaRPr lang="fr-FR" sz="2200" dirty="0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33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75D1F9C-AE0E-ECF7-CB1E-915E83319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748" y="2125241"/>
            <a:ext cx="5447903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376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7"/>
            <a:ext cx="10693400" cy="1018432"/>
          </a:xfrm>
          <a:prstGeom prst="rect">
            <a:avLst/>
          </a:prstGeom>
        </p:spPr>
        <p:txBody>
          <a:bodyPr vert="horz" wrap="square" lIns="0" tIns="520903" rIns="0" bIns="0" rtlCol="0">
            <a:spAutoFit/>
          </a:bodyPr>
          <a:lstStyle/>
          <a:p>
            <a:pPr marL="12602" algn="ctr" defTabSz="1008222"/>
            <a:r>
              <a:rPr lang="fr-FR" sz="3200" dirty="0">
                <a:latin typeface="Century Gothic" pitchFamily="34" charset="0"/>
              </a:rPr>
              <a:t>TP - Spring Boot- Maven </a:t>
            </a:r>
            <a:endParaRPr lang="fr-FR" sz="3200" dirty="0">
              <a:latin typeface="Century Gothic" pitchFamily="34" charset="0"/>
              <a:cs typeface="Century Gothic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</p:spPr>
        <p:txBody>
          <a:bodyPr vert="horz" lIns="100820" tIns="50410" rIns="100820" bIns="5041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fr-FR" sz="2200" dirty="0">
              <a:latin typeface="Century Gothic" pitchFamily="34" charset="0"/>
            </a:endParaRPr>
          </a:p>
          <a:p>
            <a:r>
              <a:rPr lang="fr-FR" sz="2200" dirty="0">
                <a:latin typeface="Century Gothic" pitchFamily="34" charset="0"/>
              </a:rPr>
              <a:t>On peut faire une commande Maven Customisé en utilisant Maven Goal : Cliquer sur le Symbole «m» et taper la commande voulue, exemple </a:t>
            </a:r>
            <a:r>
              <a:rPr lang="fr-FR" sz="2200" dirty="0" err="1">
                <a:latin typeface="Century Gothic" pitchFamily="34" charset="0"/>
              </a:rPr>
              <a:t>mvn</a:t>
            </a:r>
            <a:r>
              <a:rPr lang="fr-FR" sz="2200" dirty="0">
                <a:latin typeface="Century Gothic" pitchFamily="34" charset="0"/>
              </a:rPr>
              <a:t> clean package ou </a:t>
            </a:r>
            <a:r>
              <a:rPr lang="fr-FR" sz="2200" dirty="0" err="1">
                <a:latin typeface="Century Gothic" pitchFamily="34" charset="0"/>
              </a:rPr>
              <a:t>mvn</a:t>
            </a:r>
            <a:r>
              <a:rPr lang="fr-FR" sz="2200" dirty="0">
                <a:latin typeface="Century Gothic" pitchFamily="34" charset="0"/>
              </a:rPr>
              <a:t> clean </a:t>
            </a:r>
            <a:r>
              <a:rPr lang="fr-FR" sz="2200" dirty="0" err="1">
                <a:latin typeface="Century Gothic" pitchFamily="34" charset="0"/>
              </a:rPr>
              <a:t>install</a:t>
            </a:r>
            <a:r>
              <a:rPr lang="fr-FR" sz="2200" dirty="0">
                <a:latin typeface="Century Gothic" pitchFamily="34" charset="0"/>
              </a:rPr>
              <a:t> ou … : </a:t>
            </a:r>
          </a:p>
          <a:p>
            <a:endParaRPr lang="fr-FR" sz="2200" dirty="0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34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579777-16B8-8E64-47CD-A27F90FD5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815" y="2989337"/>
            <a:ext cx="5817770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79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7"/>
            <a:ext cx="10693400" cy="1018524"/>
          </a:xfrm>
          <a:prstGeom prst="rect">
            <a:avLst/>
          </a:prstGeom>
        </p:spPr>
        <p:txBody>
          <a:bodyPr vert="horz" wrap="square" lIns="0" tIns="520903" rIns="0" bIns="0" rtlCol="0">
            <a:spAutoFit/>
          </a:bodyPr>
          <a:lstStyle/>
          <a:p>
            <a:pPr marL="12602" algn="ctr" defTabSz="1008222"/>
            <a:r>
              <a:rPr lang="fr-FR" sz="3200" dirty="0">
                <a:latin typeface="Century Gothic" pitchFamily="34" charset="0"/>
              </a:rPr>
              <a:t>Erreur (si </a:t>
            </a:r>
            <a:r>
              <a:rPr lang="fr-FR" sz="3200">
                <a:latin typeface="Century Gothic" pitchFamily="34" charset="0"/>
              </a:rPr>
              <a:t>ancien MySQL)</a:t>
            </a:r>
            <a:endParaRPr lang="fr-FR" sz="3200" dirty="0">
              <a:latin typeface="Century Gothic" pitchFamily="34" charset="0"/>
              <a:cs typeface="Century Gothic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</p:spPr>
        <p:txBody>
          <a:bodyPr vert="horz" lIns="100820" tIns="50410" rIns="100820" bIns="5041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200" dirty="0">
              <a:latin typeface="Century Gothic" pitchFamily="34" charset="0"/>
            </a:endParaRPr>
          </a:p>
          <a:p>
            <a:r>
              <a:rPr lang="fr-FR" sz="2200" dirty="0">
                <a:latin typeface="Century Gothic" pitchFamily="34" charset="0"/>
              </a:rPr>
              <a:t>Pour information, nous avons ajouté les paramètre suivants «</a:t>
            </a:r>
            <a:r>
              <a:rPr lang="fr-FR" sz="2400" dirty="0">
                <a:solidFill>
                  <a:srgbClr val="2A00FF"/>
                </a:solidFill>
                <a:latin typeface="Consolas"/>
              </a:rPr>
              <a:t> ?</a:t>
            </a:r>
            <a:r>
              <a:rPr lang="fr-FR" sz="2400" dirty="0" err="1">
                <a:solidFill>
                  <a:srgbClr val="2A00FF"/>
                </a:solidFill>
                <a:latin typeface="Consolas"/>
              </a:rPr>
              <a:t>useUnicode</a:t>
            </a:r>
            <a:r>
              <a:rPr lang="fr-FR" sz="2400" dirty="0">
                <a:solidFill>
                  <a:srgbClr val="2A00FF"/>
                </a:solidFill>
                <a:latin typeface="Consolas"/>
              </a:rPr>
              <a:t>=</a:t>
            </a:r>
            <a:r>
              <a:rPr lang="fr-FR" sz="2400" dirty="0" err="1">
                <a:solidFill>
                  <a:srgbClr val="2A00FF"/>
                </a:solidFill>
                <a:latin typeface="Consolas"/>
              </a:rPr>
              <a:t>true&amp;useJDBCCompliantTimezoneShift</a:t>
            </a:r>
            <a:r>
              <a:rPr lang="fr-FR" sz="2400" dirty="0">
                <a:solidFill>
                  <a:srgbClr val="2A00FF"/>
                </a:solidFill>
                <a:latin typeface="Consolas"/>
              </a:rPr>
              <a:t>=</a:t>
            </a:r>
            <a:r>
              <a:rPr lang="fr-FR" sz="2400" dirty="0" err="1">
                <a:solidFill>
                  <a:srgbClr val="2A00FF"/>
                </a:solidFill>
                <a:latin typeface="Consolas"/>
              </a:rPr>
              <a:t>true&amp;useLegacyDatetimeCode</a:t>
            </a:r>
            <a:r>
              <a:rPr lang="fr-FR" sz="2400" dirty="0">
                <a:solidFill>
                  <a:srgbClr val="2A00FF"/>
                </a:solidFill>
                <a:latin typeface="Consolas"/>
              </a:rPr>
              <a:t>=</a:t>
            </a:r>
            <a:r>
              <a:rPr lang="fr-FR" sz="2400" dirty="0" err="1">
                <a:solidFill>
                  <a:srgbClr val="2A00FF"/>
                </a:solidFill>
                <a:latin typeface="Consolas"/>
              </a:rPr>
              <a:t>false&amp;serverTimezone</a:t>
            </a:r>
            <a:r>
              <a:rPr lang="fr-FR" sz="2400" dirty="0">
                <a:solidFill>
                  <a:srgbClr val="2A00FF"/>
                </a:solidFill>
                <a:latin typeface="Consolas"/>
              </a:rPr>
              <a:t>=UTC</a:t>
            </a:r>
            <a:r>
              <a:rPr lang="fr-FR" sz="2200" dirty="0">
                <a:latin typeface="Century Gothic" pitchFamily="34" charset="0"/>
              </a:rPr>
              <a:t> » dans le fichier </a:t>
            </a:r>
            <a:r>
              <a:rPr lang="fr-FR" sz="2200" dirty="0" err="1">
                <a:latin typeface="Century Gothic" pitchFamily="34" charset="0"/>
              </a:rPr>
              <a:t>application.properties</a:t>
            </a:r>
            <a:r>
              <a:rPr lang="fr-FR" sz="2200" dirty="0">
                <a:latin typeface="Century Gothic" pitchFamily="34" charset="0"/>
              </a:rPr>
              <a:t> pour éviter l’erreur suivante, lors de l’exécution : </a:t>
            </a:r>
          </a:p>
          <a:p>
            <a:pPr>
              <a:buNone/>
            </a:pPr>
            <a:r>
              <a:rPr lang="en-US" sz="2200" dirty="0">
                <a:latin typeface="Century Gothic" pitchFamily="34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java.sql.SQLException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 The server time zone value 'Paris, Madrid' is unrecognized or represents more than one time zone. You must configure either the server or JDBC driver (via the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serverTimezone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configuration property) to use a more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specifc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time zone value if you want to utilize time zone support. </a:t>
            </a:r>
          </a:p>
          <a:p>
            <a:pPr>
              <a:buNone/>
            </a:pPr>
            <a:r>
              <a:rPr lang="fr-FR" sz="2200" dirty="0">
                <a:latin typeface="Century Gothic" pitchFamily="34" charset="0"/>
              </a:rPr>
              <a:t> </a:t>
            </a:r>
            <a:endParaRPr lang="fr-FR" sz="2200" b="1" dirty="0">
              <a:solidFill>
                <a:srgbClr val="2A00FF"/>
              </a:solidFill>
              <a:latin typeface="Consolas"/>
            </a:endParaRPr>
          </a:p>
          <a:p>
            <a:r>
              <a:rPr lang="fr-FR" sz="2200" dirty="0">
                <a:latin typeface="Century Gothic" pitchFamily="34" charset="0"/>
              </a:rPr>
              <a:t>Nous allons voir tout cela en détails par la suite. Spring Boot sera l’outil qui nous permettra de créer tous nos prochains projets. </a:t>
            </a:r>
          </a:p>
          <a:p>
            <a:endParaRPr lang="fr-FR" sz="2200" dirty="0">
              <a:latin typeface="Century Gothic" pitchFamily="34" charset="0"/>
            </a:endParaRPr>
          </a:p>
          <a:p>
            <a:endParaRPr lang="fr-FR" sz="2200" dirty="0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1112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7"/>
            <a:ext cx="10693400" cy="1018524"/>
          </a:xfrm>
          <a:prstGeom prst="rect">
            <a:avLst/>
          </a:prstGeom>
        </p:spPr>
        <p:txBody>
          <a:bodyPr vert="horz" wrap="square" lIns="0" tIns="520903" rIns="0" bIns="0" rtlCol="0">
            <a:spAutoFit/>
          </a:bodyPr>
          <a:lstStyle/>
          <a:p>
            <a:pPr marL="12602" algn="ctr" defTabSz="1008222"/>
            <a:r>
              <a:rPr lang="fr-FR" sz="3200" dirty="0">
                <a:latin typeface="Century Gothic" pitchFamily="34" charset="0"/>
                <a:cs typeface="Century Gothic"/>
              </a:rPr>
              <a:t>SPRING BOOT-Maven</a:t>
            </a: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</p:spPr>
        <p:txBody>
          <a:bodyPr vert="horz" lIns="100820" tIns="50410" rIns="100820" bIns="5041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None/>
            </a:pPr>
            <a:endParaRPr lang="fr-FR" sz="3000" spc="-6" dirty="0">
              <a:latin typeface="Century Gothic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" sz="3000" kern="0" dirty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" sz="3000" kern="0" dirty="0">
                <a:solidFill>
                  <a:srgbClr val="000000"/>
                </a:solidFill>
                <a:latin typeface="Century Gothic"/>
                <a:cs typeface="Century Gothic"/>
              </a:rPr>
              <a:t>Si vous avez des questions, n’hésitez pas à nous contacter : 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" sz="3000" kern="0" dirty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" sz="3000" kern="0" dirty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" sz="3000" b="1" kern="0" dirty="0">
                <a:solidFill>
                  <a:srgbClr val="000000"/>
                </a:solidFill>
                <a:latin typeface="Century Gothic"/>
                <a:cs typeface="Century Gothic"/>
              </a:rPr>
              <a:t>Département Informatique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fr-FR" sz="3000" b="1" kern="0" dirty="0">
                <a:solidFill>
                  <a:srgbClr val="000000"/>
                </a:solidFill>
                <a:latin typeface="Century Gothic"/>
                <a:cs typeface="Century Gothic"/>
              </a:rPr>
              <a:t>UP ASI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" b="1" kern="0" dirty="0">
                <a:solidFill>
                  <a:srgbClr val="000000"/>
                </a:solidFill>
                <a:latin typeface="Century Gothic"/>
                <a:cs typeface="Century Gothic"/>
              </a:rPr>
              <a:t>Bureau E204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548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7"/>
            <a:ext cx="10693400" cy="1018524"/>
          </a:xfrm>
          <a:prstGeom prst="rect">
            <a:avLst/>
          </a:prstGeom>
        </p:spPr>
        <p:txBody>
          <a:bodyPr vert="horz" wrap="square" lIns="0" tIns="520903" rIns="0" bIns="0" rtlCol="0">
            <a:spAutoFit/>
          </a:bodyPr>
          <a:lstStyle/>
          <a:p>
            <a:pPr marL="12602" algn="ctr" defTabSz="1008222"/>
            <a:r>
              <a:rPr lang="fr-FR" sz="3200" dirty="0">
                <a:latin typeface="Century Gothic" pitchFamily="34" charset="0"/>
              </a:rPr>
              <a:t>SPRING BOOT</a:t>
            </a:r>
            <a:endParaRPr lang="fr-FR" sz="3200" dirty="0">
              <a:latin typeface="Century Gothic" pitchFamily="34" charset="0"/>
              <a:cs typeface="Century Gothic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234132" y="253033"/>
            <a:ext cx="10693400" cy="5943330"/>
          </a:xfrm>
          <a:prstGeom prst="rect">
            <a:avLst/>
          </a:prstGeom>
        </p:spPr>
        <p:txBody>
          <a:bodyPr vert="horz" lIns="100820" tIns="50410" rIns="100820" bIns="5041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>
              <a:latin typeface="Century Gothic" pitchFamily="34" charset="0"/>
            </a:endParaRPr>
          </a:p>
          <a:p>
            <a:endParaRPr lang="fr-FR" sz="2600" dirty="0">
              <a:latin typeface="Century Gothic" pitchFamily="34" charset="0"/>
            </a:endParaRPr>
          </a:p>
          <a:p>
            <a:pPr marL="0" indent="0">
              <a:buNone/>
            </a:pPr>
            <a:endParaRPr lang="fr-FR" sz="2200" dirty="0">
              <a:latin typeface="Century Gothic" pitchFamily="34" charset="0"/>
            </a:endParaRPr>
          </a:p>
          <a:p>
            <a:r>
              <a:rPr lang="fr-FR" sz="2200" dirty="0">
                <a:latin typeface="Century Gothic" pitchFamily="34" charset="0"/>
              </a:rPr>
              <a:t>Spring Boot soutient des conteneurs embarqués (embedded containers). </a:t>
            </a:r>
          </a:p>
          <a:p>
            <a:endParaRPr lang="fr-FR" sz="2200" dirty="0">
              <a:latin typeface="Century Gothic" pitchFamily="34" charset="0"/>
            </a:endParaRPr>
          </a:p>
          <a:p>
            <a:r>
              <a:rPr lang="fr-FR" sz="2200" dirty="0">
                <a:latin typeface="Century Gothic" pitchFamily="34" charset="0"/>
              </a:rPr>
              <a:t>Cela permet à des applications web de s’exécuter sans déploiement sur un Web Server.</a:t>
            </a:r>
          </a:p>
          <a:p>
            <a:pPr marL="0" indent="0">
              <a:buNone/>
            </a:pPr>
            <a:endParaRPr lang="fr-FR" sz="2200" dirty="0">
              <a:latin typeface="Century Gothic" pitchFamily="34" charset="0"/>
            </a:endParaRPr>
          </a:p>
          <a:p>
            <a:r>
              <a:rPr lang="fr-FR" sz="2200" dirty="0">
                <a:latin typeface="Century Gothic" pitchFamily="34" charset="0"/>
              </a:rPr>
              <a:t>Il suis l'approche “Configuration par défaut” afin de diminuer le temps et l'effort de développement.</a:t>
            </a:r>
          </a:p>
          <a:p>
            <a:pPr marL="0" indent="0">
              <a:buNone/>
            </a:pPr>
            <a:endParaRPr lang="fr-FR" sz="2200" dirty="0">
              <a:latin typeface="Century Gothic" pitchFamily="34" charset="0"/>
            </a:endParaRPr>
          </a:p>
          <a:p>
            <a:r>
              <a:rPr lang="fr-FR" sz="2200" dirty="0">
                <a:latin typeface="Century Gothic" pitchFamily="34" charset="0"/>
              </a:rPr>
              <a:t>Spring Boot favorise le travail avec les microservices.</a:t>
            </a:r>
          </a:p>
          <a:p>
            <a:pPr marL="0" indent="0">
              <a:buNone/>
            </a:pPr>
            <a:endParaRPr lang="fr-FR" sz="2000" dirty="0">
              <a:latin typeface="Century Gothic" pitchFamily="34" charset="0"/>
            </a:endParaRPr>
          </a:p>
          <a:p>
            <a:endParaRPr lang="fr-FR" sz="2000" dirty="0">
              <a:latin typeface="Century Gothic" pitchFamily="34" charset="0"/>
            </a:endParaRPr>
          </a:p>
          <a:p>
            <a:endParaRPr lang="fr-FR" sz="2000" dirty="0">
              <a:latin typeface="Century Gothic" pitchFamily="34" charset="0"/>
            </a:endParaRPr>
          </a:p>
          <a:p>
            <a:pPr>
              <a:buNone/>
            </a:pPr>
            <a:endParaRPr lang="fr-FR" sz="2000" dirty="0">
              <a:latin typeface="Century Gothic" pitchFamily="34" charset="0"/>
            </a:endParaRPr>
          </a:p>
          <a:p>
            <a:endParaRPr lang="fr-FR" sz="2000" dirty="0">
              <a:latin typeface="Century Gothic" pitchFamily="34" charset="0"/>
            </a:endParaRPr>
          </a:p>
          <a:p>
            <a:pPr lvl="0"/>
            <a:endParaRPr lang="fr-FR" sz="2000" dirty="0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713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7"/>
            <a:ext cx="10693400" cy="1018524"/>
          </a:xfrm>
          <a:prstGeom prst="rect">
            <a:avLst/>
          </a:prstGeom>
        </p:spPr>
        <p:txBody>
          <a:bodyPr vert="horz" wrap="square" lIns="0" tIns="520903" rIns="0" bIns="0" rtlCol="0">
            <a:spAutoFit/>
          </a:bodyPr>
          <a:lstStyle/>
          <a:p>
            <a:pPr marL="12602" algn="ctr" defTabSz="1008222"/>
            <a:r>
              <a:rPr lang="fr-FR" sz="3200" dirty="0">
                <a:latin typeface="Century Gothic" pitchFamily="34" charset="0"/>
              </a:rPr>
              <a:t>AVANTAGES SPRING BOOT</a:t>
            </a:r>
            <a:endParaRPr lang="fr-FR" sz="3200" dirty="0">
              <a:latin typeface="Century Gothic" pitchFamily="34" charset="0"/>
              <a:cs typeface="Century Gothic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173074" y="1386159"/>
            <a:ext cx="10388600" cy="5943330"/>
          </a:xfrm>
          <a:prstGeom prst="rect">
            <a:avLst/>
          </a:prstGeom>
        </p:spPr>
        <p:txBody>
          <a:bodyPr vert="horz" lIns="100820" tIns="50410" rIns="100820" bIns="5041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>
              <a:latin typeface="Century Gothic" pitchFamily="34" charset="0"/>
            </a:endParaRPr>
          </a:p>
          <a:p>
            <a:endParaRPr lang="fr-FR" sz="2600" dirty="0">
              <a:latin typeface="Century Gothic" pitchFamily="34" charset="0"/>
            </a:endParaRPr>
          </a:p>
          <a:p>
            <a:r>
              <a:rPr lang="fr-FR" sz="2300" dirty="0">
                <a:latin typeface="Century Gothic" pitchFamily="34" charset="0"/>
              </a:rPr>
              <a:t>Spring Boot offre trois avantages incontournables : </a:t>
            </a:r>
          </a:p>
          <a:p>
            <a:endParaRPr lang="fr-FR" sz="2400" dirty="0">
              <a:latin typeface="Century Gothic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300" dirty="0">
                <a:latin typeface="Century Gothic" pitchFamily="34" charset="0"/>
              </a:rPr>
              <a:t>La gestion des configurations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300" dirty="0">
                <a:latin typeface="Century Gothic" pitchFamily="34" charset="0"/>
              </a:rPr>
              <a:t>Le serveur est embarqué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300" dirty="0">
                <a:latin typeface="Century Gothic" pitchFamily="34" charset="0"/>
              </a:rPr>
              <a:t>La gestion des dépendances</a:t>
            </a:r>
          </a:p>
          <a:p>
            <a:pPr marL="0" indent="0">
              <a:buNone/>
            </a:pPr>
            <a:endParaRPr lang="fr-FR" sz="2000" dirty="0">
              <a:latin typeface="Century Gothic" pitchFamily="34" charset="0"/>
            </a:endParaRPr>
          </a:p>
          <a:p>
            <a:pPr marL="0" indent="0">
              <a:buNone/>
            </a:pPr>
            <a:endParaRPr lang="fr-FR" sz="2300" dirty="0">
              <a:latin typeface="Century Gothic" pitchFamily="34" charset="0"/>
            </a:endParaRPr>
          </a:p>
          <a:p>
            <a:endParaRPr lang="fr-FR" sz="2000" dirty="0">
              <a:latin typeface="Century Gothic" pitchFamily="34" charset="0"/>
            </a:endParaRPr>
          </a:p>
          <a:p>
            <a:endParaRPr lang="fr-FR" sz="2000" dirty="0">
              <a:latin typeface="Century Gothic" pitchFamily="34" charset="0"/>
            </a:endParaRPr>
          </a:p>
          <a:p>
            <a:endParaRPr lang="fr-FR" sz="2000" dirty="0">
              <a:latin typeface="Century Gothic" pitchFamily="34" charset="0"/>
            </a:endParaRPr>
          </a:p>
          <a:p>
            <a:pPr>
              <a:buNone/>
            </a:pPr>
            <a:endParaRPr lang="fr-FR" sz="2000" dirty="0">
              <a:latin typeface="Century Gothic" pitchFamily="34" charset="0"/>
            </a:endParaRPr>
          </a:p>
          <a:p>
            <a:endParaRPr lang="fr-FR" sz="2000" dirty="0">
              <a:latin typeface="Century Gothic" pitchFamily="34" charset="0"/>
            </a:endParaRPr>
          </a:p>
          <a:p>
            <a:pPr lvl="0"/>
            <a:endParaRPr lang="fr-FR" sz="2000" dirty="0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272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-71338" y="-346400"/>
            <a:ext cx="10693400" cy="1510875"/>
          </a:xfrm>
          <a:prstGeom prst="rect">
            <a:avLst/>
          </a:prstGeom>
        </p:spPr>
        <p:txBody>
          <a:bodyPr vert="horz" wrap="square" lIns="0" tIns="520903" rIns="0" bIns="0" rtlCol="0">
            <a:spAutoFit/>
          </a:bodyPr>
          <a:lstStyle/>
          <a:p>
            <a:pPr marL="12602" algn="ctr" defTabSz="1008222"/>
            <a:r>
              <a:rPr lang="fr-FR" sz="3200" dirty="0">
                <a:latin typeface="Century Gothic" pitchFamily="34" charset="0"/>
              </a:rPr>
              <a:t>AVANTAGES SPRING BOOT - Gestion des configurations</a:t>
            </a:r>
            <a:endParaRPr lang="fr-FR" sz="3200" dirty="0">
              <a:latin typeface="Century Gothic" pitchFamily="34" charset="0"/>
              <a:cs typeface="Century Gothic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</p:spPr>
        <p:txBody>
          <a:bodyPr vert="horz" lIns="100820" tIns="50410" rIns="100820" bIns="5041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>
              <a:latin typeface="Century Gothic" pitchFamily="34" charset="0"/>
            </a:endParaRPr>
          </a:p>
          <a:p>
            <a:r>
              <a:rPr lang="fr-FR" sz="2000" dirty="0">
                <a:latin typeface="Century Gothic" pitchFamily="34" charset="0"/>
              </a:rPr>
              <a:t>Spring Boot facilite </a:t>
            </a:r>
            <a:r>
              <a:rPr lang="fr-FR" sz="2000" b="1" dirty="0">
                <a:latin typeface="Century Gothic" pitchFamily="34" charset="0"/>
              </a:rPr>
              <a:t>la gestion des configurations</a:t>
            </a:r>
            <a:r>
              <a:rPr lang="fr-FR" sz="2000" dirty="0">
                <a:latin typeface="Century Gothic" pitchFamily="34" charset="0"/>
              </a:rPr>
              <a:t> en centralisant les configurations dans un seul fichier. Ainsi en se focalisant sur le métier au lieu de la configuration, le développeur devient beaucoup plus productif.</a:t>
            </a:r>
          </a:p>
          <a:p>
            <a:endParaRPr lang="fr-FR" sz="2000" dirty="0">
              <a:latin typeface="Century Gothic" pitchFamily="34" charset="0"/>
            </a:endParaRPr>
          </a:p>
          <a:p>
            <a:pPr marL="0" indent="0">
              <a:buNone/>
            </a:pPr>
            <a:r>
              <a:rPr lang="fr-FR" sz="2000" dirty="0">
                <a:latin typeface="Century Gothic" pitchFamily="34" charset="0"/>
              </a:rPr>
              <a:t>                                                              </a:t>
            </a:r>
          </a:p>
          <a:p>
            <a:pPr marL="0" indent="0">
              <a:buNone/>
            </a:pPr>
            <a:endParaRPr lang="fr-FR" sz="2000" dirty="0">
              <a:latin typeface="Century Gothic" pitchFamily="34" charset="0"/>
            </a:endParaRPr>
          </a:p>
          <a:p>
            <a:pPr marL="0" indent="0">
              <a:buNone/>
            </a:pPr>
            <a:r>
              <a:rPr lang="fr-FR" sz="2000" dirty="0">
                <a:latin typeface="Century Gothic" pitchFamily="34" charset="0"/>
              </a:rPr>
              <a:t>                                                              Un seul fichier </a:t>
            </a:r>
            <a:r>
              <a:rPr lang="fr-FR" sz="2000" dirty="0" err="1">
                <a:latin typeface="Century Gothic" pitchFamily="34" charset="0"/>
              </a:rPr>
              <a:t>application.properties</a:t>
            </a:r>
            <a:endParaRPr lang="fr-FR" sz="2000" dirty="0">
              <a:latin typeface="Century Gothic" pitchFamily="34" charset="0"/>
            </a:endParaRPr>
          </a:p>
          <a:p>
            <a:pPr>
              <a:buNone/>
            </a:pPr>
            <a:r>
              <a:rPr lang="fr-FR" sz="2000" dirty="0">
                <a:latin typeface="Century Gothic" pitchFamily="34" charset="0"/>
              </a:rPr>
              <a:t> web.xml</a:t>
            </a:r>
          </a:p>
          <a:p>
            <a:pPr>
              <a:buNone/>
            </a:pPr>
            <a:r>
              <a:rPr lang="fr-FR" sz="2000" dirty="0">
                <a:latin typeface="Century Gothic" pitchFamily="34" charset="0"/>
              </a:rPr>
              <a:t>persistance.xml</a:t>
            </a:r>
          </a:p>
          <a:p>
            <a:pPr>
              <a:buNone/>
            </a:pPr>
            <a:r>
              <a:rPr lang="fr-FR" sz="2000" dirty="0">
                <a:latin typeface="Century Gothic" pitchFamily="34" charset="0"/>
              </a:rPr>
              <a:t>dispatcher.xml</a:t>
            </a:r>
          </a:p>
          <a:p>
            <a:pPr>
              <a:buNone/>
            </a:pPr>
            <a:r>
              <a:rPr lang="fr-FR" sz="2000" dirty="0">
                <a:latin typeface="Century Gothic" pitchFamily="34" charset="0"/>
              </a:rPr>
              <a:t>log4J.xml</a:t>
            </a:r>
          </a:p>
          <a:p>
            <a:pPr>
              <a:buNone/>
            </a:pPr>
            <a:r>
              <a:rPr lang="fr-FR" sz="2000" dirty="0">
                <a:latin typeface="Century Gothic" pitchFamily="34" charset="0"/>
              </a:rPr>
              <a:t>………….</a:t>
            </a:r>
          </a:p>
          <a:p>
            <a:pPr>
              <a:buNone/>
            </a:pPr>
            <a:endParaRPr lang="fr-FR" sz="2000" dirty="0">
              <a:latin typeface="Century Gothic" pitchFamily="34" charset="0"/>
            </a:endParaRPr>
          </a:p>
          <a:p>
            <a:pPr>
              <a:buNone/>
            </a:pPr>
            <a:endParaRPr lang="fr-FR" sz="2000" dirty="0">
              <a:latin typeface="Century Gothic" pitchFamily="34" charset="0"/>
            </a:endParaRPr>
          </a:p>
          <a:p>
            <a:endParaRPr lang="fr-FR" sz="2000" dirty="0">
              <a:latin typeface="Century Gothic" pitchFamily="34" charset="0"/>
            </a:endParaRPr>
          </a:p>
          <a:p>
            <a:endParaRPr lang="fr-FR" sz="2000" dirty="0">
              <a:latin typeface="Century Gothic" pitchFamily="34" charset="0"/>
            </a:endParaRPr>
          </a:p>
          <a:p>
            <a:pPr lvl="0"/>
            <a:endParaRPr lang="fr-FR" sz="2000" dirty="0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6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62124" y="3189830"/>
            <a:ext cx="10226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entury Gothic" pitchFamily="34" charset="0"/>
              </a:rPr>
              <a:t>      </a:t>
            </a:r>
            <a:r>
              <a:rPr lang="fr-FR" b="1" u="sng" dirty="0">
                <a:latin typeface="Century Gothic" pitchFamily="34" charset="0"/>
              </a:rPr>
              <a:t>Avant Spring Boot</a:t>
            </a:r>
            <a:r>
              <a:rPr lang="fr-FR" dirty="0">
                <a:latin typeface="Century Gothic" pitchFamily="34" charset="0"/>
              </a:rPr>
              <a:t>                                         </a:t>
            </a:r>
            <a:r>
              <a:rPr lang="fr-FR" b="1" u="sng" dirty="0">
                <a:latin typeface="Century Gothic" pitchFamily="34" charset="0"/>
              </a:rPr>
              <a:t>Avec Spring Boot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882E8F-E064-32C2-1CD6-B97B62EE4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572" y="4168974"/>
            <a:ext cx="6352481" cy="211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2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7"/>
            <a:ext cx="10693400" cy="1018432"/>
          </a:xfrm>
          <a:prstGeom prst="rect">
            <a:avLst/>
          </a:prstGeom>
        </p:spPr>
        <p:txBody>
          <a:bodyPr vert="horz" wrap="square" lIns="0" tIns="520903" rIns="0" bIns="0" rtlCol="0">
            <a:spAutoFit/>
          </a:bodyPr>
          <a:lstStyle/>
          <a:p>
            <a:pPr marL="12602" algn="ctr" defTabSz="1008222"/>
            <a:r>
              <a:rPr lang="fr-FR" sz="3200" dirty="0">
                <a:latin typeface="Century Gothic" pitchFamily="34" charset="0"/>
              </a:rPr>
              <a:t>AVANTAGES SPRING BOOT - Serveur Embarquée</a:t>
            </a:r>
            <a:endParaRPr lang="fr-FR" sz="3200" dirty="0">
              <a:latin typeface="Century Gothic" pitchFamily="34" charset="0"/>
              <a:cs typeface="Century Gothic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</p:spPr>
        <p:txBody>
          <a:bodyPr vert="horz" lIns="100820" tIns="50410" rIns="100820" bIns="5041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>
              <a:latin typeface="Century Gothic" pitchFamily="34" charset="0"/>
            </a:endParaRPr>
          </a:p>
          <a:p>
            <a:r>
              <a:rPr lang="fr-FR" sz="2000" b="1" dirty="0">
                <a:latin typeface="Century Gothic" pitchFamily="34" charset="0"/>
              </a:rPr>
              <a:t>Spring Boot </a:t>
            </a:r>
            <a:r>
              <a:rPr lang="fr-FR" sz="2000" dirty="0">
                <a:latin typeface="Century Gothic" pitchFamily="34" charset="0"/>
              </a:rPr>
              <a:t>fournit des serveurs intégrés (Embedded HTTP servers) comme Tomcat, Jetty .... afin de développer et de tester des applications web facilement.</a:t>
            </a:r>
          </a:p>
          <a:p>
            <a:r>
              <a:rPr lang="fr-FR" sz="2000" dirty="0">
                <a:latin typeface="Century Gothic" pitchFamily="34" charset="0"/>
              </a:rPr>
              <a:t>En lançant le projet, le jar du Tomcat dézippe et se lance.</a:t>
            </a:r>
          </a:p>
          <a:p>
            <a:endParaRPr lang="fr-FR" sz="2000" dirty="0">
              <a:latin typeface="Century Gothic" pitchFamily="34" charset="0"/>
            </a:endParaRPr>
          </a:p>
          <a:p>
            <a:pPr>
              <a:buNone/>
            </a:pPr>
            <a:r>
              <a:rPr lang="fr-FR" sz="2000" dirty="0">
                <a:latin typeface="Century Gothic" pitchFamily="34" charset="0"/>
              </a:rPr>
              <a:t> </a:t>
            </a:r>
          </a:p>
          <a:p>
            <a:endParaRPr lang="fr-FR" sz="2000" dirty="0">
              <a:latin typeface="Century Gothic" pitchFamily="34" charset="0"/>
            </a:endParaRPr>
          </a:p>
          <a:p>
            <a:endParaRPr lang="fr-FR" sz="2000" dirty="0">
              <a:latin typeface="Century Gothic" pitchFamily="34" charset="0"/>
            </a:endParaRPr>
          </a:p>
          <a:p>
            <a:pPr lvl="0"/>
            <a:endParaRPr lang="fr-FR" sz="2000" dirty="0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7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60" y="3205361"/>
            <a:ext cx="9956183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7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-322488"/>
            <a:ext cx="10693400" cy="1510875"/>
          </a:xfrm>
          <a:prstGeom prst="rect">
            <a:avLst/>
          </a:prstGeom>
        </p:spPr>
        <p:txBody>
          <a:bodyPr vert="horz" wrap="square" lIns="0" tIns="520903" rIns="0" bIns="0" rtlCol="0">
            <a:spAutoFit/>
          </a:bodyPr>
          <a:lstStyle/>
          <a:p>
            <a:pPr marL="12602" algn="ctr" defTabSz="1008222"/>
            <a:r>
              <a:rPr lang="fr-FR" sz="3200" dirty="0">
                <a:latin typeface="Century Gothic" pitchFamily="34" charset="0"/>
              </a:rPr>
              <a:t>AVANTAGES SPRING BOOT - Gestion des dépendances</a:t>
            </a:r>
            <a:endParaRPr lang="fr-FR" sz="3200" dirty="0">
              <a:latin typeface="Century Gothic" pitchFamily="34" charset="0"/>
              <a:cs typeface="Century Gothic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</p:spPr>
        <p:txBody>
          <a:bodyPr vert="horz" lIns="100820" tIns="50410" rIns="100820" bIns="5041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>
              <a:latin typeface="Century Gothic" pitchFamily="34" charset="0"/>
            </a:endParaRPr>
          </a:p>
          <a:p>
            <a:r>
              <a:rPr lang="fr-FR" sz="2000" dirty="0">
                <a:latin typeface="Century Gothic" pitchFamily="34" charset="0"/>
              </a:rPr>
              <a:t>Spring Boot facilite </a:t>
            </a:r>
            <a:r>
              <a:rPr lang="fr-FR" sz="2000" b="1" dirty="0">
                <a:latin typeface="Century Gothic" pitchFamily="34" charset="0"/>
              </a:rPr>
              <a:t>la gestion des dépendances</a:t>
            </a:r>
            <a:r>
              <a:rPr lang="fr-FR" sz="2000" dirty="0">
                <a:latin typeface="Century Gothic" pitchFamily="34" charset="0"/>
              </a:rPr>
              <a:t> pour commencer un projet Spring.</a:t>
            </a:r>
          </a:p>
          <a:p>
            <a:pPr marL="0" indent="0">
              <a:buNone/>
            </a:pPr>
            <a:endParaRPr lang="fr-FR" sz="2000" dirty="0">
              <a:latin typeface="Century Gothic" pitchFamily="34" charset="0"/>
            </a:endParaRPr>
          </a:p>
          <a:p>
            <a:pPr>
              <a:buNone/>
            </a:pPr>
            <a:r>
              <a:rPr lang="fr-FR" sz="2000" dirty="0">
                <a:latin typeface="Century Gothic" pitchFamily="34" charset="0"/>
              </a:rPr>
              <a:t>        </a:t>
            </a:r>
            <a:r>
              <a:rPr lang="fr-FR" sz="2000" b="1" u="sng" dirty="0">
                <a:latin typeface="Century Gothic" pitchFamily="34" charset="0"/>
              </a:rPr>
              <a:t>Avant Spring et Spring Boot</a:t>
            </a:r>
            <a:r>
              <a:rPr lang="fr-FR" sz="2000" dirty="0">
                <a:latin typeface="Century Gothic" pitchFamily="34" charset="0"/>
              </a:rPr>
              <a:t>                                           </a:t>
            </a:r>
            <a:r>
              <a:rPr lang="fr-FR" sz="2000" b="1" u="sng" dirty="0">
                <a:latin typeface="Century Gothic" pitchFamily="34" charset="0"/>
              </a:rPr>
              <a:t>Avec Spring Boot</a:t>
            </a:r>
          </a:p>
          <a:p>
            <a:pPr>
              <a:buNone/>
            </a:pPr>
            <a:endParaRPr lang="fr-FR" sz="2000" dirty="0">
              <a:latin typeface="Century Gothic" pitchFamily="34" charset="0"/>
            </a:endParaRPr>
          </a:p>
          <a:p>
            <a:pPr>
              <a:buNone/>
            </a:pPr>
            <a:endParaRPr lang="fr-FR" sz="2000" dirty="0">
              <a:latin typeface="Century Gothic" pitchFamily="34" charset="0"/>
            </a:endParaRPr>
          </a:p>
          <a:p>
            <a:endParaRPr lang="fr-FR" sz="2000" dirty="0">
              <a:latin typeface="Century Gothic" pitchFamily="34" charset="0"/>
            </a:endParaRPr>
          </a:p>
          <a:p>
            <a:endParaRPr lang="fr-FR" sz="2000" dirty="0">
              <a:latin typeface="Century Gothic" pitchFamily="34" charset="0"/>
            </a:endParaRPr>
          </a:p>
          <a:p>
            <a:pPr lvl="0"/>
            <a:endParaRPr lang="fr-FR" sz="2000" dirty="0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8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49" y="3349377"/>
            <a:ext cx="5134351" cy="36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A6E1E1-032A-B873-EC0E-A26753570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167" y="4269443"/>
            <a:ext cx="4637077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1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-100222" y="-346400"/>
            <a:ext cx="10693400" cy="1510875"/>
          </a:xfrm>
          <a:prstGeom prst="rect">
            <a:avLst/>
          </a:prstGeom>
        </p:spPr>
        <p:txBody>
          <a:bodyPr vert="horz" wrap="square" lIns="0" tIns="520903" rIns="0" bIns="0" rtlCol="0">
            <a:spAutoFit/>
          </a:bodyPr>
          <a:lstStyle/>
          <a:p>
            <a:pPr marL="12602" algn="ctr" defTabSz="1008222"/>
            <a:r>
              <a:rPr lang="fr-FR" sz="3200" dirty="0">
                <a:latin typeface="Century Gothic" pitchFamily="34" charset="0"/>
              </a:rPr>
              <a:t>AVANTAGES SPRING BOOT - Gestion des dépendances</a:t>
            </a:r>
            <a:endParaRPr lang="fr-FR" sz="3200" dirty="0">
              <a:latin typeface="Century Gothic" pitchFamily="34" charset="0"/>
              <a:cs typeface="Century Gothic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</p:spPr>
        <p:txBody>
          <a:bodyPr vert="horz" lIns="100820" tIns="50410" rIns="100820" bIns="5041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>
              <a:latin typeface="Century Gothic" pitchFamily="34" charset="0"/>
            </a:endParaRPr>
          </a:p>
          <a:p>
            <a:r>
              <a:rPr lang="fr-FR" sz="2000" dirty="0">
                <a:latin typeface="Century Gothic" pitchFamily="34" charset="0"/>
              </a:rPr>
              <a:t>Spring Boot facilite </a:t>
            </a:r>
            <a:r>
              <a:rPr lang="fr-FR" sz="2000" b="1" dirty="0">
                <a:latin typeface="Century Gothic" pitchFamily="34" charset="0"/>
              </a:rPr>
              <a:t>la gestion des dépendances</a:t>
            </a:r>
            <a:r>
              <a:rPr lang="fr-FR" sz="2000" dirty="0">
                <a:latin typeface="Century Gothic" pitchFamily="34" charset="0"/>
              </a:rPr>
              <a:t> grâce notamment à l’utilisation des </a:t>
            </a:r>
            <a:r>
              <a:rPr lang="fr-FR" sz="2000" b="1" dirty="0">
                <a:latin typeface="Century Gothic" pitchFamily="34" charset="0"/>
              </a:rPr>
              <a:t>starters.</a:t>
            </a:r>
          </a:p>
          <a:p>
            <a:pPr marL="0" indent="0">
              <a:buNone/>
            </a:pPr>
            <a:endParaRPr lang="fr-FR" sz="2000" dirty="0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9</a:t>
            </a:fld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6DC8B2-57BA-EA23-9B3B-C80FE1479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76" y="2629297"/>
            <a:ext cx="7632848" cy="433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0138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 rtlCol="0"/>
      <a:lstStyle>
        <a:defPPr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11210</TotalTime>
  <Words>1889</Words>
  <Application>Microsoft Office PowerPoint</Application>
  <PresentationFormat>Personnalisé</PresentationFormat>
  <Paragraphs>410</Paragraphs>
  <Slides>36</Slides>
  <Notes>36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Century Gothic</vt:lpstr>
      <vt:lpstr>Consolas</vt:lpstr>
      <vt:lpstr>Constantia</vt:lpstr>
      <vt:lpstr>Lucida Casual</vt:lpstr>
      <vt:lpstr>Wingdings</vt:lpstr>
      <vt:lpstr>2_Office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cours_java.ppt</dc:title>
  <dc:creator>ad</dc:creator>
  <cp:lastModifiedBy>mourad.hassini</cp:lastModifiedBy>
  <cp:revision>1247</cp:revision>
  <dcterms:created xsi:type="dcterms:W3CDTF">2016-10-15T13:19:30Z</dcterms:created>
  <dcterms:modified xsi:type="dcterms:W3CDTF">2022-09-14T23:28:45Z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2007-01-12T00:00:00Z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2016-10-15T00:00:00Z</vt:filetime>
  </property>
</Properties>
</file>