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7562850" cx="10693400"/>
  <p:notesSz cx="10693400" cy="7562850"/>
  <p:embeddedFontLs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9" roundtripDataSignature="AMtx7mhU1eVnEEJQLGfpis9LPqN/GY9w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3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6" name="Google Shape;366;p3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0" y="1209657"/>
            <a:ext cx="10693400" cy="6012000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1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" name="Google Shape;22;p41"/>
          <p:cNvSpPr txBox="1"/>
          <p:nvPr/>
        </p:nvSpPr>
        <p:spPr>
          <a:xfrm>
            <a:off x="3078700" y="7319964"/>
            <a:ext cx="6156432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SPRING – Spring Data JPA – Associations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2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" name="Google Shape;29;p42"/>
          <p:cNvSpPr txBox="1"/>
          <p:nvPr/>
        </p:nvSpPr>
        <p:spPr>
          <a:xfrm>
            <a:off x="3150700" y="7302897"/>
            <a:ext cx="5652384" cy="259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ARCHITECTURE DES SI II SPRING – Spring Data JPA – Associations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0"/>
          <p:cNvSpPr txBox="1"/>
          <p:nvPr>
            <p:ph type="title"/>
          </p:nvPr>
        </p:nvSpPr>
        <p:spPr>
          <a:xfrm>
            <a:off x="448530" y="40896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305594" y="1554306"/>
            <a:ext cx="10082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" name="Google Shape;14;p40"/>
          <p:cNvSpPr txBox="1"/>
          <p:nvPr/>
        </p:nvSpPr>
        <p:spPr>
          <a:xfrm>
            <a:off x="3078700" y="7319964"/>
            <a:ext cx="6156432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2021-2022 – ESPRIT – Module ARCHITECTURE DES SI II SPRING – Spring Data JPA – Associations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0" y="-4789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SPRING DATA JPA – ASSOCIATIONS</a:t>
            </a:r>
            <a:endParaRPr b="1" i="0" sz="51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ésultat de recherche d'images pour &quot;spring boot data jpa&quot;"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75" y="2852731"/>
            <a:ext cx="63436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304800" y="994740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é Centrale – Honoris United Universities" id="38" name="Google Shape;3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029" y="1344445"/>
            <a:ext cx="3016572" cy="15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304800" y="1283393"/>
            <a:ext cx="10010452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Projet a un seul détail (une seule ligne dans la table T_PROJET_DETAIL). Le détail d’un projet est lié à un seul Projet.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Bidirectionnelle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l’Entité «Projet» contient un attribut de type «Projet_Detail» et l’Entité «Projet_Detail» contient un attribut de type «Projet».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l’attribut «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mappedBy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 qui crée le caractère bidirectionnel de la relation et qui permet de définir les deux bouts de l’association «Parent / Child».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 niveau des Entités Java, c’est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fils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qui contient l’attribut «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mappedBy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base de données, c’est le Parent qui contiendra la Clé étrangère qui pointera vers le Child.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132518" y="5924565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060420" y="5924565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0"/>
          <p:cNvCxnSpPr>
            <a:stCxn id="128" idx="3"/>
            <a:endCxn id="127" idx="1"/>
          </p:cNvCxnSpPr>
          <p:nvPr/>
        </p:nvCxnSpPr>
        <p:spPr>
          <a:xfrm>
            <a:off x="4632320" y="6460350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0"/>
          <p:cNvSpPr txBox="1"/>
          <p:nvPr/>
        </p:nvSpPr>
        <p:spPr>
          <a:xfrm>
            <a:off x="5830832" y="5953083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4632320" y="5953083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378148" y="1261145"/>
            <a:ext cx="9145016" cy="5459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@OneToOne</a:t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Projet_Detail </a:t>
            </a:r>
            <a:r>
              <a:rPr b="1" i="0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projetDetail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234132" y="1189137"/>
            <a:ext cx="10603284" cy="618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"T_PROJET_DETAIL"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Projet_Detail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fr-FR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"PD_ID"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5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5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5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5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5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detail (</a:t>
            </a:r>
            <a:r>
              <a:rPr b="0" i="0" lang="fr-FR" sz="15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5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5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5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"PD_DESCRIPTION"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"PD_TECHNOLOGIE"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"PD_COUT_PROVISOIRE"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2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5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     @Temporal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(TemporalType.</a:t>
            </a:r>
            <a:r>
              <a:rPr b="1" i="1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i="0" lang="fr-FR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Date </a:t>
            </a:r>
            <a:r>
              <a:rPr b="0" i="0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dateDebut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@OneToOne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fr-FR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mappedBy=</a:t>
            </a:r>
            <a:r>
              <a:rPr b="1" i="0" lang="fr-FR" sz="2000" u="sng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"projetDetail"</a:t>
            </a:r>
            <a:r>
              <a:rPr b="1" i="0" lang="fr-FR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Projet </a:t>
            </a:r>
            <a:r>
              <a:rPr b="0" i="0" lang="fr-FR" sz="15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363" y="1247150"/>
            <a:ext cx="3632675" cy="58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/>
          <p:nvPr/>
        </p:nvSpPr>
        <p:spPr>
          <a:xfrm>
            <a:off x="4459120" y="2813762"/>
            <a:ext cx="2304300" cy="360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Une entreprise peut avoir plusieurs équipes (Développement web, Développement mobile, DevOps, Test…). Une équipe n’est liée qu’à une seule entreprise. 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 Entreprise 🡪 Equipe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L’entreprise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connaît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 équipes, alors que l’équipe n’a aucune information sur l’entreprise à laquelle elle appartient.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5775328" y="5281623"/>
            <a:ext cx="357190" cy="35719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6132518" y="4924433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060420" y="4924433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4"/>
          <p:cNvCxnSpPr>
            <a:stCxn id="163" idx="3"/>
            <a:endCxn id="162" idx="1"/>
          </p:cNvCxnSpPr>
          <p:nvPr/>
        </p:nvCxnSpPr>
        <p:spPr>
          <a:xfrm>
            <a:off x="4632320" y="5460218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4"/>
          <p:cNvSpPr txBox="1"/>
          <p:nvPr/>
        </p:nvSpPr>
        <p:spPr>
          <a:xfrm>
            <a:off x="5830832" y="495295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4632320" y="495295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78148" y="1213868"/>
            <a:ext cx="9937104" cy="6348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"T_ENTREPRISE"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"ENTREPRISE_ADRESSE"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@OneToMany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Set&lt;Equipe&gt;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378148" y="1333153"/>
            <a:ext cx="9577064" cy="5130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614" y="1261145"/>
            <a:ext cx="3080172" cy="57997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3777462" y="3620979"/>
            <a:ext cx="3109324" cy="152859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Bidirectionnelle = Many To One Bidirectionnelle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Voir Slide Many To One Bidirectionnelle dans la suite du cours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04800" y="1283393"/>
            <a:ext cx="9938444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Une entreprise peut avoir plusieurs équipes. Chaque équipe est liée à une unique entreprise.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Chaque équipe a l’information concernant l’entreprise (attribut Entreprise dans l’Entité Equipe, Clé étrangère dans la table T_EQUIPE), alors que l’Entreprise n’a aucune information sur ses «Equipes».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5775328" y="5138747"/>
            <a:ext cx="357190" cy="35719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6132518" y="4781557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060420" y="4781557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9"/>
          <p:cNvCxnSpPr>
            <a:stCxn id="205" idx="3"/>
            <a:endCxn id="204" idx="1"/>
          </p:cNvCxnSpPr>
          <p:nvPr/>
        </p:nvCxnSpPr>
        <p:spPr>
          <a:xfrm>
            <a:off x="4632320" y="5317342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19"/>
          <p:cNvSpPr txBox="1"/>
          <p:nvPr/>
        </p:nvSpPr>
        <p:spPr>
          <a:xfrm>
            <a:off x="5830832" y="4810075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4632320" y="4810075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Associations entre entités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</a:t>
            </a:r>
            <a:r>
              <a:rPr b="0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(1:1) - Unidirectionnelle / Bidirectionnelle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</a:t>
            </a:r>
            <a:r>
              <a:rPr b="0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(1:N) - Unidirectionnelle / Bidirectionnelle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</a:t>
            </a:r>
            <a:r>
              <a:rPr b="0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(N:1) - Unidirectionnelle / Bidirectionnelle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</a:t>
            </a:r>
            <a:r>
              <a:rPr b="0" i="0" lang="fr-FR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(N:M) - Unidirectionnelle / Bidirectionnelle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Mise en œuvre des différentes associations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324248" y="1261145"/>
            <a:ext cx="10369152" cy="578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Entreprise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306140" y="1261145"/>
            <a:ext cx="8496944" cy="4834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"T_ENTREPRISE"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"ENTREPRISE_ADRESSE"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904" y="1333153"/>
            <a:ext cx="3947591" cy="579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4338588" y="5365601"/>
            <a:ext cx="2792786" cy="3600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Une entreprise peut avoir plusieurs Equipes. Une Equipe est liée à une seule Entreprise.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Bidirectionnelle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L’entreprise connait ses Equipes. Chaque Equipe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connaît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elle aussi l’Entreprise associée.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L’attribut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mappedBy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défini pour l'annotation @OneToMany (toujours au niveau de l’entité qui a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cardinalité la plus faible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6132518" y="3924301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060420" y="3924301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3"/>
          <p:cNvCxnSpPr>
            <a:stCxn id="239" idx="3"/>
            <a:endCxn id="238" idx="1"/>
          </p:cNvCxnSpPr>
          <p:nvPr/>
        </p:nvCxnSpPr>
        <p:spPr>
          <a:xfrm>
            <a:off x="4632320" y="4460086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3"/>
          <p:cNvSpPr txBox="1"/>
          <p:nvPr/>
        </p:nvSpPr>
        <p:spPr>
          <a:xfrm>
            <a:off x="5830832" y="3952819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4632320" y="3952819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306140" y="1333153"/>
            <a:ext cx="9937104" cy="578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Entreprise </a:t>
            </a:r>
            <a:r>
              <a:rPr b="1" i="0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06140" y="1059420"/>
            <a:ext cx="9793088" cy="6348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"T_ENTREPRISE"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"ENTREPRISE_ADRESSE"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@OneToMany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mappedBy=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fr-FR" sz="20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Set&lt;Equipe&gt; </a:t>
            </a:r>
            <a:r>
              <a:rPr b="0" i="0" lang="fr-FR" sz="1800" u="sng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One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3613" y="1333153"/>
            <a:ext cx="3862735" cy="572257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4770636" y="5293593"/>
            <a:ext cx="2792786" cy="3600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Une équipe peut travailler sur plusieurs Projets (Projet1, Projet2, …). Un même projet peut être lié à plusieurs équipes (équipe Développement web,  équipe DevOps…). 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L’équipe a plusieurs Projets et les 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connaît.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Mais, le Projet n’a aucune information sur «les équipes» auxquelles il est associé.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5775328" y="4710119"/>
            <a:ext cx="357190" cy="35719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132518" y="4352929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060420" y="4352929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27"/>
          <p:cNvCxnSpPr>
            <a:stCxn id="274" idx="3"/>
            <a:endCxn id="273" idx="1"/>
          </p:cNvCxnSpPr>
          <p:nvPr/>
        </p:nvCxnSpPr>
        <p:spPr>
          <a:xfrm>
            <a:off x="4632320" y="4888714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27"/>
          <p:cNvSpPr txBox="1"/>
          <p:nvPr/>
        </p:nvSpPr>
        <p:spPr>
          <a:xfrm>
            <a:off x="5830832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632320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306140" y="1333153"/>
            <a:ext cx="7785918" cy="60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306140" y="1333153"/>
            <a:ext cx="7785918" cy="3945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Diagramme de Classes (sans cardinalité)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714852" y="2086791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358428" y="2099356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6714852" y="4933553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358428" y="4933553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3"/>
          <p:cNvCxnSpPr>
            <a:stCxn id="55" idx="3"/>
            <a:endCxn id="54" idx="1"/>
          </p:cNvCxnSpPr>
          <p:nvPr/>
        </p:nvCxnSpPr>
        <p:spPr>
          <a:xfrm>
            <a:off x="4204548" y="5469338"/>
            <a:ext cx="25104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3"/>
          <p:cNvCxnSpPr>
            <a:stCxn id="53" idx="3"/>
            <a:endCxn id="52" idx="1"/>
          </p:cNvCxnSpPr>
          <p:nvPr/>
        </p:nvCxnSpPr>
        <p:spPr>
          <a:xfrm flipH="1" rot="10800000">
            <a:off x="4204548" y="2622541"/>
            <a:ext cx="2510400" cy="126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3"/>
          <p:cNvCxnSpPr>
            <a:stCxn id="52" idx="2"/>
            <a:endCxn id="54" idx="0"/>
          </p:cNvCxnSpPr>
          <p:nvPr/>
        </p:nvCxnSpPr>
        <p:spPr>
          <a:xfrm>
            <a:off x="8137912" y="3158361"/>
            <a:ext cx="0" cy="17751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520" y="1333153"/>
            <a:ext cx="3240360" cy="568651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/>
          <p:nvPr/>
        </p:nvSpPr>
        <p:spPr>
          <a:xfrm>
            <a:off x="3726520" y="3709417"/>
            <a:ext cx="3240360" cy="165618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Une équipe peut travailler sur plusieurs Projets (Projet1, Projet2, …). Un même projet peut être lié à plusieurs équipes (équipe Développement web,  équipe DevOps…).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Bidirectionnelle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L’équipe a plusieurs Projets et les 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connaît.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Chaque Projet est associé à plusieurs Equipes, et peut accéder aux attributs de la table équipe.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132518" y="4352929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1060420" y="4352929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1"/>
          <p:cNvCxnSpPr>
            <a:stCxn id="308" idx="3"/>
            <a:endCxn id="307" idx="1"/>
          </p:cNvCxnSpPr>
          <p:nvPr/>
        </p:nvCxnSpPr>
        <p:spPr>
          <a:xfrm>
            <a:off x="4632320" y="4888714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1"/>
          <p:cNvSpPr txBox="1"/>
          <p:nvPr/>
        </p:nvSpPr>
        <p:spPr>
          <a:xfrm>
            <a:off x="5830832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4632320" y="4381447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306140" y="1333153"/>
            <a:ext cx="9865096" cy="60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"T_EQUIPE"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equipe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"EQUIPE_NOM"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"EQUIPE_SPECIALITE"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CascadeType.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b="1" i="0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306140" y="1333153"/>
            <a:ext cx="9865096" cy="5163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mappedBy=</a:t>
            </a:r>
            <a:r>
              <a:rPr b="1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fr-FR" sz="20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b="1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cascade = CascadeType.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Set&lt;Equipe&gt; </a:t>
            </a:r>
            <a:r>
              <a:rPr b="0" i="0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Bidirectionnelle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706" y="1333153"/>
            <a:ext cx="3217987" cy="584289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/>
          <p:nvPr/>
        </p:nvSpPr>
        <p:spPr>
          <a:xfrm>
            <a:off x="3716809" y="3853433"/>
            <a:ext cx="3240360" cy="165618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CascadeType.ALL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Cascade toutes les opérations (PERSSIT, REMOVE, …) du parent vers le child.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CascadeType.REMOVE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Cascade l’opération REMOVE (Suppression) du parent vers le child. Ci-dessus, quand on supprime une équipe, alors les Projets de cette équipe seront supprimés (pour éviter d’avoir des projets orphelins : sans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équipe).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CascadeType.PERSIST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Cascade l’opération PERSSIT (Ajout) du parent vers le child. Ci-dessus, quand on ajoute une équipe, alors, si l’objet équipe ajouté contient des projets, l’équipe et les projets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seront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ajoutés.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défaut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(si on ne met pas CascadeType), </a:t>
            </a:r>
            <a:r>
              <a:rPr b="0" i="0" lang="fr-FR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aucune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opération n’est cascadée.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06140" y="1405161"/>
            <a:ext cx="10081120" cy="10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(cascade = {CascadeType.</a:t>
            </a:r>
            <a:r>
              <a:rPr b="1" i="1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PERSIST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CascadeType.</a:t>
            </a:r>
            <a:r>
              <a:rPr b="1" i="1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fetch=FetchType.</a:t>
            </a:r>
            <a:r>
              <a:rPr b="1" i="1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EAGER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b="0" i="0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FetchType.EAGER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(avec impatience): Quand on récupère une équipe de la base de données, </a:t>
            </a:r>
            <a:r>
              <a:rPr b="0" i="0" lang="fr-FR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 projets liés à cette équipe seront récupérés eux aussi.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FetchType.LAZY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(avec paresse): Quand on récupère une équipe de la base de données, </a:t>
            </a:r>
            <a:r>
              <a:rPr b="0" i="0" lang="fr-FR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aucun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projet lié à cette équipe ne sera récupéré, jusqu’à ce que nous faisons un appel explicite dans le code : equipe.projets par exemple (equipe étant une instance de Equipe). 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 défaut</a:t>
            </a:r>
            <a:r>
              <a:rPr b="0" i="0" lang="fr-FR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(Si one ne met pas FetchType), les valeurs par défaut sont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</a:pP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OneTo</a:t>
            </a:r>
            <a:r>
              <a:rPr b="1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et ManyTo</a:t>
            </a:r>
            <a:r>
              <a:rPr b="1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: </a:t>
            </a:r>
            <a:r>
              <a:rPr b="1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LAZY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</a:pP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ManyTo</a:t>
            </a:r>
            <a:r>
              <a:rPr b="1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et OneTo</a:t>
            </a:r>
            <a:r>
              <a:rPr b="1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:     </a:t>
            </a:r>
            <a:r>
              <a:rPr b="1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EAGER</a:t>
            </a: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(Quand c'est Many à la fin, c'est LAZY car on risque de récupérer beaucoup d'éléments "Many" c’est dangereux. Quand c'est One à la fin c'est EAGER car le volume des données associés n’est pas très important</a:t>
            </a:r>
            <a:r>
              <a:rPr b="0" i="0" lang="fr-FR" sz="1800" u="none" cap="none" strike="noStrik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-557956" y="1405161"/>
            <a:ext cx="9217024" cy="7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@ManyToMany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(fetch=FetchType.</a:t>
            </a:r>
            <a:r>
              <a:rPr b="1" i="1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EAGER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Set&lt;Projet&gt; </a:t>
            </a:r>
            <a:r>
              <a:rPr b="0" i="0" lang="fr-FR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projets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93400" cy="710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0" y="40896"/>
            <a:ext cx="10693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Travail à faire</a:t>
            </a:r>
            <a:endParaRPr/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162123" y="1260475"/>
            <a:ext cx="105312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200" u="sng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rPr b="1" lang="fr-FR" sz="2200" u="sng"/>
              <a:t>Partie 2 Spring Data JPA – Le mapping des différentes associations</a:t>
            </a:r>
            <a:r>
              <a:rPr b="1" i="1" lang="fr-FR" sz="2400" u="sng"/>
              <a:t> </a:t>
            </a:r>
            <a:endParaRPr b="1" sz="2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Dans l’étude de cas Kaddem et après avoir créer les entités lors de la dernière séance, vous devez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/>
              <a:t>Supprimer les tables existantes dans la base de données.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/>
              <a:t>Créer les associations entre les différentes entités.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/>
              <a:t>Générer la base de données de nouveau  et vérifier que le nombre de tables </a:t>
            </a:r>
            <a:r>
              <a:rPr lang="fr-FR" sz="2000"/>
              <a:t>créées</a:t>
            </a:r>
            <a:r>
              <a:rPr lang="fr-FR" sz="2000"/>
              <a:t> est correct.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2200" u="sng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Associations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Architectures des Systèmes d'Information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Trouvez et Expliquez les Associations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 T_PROJET  et T_PROJET_DETAIL (Clé étrangère projet_detail_pd_id).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projet a un seul détail (une seule ligne dans la table T_PROJET_DETAIL). Le détail d’un projet est lié à un seul Projet.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To Many 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T_EQUIPE  et T_PROJET (Table d’association </a:t>
            </a:r>
            <a:b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T_EQUIPE_PROJETS).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L’Equipe a plusieurs Projets (Projet1, Projet2, …). Un même projet peut être lié à plusieurs équipes (équipe Développement web,  équipe DevOps…).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Many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L’Entreprise peut avoir plusieurs Equipes (Développement web, Développement mobile, DevOps, Test…). Une équipe n’est liée qu’à une seule entreprise. 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Place à la pratique, pour créer vous-même toutes ces associations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Diagramme de Classes (avec cardinalité)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6714852" y="2086791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T_EQUIPE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358428" y="2099356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T_ENTREPRISE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6714852" y="4933553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358428" y="4933553"/>
            <a:ext cx="284612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5"/>
          <p:cNvCxnSpPr>
            <a:stCxn id="75" idx="3"/>
            <a:endCxn id="74" idx="1"/>
          </p:cNvCxnSpPr>
          <p:nvPr/>
        </p:nvCxnSpPr>
        <p:spPr>
          <a:xfrm>
            <a:off x="4204548" y="5469338"/>
            <a:ext cx="25104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5"/>
          <p:cNvCxnSpPr>
            <a:stCxn id="73" idx="3"/>
            <a:endCxn id="72" idx="1"/>
          </p:cNvCxnSpPr>
          <p:nvPr/>
        </p:nvCxnSpPr>
        <p:spPr>
          <a:xfrm flipH="1" rot="10800000">
            <a:off x="4204548" y="2622541"/>
            <a:ext cx="2510400" cy="126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5"/>
          <p:cNvCxnSpPr>
            <a:stCxn id="72" idx="2"/>
            <a:endCxn id="74" idx="0"/>
          </p:cNvCxnSpPr>
          <p:nvPr/>
        </p:nvCxnSpPr>
        <p:spPr>
          <a:xfrm>
            <a:off x="8137912" y="3158361"/>
            <a:ext cx="0" cy="17751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5"/>
          <p:cNvSpPr/>
          <p:nvPr/>
        </p:nvSpPr>
        <p:spPr>
          <a:xfrm>
            <a:off x="4204548" y="216091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7799358" y="4604763"/>
            <a:ext cx="3385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7799358" y="3204403"/>
            <a:ext cx="3385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376298" y="2221263"/>
            <a:ext cx="3385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4204548" y="502026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6374693" y="504008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5775328" y="4924433"/>
            <a:ext cx="357190" cy="35719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6132518" y="4567243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T_PROJET_DETAIL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Projet a un seul détail (une seule ligne dans la table T_PROJET_DETAIL). Le détail d’un projet est lié à un seul Projet.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Unidirectionnelle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Le Projet connait le détail (contient un attribut de type Projet_Detail), alors que le détail n’a aucune information sur le Projet auquel il est associé.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060420" y="4567243"/>
            <a:ext cx="3571900" cy="10715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T_PROJET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6"/>
          <p:cNvCxnSpPr>
            <a:stCxn id="94" idx="3"/>
            <a:endCxn id="91" idx="1"/>
          </p:cNvCxnSpPr>
          <p:nvPr/>
        </p:nvCxnSpPr>
        <p:spPr>
          <a:xfrm>
            <a:off x="4632320" y="5103028"/>
            <a:ext cx="15003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 txBox="1"/>
          <p:nvPr/>
        </p:nvSpPr>
        <p:spPr>
          <a:xfrm>
            <a:off x="5830832" y="459576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632320" y="4595761"/>
            <a:ext cx="301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378148" y="1261145"/>
            <a:ext cx="7929934" cy="519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"PROJET_ID"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"PROJET_SUJET"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@OneToOne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Projet_Detail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projetDetail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378148" y="1261145"/>
            <a:ext cx="10081200" cy="6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@Table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"T_PROJET_DETAIL"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Projet_Detail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Serializable {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fr-FR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1L;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@GeneratedValue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(strategy = GenerationType.</a:t>
            </a:r>
            <a:r>
              <a:rPr b="1" i="1" lang="fr-FR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"PD_ID"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16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Identifiant</a:t>
            </a:r>
            <a:r>
              <a:rPr b="0" i="0" lang="fr-FR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projet</a:t>
            </a:r>
            <a:r>
              <a:rPr b="0" i="0" lang="fr-FR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detail (</a:t>
            </a:r>
            <a:r>
              <a:rPr b="0" i="0" lang="fr-FR" sz="16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Clé</a:t>
            </a:r>
            <a:r>
              <a:rPr b="0" i="0" lang="fr-FR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primaire</a:t>
            </a:r>
            <a:r>
              <a:rPr b="0" i="0" lang="fr-FR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"PD_DESCRIPTION"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"PD_TECHNOLOGIE"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technologie;</a:t>
            </a:r>
            <a:endParaRPr b="0" i="0" sz="1600" u="none" cap="none" strike="noStrike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@Column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"PD_COUT_PROVISOIRE"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3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fr-FR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@Temporal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(TemporalType.</a:t>
            </a:r>
            <a:r>
              <a:rPr b="1" i="1" lang="fr-FR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i="0" lang="fr-F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Date 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dateDebut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To One Unidirectionnelle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812" y="1283277"/>
            <a:ext cx="3775775" cy="5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/>
          <p:nvPr/>
        </p:nvSpPr>
        <p:spPr>
          <a:xfrm>
            <a:off x="4464545" y="2858770"/>
            <a:ext cx="2304300" cy="360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