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E7EF7-1D08-4A24-B5E5-87D09FDFFABC}" type="datetimeFigureOut">
              <a:rPr lang="en-US" smtClean="0"/>
              <a:t>16-Sep-22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834B1-82DE-44AD-A041-9305F4CC256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67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E7EF7-1D08-4A24-B5E5-87D09FDFFABC}" type="datetimeFigureOut">
              <a:rPr lang="en-US" smtClean="0"/>
              <a:t>16-Sep-22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834B1-82DE-44AD-A041-9305F4CC256D}" type="slidenum">
              <a:rPr lang="en-US" smtClean="0"/>
              <a:t>‹#›</a:t>
            </a:fld>
            <a:endParaRPr lang="en-US"/>
          </a:p>
        </p:txBody>
      </p:sp>
    </p:spTree>
    <p:extLst>
      <p:ext uri="{BB962C8B-B14F-4D97-AF65-F5344CB8AC3E}">
        <p14:creationId xmlns:p14="http://schemas.microsoft.com/office/powerpoint/2010/main" val="313783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E7EF7-1D08-4A24-B5E5-87D09FDFFABC}" type="datetimeFigureOut">
              <a:rPr lang="en-US" smtClean="0"/>
              <a:t>16-Sep-22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834B1-82DE-44AD-A041-9305F4CC256D}" type="slidenum">
              <a:rPr lang="en-US" smtClean="0"/>
              <a:t>‹#›</a:t>
            </a:fld>
            <a:endParaRPr lang="en-US"/>
          </a:p>
        </p:txBody>
      </p:sp>
    </p:spTree>
    <p:extLst>
      <p:ext uri="{BB962C8B-B14F-4D97-AF65-F5344CB8AC3E}">
        <p14:creationId xmlns:p14="http://schemas.microsoft.com/office/powerpoint/2010/main" val="382456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E7EF7-1D08-4A24-B5E5-87D09FDFFABC}" type="datetimeFigureOut">
              <a:rPr lang="en-US" smtClean="0"/>
              <a:t>16-Sep-22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834B1-82DE-44AD-A041-9305F4CC256D}" type="slidenum">
              <a:rPr lang="en-US" smtClean="0"/>
              <a:t>‹#›</a:t>
            </a:fld>
            <a:endParaRPr lang="en-US"/>
          </a:p>
        </p:txBody>
      </p:sp>
    </p:spTree>
    <p:extLst>
      <p:ext uri="{BB962C8B-B14F-4D97-AF65-F5344CB8AC3E}">
        <p14:creationId xmlns:p14="http://schemas.microsoft.com/office/powerpoint/2010/main" val="378922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E7EF7-1D08-4A24-B5E5-87D09FDFFABC}" type="datetimeFigureOut">
              <a:rPr lang="en-US" smtClean="0"/>
              <a:t>16-Sep-22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834B1-82DE-44AD-A041-9305F4CC256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793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E7EF7-1D08-4A24-B5E5-87D09FDFFABC}" type="datetimeFigureOut">
              <a:rPr lang="en-US" smtClean="0"/>
              <a:t>16-Sep-22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834B1-82DE-44AD-A041-9305F4CC256D}" type="slidenum">
              <a:rPr lang="en-US" smtClean="0"/>
              <a:t>‹#›</a:t>
            </a:fld>
            <a:endParaRPr lang="en-US"/>
          </a:p>
        </p:txBody>
      </p:sp>
    </p:spTree>
    <p:extLst>
      <p:ext uri="{BB962C8B-B14F-4D97-AF65-F5344CB8AC3E}">
        <p14:creationId xmlns:p14="http://schemas.microsoft.com/office/powerpoint/2010/main" val="352486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E7EF7-1D08-4A24-B5E5-87D09FDFFABC}" type="datetimeFigureOut">
              <a:rPr lang="en-US" smtClean="0"/>
              <a:t>16-Sep-22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834B1-82DE-44AD-A041-9305F4CC256D}" type="slidenum">
              <a:rPr lang="en-US" smtClean="0"/>
              <a:t>‹#›</a:t>
            </a:fld>
            <a:endParaRPr lang="en-US"/>
          </a:p>
        </p:txBody>
      </p:sp>
    </p:spTree>
    <p:extLst>
      <p:ext uri="{BB962C8B-B14F-4D97-AF65-F5344CB8AC3E}">
        <p14:creationId xmlns:p14="http://schemas.microsoft.com/office/powerpoint/2010/main" val="1454098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E7EF7-1D08-4A24-B5E5-87D09FDFFABC}" type="datetimeFigureOut">
              <a:rPr lang="en-US" smtClean="0"/>
              <a:t>16-Sep-22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834B1-82DE-44AD-A041-9305F4CC256D}" type="slidenum">
              <a:rPr lang="en-US" smtClean="0"/>
              <a:t>‹#›</a:t>
            </a:fld>
            <a:endParaRPr lang="en-US"/>
          </a:p>
        </p:txBody>
      </p:sp>
    </p:spTree>
    <p:extLst>
      <p:ext uri="{BB962C8B-B14F-4D97-AF65-F5344CB8AC3E}">
        <p14:creationId xmlns:p14="http://schemas.microsoft.com/office/powerpoint/2010/main" val="87288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40E7EF7-1D08-4A24-B5E5-87D09FDFFABC}" type="datetimeFigureOut">
              <a:rPr lang="en-US" smtClean="0"/>
              <a:t>16-Sep-22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5F834B1-82DE-44AD-A041-9305F4CC256D}" type="slidenum">
              <a:rPr lang="en-US" smtClean="0"/>
              <a:t>‹#›</a:t>
            </a:fld>
            <a:endParaRPr lang="en-US"/>
          </a:p>
        </p:txBody>
      </p:sp>
    </p:spTree>
    <p:extLst>
      <p:ext uri="{BB962C8B-B14F-4D97-AF65-F5344CB8AC3E}">
        <p14:creationId xmlns:p14="http://schemas.microsoft.com/office/powerpoint/2010/main" val="52864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0E7EF7-1D08-4A24-B5E5-87D09FDFFABC}" type="datetimeFigureOut">
              <a:rPr lang="en-US" smtClean="0"/>
              <a:t>16-Sep-22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F834B1-82DE-44AD-A041-9305F4CC256D}" type="slidenum">
              <a:rPr lang="en-US" smtClean="0"/>
              <a:t>‹#›</a:t>
            </a:fld>
            <a:endParaRPr lang="en-US"/>
          </a:p>
        </p:txBody>
      </p:sp>
    </p:spTree>
    <p:extLst>
      <p:ext uri="{BB962C8B-B14F-4D97-AF65-F5344CB8AC3E}">
        <p14:creationId xmlns:p14="http://schemas.microsoft.com/office/powerpoint/2010/main" val="239732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0E7EF7-1D08-4A24-B5E5-87D09FDFFABC}" type="datetimeFigureOut">
              <a:rPr lang="en-US" smtClean="0"/>
              <a:t>16-Sep-22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834B1-82DE-44AD-A041-9305F4CC256D}" type="slidenum">
              <a:rPr lang="en-US" smtClean="0"/>
              <a:t>‹#›</a:t>
            </a:fld>
            <a:endParaRPr lang="en-US"/>
          </a:p>
        </p:txBody>
      </p:sp>
    </p:spTree>
    <p:extLst>
      <p:ext uri="{BB962C8B-B14F-4D97-AF65-F5344CB8AC3E}">
        <p14:creationId xmlns:p14="http://schemas.microsoft.com/office/powerpoint/2010/main" val="187857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40E7EF7-1D08-4A24-B5E5-87D09FDFFABC}" type="datetimeFigureOut">
              <a:rPr lang="en-US" smtClean="0"/>
              <a:t>16-Sep-22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5F834B1-82DE-44AD-A041-9305F4CC256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52332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Train-and-test-datasets-have-no-null-values-for-all-the-columns-except-for-the-condition-column-so-we-will-delete-the-rows-that-contains-null-values-first-,because-we-don't-need-to-fill-the-null-values-to-guarantee-the-reliability-and-quality-of-the-data-Second-the-number-of-rows-with-null-values-is-negligible-compared-to-the-size-of-the-dataset-of-the-train-and-test-set"/><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Train-and-test-datasets-have-no-null-values-for-all-the-columns-except-for-the-condition-column-so-we-will-delete-the-rows-that-contains-null-values-first-,because-we-don't-need-to-fill-the-null-values-to-guarantee-the-reliability-and-quality-of-the-data-Second-the-number-of-rows-with-null-values-is-negligible-compared-to-the-size-of-the-dataset-of-the-train-and-test-set"/><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5D5E-98AC-4D50-8C37-5139AE5C4059}"/>
              </a:ext>
            </a:extLst>
          </p:cNvPr>
          <p:cNvSpPr>
            <a:spLocks noGrp="1"/>
          </p:cNvSpPr>
          <p:nvPr>
            <p:ph type="ctrTitle"/>
          </p:nvPr>
        </p:nvSpPr>
        <p:spPr>
          <a:xfrm>
            <a:off x="1066800" y="175857"/>
            <a:ext cx="10058400" cy="3566160"/>
          </a:xfrm>
        </p:spPr>
        <p:txBody>
          <a:bodyPr>
            <a:normAutofit/>
          </a:bodyPr>
          <a:lstStyle/>
          <a:p>
            <a:r>
              <a:rPr lang="it-IT" spc="300" dirty="0">
                <a:solidFill>
                  <a:schemeClr val="accent1">
                    <a:lumMod val="75000"/>
                  </a:schemeClr>
                </a:solidFill>
                <a:latin typeface="Adobe Garamond Pro" panose="02020502060506020403" pitchFamily="18" charset="0"/>
              </a:rPr>
              <a:t>Sentimental analysis for Drug data set</a:t>
            </a:r>
            <a:endParaRPr lang="en-US" spc="300" dirty="0">
              <a:solidFill>
                <a:schemeClr val="accent1">
                  <a:lumMod val="75000"/>
                </a:schemeClr>
              </a:solidFill>
              <a:latin typeface="Adobe Garamond Pro" panose="02020502060506020403" pitchFamily="18" charset="0"/>
            </a:endParaRPr>
          </a:p>
        </p:txBody>
      </p:sp>
      <p:sp>
        <p:nvSpPr>
          <p:cNvPr id="3" name="Subtitle 2">
            <a:extLst>
              <a:ext uri="{FF2B5EF4-FFF2-40B4-BE49-F238E27FC236}">
                <a16:creationId xmlns:a16="http://schemas.microsoft.com/office/drawing/2014/main" id="{19AF814D-BE0D-41EF-BC45-31C79B521A0F}"/>
              </a:ext>
            </a:extLst>
          </p:cNvPr>
          <p:cNvSpPr>
            <a:spLocks noGrp="1"/>
          </p:cNvSpPr>
          <p:nvPr>
            <p:ph type="subTitle" idx="1"/>
          </p:nvPr>
        </p:nvSpPr>
        <p:spPr/>
        <p:txBody>
          <a:bodyPr>
            <a:noAutofit/>
          </a:bodyPr>
          <a:lstStyle/>
          <a:p>
            <a:pPr algn="l"/>
            <a:r>
              <a:rPr lang="it-IT" sz="2000" b="1" u="sng" dirty="0">
                <a:solidFill>
                  <a:schemeClr val="accent1">
                    <a:lumMod val="60000"/>
                    <a:lumOff val="40000"/>
                  </a:schemeClr>
                </a:solidFill>
              </a:rPr>
              <a:t>Name of the student:</a:t>
            </a:r>
          </a:p>
          <a:p>
            <a:pPr algn="l"/>
            <a:r>
              <a:rPr lang="it-IT" sz="2000" b="1" dirty="0"/>
              <a:t>Aya Salem ID:13482453</a:t>
            </a:r>
          </a:p>
        </p:txBody>
      </p:sp>
    </p:spTree>
    <p:extLst>
      <p:ext uri="{BB962C8B-B14F-4D97-AF65-F5344CB8AC3E}">
        <p14:creationId xmlns:p14="http://schemas.microsoft.com/office/powerpoint/2010/main" val="1239154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00C757-4FC6-42F5-B55F-28DDCCFE128A}"/>
              </a:ext>
            </a:extLst>
          </p:cNvPr>
          <p:cNvPicPr>
            <a:picLocks noChangeAspect="1"/>
          </p:cNvPicPr>
          <p:nvPr/>
        </p:nvPicPr>
        <p:blipFill>
          <a:blip r:embed="rId2"/>
          <a:stretch>
            <a:fillRect/>
          </a:stretch>
        </p:blipFill>
        <p:spPr>
          <a:xfrm>
            <a:off x="2305879" y="225253"/>
            <a:ext cx="6964950" cy="3439005"/>
          </a:xfrm>
          <a:prstGeom prst="rect">
            <a:avLst/>
          </a:prstGeom>
        </p:spPr>
      </p:pic>
      <p:sp>
        <p:nvSpPr>
          <p:cNvPr id="4" name="TextBox 3">
            <a:extLst>
              <a:ext uri="{FF2B5EF4-FFF2-40B4-BE49-F238E27FC236}">
                <a16:creationId xmlns:a16="http://schemas.microsoft.com/office/drawing/2014/main" id="{BD9FCB06-C3D1-4A60-A601-82AC7D271225}"/>
              </a:ext>
            </a:extLst>
          </p:cNvPr>
          <p:cNvSpPr txBox="1"/>
          <p:nvPr/>
        </p:nvSpPr>
        <p:spPr>
          <a:xfrm>
            <a:off x="1262736" y="4572000"/>
            <a:ext cx="9051235" cy="1200329"/>
          </a:xfrm>
          <a:prstGeom prst="rect">
            <a:avLst/>
          </a:prstGeom>
          <a:noFill/>
        </p:spPr>
        <p:txBody>
          <a:bodyPr wrap="square" rtlCol="0">
            <a:spAutoFit/>
          </a:bodyPr>
          <a:lstStyle/>
          <a:p>
            <a:r>
              <a:rPr lang="en-US" b="1" i="0" dirty="0">
                <a:solidFill>
                  <a:srgbClr val="000000"/>
                </a:solidFill>
                <a:effectLst/>
                <a:latin typeface="Helvetica Neue"/>
              </a:rPr>
              <a:t>• The is a bar graph that’s </a:t>
            </a:r>
            <a:r>
              <a:rPr lang="en-US" b="1" i="0" dirty="0" err="1">
                <a:solidFill>
                  <a:srgbClr val="000000"/>
                </a:solidFill>
                <a:effectLst/>
                <a:latin typeface="Helvetica Neue"/>
              </a:rPr>
              <a:t>hows</a:t>
            </a:r>
            <a:r>
              <a:rPr lang="en-US" b="1" i="0" dirty="0">
                <a:solidFill>
                  <a:srgbClr val="000000"/>
                </a:solidFill>
                <a:effectLst/>
                <a:latin typeface="Helvetica Neue"/>
              </a:rPr>
              <a:t> the top 20 drugs given in the data set with a rating of 1/10. 'Miconazole' is the drug with the highest number of 1/10 ratings, about 767.</a:t>
            </a:r>
          </a:p>
          <a:p>
            <a:endParaRPr lang="en-US" dirty="0"/>
          </a:p>
        </p:txBody>
      </p:sp>
    </p:spTree>
    <p:extLst>
      <p:ext uri="{BB962C8B-B14F-4D97-AF65-F5344CB8AC3E}">
        <p14:creationId xmlns:p14="http://schemas.microsoft.com/office/powerpoint/2010/main" val="2487386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96045F-9D0F-4230-BC4E-3FE22CBF8CD2}"/>
              </a:ext>
            </a:extLst>
          </p:cNvPr>
          <p:cNvPicPr>
            <a:picLocks noChangeAspect="1"/>
          </p:cNvPicPr>
          <p:nvPr/>
        </p:nvPicPr>
        <p:blipFill>
          <a:blip r:embed="rId2"/>
          <a:stretch>
            <a:fillRect/>
          </a:stretch>
        </p:blipFill>
        <p:spPr>
          <a:xfrm>
            <a:off x="2107096" y="343640"/>
            <a:ext cx="8242155" cy="3789124"/>
          </a:xfrm>
          <a:prstGeom prst="rect">
            <a:avLst/>
          </a:prstGeom>
        </p:spPr>
      </p:pic>
      <p:sp>
        <p:nvSpPr>
          <p:cNvPr id="4" name="TextBox 3">
            <a:extLst>
              <a:ext uri="{FF2B5EF4-FFF2-40B4-BE49-F238E27FC236}">
                <a16:creationId xmlns:a16="http://schemas.microsoft.com/office/drawing/2014/main" id="{80A9FC04-1E9F-47D0-9FB1-18CDABC1EA5B}"/>
              </a:ext>
            </a:extLst>
          </p:cNvPr>
          <p:cNvSpPr txBox="1"/>
          <p:nvPr/>
        </p:nvSpPr>
        <p:spPr>
          <a:xfrm>
            <a:off x="371060" y="4492487"/>
            <a:ext cx="11224591" cy="1200329"/>
          </a:xfrm>
          <a:prstGeom prst="rect">
            <a:avLst/>
          </a:prstGeom>
          <a:noFill/>
        </p:spPr>
        <p:txBody>
          <a:bodyPr wrap="square" rtlCol="0">
            <a:spAutoFit/>
          </a:bodyPr>
          <a:lstStyle/>
          <a:p>
            <a:pPr algn="l"/>
            <a:r>
              <a:rPr lang="en-US" b="1" i="0" dirty="0">
                <a:solidFill>
                  <a:srgbClr val="000000"/>
                </a:solidFill>
                <a:effectLst/>
                <a:latin typeface="inherit"/>
              </a:rPr>
              <a:t> The shows a distribution plot on the right hand side and a bar graph of the same on the left hand side. This shows the distribution of the ratings from 1 to 10 in the data set.</a:t>
            </a:r>
          </a:p>
          <a:p>
            <a:pPr algn="l"/>
            <a:r>
              <a:rPr lang="en-US" b="1" i="0" dirty="0">
                <a:solidFill>
                  <a:srgbClr val="000000"/>
                </a:solidFill>
                <a:effectLst/>
                <a:latin typeface="inherit"/>
              </a:rPr>
              <a:t>• bar plot show the top 10 conditions the people are suffering.</a:t>
            </a:r>
          </a:p>
          <a:p>
            <a:endParaRPr lang="en-US" dirty="0"/>
          </a:p>
        </p:txBody>
      </p:sp>
    </p:spTree>
    <p:extLst>
      <p:ext uri="{BB962C8B-B14F-4D97-AF65-F5344CB8AC3E}">
        <p14:creationId xmlns:p14="http://schemas.microsoft.com/office/powerpoint/2010/main" val="2022746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669AAB-52A7-4A63-8382-A4E6F672DA0A}"/>
              </a:ext>
            </a:extLst>
          </p:cNvPr>
          <p:cNvPicPr>
            <a:picLocks noChangeAspect="1"/>
          </p:cNvPicPr>
          <p:nvPr/>
        </p:nvPicPr>
        <p:blipFill>
          <a:blip r:embed="rId2"/>
          <a:stretch>
            <a:fillRect/>
          </a:stretch>
        </p:blipFill>
        <p:spPr>
          <a:xfrm>
            <a:off x="1590260" y="452969"/>
            <a:ext cx="8454000" cy="3403764"/>
          </a:xfrm>
          <a:prstGeom prst="rect">
            <a:avLst/>
          </a:prstGeom>
        </p:spPr>
      </p:pic>
      <p:sp>
        <p:nvSpPr>
          <p:cNvPr id="4" name="TextBox 3">
            <a:extLst>
              <a:ext uri="{FF2B5EF4-FFF2-40B4-BE49-F238E27FC236}">
                <a16:creationId xmlns:a16="http://schemas.microsoft.com/office/drawing/2014/main" id="{4CAD82E6-212A-49C3-A8E0-D3250D0F334C}"/>
              </a:ext>
            </a:extLst>
          </p:cNvPr>
          <p:cNvSpPr txBox="1"/>
          <p:nvPr/>
        </p:nvSpPr>
        <p:spPr>
          <a:xfrm>
            <a:off x="967409" y="4426226"/>
            <a:ext cx="8454000" cy="1477328"/>
          </a:xfrm>
          <a:prstGeom prst="rect">
            <a:avLst/>
          </a:prstGeom>
          <a:noFill/>
        </p:spPr>
        <p:txBody>
          <a:bodyPr wrap="square" rtlCol="0">
            <a:spAutoFit/>
          </a:bodyPr>
          <a:lstStyle/>
          <a:p>
            <a:pPr algn="l"/>
            <a:r>
              <a:rPr lang="en-US" b="1" i="0" dirty="0">
                <a:solidFill>
                  <a:srgbClr val="000000"/>
                </a:solidFill>
                <a:effectLst/>
                <a:latin typeface="inherit"/>
              </a:rPr>
              <a:t> The is a bar graph which exhibits the top 10 conditions the people are suffering from. In this data set 'Birth Control' is the most prominent condition by a very big margin followed by Depression and pain.</a:t>
            </a:r>
          </a:p>
          <a:p>
            <a:pPr algn="l"/>
            <a:r>
              <a:rPr lang="en-US" b="1" i="0" dirty="0">
                <a:solidFill>
                  <a:srgbClr val="000000"/>
                </a:solidFill>
                <a:effectLst/>
                <a:latin typeface="inherit"/>
              </a:rPr>
              <a:t>• Top 10 drugs which are used for the top condition, that is Birth Control</a:t>
            </a:r>
          </a:p>
          <a:p>
            <a:endParaRPr lang="en-US" dirty="0"/>
          </a:p>
        </p:txBody>
      </p:sp>
    </p:spTree>
    <p:extLst>
      <p:ext uri="{BB962C8B-B14F-4D97-AF65-F5344CB8AC3E}">
        <p14:creationId xmlns:p14="http://schemas.microsoft.com/office/powerpoint/2010/main" val="44532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F8E0FF-0DC4-4D32-B4A3-2ED8574124BB}"/>
              </a:ext>
            </a:extLst>
          </p:cNvPr>
          <p:cNvPicPr>
            <a:picLocks noChangeAspect="1"/>
          </p:cNvPicPr>
          <p:nvPr/>
        </p:nvPicPr>
        <p:blipFill>
          <a:blip r:embed="rId2"/>
          <a:stretch>
            <a:fillRect/>
          </a:stretch>
        </p:blipFill>
        <p:spPr>
          <a:xfrm>
            <a:off x="2160104" y="0"/>
            <a:ext cx="7100817" cy="4422559"/>
          </a:xfrm>
          <a:prstGeom prst="rect">
            <a:avLst/>
          </a:prstGeom>
        </p:spPr>
      </p:pic>
      <p:sp>
        <p:nvSpPr>
          <p:cNvPr id="4" name="TextBox 3">
            <a:extLst>
              <a:ext uri="{FF2B5EF4-FFF2-40B4-BE49-F238E27FC236}">
                <a16:creationId xmlns:a16="http://schemas.microsoft.com/office/drawing/2014/main" id="{2C623B14-5F80-449C-83AA-42BBD23C84FF}"/>
              </a:ext>
            </a:extLst>
          </p:cNvPr>
          <p:cNvSpPr txBox="1"/>
          <p:nvPr/>
        </p:nvSpPr>
        <p:spPr>
          <a:xfrm>
            <a:off x="318052" y="4585252"/>
            <a:ext cx="11555896" cy="1200329"/>
          </a:xfrm>
          <a:prstGeom prst="rect">
            <a:avLst/>
          </a:prstGeom>
          <a:noFill/>
        </p:spPr>
        <p:txBody>
          <a:bodyPr wrap="square" rtlCol="0">
            <a:spAutoFit/>
          </a:bodyPr>
          <a:lstStyle/>
          <a:p>
            <a:pPr algn="l"/>
            <a:r>
              <a:rPr lang="en-US" b="1" i="0" dirty="0">
                <a:solidFill>
                  <a:srgbClr val="000000"/>
                </a:solidFill>
                <a:effectLst/>
                <a:latin typeface="inherit"/>
              </a:rPr>
              <a:t>The is a bar graph which exhibits the top 10 drug names for the people suffering from Birth Control. In this data set '</a:t>
            </a:r>
            <a:r>
              <a:rPr lang="en-US" b="1" i="0" dirty="0" err="1">
                <a:solidFill>
                  <a:srgbClr val="000000"/>
                </a:solidFill>
                <a:effectLst/>
                <a:latin typeface="inherit"/>
              </a:rPr>
              <a:t>Etonogestrel</a:t>
            </a:r>
            <a:r>
              <a:rPr lang="en-US" b="1" i="0" dirty="0">
                <a:solidFill>
                  <a:srgbClr val="000000"/>
                </a:solidFill>
                <a:effectLst/>
                <a:latin typeface="inherit"/>
              </a:rPr>
              <a:t>' is the most prominent drug by a very big margin.</a:t>
            </a:r>
          </a:p>
          <a:p>
            <a:pPr algn="l"/>
            <a:r>
              <a:rPr lang="en-US" b="1" i="0" dirty="0">
                <a:solidFill>
                  <a:srgbClr val="000000"/>
                </a:solidFill>
                <a:effectLst/>
                <a:latin typeface="inherit"/>
              </a:rPr>
              <a:t>• the words cloud for the reviews</a:t>
            </a:r>
          </a:p>
          <a:p>
            <a:endParaRPr lang="en-US" dirty="0"/>
          </a:p>
        </p:txBody>
      </p:sp>
    </p:spTree>
    <p:extLst>
      <p:ext uri="{BB962C8B-B14F-4D97-AF65-F5344CB8AC3E}">
        <p14:creationId xmlns:p14="http://schemas.microsoft.com/office/powerpoint/2010/main" val="3818431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8594D6-7473-4789-8AA6-4AA86A516FAD}"/>
              </a:ext>
            </a:extLst>
          </p:cNvPr>
          <p:cNvPicPr>
            <a:picLocks noChangeAspect="1"/>
          </p:cNvPicPr>
          <p:nvPr/>
        </p:nvPicPr>
        <p:blipFill>
          <a:blip r:embed="rId2"/>
          <a:stretch>
            <a:fillRect/>
          </a:stretch>
        </p:blipFill>
        <p:spPr>
          <a:xfrm>
            <a:off x="2160104" y="0"/>
            <a:ext cx="6813185" cy="4240860"/>
          </a:xfrm>
          <a:prstGeom prst="rect">
            <a:avLst/>
          </a:prstGeom>
        </p:spPr>
      </p:pic>
      <p:sp>
        <p:nvSpPr>
          <p:cNvPr id="4" name="TextBox 3">
            <a:extLst>
              <a:ext uri="{FF2B5EF4-FFF2-40B4-BE49-F238E27FC236}">
                <a16:creationId xmlns:a16="http://schemas.microsoft.com/office/drawing/2014/main" id="{81253E99-E0CB-4C63-AD56-40C0455D9409}"/>
              </a:ext>
            </a:extLst>
          </p:cNvPr>
          <p:cNvSpPr txBox="1"/>
          <p:nvPr/>
        </p:nvSpPr>
        <p:spPr>
          <a:xfrm>
            <a:off x="622852" y="4691270"/>
            <a:ext cx="9210261" cy="1200329"/>
          </a:xfrm>
          <a:prstGeom prst="rect">
            <a:avLst/>
          </a:prstGeom>
          <a:noFill/>
        </p:spPr>
        <p:txBody>
          <a:bodyPr wrap="square" rtlCol="0">
            <a:spAutoFit/>
          </a:bodyPr>
          <a:lstStyle/>
          <a:p>
            <a:r>
              <a:rPr lang="en-US" b="1" i="0" dirty="0">
                <a:solidFill>
                  <a:srgbClr val="000000"/>
                </a:solidFill>
                <a:effectLst/>
                <a:latin typeface="Helvetica Neue"/>
              </a:rPr>
              <a:t>to predict the sentiment of the patients we need to create a new column called Review Sentiment where the sentiment is positive when the review is &gt; 5 else it will be negative</a:t>
            </a:r>
            <a:r>
              <a:rPr lang="en-US" b="1" i="0" dirty="0">
                <a:solidFill>
                  <a:srgbClr val="337AB7"/>
                </a:solidFill>
                <a:effectLst/>
                <a:latin typeface="Helvetica Neue"/>
              </a:rPr>
              <a:t>.</a:t>
            </a:r>
            <a:endParaRPr lang="en-US" b="1"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283470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90183D-AEBF-48C6-AE58-87CE294CB800}"/>
              </a:ext>
            </a:extLst>
          </p:cNvPr>
          <p:cNvPicPr>
            <a:picLocks noChangeAspect="1"/>
          </p:cNvPicPr>
          <p:nvPr/>
        </p:nvPicPr>
        <p:blipFill>
          <a:blip r:embed="rId2"/>
          <a:stretch>
            <a:fillRect/>
          </a:stretch>
        </p:blipFill>
        <p:spPr>
          <a:xfrm>
            <a:off x="1364974" y="148048"/>
            <a:ext cx="9462052" cy="2742052"/>
          </a:xfrm>
          <a:prstGeom prst="rect">
            <a:avLst/>
          </a:prstGeom>
        </p:spPr>
      </p:pic>
      <p:sp>
        <p:nvSpPr>
          <p:cNvPr id="4" name="TextBox 3">
            <a:extLst>
              <a:ext uri="{FF2B5EF4-FFF2-40B4-BE49-F238E27FC236}">
                <a16:creationId xmlns:a16="http://schemas.microsoft.com/office/drawing/2014/main" id="{C2DCF925-F96E-49F9-A035-66EC9EEC084E}"/>
              </a:ext>
            </a:extLst>
          </p:cNvPr>
          <p:cNvSpPr txBox="1"/>
          <p:nvPr/>
        </p:nvSpPr>
        <p:spPr>
          <a:xfrm>
            <a:off x="839991" y="3092256"/>
            <a:ext cx="9462052" cy="3139321"/>
          </a:xfrm>
          <a:prstGeom prst="rect">
            <a:avLst/>
          </a:prstGeom>
          <a:noFill/>
        </p:spPr>
        <p:txBody>
          <a:bodyPr wrap="square" rtlCol="0">
            <a:spAutoFit/>
          </a:bodyPr>
          <a:lstStyle/>
          <a:p>
            <a:pPr algn="l"/>
            <a:r>
              <a:rPr lang="en-US" b="1" i="0" dirty="0">
                <a:solidFill>
                  <a:srgbClr val="000000"/>
                </a:solidFill>
                <a:effectLst/>
                <a:latin typeface="inherit"/>
              </a:rPr>
              <a:t>• to have a good result we will use </a:t>
            </a:r>
            <a:r>
              <a:rPr lang="en-US" b="1" i="0" dirty="0" err="1">
                <a:solidFill>
                  <a:srgbClr val="000000"/>
                </a:solidFill>
                <a:effectLst/>
                <a:latin typeface="inherit"/>
              </a:rPr>
              <a:t>TextBlob</a:t>
            </a:r>
            <a:r>
              <a:rPr lang="en-US" b="1" i="0" dirty="0">
                <a:solidFill>
                  <a:srgbClr val="000000"/>
                </a:solidFill>
                <a:effectLst/>
                <a:latin typeface="inherit"/>
              </a:rPr>
              <a:t> sentiment analyses feature.</a:t>
            </a:r>
          </a:p>
          <a:p>
            <a:pPr algn="l"/>
            <a:endParaRPr lang="en-US" b="1" i="0" dirty="0">
              <a:solidFill>
                <a:srgbClr val="000000"/>
              </a:solidFill>
              <a:effectLst/>
              <a:latin typeface="inherit"/>
            </a:endParaRPr>
          </a:p>
          <a:p>
            <a:pPr algn="l"/>
            <a:r>
              <a:rPr lang="en-US" b="1" i="0" dirty="0">
                <a:solidFill>
                  <a:srgbClr val="000000"/>
                </a:solidFill>
                <a:effectLst/>
                <a:latin typeface="inherit"/>
              </a:rPr>
              <a:t>• </a:t>
            </a:r>
            <a:r>
              <a:rPr lang="en-US" b="1" i="0" dirty="0" err="1">
                <a:solidFill>
                  <a:srgbClr val="000000"/>
                </a:solidFill>
                <a:effectLst/>
                <a:latin typeface="inherit"/>
              </a:rPr>
              <a:t>TextBlob</a:t>
            </a:r>
            <a:r>
              <a:rPr lang="en-US" b="1" i="0" dirty="0">
                <a:solidFill>
                  <a:srgbClr val="000000"/>
                </a:solidFill>
                <a:effectLst/>
                <a:latin typeface="inherit"/>
              </a:rPr>
              <a:t> is a Python (2 and 3) library for processing textual data. It provides a simple API for diving into common natural language processing (NLP) tasks such as part-of-speech tagging, noun phrase extraction, sentiment analysis, classification, translation, and more.</a:t>
            </a:r>
          </a:p>
          <a:p>
            <a:pPr algn="l"/>
            <a:endParaRPr lang="en-US" b="1" i="0" dirty="0">
              <a:solidFill>
                <a:srgbClr val="000000"/>
              </a:solidFill>
              <a:effectLst/>
              <a:latin typeface="inherit"/>
            </a:endParaRPr>
          </a:p>
          <a:p>
            <a:pPr algn="l"/>
            <a:r>
              <a:rPr lang="en-US" b="1" i="0" dirty="0">
                <a:solidFill>
                  <a:srgbClr val="000000"/>
                </a:solidFill>
                <a:effectLst/>
                <a:latin typeface="inherit"/>
              </a:rPr>
              <a:t>• The sentiment property returns a </a:t>
            </a:r>
            <a:r>
              <a:rPr lang="en-US" b="1" i="0" dirty="0" err="1">
                <a:solidFill>
                  <a:srgbClr val="000000"/>
                </a:solidFill>
                <a:effectLst/>
                <a:latin typeface="inherit"/>
              </a:rPr>
              <a:t>namedtuple</a:t>
            </a:r>
            <a:r>
              <a:rPr lang="en-US" b="1" i="0" dirty="0">
                <a:solidFill>
                  <a:srgbClr val="000000"/>
                </a:solidFill>
                <a:effectLst/>
                <a:latin typeface="inherit"/>
              </a:rPr>
              <a:t> of the form Sentiment(polarity, subjectivity).</a:t>
            </a:r>
          </a:p>
          <a:p>
            <a:pPr algn="l"/>
            <a:endParaRPr lang="en-US" b="1" i="0" dirty="0">
              <a:solidFill>
                <a:srgbClr val="000000"/>
              </a:solidFill>
              <a:effectLst/>
              <a:latin typeface="inherit"/>
            </a:endParaRPr>
          </a:p>
          <a:p>
            <a:pPr algn="l"/>
            <a:r>
              <a:rPr lang="en-US" b="1" i="0" dirty="0">
                <a:solidFill>
                  <a:srgbClr val="000000"/>
                </a:solidFill>
                <a:effectLst/>
                <a:latin typeface="inherit"/>
              </a:rPr>
              <a:t>• Polarity is float which lies in the range of [-1,1] where 1 means positive statement and -1 means a negative statement.</a:t>
            </a:r>
          </a:p>
          <a:p>
            <a:endParaRPr lang="en-US" dirty="0"/>
          </a:p>
        </p:txBody>
      </p:sp>
    </p:spTree>
    <p:extLst>
      <p:ext uri="{BB962C8B-B14F-4D97-AF65-F5344CB8AC3E}">
        <p14:creationId xmlns:p14="http://schemas.microsoft.com/office/powerpoint/2010/main" val="1280336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F8B71-3042-46B3-81EB-772E6AA6F32F}"/>
              </a:ext>
            </a:extLst>
          </p:cNvPr>
          <p:cNvPicPr>
            <a:picLocks noChangeAspect="1"/>
          </p:cNvPicPr>
          <p:nvPr/>
        </p:nvPicPr>
        <p:blipFill>
          <a:blip r:embed="rId2"/>
          <a:stretch>
            <a:fillRect/>
          </a:stretch>
        </p:blipFill>
        <p:spPr>
          <a:xfrm>
            <a:off x="1776686" y="2243479"/>
            <a:ext cx="6736565" cy="2659824"/>
          </a:xfrm>
          <a:prstGeom prst="rect">
            <a:avLst/>
          </a:prstGeom>
        </p:spPr>
      </p:pic>
      <p:sp>
        <p:nvSpPr>
          <p:cNvPr id="4" name="TextBox 3">
            <a:extLst>
              <a:ext uri="{FF2B5EF4-FFF2-40B4-BE49-F238E27FC236}">
                <a16:creationId xmlns:a16="http://schemas.microsoft.com/office/drawing/2014/main" id="{ED845607-8D64-4A65-92E3-D63DF361B988}"/>
              </a:ext>
            </a:extLst>
          </p:cNvPr>
          <p:cNvSpPr txBox="1"/>
          <p:nvPr/>
        </p:nvSpPr>
        <p:spPr>
          <a:xfrm>
            <a:off x="1152939" y="583096"/>
            <a:ext cx="6241774" cy="954107"/>
          </a:xfrm>
          <a:prstGeom prst="rect">
            <a:avLst/>
          </a:prstGeom>
          <a:noFill/>
        </p:spPr>
        <p:txBody>
          <a:bodyPr wrap="square" rtlCol="0">
            <a:spAutoFit/>
          </a:bodyPr>
          <a:lstStyle/>
          <a:p>
            <a:pPr marL="457200" indent="-457200">
              <a:buFont typeface="Wingdings" panose="05000000000000000000" pitchFamily="2" charset="2"/>
              <a:buChar char="Ø"/>
            </a:pPr>
            <a:r>
              <a:rPr lang="it-IT" sz="2800" dirty="0">
                <a:solidFill>
                  <a:schemeClr val="accent1"/>
                </a:solidFill>
              </a:rPr>
              <a:t>Section 5 Conclusion:</a:t>
            </a:r>
          </a:p>
          <a:p>
            <a:r>
              <a:rPr lang="it-IT" sz="2800" dirty="0">
                <a:solidFill>
                  <a:schemeClr val="accent1"/>
                </a:solidFill>
              </a:rPr>
              <a:t>precision&gt;&gt;</a:t>
            </a:r>
            <a:endParaRPr lang="en-US" sz="2800" dirty="0">
              <a:solidFill>
                <a:schemeClr val="accent1"/>
              </a:solidFill>
            </a:endParaRPr>
          </a:p>
        </p:txBody>
      </p:sp>
    </p:spTree>
    <p:extLst>
      <p:ext uri="{BB962C8B-B14F-4D97-AF65-F5344CB8AC3E}">
        <p14:creationId xmlns:p14="http://schemas.microsoft.com/office/powerpoint/2010/main" val="894304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171EA-9A39-45E2-9BB5-0EBDCA72173B}"/>
              </a:ext>
            </a:extLst>
          </p:cNvPr>
          <p:cNvSpPr>
            <a:spLocks noGrp="1"/>
          </p:cNvSpPr>
          <p:nvPr>
            <p:ph idx="1"/>
          </p:nvPr>
        </p:nvSpPr>
        <p:spPr/>
        <p:txBody>
          <a:bodyPr>
            <a:normAutofit lnSpcReduction="10000"/>
          </a:bodyPr>
          <a:lstStyle/>
          <a:p>
            <a:r>
              <a:rPr lang="it-IT" dirty="0">
                <a:solidFill>
                  <a:srgbClr val="000000"/>
                </a:solidFill>
                <a:latin typeface="Helvetica Neue"/>
              </a:rPr>
              <a:t>Used !wget to explore my data set.</a:t>
            </a:r>
          </a:p>
          <a:p>
            <a:pPr algn="l"/>
            <a:r>
              <a:rPr lang="en-US" b="0" i="0" dirty="0">
                <a:solidFill>
                  <a:srgbClr val="000000"/>
                </a:solidFill>
                <a:effectLst/>
                <a:latin typeface="Helvetica Neue"/>
              </a:rPr>
              <a:t> The drug review data set is taken from the UCI machine learning repository. This data set provides patient reviews of specific drugs and related conditions and 10-star patient ratings that reflect overall patient satisfaction. This data was obtained by scraping online drug review sites. The shape of the drug review data set is (161297, 7), which means it has 7 features, including review and 161297 data points or entries.</a:t>
            </a:r>
          </a:p>
          <a:p>
            <a:pPr algn="l"/>
            <a:r>
              <a:rPr lang="en-US" b="0" i="0" dirty="0">
                <a:solidFill>
                  <a:srgbClr val="000000"/>
                </a:solidFill>
                <a:effectLst/>
                <a:latin typeface="Helvetica Neue"/>
              </a:rPr>
              <a:t>• The features are '</a:t>
            </a:r>
            <a:r>
              <a:rPr lang="en-US" b="0" i="0" dirty="0" err="1">
                <a:solidFill>
                  <a:srgbClr val="000000"/>
                </a:solidFill>
                <a:effectLst/>
                <a:latin typeface="Helvetica Neue"/>
              </a:rPr>
              <a:t>drugName</a:t>
            </a:r>
            <a:r>
              <a:rPr lang="en-US" b="0" i="0" dirty="0">
                <a:solidFill>
                  <a:srgbClr val="000000"/>
                </a:solidFill>
                <a:effectLst/>
                <a:latin typeface="Helvetica Neue"/>
              </a:rPr>
              <a:t>' which is the name of the drug, 'condition' which is the condition the patient is suffering from, 'review' is the patients review, 'rating' is the 10-star patient rating for the drug, 'date' is the date of the entry and the '</a:t>
            </a:r>
            <a:r>
              <a:rPr lang="en-US" b="0" i="0" dirty="0" err="1">
                <a:solidFill>
                  <a:srgbClr val="000000"/>
                </a:solidFill>
                <a:effectLst/>
                <a:latin typeface="Helvetica Neue"/>
              </a:rPr>
              <a:t>usefulcount</a:t>
            </a:r>
            <a:r>
              <a:rPr lang="en-US" b="0" i="0" dirty="0">
                <a:solidFill>
                  <a:srgbClr val="000000"/>
                </a:solidFill>
                <a:effectLst/>
                <a:latin typeface="Helvetica Neue"/>
              </a:rPr>
              <a:t>' is the number of users who found the review useful.</a:t>
            </a:r>
          </a:p>
          <a:p>
            <a:pPr algn="l"/>
            <a:r>
              <a:rPr lang="en-US" b="0" i="0" dirty="0">
                <a:solidFill>
                  <a:srgbClr val="000000"/>
                </a:solidFill>
                <a:effectLst/>
                <a:latin typeface="Helvetica Neue"/>
              </a:rPr>
              <a:t>• Here the sentiment of the review is the target variable that needs to be predicted. here we can notice that the sentiment of any review is not given, so we have to give the sentiment to the rating first and then use it as the target variable.</a:t>
            </a:r>
          </a:p>
          <a:p>
            <a:endParaRPr lang="en-US" dirty="0"/>
          </a:p>
        </p:txBody>
      </p:sp>
      <p:pic>
        <p:nvPicPr>
          <p:cNvPr id="7" name="Picture 6">
            <a:extLst>
              <a:ext uri="{FF2B5EF4-FFF2-40B4-BE49-F238E27FC236}">
                <a16:creationId xmlns:a16="http://schemas.microsoft.com/office/drawing/2014/main" id="{D815CD4C-ECC6-46AA-8B3D-6527671026E1}"/>
              </a:ext>
            </a:extLst>
          </p:cNvPr>
          <p:cNvPicPr>
            <a:picLocks noChangeAspect="1"/>
          </p:cNvPicPr>
          <p:nvPr/>
        </p:nvPicPr>
        <p:blipFill>
          <a:blip r:embed="rId2"/>
          <a:stretch>
            <a:fillRect/>
          </a:stretch>
        </p:blipFill>
        <p:spPr>
          <a:xfrm>
            <a:off x="106017" y="851108"/>
            <a:ext cx="11979965" cy="498423"/>
          </a:xfrm>
          <a:prstGeom prst="rect">
            <a:avLst/>
          </a:prstGeom>
        </p:spPr>
      </p:pic>
      <p:sp>
        <p:nvSpPr>
          <p:cNvPr id="8" name="TextBox 7">
            <a:extLst>
              <a:ext uri="{FF2B5EF4-FFF2-40B4-BE49-F238E27FC236}">
                <a16:creationId xmlns:a16="http://schemas.microsoft.com/office/drawing/2014/main" id="{985D337A-3DDD-485B-98CB-3072C65154EA}"/>
              </a:ext>
            </a:extLst>
          </p:cNvPr>
          <p:cNvSpPr txBox="1"/>
          <p:nvPr/>
        </p:nvSpPr>
        <p:spPr>
          <a:xfrm>
            <a:off x="662609" y="238539"/>
            <a:ext cx="6042991" cy="523220"/>
          </a:xfrm>
          <a:prstGeom prst="rect">
            <a:avLst/>
          </a:prstGeom>
          <a:noFill/>
        </p:spPr>
        <p:txBody>
          <a:bodyPr wrap="square" rtlCol="0">
            <a:spAutoFit/>
          </a:bodyPr>
          <a:lstStyle/>
          <a:p>
            <a:r>
              <a:rPr lang="en-US" sz="2800" dirty="0">
                <a:solidFill>
                  <a:schemeClr val="accent1">
                    <a:lumMod val="75000"/>
                  </a:schemeClr>
                </a:solidFill>
                <a:latin typeface="Adobe Caslon Pro" panose="0205050205050A020403" pitchFamily="18" charset="0"/>
              </a:rPr>
              <a:t>Section 1 Data description:</a:t>
            </a:r>
          </a:p>
        </p:txBody>
      </p:sp>
    </p:spTree>
    <p:extLst>
      <p:ext uri="{BB962C8B-B14F-4D97-AF65-F5344CB8AC3E}">
        <p14:creationId xmlns:p14="http://schemas.microsoft.com/office/powerpoint/2010/main" val="1107369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0E43-7D12-4463-83BA-4DB8FF08B6D0}"/>
              </a:ext>
            </a:extLst>
          </p:cNvPr>
          <p:cNvSpPr>
            <a:spLocks noGrp="1"/>
          </p:cNvSpPr>
          <p:nvPr>
            <p:ph type="title"/>
          </p:nvPr>
        </p:nvSpPr>
        <p:spPr>
          <a:xfrm>
            <a:off x="315402" y="299793"/>
            <a:ext cx="10058400" cy="856828"/>
          </a:xfrm>
        </p:spPr>
        <p:txBody>
          <a:bodyPr>
            <a:normAutofit/>
          </a:bodyPr>
          <a:lstStyle/>
          <a:p>
            <a:r>
              <a:rPr lang="en-US" sz="2800" dirty="0">
                <a:solidFill>
                  <a:schemeClr val="accent1">
                    <a:lumMod val="75000"/>
                  </a:schemeClr>
                </a:solidFill>
                <a:latin typeface="Adobe Caslon Pro" panose="0205050205050A020403" pitchFamily="18" charset="0"/>
                <a:ea typeface="+mn-ea"/>
                <a:cs typeface="+mn-cs"/>
              </a:rPr>
              <a:t>Section 2 Problem(s) </a:t>
            </a:r>
            <a:r>
              <a:rPr lang="en-US" sz="2800" dirty="0" err="1">
                <a:solidFill>
                  <a:schemeClr val="accent1">
                    <a:lumMod val="75000"/>
                  </a:schemeClr>
                </a:solidFill>
                <a:latin typeface="Adobe Caslon Pro" panose="0205050205050A020403" pitchFamily="18" charset="0"/>
                <a:ea typeface="+mn-ea"/>
                <a:cs typeface="+mn-cs"/>
              </a:rPr>
              <a:t>statment</a:t>
            </a:r>
            <a:r>
              <a:rPr lang="en-US" sz="2800" dirty="0">
                <a:solidFill>
                  <a:schemeClr val="accent1">
                    <a:lumMod val="75000"/>
                  </a:schemeClr>
                </a:solidFill>
                <a:latin typeface="Adobe Caslon Pro" panose="0205050205050A020403" pitchFamily="18" charset="0"/>
                <a:ea typeface="+mn-ea"/>
                <a:cs typeface="+mn-cs"/>
              </a:rPr>
              <a:t>: Description of the problem(s) or question(s) to be answered:</a:t>
            </a:r>
          </a:p>
        </p:txBody>
      </p:sp>
      <p:sp>
        <p:nvSpPr>
          <p:cNvPr id="3" name="Content Placeholder 2">
            <a:extLst>
              <a:ext uri="{FF2B5EF4-FFF2-40B4-BE49-F238E27FC236}">
                <a16:creationId xmlns:a16="http://schemas.microsoft.com/office/drawing/2014/main" id="{7E508625-015C-4C35-BB5B-AF0E70E0D7CB}"/>
              </a:ext>
            </a:extLst>
          </p:cNvPr>
          <p:cNvSpPr>
            <a:spLocks noGrp="1"/>
          </p:cNvSpPr>
          <p:nvPr>
            <p:ph idx="1"/>
          </p:nvPr>
        </p:nvSpPr>
        <p:spPr/>
        <p:txBody>
          <a:bodyPr/>
          <a:lstStyle/>
          <a:p>
            <a:r>
              <a:rPr lang="en-US" b="1" i="0" dirty="0">
                <a:solidFill>
                  <a:srgbClr val="000000"/>
                </a:solidFill>
                <a:effectLst/>
                <a:latin typeface="Helvetica Neue"/>
              </a:rPr>
              <a:t>* Train and test datasets have no null values for all the columns except for the condition column so we will delete the rows that contains null values first ,because we don't need to fill the null values to guarantee the reliability and quality of the data Second the number of rows with null values is negligible compared to the size of the dataset of the train and test set</a:t>
            </a:r>
            <a:r>
              <a:rPr lang="en-US" b="1" i="0" u="none" strike="noStrike" dirty="0">
                <a:solidFill>
                  <a:srgbClr val="337AB7"/>
                </a:solidFill>
                <a:effectLst/>
                <a:latin typeface="Helvetica Neue"/>
                <a:hlinkClick r:id="rId2"/>
              </a:rPr>
              <a:t>¶</a:t>
            </a:r>
            <a:endParaRPr lang="en-US" b="1" i="0" dirty="0">
              <a:solidFill>
                <a:srgbClr val="000000"/>
              </a:solidFill>
              <a:effectLst/>
              <a:latin typeface="Helvetica Neue"/>
            </a:endParaRPr>
          </a:p>
          <a:p>
            <a:r>
              <a:rPr lang="en-US" dirty="0"/>
              <a:t>* </a:t>
            </a:r>
            <a:r>
              <a:rPr lang="en-US" b="0" i="0" dirty="0">
                <a:solidFill>
                  <a:srgbClr val="000000"/>
                </a:solidFill>
                <a:effectLst/>
                <a:latin typeface="Helvetica Neue"/>
              </a:rPr>
              <a:t>condition is a field which present problems in 900 registers, probably due to some bug in the data web scraping. The value of those registers is the </a:t>
            </a:r>
            <a:r>
              <a:rPr lang="en-US" b="0" i="0" dirty="0" err="1">
                <a:solidFill>
                  <a:srgbClr val="000000"/>
                </a:solidFill>
                <a:effectLst/>
                <a:latin typeface="Helvetica Neue"/>
              </a:rPr>
              <a:t>usefulCount</a:t>
            </a:r>
            <a:r>
              <a:rPr lang="en-US" b="0" i="0" dirty="0">
                <a:solidFill>
                  <a:srgbClr val="000000"/>
                </a:solidFill>
                <a:effectLst/>
                <a:latin typeface="Helvetica Neue"/>
              </a:rPr>
              <a:t> value with an span HTML tag and the following text: "users found this comment helpful". We will delete these registers.</a:t>
            </a:r>
          </a:p>
          <a:p>
            <a:r>
              <a:rPr lang="en-US" dirty="0">
                <a:solidFill>
                  <a:srgbClr val="000000"/>
                </a:solidFill>
                <a:latin typeface="Helvetica Neue"/>
              </a:rPr>
              <a:t>*</a:t>
            </a:r>
            <a:r>
              <a:rPr lang="en-US" b="1" i="0" dirty="0">
                <a:solidFill>
                  <a:srgbClr val="000000"/>
                </a:solidFill>
                <a:effectLst/>
                <a:latin typeface="Helvetica Neue"/>
              </a:rPr>
              <a:t> We have to predict the sentiment of the patients :we created a new column called </a:t>
            </a:r>
            <a:r>
              <a:rPr lang="en-US" b="1" i="0" dirty="0" err="1">
                <a:solidFill>
                  <a:srgbClr val="000000"/>
                </a:solidFill>
                <a:effectLst/>
                <a:latin typeface="Helvetica Neue"/>
              </a:rPr>
              <a:t>Review_Sentiment</a:t>
            </a:r>
            <a:r>
              <a:rPr lang="en-US" b="1" i="0" dirty="0">
                <a:solidFill>
                  <a:srgbClr val="000000"/>
                </a:solidFill>
                <a:effectLst/>
                <a:latin typeface="Helvetica Neue"/>
              </a:rPr>
              <a:t> </a:t>
            </a:r>
          </a:p>
          <a:p>
            <a:endParaRPr lang="en-US" dirty="0"/>
          </a:p>
        </p:txBody>
      </p:sp>
    </p:spTree>
    <p:extLst>
      <p:ext uri="{BB962C8B-B14F-4D97-AF65-F5344CB8AC3E}">
        <p14:creationId xmlns:p14="http://schemas.microsoft.com/office/powerpoint/2010/main" val="21935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DAE1F-7109-4237-84FB-4A63F0650C25}"/>
              </a:ext>
            </a:extLst>
          </p:cNvPr>
          <p:cNvSpPr>
            <a:spLocks noGrp="1"/>
          </p:cNvSpPr>
          <p:nvPr>
            <p:ph type="title"/>
          </p:nvPr>
        </p:nvSpPr>
        <p:spPr>
          <a:xfrm>
            <a:off x="841513" y="291549"/>
            <a:ext cx="10058400" cy="995238"/>
          </a:xfrm>
        </p:spPr>
        <p:txBody>
          <a:bodyPr/>
          <a:lstStyle/>
          <a:p>
            <a:r>
              <a:rPr lang="en-US" sz="2800" dirty="0">
                <a:solidFill>
                  <a:schemeClr val="accent1">
                    <a:lumMod val="75000"/>
                  </a:schemeClr>
                </a:solidFill>
                <a:latin typeface="Adobe Caslon Pro" panose="0205050205050A020403" pitchFamily="18" charset="0"/>
                <a:ea typeface="+mn-ea"/>
                <a:cs typeface="+mn-cs"/>
              </a:rPr>
              <a:t>Section 3 Technical information: List of the packages and statistical tools to use.</a:t>
            </a:r>
          </a:p>
        </p:txBody>
      </p:sp>
      <p:sp>
        <p:nvSpPr>
          <p:cNvPr id="3" name="Content Placeholder 2">
            <a:extLst>
              <a:ext uri="{FF2B5EF4-FFF2-40B4-BE49-F238E27FC236}">
                <a16:creationId xmlns:a16="http://schemas.microsoft.com/office/drawing/2014/main" id="{0C24D866-5E99-4820-8D33-205890358212}"/>
              </a:ext>
            </a:extLst>
          </p:cNvPr>
          <p:cNvSpPr>
            <a:spLocks noGrp="1"/>
          </p:cNvSpPr>
          <p:nvPr>
            <p:ph idx="1"/>
          </p:nvPr>
        </p:nvSpPr>
        <p:spPr/>
        <p:txBody>
          <a:bodyPr>
            <a:normAutofit fontScale="70000" lnSpcReduction="20000"/>
          </a:bodyPr>
          <a:lstStyle/>
          <a:p>
            <a:pPr>
              <a:buFont typeface="Wingdings" panose="05000000000000000000" pitchFamily="2" charset="2"/>
              <a:buChar char="v"/>
            </a:pPr>
            <a:r>
              <a:rPr lang="en-US" dirty="0"/>
              <a:t> </a:t>
            </a:r>
            <a:r>
              <a:rPr lang="en-US" b="1" dirty="0">
                <a:solidFill>
                  <a:schemeClr val="tx1"/>
                </a:solidFill>
                <a:highlight>
                  <a:srgbClr val="00FFFF"/>
                </a:highlight>
              </a:rPr>
              <a:t>short description of each package and tools:</a:t>
            </a:r>
          </a:p>
          <a:p>
            <a:pPr>
              <a:buFont typeface="Arial" panose="020B0604020202020204" pitchFamily="34" charset="0"/>
              <a:buChar char="•"/>
            </a:pPr>
            <a:r>
              <a:rPr lang="en-US" sz="2400" b="1" dirty="0" err="1">
                <a:solidFill>
                  <a:srgbClr val="000000"/>
                </a:solidFill>
                <a:highlight>
                  <a:srgbClr val="00FFFF"/>
                </a:highlight>
                <a:latin typeface="Helvetica Neue"/>
              </a:rPr>
              <a:t>Wordcloud</a:t>
            </a:r>
            <a:r>
              <a:rPr lang="en-US" sz="2400" b="1" dirty="0">
                <a:solidFill>
                  <a:srgbClr val="000000"/>
                </a:solidFill>
                <a:highlight>
                  <a:srgbClr val="00FFFF"/>
                </a:highlight>
                <a:latin typeface="Helvetica Neue"/>
              </a:rPr>
              <a:t>: </a:t>
            </a:r>
            <a:r>
              <a:rPr lang="en-US" sz="2400" dirty="0">
                <a:solidFill>
                  <a:srgbClr val="000000"/>
                </a:solidFill>
                <a:latin typeface="Helvetica Neue"/>
              </a:rPr>
              <a:t>Word Cloud is a data visualization technique used for representing text data in which the size of each word indicates its frequency or importance. </a:t>
            </a:r>
          </a:p>
          <a:p>
            <a:pPr>
              <a:buFont typeface="Arial" panose="020B0604020202020204" pitchFamily="34" charset="0"/>
              <a:buChar char="•"/>
            </a:pPr>
            <a:r>
              <a:rPr lang="en-US" sz="2900" b="1" dirty="0" err="1">
                <a:solidFill>
                  <a:schemeClr val="tx1"/>
                </a:solidFill>
                <a:highlight>
                  <a:srgbClr val="00FFFF"/>
                </a:highlight>
              </a:rPr>
              <a:t>Nltk</a:t>
            </a:r>
            <a:r>
              <a:rPr lang="en-US" sz="2900" b="1" dirty="0">
                <a:solidFill>
                  <a:schemeClr val="tx1"/>
                </a:solidFill>
                <a:highlight>
                  <a:srgbClr val="00FFFF"/>
                </a:highlight>
              </a:rPr>
              <a:t>: </a:t>
            </a:r>
            <a:r>
              <a:rPr lang="en-US" sz="2400" dirty="0">
                <a:solidFill>
                  <a:srgbClr val="000000"/>
                </a:solidFill>
                <a:latin typeface="Helvetica Neue"/>
              </a:rPr>
              <a:t>The Natural Language Toolkit (NLTK) is a Python package for natural language processing.</a:t>
            </a:r>
          </a:p>
          <a:p>
            <a:pPr algn="l"/>
            <a:r>
              <a:rPr lang="en-US" sz="2900" b="1" dirty="0" err="1">
                <a:solidFill>
                  <a:schemeClr val="tx1"/>
                </a:solidFill>
                <a:highlight>
                  <a:srgbClr val="00FFFF"/>
                </a:highlight>
              </a:rPr>
              <a:t>Tqdm:</a:t>
            </a:r>
            <a:r>
              <a:rPr lang="en-US" sz="2400" dirty="0" err="1">
                <a:solidFill>
                  <a:srgbClr val="000000"/>
                </a:solidFill>
                <a:latin typeface="Helvetica Neue"/>
              </a:rPr>
              <a:t>means</a:t>
            </a:r>
            <a:r>
              <a:rPr lang="en-US" sz="2400" dirty="0">
                <a:solidFill>
                  <a:srgbClr val="000000"/>
                </a:solidFill>
                <a:latin typeface="Helvetica Neue"/>
              </a:rPr>
              <a:t> "progress" in Arabic (</a:t>
            </a:r>
            <a:r>
              <a:rPr lang="en-US" sz="2400" dirty="0" err="1">
                <a:solidFill>
                  <a:srgbClr val="000000"/>
                </a:solidFill>
                <a:latin typeface="Helvetica Neue"/>
              </a:rPr>
              <a:t>taqadum</a:t>
            </a:r>
            <a:r>
              <a:rPr lang="en-US" sz="2400" dirty="0">
                <a:solidFill>
                  <a:srgbClr val="000000"/>
                </a:solidFill>
                <a:latin typeface="Helvetica Neue"/>
              </a:rPr>
              <a:t>, </a:t>
            </a:r>
            <a:r>
              <a:rPr lang="ar-TN" sz="2400" dirty="0">
                <a:solidFill>
                  <a:srgbClr val="000000"/>
                </a:solidFill>
                <a:latin typeface="Helvetica Neue"/>
              </a:rPr>
              <a:t>تقدّم) </a:t>
            </a:r>
            <a:r>
              <a:rPr lang="en-US" sz="2400" dirty="0">
                <a:solidFill>
                  <a:srgbClr val="000000"/>
                </a:solidFill>
                <a:latin typeface="Helvetica Neue"/>
              </a:rPr>
              <a:t>and is an abbreviation for "I love you so much" in Spanish (</a:t>
            </a:r>
            <a:r>
              <a:rPr lang="en-US" sz="2400" dirty="0" err="1">
                <a:solidFill>
                  <a:srgbClr val="000000"/>
                </a:solidFill>
                <a:latin typeface="Helvetica Neue"/>
              </a:rPr>
              <a:t>te</a:t>
            </a:r>
            <a:r>
              <a:rPr lang="en-US" sz="2400" dirty="0">
                <a:solidFill>
                  <a:srgbClr val="000000"/>
                </a:solidFill>
                <a:latin typeface="Helvetica Neue"/>
              </a:rPr>
              <a:t> </a:t>
            </a:r>
            <a:r>
              <a:rPr lang="en-US" sz="2400" dirty="0" err="1">
                <a:solidFill>
                  <a:srgbClr val="000000"/>
                </a:solidFill>
                <a:latin typeface="Helvetica Neue"/>
              </a:rPr>
              <a:t>quiero</a:t>
            </a:r>
            <a:r>
              <a:rPr lang="en-US" sz="2400" dirty="0">
                <a:solidFill>
                  <a:srgbClr val="000000"/>
                </a:solidFill>
                <a:latin typeface="Helvetica Neue"/>
              </a:rPr>
              <a:t> </a:t>
            </a:r>
            <a:r>
              <a:rPr lang="en-US" sz="2400" dirty="0" err="1">
                <a:solidFill>
                  <a:srgbClr val="000000"/>
                </a:solidFill>
                <a:latin typeface="Helvetica Neue"/>
              </a:rPr>
              <a:t>demasiado</a:t>
            </a:r>
            <a:r>
              <a:rPr lang="en-US" sz="2400" dirty="0">
                <a:solidFill>
                  <a:srgbClr val="000000"/>
                </a:solidFill>
                <a:latin typeface="Helvetica Neue"/>
              </a:rPr>
              <a:t>).</a:t>
            </a:r>
          </a:p>
          <a:p>
            <a:pPr algn="l"/>
            <a:r>
              <a:rPr lang="en-US" sz="2400" dirty="0">
                <a:solidFill>
                  <a:srgbClr val="000000"/>
                </a:solidFill>
                <a:latin typeface="Helvetica Neue"/>
              </a:rPr>
              <a:t>Instantly make your loops show a smart progress meter </a:t>
            </a:r>
          </a:p>
          <a:p>
            <a:pPr>
              <a:buFont typeface="Arial" panose="020B0604020202020204" pitchFamily="34" charset="0"/>
              <a:buChar char="•"/>
            </a:pPr>
            <a:r>
              <a:rPr lang="en-US" sz="2900" b="1" dirty="0">
                <a:solidFill>
                  <a:schemeClr val="tx1"/>
                </a:solidFill>
                <a:highlight>
                  <a:srgbClr val="00FFFF"/>
                </a:highlight>
              </a:rPr>
              <a:t>Pandas:  </a:t>
            </a:r>
            <a:r>
              <a:rPr lang="en-US" sz="2400" dirty="0">
                <a:solidFill>
                  <a:srgbClr val="000000"/>
                </a:solidFill>
                <a:latin typeface="Helvetica Neue"/>
              </a:rPr>
              <a:t>pandas is a fast, powerful, flexible and easy to use open source data analysis and manipulation tool</a:t>
            </a:r>
          </a:p>
          <a:p>
            <a:pPr>
              <a:buFont typeface="Arial" panose="020B0604020202020204" pitchFamily="34" charset="0"/>
              <a:buChar char="•"/>
            </a:pPr>
            <a:r>
              <a:rPr lang="en-US" sz="2900" b="1" dirty="0" err="1">
                <a:solidFill>
                  <a:schemeClr val="tx1"/>
                </a:solidFill>
                <a:highlight>
                  <a:srgbClr val="00FFFF"/>
                </a:highlight>
              </a:rPr>
              <a:t>Sklearn:</a:t>
            </a:r>
            <a:r>
              <a:rPr lang="en-US" sz="2400" dirty="0" err="1">
                <a:solidFill>
                  <a:srgbClr val="000000"/>
                </a:solidFill>
                <a:latin typeface="Helvetica Neue"/>
              </a:rPr>
              <a:t>Scikit-learn</a:t>
            </a:r>
            <a:r>
              <a:rPr lang="en-US" sz="2400" dirty="0">
                <a:solidFill>
                  <a:srgbClr val="000000"/>
                </a:solidFill>
                <a:latin typeface="Helvetica Neue"/>
              </a:rPr>
              <a:t> is a free machine learning library for Python. It features various algorithms like support vector machine, random forests, and k-</a:t>
            </a:r>
            <a:r>
              <a:rPr lang="en-US" sz="2400" dirty="0" err="1">
                <a:solidFill>
                  <a:srgbClr val="000000"/>
                </a:solidFill>
                <a:latin typeface="Helvetica Neue"/>
              </a:rPr>
              <a:t>neighbours</a:t>
            </a:r>
            <a:endParaRPr lang="en-US" sz="2400" dirty="0">
              <a:solidFill>
                <a:srgbClr val="000000"/>
              </a:solidFill>
              <a:latin typeface="Helvetica Neue"/>
            </a:endParaRPr>
          </a:p>
          <a:p>
            <a:pPr>
              <a:buFont typeface="Arial" panose="020B0604020202020204" pitchFamily="34" charset="0"/>
              <a:buChar char="•"/>
            </a:pPr>
            <a:r>
              <a:rPr lang="en-US" sz="2900" b="1" dirty="0" err="1">
                <a:solidFill>
                  <a:schemeClr val="tx1"/>
                </a:solidFill>
                <a:highlight>
                  <a:srgbClr val="00FFFF"/>
                </a:highlight>
              </a:rPr>
              <a:t>Seaborn:</a:t>
            </a:r>
            <a:r>
              <a:rPr lang="en-US" sz="2400" dirty="0" err="1">
                <a:solidFill>
                  <a:srgbClr val="000000"/>
                </a:solidFill>
                <a:latin typeface="Helvetica Neue"/>
              </a:rPr>
              <a:t>Seaborn</a:t>
            </a:r>
            <a:r>
              <a:rPr lang="en-US" sz="2400" dirty="0">
                <a:solidFill>
                  <a:srgbClr val="000000"/>
                </a:solidFill>
                <a:latin typeface="Helvetica Neue"/>
              </a:rPr>
              <a:t> is a Python data visualization library based on matplotlib. It provides a high-level interface for drawing attractive and informative statistical graphics.</a:t>
            </a:r>
          </a:p>
          <a:p>
            <a:pPr>
              <a:buFont typeface="Wingdings" panose="05000000000000000000" pitchFamily="2" charset="2"/>
              <a:buChar char="v"/>
            </a:pPr>
            <a:endParaRPr lang="en-US" b="1" dirty="0">
              <a:solidFill>
                <a:schemeClr val="tx1"/>
              </a:solidFill>
              <a:highlight>
                <a:srgbClr val="00FFFF"/>
              </a:highlight>
            </a:endParaRPr>
          </a:p>
        </p:txBody>
      </p:sp>
    </p:spTree>
    <p:extLst>
      <p:ext uri="{BB962C8B-B14F-4D97-AF65-F5344CB8AC3E}">
        <p14:creationId xmlns:p14="http://schemas.microsoft.com/office/powerpoint/2010/main" val="152003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539BE-8564-4AC8-966D-002352D08609}"/>
              </a:ext>
            </a:extLst>
          </p:cNvPr>
          <p:cNvSpPr>
            <a:spLocks noGrp="1"/>
          </p:cNvSpPr>
          <p:nvPr>
            <p:ph idx="1"/>
          </p:nvPr>
        </p:nvSpPr>
        <p:spPr>
          <a:xfrm>
            <a:off x="818983" y="1196377"/>
            <a:ext cx="10058400" cy="4023360"/>
          </a:xfrm>
        </p:spPr>
        <p:txBody>
          <a:bodyPr>
            <a:normAutofit fontScale="92500" lnSpcReduction="20000"/>
          </a:bodyPr>
          <a:lstStyle/>
          <a:p>
            <a:r>
              <a:rPr lang="en-US" b="1" dirty="0">
                <a:solidFill>
                  <a:schemeClr val="tx1"/>
                </a:solidFill>
                <a:highlight>
                  <a:srgbClr val="00FFFF"/>
                </a:highlight>
              </a:rPr>
              <a:t>Tools:</a:t>
            </a:r>
          </a:p>
          <a:p>
            <a:endParaRPr lang="en-US" b="1" dirty="0">
              <a:solidFill>
                <a:schemeClr val="tx1"/>
              </a:solidFill>
              <a:highlight>
                <a:srgbClr val="00FFFF"/>
              </a:highlight>
            </a:endParaRPr>
          </a:p>
          <a:p>
            <a:pPr>
              <a:buFont typeface="Wingdings" panose="05000000000000000000" pitchFamily="2" charset="2"/>
              <a:buChar char="Ø"/>
            </a:pPr>
            <a:r>
              <a:rPr lang="en-US" b="1" dirty="0">
                <a:solidFill>
                  <a:schemeClr val="tx1"/>
                </a:solidFill>
              </a:rPr>
              <a:t>Word cloud:</a:t>
            </a:r>
          </a:p>
          <a:p>
            <a:pPr>
              <a:buFont typeface="Wingdings" panose="05000000000000000000" pitchFamily="2" charset="2"/>
              <a:buChar char="Ø"/>
            </a:pPr>
            <a:r>
              <a:rPr lang="en-US" b="1" dirty="0">
                <a:solidFill>
                  <a:schemeClr val="tx1"/>
                </a:solidFill>
              </a:rPr>
              <a:t>Bar graph:</a:t>
            </a:r>
          </a:p>
          <a:p>
            <a:pPr>
              <a:buFont typeface="Wingdings" panose="05000000000000000000" pitchFamily="2" charset="2"/>
              <a:buChar char="Ø"/>
            </a:pPr>
            <a:r>
              <a:rPr lang="en-US" b="1" dirty="0">
                <a:solidFill>
                  <a:schemeClr val="tx1"/>
                </a:solidFill>
              </a:rPr>
              <a:t>Donut chart:</a:t>
            </a:r>
          </a:p>
          <a:p>
            <a:pPr>
              <a:buFont typeface="Wingdings" panose="05000000000000000000" pitchFamily="2" charset="2"/>
              <a:buChar char="Ø"/>
            </a:pPr>
            <a:r>
              <a:rPr lang="en-US" b="1" dirty="0">
                <a:solidFill>
                  <a:schemeClr val="tx1"/>
                </a:solidFill>
              </a:rPr>
              <a:t>Count plot:</a:t>
            </a:r>
          </a:p>
          <a:p>
            <a:pPr>
              <a:buFont typeface="Wingdings" panose="05000000000000000000" pitchFamily="2" charset="2"/>
              <a:buChar char="Ø"/>
            </a:pPr>
            <a:r>
              <a:rPr lang="en-US" b="1" dirty="0">
                <a:solidFill>
                  <a:schemeClr val="tx1"/>
                </a:solidFill>
              </a:rPr>
              <a:t>Pie chart</a:t>
            </a:r>
          </a:p>
          <a:p>
            <a:pPr>
              <a:buFont typeface="Wingdings" panose="05000000000000000000" pitchFamily="2" charset="2"/>
              <a:buChar char="Ø"/>
            </a:pPr>
            <a:r>
              <a:rPr lang="en-US" b="1" dirty="0">
                <a:solidFill>
                  <a:schemeClr val="tx1"/>
                </a:solidFill>
              </a:rPr>
              <a:t>Graph of distribution.</a:t>
            </a:r>
          </a:p>
          <a:p>
            <a:pPr>
              <a:buFont typeface="Wingdings" panose="05000000000000000000" pitchFamily="2" charset="2"/>
              <a:buChar char="Ø"/>
            </a:pPr>
            <a:r>
              <a:rPr lang="en-US" b="1" i="0" dirty="0">
                <a:solidFill>
                  <a:srgbClr val="000000"/>
                </a:solidFill>
                <a:effectLst/>
                <a:latin typeface="Helvetica Neue"/>
              </a:rPr>
              <a:t>TF-IDF vectorization </a:t>
            </a:r>
          </a:p>
          <a:p>
            <a:pPr>
              <a:buFont typeface="Wingdings" panose="05000000000000000000" pitchFamily="2" charset="2"/>
              <a:buChar char="Ø"/>
            </a:pPr>
            <a:r>
              <a:rPr lang="en-US" b="1" dirty="0">
                <a:solidFill>
                  <a:srgbClr val="000000"/>
                </a:solidFill>
                <a:latin typeface="Helvetica Neue"/>
              </a:rPr>
              <a:t>Random Forest</a:t>
            </a:r>
            <a:endParaRPr lang="en-US" b="1" i="0" dirty="0">
              <a:solidFill>
                <a:srgbClr val="000000"/>
              </a:solidFill>
              <a:effectLst/>
              <a:latin typeface="Helvetica Neue"/>
            </a:endParaRPr>
          </a:p>
          <a:p>
            <a:pPr>
              <a:buFont typeface="Wingdings" panose="05000000000000000000" pitchFamily="2" charset="2"/>
              <a:buChar char="Ø"/>
            </a:pPr>
            <a:endParaRPr lang="en-US" b="1" dirty="0">
              <a:solidFill>
                <a:schemeClr val="tx1"/>
              </a:solidFill>
            </a:endParaRPr>
          </a:p>
          <a:p>
            <a:pPr>
              <a:buFont typeface="Wingdings" panose="05000000000000000000" pitchFamily="2" charset="2"/>
              <a:buChar char="Ø"/>
            </a:pPr>
            <a:endParaRPr lang="en-US" b="1" dirty="0">
              <a:solidFill>
                <a:schemeClr val="tx1"/>
              </a:solidFill>
            </a:endParaRPr>
          </a:p>
        </p:txBody>
      </p:sp>
    </p:spTree>
    <p:extLst>
      <p:ext uri="{BB962C8B-B14F-4D97-AF65-F5344CB8AC3E}">
        <p14:creationId xmlns:p14="http://schemas.microsoft.com/office/powerpoint/2010/main" val="372711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E18D4-320D-4864-AA6E-5901779037B8}"/>
              </a:ext>
            </a:extLst>
          </p:cNvPr>
          <p:cNvSpPr>
            <a:spLocks noGrp="1"/>
          </p:cNvSpPr>
          <p:nvPr>
            <p:ph type="title"/>
          </p:nvPr>
        </p:nvSpPr>
        <p:spPr>
          <a:xfrm>
            <a:off x="1066800" y="304800"/>
            <a:ext cx="10058400" cy="1008490"/>
          </a:xfrm>
        </p:spPr>
        <p:txBody>
          <a:bodyPr/>
          <a:lstStyle/>
          <a:p>
            <a:r>
              <a:rPr lang="en-US" sz="2800" dirty="0">
                <a:solidFill>
                  <a:schemeClr val="accent1">
                    <a:lumMod val="75000"/>
                  </a:schemeClr>
                </a:solidFill>
                <a:latin typeface="Adobe Caslon Pro" panose="0205050205050A020403" pitchFamily="18" charset="0"/>
                <a:ea typeface="+mn-ea"/>
                <a:cs typeface="+mn-cs"/>
              </a:rPr>
              <a:t>Section 4 : Performing the analysis: Include the codes and interpret the results.</a:t>
            </a:r>
          </a:p>
        </p:txBody>
      </p:sp>
      <p:pic>
        <p:nvPicPr>
          <p:cNvPr id="6" name="Content Placeholder 5">
            <a:extLst>
              <a:ext uri="{FF2B5EF4-FFF2-40B4-BE49-F238E27FC236}">
                <a16:creationId xmlns:a16="http://schemas.microsoft.com/office/drawing/2014/main" id="{C8FF143D-A193-4407-B8C7-9FAA63F6ADAC}"/>
              </a:ext>
            </a:extLst>
          </p:cNvPr>
          <p:cNvPicPr>
            <a:picLocks noGrp="1" noChangeAspect="1"/>
          </p:cNvPicPr>
          <p:nvPr>
            <p:ph idx="1"/>
          </p:nvPr>
        </p:nvPicPr>
        <p:blipFill>
          <a:blip r:embed="rId2"/>
          <a:stretch>
            <a:fillRect/>
          </a:stretch>
        </p:blipFill>
        <p:spPr>
          <a:xfrm>
            <a:off x="1066800" y="1866602"/>
            <a:ext cx="8368914" cy="1933459"/>
          </a:xfrm>
        </p:spPr>
      </p:pic>
      <p:sp>
        <p:nvSpPr>
          <p:cNvPr id="7" name="TextBox 6">
            <a:extLst>
              <a:ext uri="{FF2B5EF4-FFF2-40B4-BE49-F238E27FC236}">
                <a16:creationId xmlns:a16="http://schemas.microsoft.com/office/drawing/2014/main" id="{C798235C-EFE8-454C-8EC1-E4929E50CBFC}"/>
              </a:ext>
            </a:extLst>
          </p:cNvPr>
          <p:cNvSpPr txBox="1"/>
          <p:nvPr/>
        </p:nvSpPr>
        <p:spPr>
          <a:xfrm>
            <a:off x="715617" y="3988904"/>
            <a:ext cx="10959548" cy="1477328"/>
          </a:xfrm>
          <a:prstGeom prst="rect">
            <a:avLst/>
          </a:prstGeom>
          <a:noFill/>
        </p:spPr>
        <p:txBody>
          <a:bodyPr wrap="square" rtlCol="0">
            <a:spAutoFit/>
          </a:bodyPr>
          <a:lstStyle/>
          <a:p>
            <a:r>
              <a:rPr lang="en-US" b="1" i="0" dirty="0">
                <a:solidFill>
                  <a:srgbClr val="000000"/>
                </a:solidFill>
                <a:effectLst/>
                <a:latin typeface="Helvetica Neue"/>
              </a:rPr>
              <a:t>Train and test datasets have no null values for all the columns except for the condition column so we will delete the rows that contains null values first ,because we don't need to fill the null values to guarantee the reliability and quality of the data Second the number of rows with null values is negligible compared to the size of the dataset of the train and test set</a:t>
            </a:r>
            <a:r>
              <a:rPr lang="en-US" b="1" i="0" u="none" strike="noStrike" dirty="0">
                <a:solidFill>
                  <a:srgbClr val="337AB7"/>
                </a:solidFill>
                <a:effectLst/>
                <a:latin typeface="Helvetica Neue"/>
                <a:hlinkClick r:id="rId3"/>
              </a:rPr>
              <a:t>¶</a:t>
            </a:r>
            <a:endParaRPr lang="en-US" b="1"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353852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06170E-82E3-4C44-B206-1BE24A1C5415}"/>
              </a:ext>
            </a:extLst>
          </p:cNvPr>
          <p:cNvSpPr>
            <a:spLocks noGrp="1"/>
          </p:cNvSpPr>
          <p:nvPr>
            <p:ph idx="1"/>
          </p:nvPr>
        </p:nvSpPr>
        <p:spPr/>
        <p:txBody>
          <a:bodyPr/>
          <a:lstStyle/>
          <a:p>
            <a:r>
              <a:rPr lang="en-US" b="0" i="0" dirty="0">
                <a:solidFill>
                  <a:srgbClr val="000000"/>
                </a:solidFill>
                <a:effectLst/>
                <a:latin typeface="Helvetica Neue"/>
              </a:rPr>
              <a:t>condition is a field which present problems in 900 registers, probably due to some bug in the data web scraping. The value of those registers is the </a:t>
            </a:r>
            <a:r>
              <a:rPr lang="en-US" b="0" i="0" dirty="0" err="1">
                <a:solidFill>
                  <a:srgbClr val="000000"/>
                </a:solidFill>
                <a:effectLst/>
                <a:latin typeface="Helvetica Neue"/>
              </a:rPr>
              <a:t>usefulCount</a:t>
            </a:r>
            <a:r>
              <a:rPr lang="en-US" b="0" i="0" dirty="0">
                <a:solidFill>
                  <a:srgbClr val="000000"/>
                </a:solidFill>
                <a:effectLst/>
                <a:latin typeface="Helvetica Neue"/>
              </a:rPr>
              <a:t> value with an span HTML tag and the following text: "users found this comment helpful". We will delete these registers.</a:t>
            </a:r>
          </a:p>
          <a:p>
            <a:endParaRPr lang="en-US" b="1" i="0" dirty="0">
              <a:solidFill>
                <a:srgbClr val="000000"/>
              </a:solidFill>
              <a:effectLst/>
              <a:latin typeface="Helvetica Neue"/>
            </a:endParaRPr>
          </a:p>
          <a:p>
            <a:endParaRPr lang="en-US" dirty="0"/>
          </a:p>
        </p:txBody>
      </p:sp>
      <p:pic>
        <p:nvPicPr>
          <p:cNvPr id="5" name="Picture 4">
            <a:extLst>
              <a:ext uri="{FF2B5EF4-FFF2-40B4-BE49-F238E27FC236}">
                <a16:creationId xmlns:a16="http://schemas.microsoft.com/office/drawing/2014/main" id="{C4E919AB-13C1-4552-9238-EF7B559075A5}"/>
              </a:ext>
            </a:extLst>
          </p:cNvPr>
          <p:cNvPicPr>
            <a:picLocks noChangeAspect="1"/>
          </p:cNvPicPr>
          <p:nvPr/>
        </p:nvPicPr>
        <p:blipFill>
          <a:blip r:embed="rId2"/>
          <a:stretch>
            <a:fillRect/>
          </a:stretch>
        </p:blipFill>
        <p:spPr>
          <a:xfrm>
            <a:off x="1036320" y="672580"/>
            <a:ext cx="9841673" cy="745978"/>
          </a:xfrm>
          <a:prstGeom prst="rect">
            <a:avLst/>
          </a:prstGeom>
        </p:spPr>
      </p:pic>
    </p:spTree>
    <p:extLst>
      <p:ext uri="{BB962C8B-B14F-4D97-AF65-F5344CB8AC3E}">
        <p14:creationId xmlns:p14="http://schemas.microsoft.com/office/powerpoint/2010/main" val="3349781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2FD9-EC58-4B49-B4BF-8DCEF5B6B043}"/>
              </a:ext>
            </a:extLst>
          </p:cNvPr>
          <p:cNvSpPr>
            <a:spLocks noGrp="1"/>
          </p:cNvSpPr>
          <p:nvPr>
            <p:ph type="title" idx="4294967295"/>
          </p:nvPr>
        </p:nvSpPr>
        <p:spPr>
          <a:xfrm>
            <a:off x="0" y="287338"/>
            <a:ext cx="10058400" cy="1449387"/>
          </a:xfrm>
        </p:spPr>
        <p:txBody>
          <a:bodyPr/>
          <a:lstStyle/>
          <a:p>
            <a:r>
              <a:rPr lang="en-US" b="1" i="0" dirty="0">
                <a:solidFill>
                  <a:srgbClr val="000000"/>
                </a:solidFill>
                <a:effectLst/>
                <a:latin typeface="Helvetica Neue"/>
              </a:rPr>
              <a:t>Descriptive Statistics</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9A216A16-903D-465A-B309-00771301FBF3}"/>
              </a:ext>
            </a:extLst>
          </p:cNvPr>
          <p:cNvPicPr>
            <a:picLocks noGrp="1" noChangeAspect="1"/>
          </p:cNvPicPr>
          <p:nvPr>
            <p:ph idx="4294967295"/>
          </p:nvPr>
        </p:nvPicPr>
        <p:blipFill>
          <a:blip r:embed="rId2"/>
          <a:stretch>
            <a:fillRect/>
          </a:stretch>
        </p:blipFill>
        <p:spPr>
          <a:xfrm>
            <a:off x="0" y="1306513"/>
            <a:ext cx="5699125" cy="4919662"/>
          </a:xfrm>
        </p:spPr>
      </p:pic>
    </p:spTree>
    <p:extLst>
      <p:ext uri="{BB962C8B-B14F-4D97-AF65-F5344CB8AC3E}">
        <p14:creationId xmlns:p14="http://schemas.microsoft.com/office/powerpoint/2010/main" val="97843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343396-671F-4C65-8998-6F634EAD41E4}"/>
              </a:ext>
            </a:extLst>
          </p:cNvPr>
          <p:cNvSpPr txBox="1"/>
          <p:nvPr/>
        </p:nvSpPr>
        <p:spPr>
          <a:xfrm>
            <a:off x="1630017" y="4356652"/>
            <a:ext cx="6096000" cy="1477328"/>
          </a:xfrm>
          <a:prstGeom prst="rect">
            <a:avLst/>
          </a:prstGeom>
          <a:noFill/>
        </p:spPr>
        <p:txBody>
          <a:bodyPr wrap="square">
            <a:spAutoFit/>
          </a:bodyPr>
          <a:lstStyle/>
          <a:p>
            <a:pPr algn="l"/>
            <a:r>
              <a:rPr lang="en-US" b="1" i="0" dirty="0">
                <a:solidFill>
                  <a:srgbClr val="000000"/>
                </a:solidFill>
                <a:effectLst/>
                <a:latin typeface="Helvetica Neue"/>
              </a:rPr>
              <a:t>The is a bar graph which shows the top 20 drugs given in the data set with a rating of 10/10. 'Levonorgestrel' is the drug with the highest number of 10/10 ratings, about 1883 Ratings in the data set for 'Levonorgestrel'.</a:t>
            </a:r>
          </a:p>
        </p:txBody>
      </p:sp>
      <p:pic>
        <p:nvPicPr>
          <p:cNvPr id="7" name="Picture 6">
            <a:extLst>
              <a:ext uri="{FF2B5EF4-FFF2-40B4-BE49-F238E27FC236}">
                <a16:creationId xmlns:a16="http://schemas.microsoft.com/office/drawing/2014/main" id="{AFB3A5E3-428B-4842-98C0-F474ED64558C}"/>
              </a:ext>
            </a:extLst>
          </p:cNvPr>
          <p:cNvPicPr>
            <a:picLocks noChangeAspect="1"/>
          </p:cNvPicPr>
          <p:nvPr/>
        </p:nvPicPr>
        <p:blipFill>
          <a:blip r:embed="rId2"/>
          <a:stretch>
            <a:fillRect/>
          </a:stretch>
        </p:blipFill>
        <p:spPr>
          <a:xfrm>
            <a:off x="1391478" y="119892"/>
            <a:ext cx="9050200" cy="3617222"/>
          </a:xfrm>
          <a:prstGeom prst="rect">
            <a:avLst/>
          </a:prstGeom>
        </p:spPr>
      </p:pic>
    </p:spTree>
    <p:extLst>
      <p:ext uri="{BB962C8B-B14F-4D97-AF65-F5344CB8AC3E}">
        <p14:creationId xmlns:p14="http://schemas.microsoft.com/office/powerpoint/2010/main" val="9085587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38</TotalTime>
  <Words>1132</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Adobe Caslon Pro</vt:lpstr>
      <vt:lpstr>Adobe Garamond Pro</vt:lpstr>
      <vt:lpstr>Arial</vt:lpstr>
      <vt:lpstr>Calibri</vt:lpstr>
      <vt:lpstr>Calibri Light</vt:lpstr>
      <vt:lpstr>Helvetica Neue</vt:lpstr>
      <vt:lpstr>inherit</vt:lpstr>
      <vt:lpstr>Wingdings</vt:lpstr>
      <vt:lpstr>Retrospect</vt:lpstr>
      <vt:lpstr>Sentimental analysis for Drug data set</vt:lpstr>
      <vt:lpstr>PowerPoint Presentation</vt:lpstr>
      <vt:lpstr>Section 2 Problem(s) statment: Description of the problem(s) or question(s) to be answered:</vt:lpstr>
      <vt:lpstr>Section 3 Technical information: List of the packages and statistical tools to use.</vt:lpstr>
      <vt:lpstr>PowerPoint Presentation</vt:lpstr>
      <vt:lpstr>Section 4 : Performing the analysis: Include the codes and interpret the results.</vt:lpstr>
      <vt:lpstr>PowerPoint Presentation</vt:lpstr>
      <vt:lpstr>Descriptive Statistics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for Drug data set</dc:title>
  <dc:creator>ayasalem</dc:creator>
  <cp:lastModifiedBy>Meow Meow</cp:lastModifiedBy>
  <cp:revision>7</cp:revision>
  <dcterms:created xsi:type="dcterms:W3CDTF">2021-06-22T07:50:40Z</dcterms:created>
  <dcterms:modified xsi:type="dcterms:W3CDTF">2022-09-16T22:23:54Z</dcterms:modified>
</cp:coreProperties>
</file>