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70" r:id="rId8"/>
    <p:sldId id="263" r:id="rId9"/>
    <p:sldId id="271" r:id="rId10"/>
    <p:sldId id="272" r:id="rId11"/>
    <p:sldId id="273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BB49E-079C-4123-A1DA-2E23EA825A65}" v="127" dt="2023-03-22T04:31:19.247"/>
    <p1510:client id="{35245D12-7108-4595-84D6-C51FD827AA9F}" v="158" dt="2023-03-22T03:11:45.445"/>
    <p1510:client id="{4368C185-0DC2-4827-BC87-7CF4444EA2CE}" v="9" dt="2023-03-22T15:17:48.391"/>
    <p1510:client id="{56A53C8B-9F92-4507-9205-39A1F77E33CC}" v="2038" dt="2023-03-24T04:07:14.723"/>
    <p1510:client id="{7CC68B81-A721-439B-B753-07C07CE660E5}" v="63" dt="2023-03-21T16:56:27.160"/>
    <p1510:client id="{83F5DF6C-3953-47DA-8913-F264BA9DBC54}" v="462" dt="2023-03-22T15:01:01.015"/>
    <p1510:client id="{86941FC6-74A1-43F7-9DEC-E9AEDD9B8E6A}" v="71" dt="2023-03-28T23:24:20.908"/>
    <p1510:client id="{87B0D37D-02F2-4850-9C65-69B1FD6C20AD}" v="1552" dt="2023-03-22T00:34:28.237"/>
    <p1510:client id="{8AB59CD0-F940-4849-8CE8-74955C2EB1DB}" v="341" dt="2023-03-22T01:17:23.965"/>
    <p1510:client id="{D567F286-0C6E-4869-A12D-5789EA3EC9AF}" v="148" dt="2023-03-22T04:00:40.108"/>
    <p1510:client id="{ED2351E1-A7B6-42FB-AA59-20A8FBD70EEC}" v="55" dt="2023-03-29T03:18:22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medium.com/analytics-vidhya/a-comprehensive-guide-to-loss-functions-part-1-regression-ff8b847675d6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2CD434-8FE6-2E6F-2C6D-D463C85455B0}"/>
              </a:ext>
            </a:extLst>
          </p:cNvPr>
          <p:cNvSpPr/>
          <p:nvPr/>
        </p:nvSpPr>
        <p:spPr>
          <a:xfrm>
            <a:off x="627063" y="515937"/>
            <a:ext cx="10943166" cy="620183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u="sng" err="1">
                <a:solidFill>
                  <a:srgbClr val="002060"/>
                </a:solidFill>
                <a:latin typeface="Times New Roman"/>
                <a:ea typeface="+mj-lt"/>
                <a:cs typeface="+mj-lt"/>
              </a:rPr>
              <a:t>Искусственный</a:t>
            </a:r>
            <a:r>
              <a:rPr lang="en-US" sz="4800" b="1" u="sng">
                <a:solidFill>
                  <a:srgbClr val="002060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4800" b="1" u="sng" err="1">
                <a:solidFill>
                  <a:srgbClr val="002060"/>
                </a:solidFill>
                <a:latin typeface="Times New Roman"/>
                <a:ea typeface="+mj-lt"/>
                <a:cs typeface="+mj-lt"/>
              </a:rPr>
              <a:t>интеллект</a:t>
            </a:r>
            <a:br>
              <a:rPr lang="en-US" sz="4800" b="1">
                <a:solidFill>
                  <a:srgbClr val="002060"/>
                </a:solidFill>
                <a:latin typeface="Times New Roman"/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 </a:t>
            </a:r>
            <a:endParaRPr lang="en-US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b="1" err="1">
                <a:latin typeface="Times New Roman"/>
                <a:cs typeface="Calibri Light"/>
              </a:rPr>
              <a:t>Тематическое</a:t>
            </a:r>
            <a:r>
              <a:rPr lang="en-US" sz="3600" b="1">
                <a:latin typeface="Times New Roman"/>
                <a:cs typeface="Calibri Light"/>
              </a:rPr>
              <a:t> </a:t>
            </a:r>
            <a:r>
              <a:rPr lang="en-US" sz="3600" b="1" err="1">
                <a:latin typeface="Times New Roman"/>
                <a:cs typeface="Calibri Light"/>
              </a:rPr>
              <a:t>исследование</a:t>
            </a:r>
            <a:endParaRPr lang="en-US" sz="3600">
              <a:latin typeface="Times New Roman"/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2A82C-ADD9-F6A0-3765-3B0A4407C6F7}"/>
              </a:ext>
            </a:extLst>
          </p:cNvPr>
          <p:cNvSpPr txBox="1"/>
          <p:nvPr/>
        </p:nvSpPr>
        <p:spPr>
          <a:xfrm>
            <a:off x="6029855" y="6019270"/>
            <a:ext cx="528108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err="1">
                <a:latin typeface="Times New Roman"/>
                <a:ea typeface="+mn-lt"/>
                <a:cs typeface="+mn-lt"/>
              </a:rPr>
              <a:t>Автор</a:t>
            </a:r>
            <a:r>
              <a:rPr lang="en-US" sz="2400">
                <a:latin typeface="Times New Roman"/>
                <a:ea typeface="+mn-lt"/>
                <a:cs typeface="+mn-lt"/>
              </a:rPr>
              <a:t>: </a:t>
            </a:r>
            <a:r>
              <a:rPr lang="en-US" sz="2400" err="1">
                <a:latin typeface="Times New Roman"/>
                <a:ea typeface="+mn-lt"/>
                <a:cs typeface="+mn-lt"/>
              </a:rPr>
              <a:t>Аяшева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Жанна</a:t>
            </a:r>
            <a:endParaRPr lang="en-US" sz="2400" err="1">
              <a:latin typeface="Times New Roman"/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53DF-B1EF-ED90-BBE2-113E00E8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err="1">
                <a:latin typeface="Times New Roman"/>
                <a:ea typeface="+mj-lt"/>
                <a:cs typeface="+mj-lt"/>
              </a:rPr>
              <a:t>Многослойная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нейронная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сеть</a:t>
            </a:r>
            <a:endParaRPr lang="en-US" sz="4000" b="1" err="1">
              <a:latin typeface="Times New Roman"/>
              <a:cs typeface="Times New Roman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65AAD34-8101-7B93-0D1F-AA36847FB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381" y="1388352"/>
            <a:ext cx="6781057" cy="4533157"/>
          </a:xfrm>
        </p:spPr>
      </p:pic>
    </p:spTree>
    <p:extLst>
      <p:ext uri="{BB962C8B-B14F-4D97-AF65-F5344CB8AC3E}">
        <p14:creationId xmlns:p14="http://schemas.microsoft.com/office/powerpoint/2010/main" val="30422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AE55-A63E-2D8D-7753-EEC5449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426"/>
          </a:xfrm>
        </p:spPr>
        <p:txBody>
          <a:bodyPr vert="horz" lIns="91440" tIns="0" rIns="91440" bIns="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az-Cyrl-AZ" sz="4000" b="1">
                <a:latin typeface="Times New Roman"/>
                <a:ea typeface="+mj-lt"/>
                <a:cs typeface="+mj-lt"/>
              </a:rPr>
              <a:t>Градиентное и обратное распространение</a:t>
            </a:r>
            <a:endParaRPr lang="en-US" sz="4000" b="1">
              <a:latin typeface="Times New Roman"/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750FE-57F5-1CE4-B7AC-4C86C3A558A5}"/>
              </a:ext>
            </a:extLst>
          </p:cNvPr>
          <p:cNvSpPr txBox="1"/>
          <p:nvPr/>
        </p:nvSpPr>
        <p:spPr>
          <a:xfrm>
            <a:off x="8226514" y="3091622"/>
            <a:ext cx="2894541" cy="6690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1" i="1">
                <a:latin typeface="Calibri Light"/>
                <a:cs typeface="Calibri"/>
              </a:rPr>
              <a:t>w</a:t>
            </a:r>
            <a:r>
              <a:rPr lang="en-US" sz="2800" b="1" i="1" baseline="30000">
                <a:latin typeface="Calibri Light"/>
                <a:cs typeface="Calibri"/>
              </a:rPr>
              <a:t>[i+1]</a:t>
            </a:r>
            <a:r>
              <a:rPr lang="en-US" sz="2800" b="1">
                <a:latin typeface="Calibri Light"/>
                <a:cs typeface="Calibri"/>
              </a:rPr>
              <a:t> = </a:t>
            </a:r>
            <a:r>
              <a:rPr lang="en-US" sz="2800" b="1" i="1">
                <a:latin typeface="Calibri Light"/>
                <a:cs typeface="Calibri"/>
              </a:rPr>
              <a:t>w</a:t>
            </a:r>
            <a:r>
              <a:rPr lang="en-US" sz="2800" b="1" i="1" baseline="30000">
                <a:latin typeface="Calibri Light"/>
                <a:cs typeface="Calibri"/>
              </a:rPr>
              <a:t>[</a:t>
            </a:r>
            <a:r>
              <a:rPr lang="en-US" sz="2800" b="1" i="1" baseline="30000" err="1">
                <a:latin typeface="Calibri Light"/>
                <a:cs typeface="Calibri"/>
              </a:rPr>
              <a:t>i</a:t>
            </a:r>
            <a:r>
              <a:rPr lang="en-US" sz="2800" b="1" i="1" baseline="30000">
                <a:latin typeface="Calibri Light"/>
                <a:cs typeface="Calibri"/>
              </a:rPr>
              <a:t>]</a:t>
            </a:r>
            <a:r>
              <a:rPr lang="en-US" sz="2800" b="1">
                <a:latin typeface="Calibri Light"/>
                <a:cs typeface="Calibri"/>
              </a:rPr>
              <a:t> - </a:t>
            </a:r>
            <a:r>
              <a:rPr lang="en-US" sz="2800" b="1" err="1">
                <a:latin typeface="Calibri Light"/>
                <a:cs typeface="Calibri"/>
              </a:rPr>
              <a:t>η</a:t>
            </a:r>
            <a:r>
              <a:rPr lang="en-US" sz="2800" b="1" err="1">
                <a:latin typeface="Times New Roman"/>
                <a:cs typeface="Calibri"/>
              </a:rPr>
              <a:t>∇</a:t>
            </a:r>
            <a:r>
              <a:rPr lang="en-US" sz="2800" b="1" err="1">
                <a:latin typeface="Calibri Light"/>
                <a:cs typeface="Calibri"/>
              </a:rPr>
              <a:t>ε</a:t>
            </a:r>
            <a:endParaRPr lang="en-US" sz="2800" b="1" baseline="30000" err="1">
              <a:latin typeface="Calibri Light"/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C4186-7895-8BE5-D6DD-35FA1396A43E}"/>
              </a:ext>
            </a:extLst>
          </p:cNvPr>
          <p:cNvSpPr txBox="1"/>
          <p:nvPr/>
        </p:nvSpPr>
        <p:spPr>
          <a:xfrm>
            <a:off x="8125937" y="1820042"/>
            <a:ext cx="369619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Calibri"/>
              </a:rPr>
              <a:t>z</a:t>
            </a:r>
            <a:r>
              <a:rPr lang="en-US" sz="2400" baseline="30000">
                <a:latin typeface="Times New Roman"/>
                <a:cs typeface="Calibri"/>
              </a:rPr>
              <a:t>(</a:t>
            </a:r>
            <a:r>
              <a:rPr lang="en-US" sz="2400" baseline="30000" err="1">
                <a:latin typeface="Times New Roman"/>
                <a:cs typeface="Calibri"/>
              </a:rPr>
              <a:t>i</a:t>
            </a:r>
            <a:r>
              <a:rPr lang="en-US" sz="2400" baseline="30000">
                <a:latin typeface="Times New Roman"/>
                <a:cs typeface="Calibri"/>
              </a:rPr>
              <a:t>)</a:t>
            </a:r>
            <a:r>
              <a:rPr lang="en-US" sz="2400">
                <a:latin typeface="Times New Roman"/>
                <a:cs typeface="Calibri"/>
              </a:rPr>
              <a:t>=w</a:t>
            </a:r>
            <a:r>
              <a:rPr lang="en-US" sz="2400" baseline="30000">
                <a:latin typeface="Times New Roman"/>
                <a:cs typeface="Calibri"/>
              </a:rPr>
              <a:t>(</a:t>
            </a:r>
            <a:r>
              <a:rPr lang="en-US" sz="2400" baseline="30000" err="1">
                <a:latin typeface="Times New Roman"/>
                <a:cs typeface="Calibri"/>
              </a:rPr>
              <a:t>i</a:t>
            </a:r>
            <a:r>
              <a:rPr lang="en-US" sz="2400" baseline="30000">
                <a:latin typeface="Times New Roman"/>
                <a:cs typeface="Calibri"/>
              </a:rPr>
              <a:t>)</a:t>
            </a:r>
            <a:r>
              <a:rPr lang="en-US" sz="2400">
                <a:latin typeface="Times New Roman"/>
                <a:cs typeface="Calibri"/>
              </a:rPr>
              <a:t>a</a:t>
            </a:r>
            <a:r>
              <a:rPr lang="en-US" sz="2400" baseline="30000">
                <a:latin typeface="Times New Roman"/>
                <a:cs typeface="Calibri"/>
              </a:rPr>
              <a:t>(i-1)</a:t>
            </a:r>
            <a:r>
              <a:rPr lang="en-US" sz="2400">
                <a:latin typeface="Times New Roman"/>
                <a:cs typeface="Calibri"/>
              </a:rPr>
              <a:t>+b</a:t>
            </a:r>
            <a:r>
              <a:rPr lang="en-US" sz="2400" baseline="30000">
                <a:latin typeface="Times New Roman"/>
                <a:cs typeface="Calibri"/>
              </a:rPr>
              <a:t>(</a:t>
            </a:r>
            <a:r>
              <a:rPr lang="en-US" sz="2400" baseline="30000" err="1">
                <a:latin typeface="Times New Roman"/>
                <a:cs typeface="Calibri"/>
              </a:rPr>
              <a:t>i</a:t>
            </a:r>
            <a:r>
              <a:rPr lang="en-US" sz="2400" baseline="30000">
                <a:latin typeface="Times New Roman"/>
                <a:cs typeface="Calibri"/>
              </a:rPr>
              <a:t>)</a:t>
            </a:r>
            <a:r>
              <a:rPr lang="en-US" sz="2400">
                <a:latin typeface="Times New Roman"/>
                <a:cs typeface="Times New Roman"/>
              </a:rPr>
              <a:t>, a</a:t>
            </a:r>
            <a:r>
              <a:rPr lang="en-US" sz="2400" baseline="30000">
                <a:latin typeface="Times New Roman"/>
                <a:cs typeface="Times New Roman"/>
              </a:rPr>
              <a:t>(</a:t>
            </a:r>
            <a:r>
              <a:rPr lang="en-US" sz="2400" baseline="30000" err="1">
                <a:latin typeface="Times New Roman"/>
                <a:cs typeface="Times New Roman"/>
              </a:rPr>
              <a:t>i</a:t>
            </a:r>
            <a:r>
              <a:rPr lang="en-US" sz="2400" baseline="30000">
                <a:latin typeface="Times New Roman"/>
                <a:cs typeface="Times New Roman"/>
              </a:rPr>
              <a:t>)</a:t>
            </a:r>
            <a:r>
              <a:rPr lang="en-US" sz="2400">
                <a:latin typeface="Times New Roman"/>
                <a:cs typeface="Times New Roman"/>
              </a:rPr>
              <a:t>=f</a:t>
            </a:r>
            <a:r>
              <a:rPr lang="en-US" sz="2400" baseline="30000">
                <a:latin typeface="Times New Roman"/>
                <a:cs typeface="Times New Roman"/>
              </a:rPr>
              <a:t>(</a:t>
            </a:r>
            <a:r>
              <a:rPr lang="en-US" sz="2400" baseline="30000" err="1">
                <a:latin typeface="Times New Roman"/>
                <a:cs typeface="Times New Roman"/>
              </a:rPr>
              <a:t>i</a:t>
            </a:r>
            <a:r>
              <a:rPr lang="en-US" sz="2400" baseline="30000">
                <a:latin typeface="Times New Roman"/>
                <a:cs typeface="Times New Roman"/>
              </a:rPr>
              <a:t>)</a:t>
            </a:r>
            <a:r>
              <a:rPr lang="en-US" sz="2400">
                <a:latin typeface="Times New Roman"/>
                <a:cs typeface="Times New Roman"/>
              </a:rPr>
              <a:t>(z</a:t>
            </a:r>
            <a:r>
              <a:rPr lang="en-US" sz="2400" baseline="30000">
                <a:latin typeface="Times New Roman"/>
                <a:cs typeface="Times New Roman"/>
              </a:rPr>
              <a:t>(</a:t>
            </a:r>
            <a:r>
              <a:rPr lang="en-US" sz="2400" baseline="30000" err="1">
                <a:latin typeface="Times New Roman"/>
                <a:cs typeface="Times New Roman"/>
              </a:rPr>
              <a:t>i</a:t>
            </a:r>
            <a:r>
              <a:rPr lang="en-US" sz="2400" baseline="30000">
                <a:latin typeface="Times New Roman"/>
                <a:cs typeface="Times New Roman"/>
              </a:rPr>
              <a:t>)</a:t>
            </a:r>
            <a:r>
              <a:rPr lang="en-US" sz="2400">
                <a:latin typeface="Times New Roman"/>
                <a:cs typeface="Times New Roman"/>
              </a:rPr>
              <a:t>) </a:t>
            </a:r>
            <a:endParaRPr lang="en-US" sz="2400">
              <a:latin typeface="Times New Roman"/>
              <a:cs typeface="Calibri"/>
            </a:endParaRPr>
          </a:p>
        </p:txBody>
      </p:sp>
      <p:pic>
        <p:nvPicPr>
          <p:cNvPr id="19" name="Picture 19" descr="Diagram&#10;&#10;Description automatically generated">
            <a:extLst>
              <a:ext uri="{FF2B5EF4-FFF2-40B4-BE49-F238E27FC236}">
                <a16:creationId xmlns:a16="http://schemas.microsoft.com/office/drawing/2014/main" id="{D1DB03B1-578C-FDE0-490C-9F1DC3F23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627" y="1394304"/>
            <a:ext cx="7042224" cy="2991861"/>
          </a:xfr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FE189B-3D0E-5FE0-2FC6-4191CF06B432}"/>
              </a:ext>
            </a:extLst>
          </p:cNvPr>
          <p:cNvSpPr txBox="1"/>
          <p:nvPr/>
        </p:nvSpPr>
        <p:spPr>
          <a:xfrm>
            <a:off x="8087590" y="1337298"/>
            <a:ext cx="24228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latin typeface="Times New Roman"/>
                <a:ea typeface="+mn-lt"/>
                <a:cs typeface="+mn-lt"/>
              </a:rPr>
              <a:t>Вперед</a:t>
            </a:r>
            <a:r>
              <a:rPr lang="en-US" sz="2000" b="1">
                <a:latin typeface="Times New Roman"/>
                <a:ea typeface="+mn-lt"/>
                <a:cs typeface="+mn-lt"/>
              </a:rPr>
              <a:t> 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уравнения</a:t>
            </a:r>
            <a:endParaRPr lang="en-US" b="1" err="1">
              <a:latin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B8E948-45EC-9BC4-B46C-732D5061627C}"/>
              </a:ext>
            </a:extLst>
          </p:cNvPr>
          <p:cNvSpPr txBox="1"/>
          <p:nvPr/>
        </p:nvSpPr>
        <p:spPr>
          <a:xfrm>
            <a:off x="8122226" y="2482463"/>
            <a:ext cx="38255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latin typeface="Times New Roman"/>
                <a:ea typeface="+mn-lt"/>
                <a:cs typeface="+mn-lt"/>
              </a:rPr>
              <a:t>Алгоритм</a:t>
            </a:r>
            <a:r>
              <a:rPr lang="en-US" sz="2000" b="1"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градиентного</a:t>
            </a:r>
            <a:r>
              <a:rPr lang="en-US" sz="2000" b="1"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спуска</a:t>
            </a:r>
            <a:endParaRPr lang="en-US" b="1" err="1">
              <a:latin typeface="Times New Roman"/>
              <a:ea typeface="+mn-lt"/>
              <a:cs typeface="+mn-lt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F763D7B-06C1-4079-3D31-A9B9AB0E3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7" y="4387566"/>
            <a:ext cx="7728856" cy="246920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EC974B-76DB-C142-7B76-7289BA5010F3}"/>
              </a:ext>
            </a:extLst>
          </p:cNvPr>
          <p:cNvSpPr txBox="1">
            <a:spLocks/>
          </p:cNvSpPr>
          <p:nvPr/>
        </p:nvSpPr>
        <p:spPr>
          <a:xfrm>
            <a:off x="7236799" y="4589608"/>
            <a:ext cx="4785677" cy="40488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0" rIns="91440" bIns="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>
                <a:ea typeface="+mn-lt"/>
                <a:cs typeface="+mn-lt"/>
              </a:rPr>
              <a:t>∇ε</a:t>
            </a:r>
            <a:r>
              <a:rPr lang="en-US" baseline="-2500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= </a:t>
            </a:r>
            <a:r>
              <a:rPr lang="en-US" b="1">
                <a:ea typeface="+mn-lt"/>
                <a:cs typeface="+mn-lt"/>
              </a:rPr>
              <a:t>[</a:t>
            </a:r>
            <a:r>
              <a:rPr lang="en-US">
                <a:ea typeface="+mn-lt"/>
                <a:cs typeface="+mn-lt"/>
              </a:rPr>
              <a:t> ∂ε/∂w</a:t>
            </a:r>
            <a:r>
              <a:rPr lang="en-US" baseline="-25000">
                <a:ea typeface="+mn-lt"/>
                <a:cs typeface="+mn-lt"/>
              </a:rPr>
              <a:t>0</a:t>
            </a:r>
            <a:r>
              <a:rPr lang="en-US">
                <a:ea typeface="+mn-lt"/>
                <a:cs typeface="+mn-lt"/>
              </a:rPr>
              <a:t>, ∂ε/∂w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, ∂ε/∂w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, ... , ∂ε/∂</a:t>
            </a:r>
            <a:r>
              <a:rPr lang="en-US" err="1">
                <a:ea typeface="+mn-lt"/>
                <a:cs typeface="+mn-lt"/>
              </a:rPr>
              <a:t>w</a:t>
            </a:r>
            <a:r>
              <a:rPr lang="en-US" baseline="-25000" err="1">
                <a:ea typeface="+mn-lt"/>
                <a:cs typeface="+mn-lt"/>
              </a:rPr>
              <a:t>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]</a:t>
            </a:r>
            <a:endParaRPr lang="en-US" b="1" i="1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>
              <a:ea typeface="+mn-lt"/>
              <a:cs typeface="+mn-lt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baseline="-2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03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6CF0-08BD-7D62-B093-357F48A3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err="1">
                <a:latin typeface="Times New Roman"/>
                <a:ea typeface="+mj-lt"/>
                <a:cs typeface="+mj-lt"/>
              </a:rPr>
              <a:t>Данные</a:t>
            </a:r>
            <a:r>
              <a:rPr lang="en-US" sz="4000" b="1">
                <a:latin typeface="Times New Roman"/>
                <a:ea typeface="+mj-lt"/>
                <a:cs typeface="+mj-lt"/>
              </a:rPr>
              <a:t> о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композитных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материалах</a:t>
            </a:r>
            <a:endParaRPr lang="en-US" sz="4000" b="1" err="1">
              <a:latin typeface="Times New Roman"/>
              <a:cs typeface="Times New Roman"/>
            </a:endParaRP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5D29A91-133A-70C5-81CF-813FA25AA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875" y="1850231"/>
            <a:ext cx="8190592" cy="4091667"/>
          </a:xfrm>
        </p:spPr>
      </p:pic>
    </p:spTree>
    <p:extLst>
      <p:ext uri="{BB962C8B-B14F-4D97-AF65-F5344CB8AC3E}">
        <p14:creationId xmlns:p14="http://schemas.microsoft.com/office/powerpoint/2010/main" val="423666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496A-CE40-82B4-4C05-1E9E76E4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err="1">
                <a:latin typeface="Times New Roman"/>
                <a:ea typeface="+mj-lt"/>
                <a:cs typeface="+mj-lt"/>
              </a:rPr>
              <a:t>Предсказание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Модуль</a:t>
            </a:r>
            <a:r>
              <a:rPr lang="en-US" sz="4000" b="1" i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упругости</a:t>
            </a:r>
            <a:r>
              <a:rPr lang="en-US" sz="4000" b="1" i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при</a:t>
            </a:r>
            <a:r>
              <a:rPr lang="en-US" sz="4000" b="1" i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растяжении</a:t>
            </a:r>
            <a:r>
              <a:rPr lang="en-US" sz="4000" b="1">
                <a:latin typeface="Times New Roman"/>
                <a:ea typeface="+mj-lt"/>
                <a:cs typeface="+mj-lt"/>
              </a:rPr>
              <a:t> и 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Прочность</a:t>
            </a:r>
            <a:r>
              <a:rPr lang="en-US" sz="4000" b="1" i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при</a:t>
            </a:r>
            <a:r>
              <a:rPr lang="en-US" sz="4000" b="1" i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растяжении</a:t>
            </a:r>
            <a:endParaRPr lang="en-US" sz="4000" b="1" i="1">
              <a:latin typeface="Times New Roman"/>
              <a:cs typeface="Times New Roman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1A4DDEB-D01C-F2F9-5B7B-C3D73F1E8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098" y="2066131"/>
            <a:ext cx="4422775" cy="2730953"/>
          </a:xfr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CC3E556-667C-4403-3E9E-37E98D95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72" y="2063579"/>
            <a:ext cx="4484913" cy="2781644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A2A61669-D229-F3BF-74AF-E12A2EC5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657" y="5002504"/>
            <a:ext cx="8817428" cy="146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8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496A-CE40-82B4-4C05-1E9E76E4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err="1">
                <a:latin typeface="Times New Roman"/>
                <a:ea typeface="+mj-lt"/>
                <a:cs typeface="+mj-lt"/>
              </a:rPr>
              <a:t>Предсказание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Модуль</a:t>
            </a:r>
            <a:r>
              <a:rPr lang="en-US" sz="4000" b="1" i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упругости</a:t>
            </a:r>
            <a:r>
              <a:rPr lang="en-US" sz="4000" b="1" i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при</a:t>
            </a:r>
            <a:r>
              <a:rPr lang="en-US" sz="4000" b="1" i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растяжении</a:t>
            </a:r>
            <a:r>
              <a:rPr lang="en-US" sz="4000" b="1">
                <a:latin typeface="Times New Roman"/>
                <a:ea typeface="+mj-lt"/>
                <a:cs typeface="+mj-lt"/>
              </a:rPr>
              <a:t> и 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Прочность</a:t>
            </a:r>
            <a:r>
              <a:rPr lang="en-US" sz="4000" b="1" i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при</a:t>
            </a:r>
            <a:r>
              <a:rPr lang="en-US" sz="4000" b="1" i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i="1" err="1">
                <a:latin typeface="Times New Roman"/>
                <a:ea typeface="+mj-lt"/>
                <a:cs typeface="+mj-lt"/>
              </a:rPr>
              <a:t>растяжении</a:t>
            </a:r>
            <a:endParaRPr lang="en-US" sz="4000" b="1" i="1">
              <a:latin typeface="Times New Roman"/>
              <a:cs typeface="Times New Roman"/>
            </a:endParaRP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054DF73-40C6-58AF-5F9D-24685534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1" y="1784126"/>
            <a:ext cx="5500915" cy="4262202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3E2AF02-DF31-73A5-FBB9-9F26EB8E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86" y="1999632"/>
            <a:ext cx="5203370" cy="40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4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496A-CE40-82B4-4C05-1E9E76E4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err="1">
                <a:latin typeface="Times New Roman"/>
                <a:ea typeface="+mj-lt"/>
                <a:cs typeface="+mj-lt"/>
              </a:rPr>
              <a:t>Предсказание</a:t>
            </a:r>
            <a:r>
              <a:rPr lang="en-US" sz="3600" b="1">
                <a:latin typeface="Times New Roman"/>
                <a:ea typeface="+mj-lt"/>
                <a:cs typeface="+mj-lt"/>
              </a:rPr>
              <a:t> </a:t>
            </a:r>
            <a:r>
              <a:rPr lang="en-US" sz="3600" b="1" i="1" err="1">
                <a:latin typeface="Times New Roman"/>
                <a:ea typeface="+mj-lt"/>
                <a:cs typeface="+mj-lt"/>
              </a:rPr>
              <a:t>Соотношение</a:t>
            </a:r>
            <a:r>
              <a:rPr lang="en-US" sz="3600" b="1" i="1">
                <a:latin typeface="Times New Roman"/>
                <a:ea typeface="+mj-lt"/>
                <a:cs typeface="+mj-lt"/>
              </a:rPr>
              <a:t> </a:t>
            </a:r>
            <a:r>
              <a:rPr lang="en-US" sz="3600" b="1" i="1" err="1">
                <a:latin typeface="Times New Roman"/>
                <a:ea typeface="+mj-lt"/>
                <a:cs typeface="+mj-lt"/>
              </a:rPr>
              <a:t>матрица-наполнитель</a:t>
            </a:r>
            <a:endParaRPr lang="en-US" sz="3600" b="1" i="1">
              <a:latin typeface="Times New Roman"/>
              <a:cs typeface="Calibri Light"/>
            </a:endParaRPr>
          </a:p>
        </p:txBody>
      </p:sp>
      <p:pic>
        <p:nvPicPr>
          <p:cNvPr id="8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1CF447C2-1A43-4904-C5E0-ECD74B8A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7" y="1664812"/>
            <a:ext cx="10609943" cy="872262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53F7BB40-B277-B82E-7C2E-754CC7F0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57" y="2800976"/>
            <a:ext cx="6945085" cy="39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6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E5CB-0CA2-382A-CED6-3139AB33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latin typeface="Times New Roman"/>
                <a:ea typeface="+mj-lt"/>
                <a:cs typeface="+mj-lt"/>
              </a:rPr>
              <a:t>Типы</a:t>
            </a:r>
            <a:r>
              <a:rPr lang="en-US" b="1">
                <a:latin typeface="Times New Roman"/>
                <a:ea typeface="+mj-lt"/>
                <a:cs typeface="+mj-lt"/>
              </a:rPr>
              <a:t> </a:t>
            </a:r>
            <a:r>
              <a:rPr lang="en-US" b="1" err="1">
                <a:latin typeface="Times New Roman"/>
                <a:ea typeface="+mj-lt"/>
                <a:cs typeface="+mj-lt"/>
              </a:rPr>
              <a:t>искусственного</a:t>
            </a:r>
            <a:r>
              <a:rPr lang="en-US" b="1">
                <a:latin typeface="Times New Roman"/>
                <a:ea typeface="+mj-lt"/>
                <a:cs typeface="+mj-lt"/>
              </a:rPr>
              <a:t> </a:t>
            </a:r>
            <a:r>
              <a:rPr lang="en-US" b="1" err="1">
                <a:latin typeface="Times New Roman"/>
                <a:ea typeface="+mj-lt"/>
                <a:cs typeface="+mj-lt"/>
              </a:rPr>
              <a:t>интеллекта</a:t>
            </a:r>
            <a:endParaRPr lang="en-US" b="1" err="1">
              <a:latin typeface="Times New Roman"/>
            </a:endParaRPr>
          </a:p>
        </p:txBody>
      </p:sp>
      <p:pic>
        <p:nvPicPr>
          <p:cNvPr id="4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4780E8BA-91E9-A5E7-C24F-991EEF769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9460" y="2244188"/>
            <a:ext cx="4593079" cy="4351338"/>
          </a:xfrm>
        </p:spPr>
      </p:pic>
    </p:spTree>
    <p:extLst>
      <p:ext uri="{BB962C8B-B14F-4D97-AF65-F5344CB8AC3E}">
        <p14:creationId xmlns:p14="http://schemas.microsoft.com/office/powerpoint/2010/main" val="249686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E4CA-AC21-F513-5B46-7E9934D4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16"/>
            <a:ext cx="10515600" cy="992858"/>
          </a:xfrm>
        </p:spPr>
        <p:txBody>
          <a:bodyPr vert="horz" lIns="91440" tIns="0" rIns="91440" bIns="0" rtlCol="0" anchor="ctr">
            <a:normAutofit/>
          </a:bodyPr>
          <a:lstStyle/>
          <a:p>
            <a:pPr algn="ctr"/>
            <a:r>
              <a:rPr lang="en-US" b="1" err="1">
                <a:latin typeface="Times New Roman"/>
                <a:ea typeface="+mj-lt"/>
                <a:cs typeface="+mj-lt"/>
              </a:rPr>
              <a:t>Типы</a:t>
            </a:r>
            <a:r>
              <a:rPr lang="en-US" b="1">
                <a:latin typeface="Times New Roman"/>
                <a:ea typeface="+mj-lt"/>
                <a:cs typeface="+mj-lt"/>
              </a:rPr>
              <a:t> </a:t>
            </a:r>
            <a:r>
              <a:rPr lang="en-US" b="1" err="1">
                <a:latin typeface="Times New Roman"/>
                <a:ea typeface="+mj-lt"/>
                <a:cs typeface="+mj-lt"/>
              </a:rPr>
              <a:t>машинного</a:t>
            </a:r>
            <a:r>
              <a:rPr lang="en-US" b="1">
                <a:latin typeface="Times New Roman"/>
                <a:ea typeface="+mj-lt"/>
                <a:cs typeface="+mj-lt"/>
              </a:rPr>
              <a:t> </a:t>
            </a:r>
            <a:r>
              <a:rPr lang="en-US" b="1" err="1">
                <a:latin typeface="Times New Roman"/>
                <a:ea typeface="+mj-lt"/>
                <a:cs typeface="+mj-lt"/>
              </a:rPr>
              <a:t>обучения</a:t>
            </a:r>
            <a:endParaRPr lang="en-US" b="1" err="1">
              <a:latin typeface="Times New Roman"/>
              <a:cs typeface="Times New Roman"/>
            </a:endParaRPr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4238990-DD8B-4095-797A-1FFD06ACB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576" y="931242"/>
            <a:ext cx="7038580" cy="2728151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427434-5C0D-B57D-A2ED-16363185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17" y="3138063"/>
            <a:ext cx="7102287" cy="2446468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B85A6E1-3208-48F8-4DD2-F1E3370BC79E}"/>
              </a:ext>
            </a:extLst>
          </p:cNvPr>
          <p:cNvSpPr txBox="1"/>
          <p:nvPr/>
        </p:nvSpPr>
        <p:spPr>
          <a:xfrm>
            <a:off x="3874432" y="5740213"/>
            <a:ext cx="4852147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>
                <a:ea typeface="+mn-lt"/>
                <a:cs typeface="+mn-lt"/>
              </a:rPr>
              <a:t>ȳ=f(x</a:t>
            </a:r>
            <a:r>
              <a:rPr lang="en-US" sz="4800" b="1" i="1" baseline="-25000">
                <a:ea typeface="+mn-lt"/>
                <a:cs typeface="+mn-lt"/>
              </a:rPr>
              <a:t>1</a:t>
            </a:r>
            <a:r>
              <a:rPr lang="en-US" sz="4800" b="1" i="1">
                <a:ea typeface="+mn-lt"/>
                <a:cs typeface="+mn-lt"/>
              </a:rPr>
              <a:t>, x</a:t>
            </a:r>
            <a:r>
              <a:rPr lang="en-US" sz="4800" b="1" i="1" baseline="-25000">
                <a:ea typeface="+mn-lt"/>
                <a:cs typeface="+mn-lt"/>
              </a:rPr>
              <a:t>2</a:t>
            </a:r>
            <a:r>
              <a:rPr lang="en-US" sz="4800" b="1" i="1">
                <a:ea typeface="+mn-lt"/>
                <a:cs typeface="+mn-lt"/>
              </a:rPr>
              <a:t>, x</a:t>
            </a:r>
            <a:r>
              <a:rPr lang="en-US" sz="4800" b="1" i="1" baseline="-25000">
                <a:ea typeface="+mn-lt"/>
                <a:cs typeface="+mn-lt"/>
              </a:rPr>
              <a:t>3</a:t>
            </a:r>
            <a:r>
              <a:rPr lang="en-US" sz="4800" b="1" i="1">
                <a:ea typeface="+mn-lt"/>
                <a:cs typeface="+mn-lt"/>
              </a:rPr>
              <a:t> ...,</a:t>
            </a:r>
            <a:r>
              <a:rPr lang="en-US" sz="4800" b="1" i="1" err="1">
                <a:ea typeface="+mn-lt"/>
                <a:cs typeface="+mn-lt"/>
              </a:rPr>
              <a:t>x</a:t>
            </a:r>
            <a:r>
              <a:rPr lang="en-US" sz="4800" b="1" i="1" baseline="-25000" err="1">
                <a:ea typeface="+mn-lt"/>
                <a:cs typeface="+mn-lt"/>
              </a:rPr>
              <a:t>n</a:t>
            </a:r>
            <a:r>
              <a:rPr lang="en-US" sz="4800" b="1" i="1">
                <a:ea typeface="+mn-lt"/>
                <a:cs typeface="+mn-lt"/>
              </a:rPr>
              <a:t>)</a:t>
            </a:r>
            <a:endParaRPr lang="en-US" sz="4800" b="1" i="1"/>
          </a:p>
        </p:txBody>
      </p:sp>
    </p:spTree>
    <p:extLst>
      <p:ext uri="{BB962C8B-B14F-4D97-AF65-F5344CB8AC3E}">
        <p14:creationId xmlns:p14="http://schemas.microsoft.com/office/powerpoint/2010/main" val="246597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1E8494-BDEB-77C8-0BF7-DD105419A23B}"/>
              </a:ext>
            </a:extLst>
          </p:cNvPr>
          <p:cNvSpPr/>
          <p:nvPr/>
        </p:nvSpPr>
        <p:spPr>
          <a:xfrm>
            <a:off x="2308128" y="2561165"/>
            <a:ext cx="1246909" cy="2521527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E450170D-2B80-7225-4C5E-1C4B641459E1}"/>
              </a:ext>
            </a:extLst>
          </p:cNvPr>
          <p:cNvSpPr/>
          <p:nvPr/>
        </p:nvSpPr>
        <p:spPr>
          <a:xfrm rot="10800000">
            <a:off x="1576917" y="5082645"/>
            <a:ext cx="1830917" cy="931334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A7F30-8F5F-85F7-3D9C-8EDEBFBB86E2}"/>
              </a:ext>
            </a:extLst>
          </p:cNvPr>
          <p:cNvSpPr txBox="1"/>
          <p:nvPr/>
        </p:nvSpPr>
        <p:spPr>
          <a:xfrm rot="16200000">
            <a:off x="2448284" y="3471381"/>
            <a:ext cx="6577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/>
                <a:cs typeface="Calibri"/>
              </a:rPr>
              <a:t>...</a:t>
            </a:r>
            <a:endParaRPr lang="en-US" sz="3200">
              <a:latin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DE4CA-AC21-F513-5B46-7E9934D4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latin typeface="Times New Roman"/>
                <a:ea typeface="+mj-lt"/>
                <a:cs typeface="+mj-lt"/>
              </a:rPr>
              <a:t>Как</a:t>
            </a:r>
            <a:r>
              <a:rPr lang="en-US" b="1">
                <a:latin typeface="Times New Roman"/>
                <a:ea typeface="+mj-lt"/>
                <a:cs typeface="+mj-lt"/>
              </a:rPr>
              <a:t> </a:t>
            </a:r>
            <a:r>
              <a:rPr lang="en-US" b="1" err="1">
                <a:latin typeface="Times New Roman"/>
                <a:ea typeface="+mj-lt"/>
                <a:cs typeface="+mj-lt"/>
              </a:rPr>
              <a:t>работает</a:t>
            </a:r>
            <a:r>
              <a:rPr lang="en-US" b="1">
                <a:latin typeface="Times New Roman"/>
                <a:ea typeface="+mj-lt"/>
                <a:cs typeface="+mj-lt"/>
              </a:rPr>
              <a:t> </a:t>
            </a:r>
            <a:r>
              <a:rPr lang="en-US" b="1" err="1">
                <a:latin typeface="Times New Roman"/>
                <a:ea typeface="+mj-lt"/>
                <a:cs typeface="+mj-lt"/>
              </a:rPr>
              <a:t>обучение</a:t>
            </a:r>
            <a:r>
              <a:rPr lang="en-US" b="1">
                <a:latin typeface="Times New Roman"/>
                <a:ea typeface="+mj-lt"/>
                <a:cs typeface="+mj-lt"/>
              </a:rPr>
              <a:t>?</a:t>
            </a:r>
            <a:endParaRPr lang="en-US" b="1">
              <a:latin typeface="Times New Roman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8103550-BFB5-4DE6-8740-AA8759678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13812"/>
              </p:ext>
            </p:extLst>
          </p:nvPr>
        </p:nvGraphicFramePr>
        <p:xfrm>
          <a:off x="2672172" y="2873277"/>
          <a:ext cx="46566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6">
                  <a:extLst>
                    <a:ext uri="{9D8B030D-6E8A-4147-A177-3AD203B41FA5}">
                      <a16:colId xmlns:a16="http://schemas.microsoft.com/office/drawing/2014/main" val="302865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1" kern="1200" baseline="-25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506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1" kern="1200" baseline="-25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513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6200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1" kern="1200" baseline="-250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3743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3200" b="1" kern="1200" baseline="-25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0669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E041B-9123-5AFE-6455-80AA6FA56E3F}"/>
              </a:ext>
            </a:extLst>
          </p:cNvPr>
          <p:cNvCxnSpPr/>
          <p:nvPr/>
        </p:nvCxnSpPr>
        <p:spPr>
          <a:xfrm flipV="1">
            <a:off x="3140710" y="3096260"/>
            <a:ext cx="778934" cy="338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8F51D9-E735-7C07-421C-0DBD6776E110}"/>
              </a:ext>
            </a:extLst>
          </p:cNvPr>
          <p:cNvCxnSpPr>
            <a:cxnSpLocks/>
          </p:cNvCxnSpPr>
          <p:nvPr/>
        </p:nvCxnSpPr>
        <p:spPr>
          <a:xfrm flipV="1">
            <a:off x="3140710" y="3468793"/>
            <a:ext cx="778934" cy="338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592E5-92DE-4C1F-972B-1609A583A1EE}"/>
              </a:ext>
            </a:extLst>
          </p:cNvPr>
          <p:cNvCxnSpPr>
            <a:cxnSpLocks/>
          </p:cNvCxnSpPr>
          <p:nvPr/>
        </p:nvCxnSpPr>
        <p:spPr>
          <a:xfrm flipV="1">
            <a:off x="3140710" y="4222326"/>
            <a:ext cx="778934" cy="338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19782-86D9-4936-966C-DBB67B6813DD}"/>
              </a:ext>
            </a:extLst>
          </p:cNvPr>
          <p:cNvSpPr/>
          <p:nvPr/>
        </p:nvSpPr>
        <p:spPr>
          <a:xfrm>
            <a:off x="3917950" y="2713566"/>
            <a:ext cx="2472266" cy="1786466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53B99-C56C-CE84-1CED-2FC9D4578057}"/>
              </a:ext>
            </a:extLst>
          </p:cNvPr>
          <p:cNvSpPr txBox="1"/>
          <p:nvPr/>
        </p:nvSpPr>
        <p:spPr>
          <a:xfrm>
            <a:off x="4087283" y="2961216"/>
            <a:ext cx="22436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rgbClr val="FFFF00"/>
                </a:solidFill>
                <a:latin typeface="Times New Roman"/>
                <a:ea typeface="+mn-lt"/>
                <a:cs typeface="+mn-lt"/>
              </a:rPr>
              <a:t>предсказатель</a:t>
            </a:r>
            <a:endParaRPr lang="en-US" sz="2400" b="1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72F67-88E2-5A04-9794-63FF09BEF51D}"/>
              </a:ext>
            </a:extLst>
          </p:cNvPr>
          <p:cNvSpPr txBox="1"/>
          <p:nvPr/>
        </p:nvSpPr>
        <p:spPr>
          <a:xfrm>
            <a:off x="7175500" y="3422649"/>
            <a:ext cx="3365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ea typeface="+mn-lt"/>
                <a:cs typeface="+mn-lt"/>
              </a:rPr>
              <a:t>ȳ</a:t>
            </a:r>
            <a:endParaRPr lang="en-US" sz="2400" b="1"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26EAB1-327F-7B1E-7CAB-60AE4D4533FE}"/>
              </a:ext>
            </a:extLst>
          </p:cNvPr>
          <p:cNvCxnSpPr>
            <a:cxnSpLocks/>
          </p:cNvCxnSpPr>
          <p:nvPr/>
        </p:nvCxnSpPr>
        <p:spPr>
          <a:xfrm flipV="1">
            <a:off x="6391909" y="3722792"/>
            <a:ext cx="778934" cy="338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C67683-8475-A3CA-3839-8C723B838F7B}"/>
              </a:ext>
            </a:extLst>
          </p:cNvPr>
          <p:cNvCxnSpPr>
            <a:cxnSpLocks/>
          </p:cNvCxnSpPr>
          <p:nvPr/>
        </p:nvCxnSpPr>
        <p:spPr>
          <a:xfrm flipV="1">
            <a:off x="3140710" y="4823133"/>
            <a:ext cx="5013894" cy="180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1C53D1-04BE-907A-7048-824436549C73}"/>
              </a:ext>
            </a:extLst>
          </p:cNvPr>
          <p:cNvCxnSpPr>
            <a:cxnSpLocks/>
          </p:cNvCxnSpPr>
          <p:nvPr/>
        </p:nvCxnSpPr>
        <p:spPr>
          <a:xfrm flipV="1">
            <a:off x="7507554" y="3724094"/>
            <a:ext cx="647051" cy="338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BE2C462-21F1-82E7-D8B9-566977DA0506}"/>
              </a:ext>
            </a:extLst>
          </p:cNvPr>
          <p:cNvGrpSpPr/>
          <p:nvPr/>
        </p:nvGrpSpPr>
        <p:grpSpPr>
          <a:xfrm>
            <a:off x="8183155" y="3400098"/>
            <a:ext cx="2228142" cy="1648557"/>
            <a:chOff x="6907457" y="2743932"/>
            <a:chExt cx="2228142" cy="164855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284EC86-747A-2750-189F-FB165712704F}"/>
                </a:ext>
              </a:extLst>
            </p:cNvPr>
            <p:cNvSpPr/>
            <p:nvPr/>
          </p:nvSpPr>
          <p:spPr>
            <a:xfrm>
              <a:off x="6907457" y="2743932"/>
              <a:ext cx="1450730" cy="164855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7D2EF0-12C2-5E2A-EF85-B0ABFDF22F5B}"/>
                </a:ext>
              </a:extLst>
            </p:cNvPr>
            <p:cNvSpPr txBox="1"/>
            <p:nvPr/>
          </p:nvSpPr>
          <p:spPr>
            <a:xfrm>
              <a:off x="6909492" y="3083413"/>
              <a:ext cx="1510649" cy="8521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err="1">
                  <a:solidFill>
                    <a:srgbClr val="FFFF00"/>
                  </a:solidFill>
                  <a:ea typeface="+mn-lt"/>
                  <a:cs typeface="+mn-lt"/>
                </a:rPr>
                <a:t>функция</a:t>
              </a:r>
              <a:r>
                <a:rPr lang="en-US" sz="2400" b="1">
                  <a:solidFill>
                    <a:srgbClr val="FFFF00"/>
                  </a:solidFill>
                  <a:ea typeface="+mn-lt"/>
                  <a:cs typeface="+mn-lt"/>
                </a:rPr>
                <a:t> </a:t>
              </a:r>
              <a:endParaRPr lang="en-US"/>
            </a:p>
            <a:p>
              <a:pPr algn="ctr"/>
              <a:r>
                <a:rPr lang="en-US" sz="2400" b="1" err="1">
                  <a:solidFill>
                    <a:srgbClr val="FFFF00"/>
                  </a:solidFill>
                  <a:ea typeface="+mn-lt"/>
                  <a:cs typeface="+mn-lt"/>
                </a:rPr>
                <a:t>ошибки</a:t>
              </a:r>
              <a:endParaRPr lang="en-US" sz="2400" b="1" err="1">
                <a:solidFill>
                  <a:srgbClr val="FFFF00"/>
                </a:solidFill>
                <a:cs typeface="Calibri" panose="020F0502020204030204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4B8A372-1AE1-28EA-3748-EAC3D43F3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6665" y="3566160"/>
              <a:ext cx="778934" cy="33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4ED037-E193-9E83-F1EE-021D837857E2}"/>
              </a:ext>
            </a:extLst>
          </p:cNvPr>
          <p:cNvSpPr txBox="1"/>
          <p:nvPr/>
        </p:nvSpPr>
        <p:spPr>
          <a:xfrm>
            <a:off x="10414203" y="4030824"/>
            <a:ext cx="1081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ea typeface="+mn-lt"/>
                <a:cs typeface="+mn-lt"/>
              </a:rPr>
              <a:t>убытком</a:t>
            </a:r>
            <a:endParaRPr lang="en-US" b="1" err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143D33-7595-87C9-25DB-ADC3E858FA01}"/>
              </a:ext>
            </a:extLst>
          </p:cNvPr>
          <p:cNvCxnSpPr/>
          <p:nvPr/>
        </p:nvCxnSpPr>
        <p:spPr>
          <a:xfrm>
            <a:off x="10961024" y="4306905"/>
            <a:ext cx="14388" cy="102350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2DED0D-F11A-6EF4-2B9D-BB000363944F}"/>
              </a:ext>
            </a:extLst>
          </p:cNvPr>
          <p:cNvCxnSpPr>
            <a:cxnSpLocks/>
          </p:cNvCxnSpPr>
          <p:nvPr/>
        </p:nvCxnSpPr>
        <p:spPr>
          <a:xfrm flipH="1">
            <a:off x="5204994" y="5318285"/>
            <a:ext cx="5783739" cy="3983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A46D48-5473-4E57-3BC7-20796A27A262}"/>
              </a:ext>
            </a:extLst>
          </p:cNvPr>
          <p:cNvCxnSpPr>
            <a:cxnSpLocks/>
          </p:cNvCxnSpPr>
          <p:nvPr/>
        </p:nvCxnSpPr>
        <p:spPr>
          <a:xfrm>
            <a:off x="5221587" y="4306710"/>
            <a:ext cx="4189" cy="102696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25E44EC2-5C95-F4E9-0C85-6EC353D70FAE}"/>
              </a:ext>
            </a:extLst>
          </p:cNvPr>
          <p:cNvSpPr/>
          <p:nvPr/>
        </p:nvSpPr>
        <p:spPr>
          <a:xfrm>
            <a:off x="6707186" y="2140479"/>
            <a:ext cx="2180166" cy="1090083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5C8C7-84F1-F62E-D9BF-3706BF8F36D4}"/>
              </a:ext>
            </a:extLst>
          </p:cNvPr>
          <p:cNvSpPr txBox="1"/>
          <p:nvPr/>
        </p:nvSpPr>
        <p:spPr>
          <a:xfrm>
            <a:off x="6744228" y="2346248"/>
            <a:ext cx="21748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>
                <a:ea typeface="+mn-lt"/>
                <a:cs typeface="+mn-lt"/>
              </a:rPr>
              <a:t>Прогнозируемый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результат</a:t>
            </a:r>
            <a:endParaRPr lang="en-US" b="1" err="1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1B1438-EECB-F253-9126-72BECB59D2DF}"/>
              </a:ext>
            </a:extLst>
          </p:cNvPr>
          <p:cNvGrpSpPr/>
          <p:nvPr/>
        </p:nvGrpSpPr>
        <p:grpSpPr>
          <a:xfrm>
            <a:off x="1902354" y="1600728"/>
            <a:ext cx="2938991" cy="793750"/>
            <a:chOff x="1902354" y="1695978"/>
            <a:chExt cx="2938991" cy="698500"/>
          </a:xfrm>
        </p:grpSpPr>
        <p:sp>
          <p:nvSpPr>
            <p:cNvPr id="34" name="Speech Bubble: Rectangle with Corners Rounded 33">
              <a:extLst>
                <a:ext uri="{FF2B5EF4-FFF2-40B4-BE49-F238E27FC236}">
                  <a16:creationId xmlns:a16="http://schemas.microsoft.com/office/drawing/2014/main" id="{DDCC08B5-BE70-E157-49F4-6B7F73F9088C}"/>
                </a:ext>
              </a:extLst>
            </p:cNvPr>
            <p:cNvSpPr/>
            <p:nvPr/>
          </p:nvSpPr>
          <p:spPr>
            <a:xfrm>
              <a:off x="1902354" y="1695978"/>
              <a:ext cx="2889249" cy="698500"/>
            </a:xfrm>
            <a:prstGeom prst="wedgeRoundRectCallou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982499-C736-737E-7DCD-B8B64A236FA8}"/>
                </a:ext>
              </a:extLst>
            </p:cNvPr>
            <p:cNvSpPr txBox="1"/>
            <p:nvPr/>
          </p:nvSpPr>
          <p:spPr>
            <a:xfrm>
              <a:off x="2098145" y="1841499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 err="1">
                  <a:ea typeface="+mn-lt"/>
                  <a:cs typeface="+mn-lt"/>
                </a:rPr>
                <a:t>Обучающий</a:t>
              </a:r>
              <a:r>
                <a:rPr lang="en-US" sz="2000" b="1">
                  <a:ea typeface="+mn-lt"/>
                  <a:cs typeface="+mn-lt"/>
                </a:rPr>
                <a:t> </a:t>
              </a:r>
              <a:r>
                <a:rPr lang="en-US" sz="2000" b="1" err="1">
                  <a:ea typeface="+mn-lt"/>
                  <a:cs typeface="+mn-lt"/>
                </a:rPr>
                <a:t>образец</a:t>
              </a:r>
              <a:endParaRPr lang="en-US" sz="2000" b="1" err="1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70873-7E2B-29E8-07F8-9873F52AFFAF}"/>
              </a:ext>
            </a:extLst>
          </p:cNvPr>
          <p:cNvSpPr txBox="1"/>
          <p:nvPr/>
        </p:nvSpPr>
        <p:spPr>
          <a:xfrm>
            <a:off x="1317624" y="5209645"/>
            <a:ext cx="22357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>
                <a:latin typeface="Calibri"/>
                <a:ea typeface="+mn-lt"/>
                <a:cs typeface="+mn-lt"/>
              </a:rPr>
              <a:t>Ожидаемый</a:t>
            </a:r>
            <a:endParaRPr lang="en-US" sz="2000" b="1">
              <a:latin typeface="Calibri"/>
              <a:cs typeface="Calibri"/>
            </a:endParaRPr>
          </a:p>
          <a:p>
            <a:pPr algn="ctr"/>
            <a:r>
              <a:rPr lang="en-US" sz="2000" b="1">
                <a:latin typeface="Calibri"/>
                <a:ea typeface="+mn-lt"/>
                <a:cs typeface="+mn-lt"/>
              </a:rPr>
              <a:t> </a:t>
            </a:r>
            <a:r>
              <a:rPr lang="en-US" sz="2000" b="1" err="1">
                <a:latin typeface="Calibri"/>
                <a:ea typeface="+mn-lt"/>
                <a:cs typeface="+mn-lt"/>
              </a:rPr>
              <a:t>результат</a:t>
            </a:r>
            <a:endParaRPr lang="en-US" sz="2000" b="1">
              <a:latin typeface="Calibri"/>
              <a:cs typeface="Calibri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A99DC8F-FBC6-FFB6-D0E1-69AAEF68254D}"/>
              </a:ext>
            </a:extLst>
          </p:cNvPr>
          <p:cNvSpPr/>
          <p:nvPr/>
        </p:nvSpPr>
        <p:spPr>
          <a:xfrm>
            <a:off x="1817688" y="2828395"/>
            <a:ext cx="751415" cy="167216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81074A-60AF-0836-C643-6ADA4EB8C3FF}"/>
              </a:ext>
            </a:extLst>
          </p:cNvPr>
          <p:cNvSpPr txBox="1"/>
          <p:nvPr/>
        </p:nvSpPr>
        <p:spPr>
          <a:xfrm rot="-5400000">
            <a:off x="-13230" y="3336124"/>
            <a:ext cx="2812522" cy="6569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latin typeface="Times New Roman"/>
                <a:ea typeface="+mn-lt"/>
                <a:cs typeface="+mn-lt"/>
              </a:rPr>
              <a:t>Входные</a:t>
            </a:r>
            <a:r>
              <a:rPr lang="en-US" b="1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параметры</a:t>
            </a:r>
            <a:endParaRPr lang="en-US" b="1">
              <a:latin typeface="Times New Roman"/>
              <a:ea typeface="+mn-lt"/>
              <a:cs typeface="Times New Roman"/>
            </a:endParaRPr>
          </a:p>
          <a:p>
            <a:pPr algn="ctr"/>
            <a:r>
              <a:rPr lang="en-US" b="1">
                <a:latin typeface="Times New Roman"/>
                <a:ea typeface="+mn-lt"/>
                <a:cs typeface="+mn-lt"/>
              </a:rPr>
              <a:t> (</a:t>
            </a:r>
            <a:r>
              <a:rPr lang="en-US" b="1" err="1">
                <a:latin typeface="Times New Roman"/>
                <a:ea typeface="+mn-lt"/>
                <a:cs typeface="+mn-lt"/>
              </a:rPr>
              <a:t>характеристики</a:t>
            </a:r>
            <a:r>
              <a:rPr lang="en-US" b="1">
                <a:latin typeface="Times New Roman"/>
                <a:ea typeface="+mn-lt"/>
                <a:cs typeface="+mn-lt"/>
              </a:rPr>
              <a:t>)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A21050-98C7-E6A5-5A6E-0D468D088635}"/>
              </a:ext>
            </a:extLst>
          </p:cNvPr>
          <p:cNvSpPr txBox="1"/>
          <p:nvPr/>
        </p:nvSpPr>
        <p:spPr>
          <a:xfrm>
            <a:off x="4786312" y="5339291"/>
            <a:ext cx="66092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>
                <a:ea typeface="+mn-lt"/>
                <a:cs typeface="+mn-lt"/>
              </a:rPr>
              <a:t>Обратное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распространение</a:t>
            </a:r>
            <a:r>
              <a:rPr lang="en-US" sz="2000" b="1">
                <a:ea typeface="+mn-lt"/>
                <a:cs typeface="+mn-lt"/>
              </a:rPr>
              <a:t>  (</a:t>
            </a:r>
            <a:r>
              <a:rPr lang="en-US" sz="2000" b="1" i="1">
                <a:solidFill>
                  <a:schemeClr val="accent1"/>
                </a:solidFill>
                <a:ea typeface="+mn-lt"/>
                <a:cs typeface="+mn-lt"/>
              </a:rPr>
              <a:t>back propagation</a:t>
            </a:r>
            <a:r>
              <a:rPr lang="en-US" sz="2000" b="1">
                <a:ea typeface="+mn-lt"/>
                <a:cs typeface="+mn-lt"/>
              </a:rPr>
              <a:t>)</a:t>
            </a:r>
            <a:endParaRPr lang="en-US" sz="2000" b="1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8BBD27-083C-591D-36EA-AE60262A252A}"/>
              </a:ext>
            </a:extLst>
          </p:cNvPr>
          <p:cNvSpPr txBox="1"/>
          <p:nvPr/>
        </p:nvSpPr>
        <p:spPr>
          <a:xfrm>
            <a:off x="4214812" y="3765020"/>
            <a:ext cx="2024062" cy="64633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FFFFFF"/>
                </a:solidFill>
                <a:ea typeface="+mn-lt"/>
                <a:cs typeface="+mn-lt"/>
              </a:rPr>
              <a:t>Переменные</a:t>
            </a:r>
            <a:endParaRPr lang="en-US">
              <a:solidFill>
                <a:srgbClr val="FFFFFF"/>
              </a:solidFill>
            </a:endParaRPr>
          </a:p>
          <a:p>
            <a:pPr algn="ctr"/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b="1" err="1">
                <a:solidFill>
                  <a:srgbClr val="FFFFFF"/>
                </a:solidFill>
                <a:ea typeface="+mn-lt"/>
                <a:cs typeface="+mn-lt"/>
              </a:rPr>
              <a:t>состояния</a:t>
            </a:r>
            <a:endParaRPr lang="en-US" b="1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93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5AA082D-A26D-EF5D-9E71-D60722D0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35" y="1252682"/>
            <a:ext cx="3540378" cy="28636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C15DD-3826-210B-EED9-89DBF56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42" y="355229"/>
            <a:ext cx="10515600" cy="1325563"/>
          </a:xfrm>
        </p:spPr>
        <p:txBody>
          <a:bodyPr/>
          <a:lstStyle/>
          <a:p>
            <a:pPr algn="ctr"/>
            <a:r>
              <a:rPr lang="en-US" b="1" err="1">
                <a:latin typeface="Times New Roman"/>
                <a:ea typeface="+mj-lt"/>
                <a:cs typeface="+mj-lt"/>
              </a:rPr>
              <a:t>Обычные</a:t>
            </a:r>
            <a:r>
              <a:rPr lang="en-US" b="1">
                <a:latin typeface="Times New Roman"/>
                <a:ea typeface="+mj-lt"/>
                <a:cs typeface="+mj-lt"/>
              </a:rPr>
              <a:t> </a:t>
            </a:r>
            <a:r>
              <a:rPr lang="en-US" b="1" err="1">
                <a:latin typeface="Times New Roman"/>
                <a:ea typeface="+mj-lt"/>
                <a:cs typeface="+mj-lt"/>
              </a:rPr>
              <a:t>функции</a:t>
            </a:r>
            <a:r>
              <a:rPr lang="en-US" b="1">
                <a:latin typeface="Times New Roman"/>
                <a:ea typeface="+mj-lt"/>
                <a:cs typeface="+mj-lt"/>
              </a:rPr>
              <a:t> </a:t>
            </a:r>
            <a:r>
              <a:rPr lang="en-US" b="1" err="1">
                <a:latin typeface="Times New Roman"/>
                <a:ea typeface="+mj-lt"/>
                <a:cs typeface="+mj-lt"/>
              </a:rPr>
              <a:t>ошибки</a:t>
            </a:r>
            <a:r>
              <a:rPr lang="en-US">
                <a:ea typeface="+mj-lt"/>
                <a:cs typeface="+mj-lt"/>
              </a:rPr>
              <a:t> </a:t>
            </a:r>
            <a:endParaRPr lang="en-US">
              <a:cs typeface="Calibri Light"/>
            </a:endParaRP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2563BD68-F5ED-138E-503A-2800EE06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014" y="4013313"/>
            <a:ext cx="6789312" cy="7496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ADB5BF-E962-D511-A862-B48DB0121C0D}"/>
              </a:ext>
            </a:extLst>
          </p:cNvPr>
          <p:cNvGrpSpPr/>
          <p:nvPr/>
        </p:nvGrpSpPr>
        <p:grpSpPr>
          <a:xfrm>
            <a:off x="1644720" y="2966982"/>
            <a:ext cx="5205125" cy="750582"/>
            <a:chOff x="3218200" y="3679502"/>
            <a:chExt cx="5205125" cy="750582"/>
          </a:xfrm>
        </p:grpSpPr>
        <p:pic>
          <p:nvPicPr>
            <p:cNvPr id="10" name="Picture 11" descr="A picture containing text, object, clock, watch&#10;&#10;Description automatically generated">
              <a:extLst>
                <a:ext uri="{FF2B5EF4-FFF2-40B4-BE49-F238E27FC236}">
                  <a16:creationId xmlns:a16="http://schemas.microsoft.com/office/drawing/2014/main" id="{74E53165-1448-EFC6-29AE-AA9DD76C3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8200" y="3679502"/>
              <a:ext cx="2743200" cy="75058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F11BA5-9364-4785-CADB-A7D1965EAF08}"/>
                </a:ext>
              </a:extLst>
            </p:cNvPr>
            <p:cNvSpPr txBox="1"/>
            <p:nvPr/>
          </p:nvSpPr>
          <p:spPr>
            <a:xfrm>
              <a:off x="6378097" y="3782534"/>
              <a:ext cx="204522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latin typeface="Times New Roman"/>
                  <a:cs typeface="Calibri"/>
                </a:rPr>
                <a:t>(L</a:t>
              </a:r>
              <a:r>
                <a:rPr lang="en-US" sz="2800" baseline="-25000">
                  <a:latin typeface="Times New Roman"/>
                  <a:cs typeface="Calibri"/>
                </a:rPr>
                <a:t>1 </a:t>
              </a:r>
              <a:r>
                <a:rPr lang="en-US" sz="2800" err="1">
                  <a:ea typeface="+mn-lt"/>
                  <a:cs typeface="+mn-lt"/>
                </a:rPr>
                <a:t>норма</a:t>
              </a:r>
              <a:r>
                <a:rPr lang="en-US" sz="2800">
                  <a:ea typeface="+mn-lt"/>
                  <a:cs typeface="+mn-lt"/>
                </a:rPr>
                <a:t>)</a:t>
              </a:r>
              <a:endParaRPr lang="en-US" sz="2800">
                <a:latin typeface="Times New Roman"/>
                <a:cs typeface="Times New Roman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84006D-ADE1-F166-1048-6E71A7EE11BD}"/>
              </a:ext>
            </a:extLst>
          </p:cNvPr>
          <p:cNvSpPr txBox="1"/>
          <p:nvPr/>
        </p:nvSpPr>
        <p:spPr>
          <a:xfrm>
            <a:off x="349249" y="6098646"/>
            <a:ext cx="11242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Source: </a:t>
            </a:r>
            <a:r>
              <a:rPr lang="en-US">
                <a:latin typeface="Times New Roman"/>
                <a:ea typeface="+mn-lt"/>
                <a:cs typeface="+mn-lt"/>
                <a:hlinkClick r:id="rId5"/>
              </a:rPr>
              <a:t>https://medium.com/analytics-vidhya/a-comprehensive-guide-to-loss-functions-part-1-regression-ff8b847675d6</a:t>
            </a:r>
            <a:endParaRPr lang="en-US">
              <a:latin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0DAD3D-D54E-F0FA-3342-1F4D646C451E}"/>
              </a:ext>
            </a:extLst>
          </p:cNvPr>
          <p:cNvGrpSpPr/>
          <p:nvPr/>
        </p:nvGrpSpPr>
        <p:grpSpPr>
          <a:xfrm>
            <a:off x="1610646" y="1711823"/>
            <a:ext cx="5796358" cy="914400"/>
            <a:chOff x="3213815" y="2137356"/>
            <a:chExt cx="5796358" cy="914400"/>
          </a:xfrm>
        </p:grpSpPr>
        <p:pic>
          <p:nvPicPr>
            <p:cNvPr id="6" name="Picture 6" descr="A picture containing text, clock, gauge&#10;&#10;Description automatically generated">
              <a:extLst>
                <a:ext uri="{FF2B5EF4-FFF2-40B4-BE49-F238E27FC236}">
                  <a16:creationId xmlns:a16="http://schemas.microsoft.com/office/drawing/2014/main" id="{0F5D8623-F8CB-BE52-6EBF-36B5670A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13815" y="2218055"/>
              <a:ext cx="2743200" cy="8326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312F7B-7BB8-6175-19EF-04FB7158C98F}"/>
                </a:ext>
              </a:extLst>
            </p:cNvPr>
            <p:cNvSpPr txBox="1"/>
            <p:nvPr/>
          </p:nvSpPr>
          <p:spPr>
            <a:xfrm>
              <a:off x="6240514" y="2332618"/>
              <a:ext cx="204522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latin typeface="Times New Roman"/>
                  <a:cs typeface="Calibri"/>
                </a:rPr>
                <a:t>(L</a:t>
              </a:r>
              <a:r>
                <a:rPr lang="en-US" sz="2800" baseline="-25000">
                  <a:latin typeface="Times New Roman"/>
                  <a:cs typeface="Calibri"/>
                </a:rPr>
                <a:t>2 </a:t>
              </a:r>
              <a:r>
                <a:rPr lang="en-US" sz="2800" err="1">
                  <a:ea typeface="+mn-lt"/>
                  <a:cs typeface="+mn-lt"/>
                </a:rPr>
                <a:t>норма</a:t>
              </a:r>
              <a:r>
                <a:rPr lang="en-US" sz="2800">
                  <a:ea typeface="+mn-lt"/>
                  <a:cs typeface="+mn-lt"/>
                </a:rPr>
                <a:t>)</a:t>
              </a:r>
              <a:endParaRPr lang="en-US" sz="2800">
                <a:latin typeface="Times New Roman"/>
                <a:cs typeface="Times New Roman"/>
              </a:endParaRPr>
            </a:p>
          </p:txBody>
        </p:sp>
        <p:pic>
          <p:nvPicPr>
            <p:cNvPr id="8" name="Graphic 4" descr="Checkmark with solid fill">
              <a:extLst>
                <a:ext uri="{FF2B5EF4-FFF2-40B4-BE49-F238E27FC236}">
                  <a16:creationId xmlns:a16="http://schemas.microsoft.com/office/drawing/2014/main" id="{00ED82FE-E458-24A6-7135-18C89E942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95773" y="2137356"/>
              <a:ext cx="914400" cy="914400"/>
            </a:xfrm>
            <a:prstGeom prst="rect">
              <a:avLst/>
            </a:prstGeom>
          </p:spPr>
        </p:pic>
      </p:grpSp>
      <p:pic>
        <p:nvPicPr>
          <p:cNvPr id="15" name="Picture 1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53F9275F-B4BC-E066-9A70-B25EE0D9E9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8494" y="4549775"/>
            <a:ext cx="2970810" cy="1413411"/>
          </a:xfrm>
          <a:prstGeom prst="rect">
            <a:avLst/>
          </a:prstGeom>
        </p:spPr>
      </p:pic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514A2C0A-97BB-03A6-D29E-01AAA51A45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6712" y="5074753"/>
            <a:ext cx="6691745" cy="7461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8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9ADFA8C8-DF26-C39F-8309-1F097689B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11" y="2414073"/>
            <a:ext cx="4714314" cy="39722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8A40-8B74-25A8-7354-2AA34D25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u="sng" err="1">
                <a:latin typeface="Times New Roman"/>
                <a:ea typeface="+mn-lt"/>
                <a:cs typeface="+mn-lt"/>
              </a:rPr>
              <a:t>Проблема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sz="3200" err="1">
                <a:latin typeface="Times New Roman"/>
                <a:ea typeface="+mn-lt"/>
                <a:cs typeface="+mn-lt"/>
              </a:rPr>
              <a:t>Как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нам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минимизировать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функцию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ошибок</a:t>
            </a:r>
            <a:r>
              <a:rPr lang="en-US" sz="3200">
                <a:latin typeface="Times New Roman"/>
                <a:ea typeface="+mn-lt"/>
                <a:cs typeface="+mn-lt"/>
              </a:rPr>
              <a:t>? </a:t>
            </a:r>
            <a:endParaRPr lang="en-US" sz="3200"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3200">
              <a:latin typeface="Times New Roman"/>
              <a:ea typeface="+mn-lt"/>
              <a:cs typeface="+mn-lt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CCC13-2D61-610D-30F6-1F37C0E8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err="1">
                <a:latin typeface="Times New Roman"/>
                <a:ea typeface="+mj-lt"/>
                <a:cs typeface="+mj-lt"/>
              </a:rPr>
              <a:t>Градиентный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спуск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как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стратегия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обучения</a:t>
            </a:r>
            <a:endParaRPr lang="en-US" sz="4000" b="1" err="1"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9FB90-B5B5-3B68-E282-C83A0B513542}"/>
              </a:ext>
            </a:extLst>
          </p:cNvPr>
          <p:cNvSpPr txBox="1"/>
          <p:nvPr/>
        </p:nvSpPr>
        <p:spPr>
          <a:xfrm>
            <a:off x="336675" y="4186199"/>
            <a:ext cx="5571153" cy="12557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3200" b="1" u="sng" err="1">
                <a:latin typeface="Times New Roman"/>
                <a:ea typeface="+mn-lt"/>
                <a:cs typeface="+mn-lt"/>
              </a:rPr>
              <a:t>Методология</a:t>
            </a:r>
            <a:r>
              <a:rPr lang="en-US" sz="3200">
                <a:latin typeface="Times New Roman"/>
                <a:ea typeface="+mn-lt"/>
                <a:cs typeface="+mn-lt"/>
              </a:rPr>
              <a:t>: </a:t>
            </a:r>
            <a:r>
              <a:rPr lang="en-US" sz="3200" err="1">
                <a:latin typeface="Times New Roman"/>
                <a:ea typeface="+mn-lt"/>
                <a:cs typeface="+mn-lt"/>
              </a:rPr>
              <a:t>итеративный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градиентный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спуск</a:t>
            </a:r>
            <a:endParaRPr lang="en-US">
              <a:latin typeface="Times New Roman"/>
              <a:cs typeface="Times New Roman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D6D40-B109-5194-B862-E39EB4BAA87A}"/>
              </a:ext>
            </a:extLst>
          </p:cNvPr>
          <p:cNvSpPr txBox="1"/>
          <p:nvPr/>
        </p:nvSpPr>
        <p:spPr>
          <a:xfrm>
            <a:off x="833540" y="2506567"/>
            <a:ext cx="587985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i="0" u="sng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Ответ</a:t>
            </a:r>
            <a:r>
              <a:rPr lang="en-US" sz="32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 </a:t>
            </a:r>
            <a:r>
              <a:rPr lang="en-US" sz="3200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Путем</a:t>
            </a:r>
            <a:r>
              <a:rPr lang="en-US" sz="32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корректировки</a:t>
            </a:r>
            <a:r>
              <a:rPr lang="en-US" sz="32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значений</a:t>
            </a:r>
            <a:r>
              <a:rPr lang="en-US" sz="32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lang="en-US" sz="3200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переменных</a:t>
            </a:r>
            <a:r>
              <a:rPr lang="en-US" sz="32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состояния</a:t>
            </a:r>
            <a:r>
              <a:rPr lang="en-US" sz="32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алгоритма</a:t>
            </a:r>
            <a:r>
              <a:rPr lang="en-US" sz="32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0" i="0" u="none" strike="noStrike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обучения</a:t>
            </a:r>
            <a:endParaRPr lang="en-US" sz="320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3E1A7-0718-8CDB-92FB-ACD0D2BE9CEE}"/>
              </a:ext>
            </a:extLst>
          </p:cNvPr>
          <p:cNvSpPr txBox="1"/>
          <p:nvPr/>
        </p:nvSpPr>
        <p:spPr>
          <a:xfrm>
            <a:off x="837597" y="5534764"/>
            <a:ext cx="32100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/>
                <a:ea typeface="+mn-lt"/>
                <a:cs typeface="+mn-lt"/>
              </a:rPr>
              <a:t>ε = ε(</a:t>
            </a:r>
            <a:r>
              <a:rPr lang="en-US" sz="3600" i="1">
                <a:latin typeface="Times New Roman"/>
                <a:ea typeface="+mn-lt"/>
                <a:cs typeface="+mn-lt"/>
              </a:rPr>
              <a:t>v</a:t>
            </a:r>
            <a:r>
              <a:rPr lang="en-US" sz="3600" baseline="-25000">
                <a:latin typeface="Times New Roman"/>
                <a:ea typeface="+mn-lt"/>
                <a:cs typeface="+mn-lt"/>
              </a:rPr>
              <a:t>1</a:t>
            </a:r>
            <a:r>
              <a:rPr lang="en-US" sz="3600">
                <a:latin typeface="Times New Roman"/>
                <a:ea typeface="+mn-lt"/>
                <a:cs typeface="+mn-lt"/>
              </a:rPr>
              <a:t>,</a:t>
            </a:r>
            <a:r>
              <a:rPr lang="en-US" sz="3600" i="1">
                <a:latin typeface="Times New Roman"/>
                <a:ea typeface="+mn-lt"/>
                <a:cs typeface="+mn-lt"/>
              </a:rPr>
              <a:t>v</a:t>
            </a:r>
            <a:r>
              <a:rPr lang="en-US" sz="3600" baseline="-25000">
                <a:latin typeface="Times New Roman"/>
                <a:ea typeface="+mn-lt"/>
                <a:cs typeface="+mn-lt"/>
              </a:rPr>
              <a:t>2</a:t>
            </a:r>
            <a:r>
              <a:rPr lang="en-US" sz="3600">
                <a:latin typeface="Times New Roman"/>
                <a:ea typeface="+mn-lt"/>
                <a:cs typeface="+mn-lt"/>
              </a:rPr>
              <a:t>,...,</a:t>
            </a:r>
            <a:r>
              <a:rPr lang="en-US" sz="3600" i="1" err="1">
                <a:latin typeface="Times New Roman"/>
                <a:ea typeface="+mn-lt"/>
                <a:cs typeface="+mn-lt"/>
              </a:rPr>
              <a:t>v</a:t>
            </a:r>
            <a:r>
              <a:rPr lang="en-US" sz="3600" baseline="-25000" err="1">
                <a:latin typeface="Times New Roman"/>
                <a:ea typeface="+mn-lt"/>
                <a:cs typeface="+mn-lt"/>
              </a:rPr>
              <a:t>k</a:t>
            </a:r>
            <a:r>
              <a:rPr lang="en-US" sz="3600">
                <a:latin typeface="Times New Roman"/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873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90CA-7AC9-70F1-FFD5-A54B7800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err="1">
                <a:latin typeface="Times New Roman"/>
                <a:ea typeface="+mj-lt"/>
                <a:cs typeface="+mj-lt"/>
              </a:rPr>
              <a:t>Градиентный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спуск</a:t>
            </a:r>
            <a:r>
              <a:rPr lang="en-US" sz="4000" b="1">
                <a:latin typeface="Times New Roman"/>
                <a:ea typeface="+mj-lt"/>
                <a:cs typeface="+mj-lt"/>
              </a:rPr>
              <a:t> -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практические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шаги</a:t>
            </a:r>
            <a:endParaRPr lang="en-US" sz="40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602B-CDA5-7084-3B84-BA58D0CB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208"/>
            <a:ext cx="10515600" cy="4647671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Пусть </a:t>
            </a:r>
            <a:r>
              <a:rPr lang="en-US" b="1" i="1">
                <a:ea typeface="+mn-lt"/>
                <a:cs typeface="+mn-lt"/>
              </a:rPr>
              <a:t>w</a:t>
            </a:r>
            <a:r>
              <a:rPr lang="en-US" b="1" i="1" baseline="30000">
                <a:ea typeface="+mn-lt"/>
                <a:cs typeface="+mn-lt"/>
              </a:rPr>
              <a:t>[</a:t>
            </a:r>
            <a:r>
              <a:rPr lang="en-US" b="1" i="1" baseline="30000" err="1">
                <a:ea typeface="+mn-lt"/>
                <a:cs typeface="+mn-lt"/>
              </a:rPr>
              <a:t>i</a:t>
            </a:r>
            <a:r>
              <a:rPr lang="en-US" b="1" i="1" baseline="30000">
                <a:ea typeface="+mn-lt"/>
                <a:cs typeface="+mn-lt"/>
              </a:rPr>
              <a:t>] </a:t>
            </a:r>
            <a:r>
              <a:rPr lang="en-US" err="1">
                <a:ea typeface="+mn-lt"/>
                <a:cs typeface="+mn-lt"/>
              </a:rPr>
              <a:t>значение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вектора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 i="1">
                <a:ea typeface="+mn-lt"/>
                <a:cs typeface="+mn-lt"/>
              </a:rPr>
              <a:t>w</a:t>
            </a:r>
            <a:r>
              <a:rPr lang="en-US" i="1" baseline="-25000">
                <a:ea typeface="+mn-lt"/>
                <a:cs typeface="+mn-lt"/>
              </a:rPr>
              <a:t>0 </a:t>
            </a:r>
            <a:r>
              <a:rPr lang="en-US" i="1">
                <a:ea typeface="+mn-lt"/>
                <a:cs typeface="+mn-lt"/>
              </a:rPr>
              <a:t>, w</a:t>
            </a:r>
            <a:r>
              <a:rPr lang="en-US" i="1" baseline="-25000">
                <a:ea typeface="+mn-lt"/>
                <a:cs typeface="+mn-lt"/>
              </a:rPr>
              <a:t>1 </a:t>
            </a:r>
            <a:r>
              <a:rPr lang="en-US" i="1">
                <a:ea typeface="+mn-lt"/>
                <a:cs typeface="+mn-lt"/>
              </a:rPr>
              <a:t>, w</a:t>
            </a:r>
            <a:r>
              <a:rPr lang="en-US" i="1" baseline="-25000">
                <a:ea typeface="+mn-lt"/>
                <a:cs typeface="+mn-lt"/>
              </a:rPr>
              <a:t>2 </a:t>
            </a:r>
            <a:r>
              <a:rPr lang="en-US" i="1">
                <a:ea typeface="+mn-lt"/>
                <a:cs typeface="+mn-lt"/>
              </a:rPr>
              <a:t>,…, </a:t>
            </a:r>
            <a:r>
              <a:rPr lang="en-US" i="1" err="1">
                <a:ea typeface="+mn-lt"/>
                <a:cs typeface="+mn-lt"/>
              </a:rPr>
              <a:t>w</a:t>
            </a:r>
            <a:r>
              <a:rPr lang="en-US" i="1" baseline="-25000" err="1">
                <a:ea typeface="+mn-lt"/>
                <a:cs typeface="+mn-lt"/>
              </a:rPr>
              <a:t>n</a:t>
            </a:r>
            <a:r>
              <a:rPr lang="en-US">
                <a:ea typeface="+mn-lt"/>
                <a:cs typeface="+mn-lt"/>
              </a:rPr>
              <a:t>) 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шаге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i</a:t>
            </a:r>
            <a:endParaRPr lang="en-US" i="1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Пусть </a:t>
            </a:r>
            <a:r>
              <a:rPr lang="en-US" b="1">
                <a:ea typeface="+mn-lt"/>
                <a:cs typeface="+mn-lt"/>
              </a:rPr>
              <a:t>∇ε</a:t>
            </a:r>
            <a:r>
              <a:rPr lang="en-US" baseline="-2500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= [ ∂ε/∂w</a:t>
            </a:r>
            <a:r>
              <a:rPr lang="en-US" baseline="-25000">
                <a:ea typeface="+mn-lt"/>
                <a:cs typeface="+mn-lt"/>
              </a:rPr>
              <a:t>0</a:t>
            </a:r>
            <a:r>
              <a:rPr lang="en-US">
                <a:ea typeface="+mn-lt"/>
                <a:cs typeface="+mn-lt"/>
              </a:rPr>
              <a:t>, ∂ε/∂w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, ∂ε/∂w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, ... , ∂ε/∂</a:t>
            </a:r>
            <a:r>
              <a:rPr lang="en-US" err="1">
                <a:ea typeface="+mn-lt"/>
                <a:cs typeface="+mn-lt"/>
              </a:rPr>
              <a:t>w</a:t>
            </a:r>
            <a:r>
              <a:rPr lang="en-US" baseline="-25000" err="1">
                <a:ea typeface="+mn-lt"/>
                <a:cs typeface="+mn-lt"/>
              </a:rPr>
              <a:t>n</a:t>
            </a:r>
            <a:r>
              <a:rPr lang="en-US">
                <a:ea typeface="+mn-lt"/>
                <a:cs typeface="+mn-lt"/>
              </a:rPr>
              <a:t> ] </a:t>
            </a:r>
            <a:endParaRPr lang="en-US" i="1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Пусть </a:t>
            </a:r>
            <a:r>
              <a:rPr lang="en-US" b="1">
                <a:ea typeface="+mn-lt"/>
                <a:cs typeface="+mn-lt"/>
              </a:rPr>
              <a:t>η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скорость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обучения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err="1">
                <a:ea typeface="+mn-lt"/>
                <a:cs typeface="+mn-lt"/>
              </a:rPr>
              <a:t>Цель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b="1">
                <a:ea typeface="+mn-lt"/>
                <a:cs typeface="+mn-lt"/>
              </a:rPr>
              <a:t>min ε(</a:t>
            </a:r>
            <a:r>
              <a:rPr lang="en-US" b="1" i="1">
                <a:ea typeface="+mn-lt"/>
                <a:cs typeface="+mn-lt"/>
              </a:rPr>
              <a:t>w</a:t>
            </a:r>
            <a:r>
              <a:rPr lang="en-US" b="1" i="1" baseline="-25000">
                <a:ea typeface="+mn-lt"/>
                <a:cs typeface="+mn-lt"/>
              </a:rPr>
              <a:t>(i</a:t>
            </a:r>
            <a:r>
              <a:rPr lang="en-US" baseline="-25000"/>
              <a:t>≥</a:t>
            </a:r>
            <a:r>
              <a:rPr lang="en-US" b="1" i="1" baseline="-25000">
                <a:ea typeface="+mn-lt"/>
                <a:cs typeface="+mn-lt"/>
              </a:rPr>
              <a:t>0)</a:t>
            </a:r>
            <a:r>
              <a:rPr lang="en-US" b="1">
                <a:ea typeface="+mn-lt"/>
                <a:cs typeface="+mn-lt"/>
              </a:rPr>
              <a:t>)</a:t>
            </a:r>
            <a:r>
              <a:rPr lang="en-US">
                <a:ea typeface="+mn-lt"/>
                <a:cs typeface="+mn-lt"/>
              </a:rPr>
              <a:t> = ε(</a:t>
            </a:r>
            <a:r>
              <a:rPr lang="en-US" i="1">
                <a:ea typeface="+mn-lt"/>
                <a:cs typeface="+mn-lt"/>
              </a:rPr>
              <a:t>w</a:t>
            </a:r>
            <a:r>
              <a:rPr lang="en-US" i="1" baseline="-25000">
                <a:ea typeface="+mn-lt"/>
                <a:cs typeface="+mn-lt"/>
              </a:rPr>
              <a:t>0</a:t>
            </a:r>
            <a:r>
              <a:rPr lang="en-US" i="1">
                <a:ea typeface="+mn-lt"/>
                <a:cs typeface="+mn-lt"/>
              </a:rPr>
              <a:t>, w</a:t>
            </a:r>
            <a:r>
              <a:rPr lang="en-US" i="1" baseline="-25000">
                <a:ea typeface="+mn-lt"/>
                <a:cs typeface="+mn-lt"/>
              </a:rPr>
              <a:t>1</a:t>
            </a:r>
            <a:r>
              <a:rPr lang="en-US" i="1">
                <a:ea typeface="+mn-lt"/>
                <a:cs typeface="+mn-lt"/>
              </a:rPr>
              <a:t>, w</a:t>
            </a:r>
            <a:r>
              <a:rPr lang="en-US" i="1" baseline="-25000">
                <a:ea typeface="+mn-lt"/>
                <a:cs typeface="+mn-lt"/>
              </a:rPr>
              <a:t>2</a:t>
            </a:r>
            <a:r>
              <a:rPr lang="en-US" i="1">
                <a:ea typeface="+mn-lt"/>
                <a:cs typeface="+mn-lt"/>
              </a:rPr>
              <a:t>, …, </a:t>
            </a:r>
            <a:r>
              <a:rPr lang="en-US" i="1" err="1">
                <a:ea typeface="+mn-lt"/>
                <a:cs typeface="+mn-lt"/>
              </a:rPr>
              <a:t>w</a:t>
            </a:r>
            <a:r>
              <a:rPr lang="en-US" i="1" baseline="-25000" err="1">
                <a:ea typeface="+mn-lt"/>
                <a:cs typeface="+mn-lt"/>
              </a:rPr>
              <a:t>n</a:t>
            </a:r>
            <a:r>
              <a:rPr lang="en-US">
                <a:ea typeface="+mn-lt"/>
                <a:cs typeface="+mn-lt"/>
              </a:rPr>
              <a:t>)  ,  ε:ℝ</a:t>
            </a:r>
            <a:r>
              <a:rPr lang="en-US" baseline="30000">
                <a:ea typeface="+mn-lt"/>
                <a:cs typeface="+mn-lt"/>
              </a:rPr>
              <a:t>n+1</a:t>
            </a:r>
            <a:r>
              <a:rPr lang="en-US">
                <a:latin typeface="Times New Roman"/>
                <a:ea typeface="+mn-lt"/>
                <a:cs typeface="Times New Roman"/>
              </a:rPr>
              <a:t>⟶</a:t>
            </a:r>
            <a:r>
              <a:rPr lang="en-US">
                <a:ea typeface="+mn-lt"/>
                <a:cs typeface="+mn-lt"/>
              </a:rPr>
              <a:t>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aseline="-250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4ED71-0B07-5AC4-440C-5C3F0024260E}"/>
              </a:ext>
            </a:extLst>
          </p:cNvPr>
          <p:cNvSpPr txBox="1"/>
          <p:nvPr/>
        </p:nvSpPr>
        <p:spPr>
          <a:xfrm>
            <a:off x="4654021" y="5180540"/>
            <a:ext cx="289454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1" i="1">
                <a:latin typeface="Calibri Light"/>
                <a:cs typeface="Calibri"/>
              </a:rPr>
              <a:t>w</a:t>
            </a:r>
            <a:r>
              <a:rPr lang="en-US" sz="2800" b="1" i="1" baseline="30000">
                <a:latin typeface="Calibri Light"/>
                <a:cs typeface="Calibri"/>
              </a:rPr>
              <a:t>[i+1]</a:t>
            </a:r>
            <a:r>
              <a:rPr lang="en-US" sz="2800" b="1">
                <a:latin typeface="Calibri Light"/>
                <a:cs typeface="Calibri"/>
              </a:rPr>
              <a:t> = </a:t>
            </a:r>
            <a:r>
              <a:rPr lang="en-US" sz="2800" b="1" i="1">
                <a:latin typeface="Calibri Light"/>
                <a:cs typeface="Calibri"/>
              </a:rPr>
              <a:t>w</a:t>
            </a:r>
            <a:r>
              <a:rPr lang="en-US" sz="2800" b="1" i="1" baseline="30000">
                <a:latin typeface="Calibri Light"/>
                <a:cs typeface="Calibri"/>
              </a:rPr>
              <a:t>[</a:t>
            </a:r>
            <a:r>
              <a:rPr lang="en-US" sz="2800" b="1" i="1" baseline="30000" err="1">
                <a:latin typeface="Calibri Light"/>
                <a:cs typeface="Calibri"/>
              </a:rPr>
              <a:t>i</a:t>
            </a:r>
            <a:r>
              <a:rPr lang="en-US" sz="2800" b="1" i="1" baseline="30000">
                <a:latin typeface="Calibri Light"/>
                <a:cs typeface="Calibri"/>
              </a:rPr>
              <a:t>]</a:t>
            </a:r>
            <a:r>
              <a:rPr lang="en-US" sz="2800" b="1">
                <a:latin typeface="Calibri Light"/>
                <a:cs typeface="Calibri"/>
              </a:rPr>
              <a:t> - </a:t>
            </a:r>
            <a:r>
              <a:rPr lang="en-US" sz="2800" b="1" err="1">
                <a:latin typeface="Calibri Light"/>
                <a:cs typeface="Calibri"/>
              </a:rPr>
              <a:t>η</a:t>
            </a:r>
            <a:r>
              <a:rPr lang="en-US" sz="2800" b="1" err="1">
                <a:latin typeface="Times New Roman"/>
                <a:cs typeface="Calibri"/>
              </a:rPr>
              <a:t>∇</a:t>
            </a:r>
            <a:r>
              <a:rPr lang="en-US" sz="2800" b="1" err="1">
                <a:latin typeface="Calibri Light"/>
                <a:cs typeface="Calibri"/>
              </a:rPr>
              <a:t>ε</a:t>
            </a:r>
            <a:endParaRPr lang="en-US" sz="2800" b="1" baseline="30000" err="1">
              <a:latin typeface="Calibri Light"/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935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5CCB1-6888-5DF7-227D-B4E58861D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84" y="1836208"/>
            <a:ext cx="1112943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u="sng" err="1">
                <a:latin typeface="Times New Roman"/>
                <a:ea typeface="+mn-lt"/>
                <a:cs typeface="+mn-lt"/>
              </a:rPr>
              <a:t>Предположение</a:t>
            </a:r>
            <a:r>
              <a:rPr lang="en-US" sz="3200">
                <a:latin typeface="Times New Roman"/>
                <a:ea typeface="+mn-lt"/>
                <a:cs typeface="+mn-lt"/>
              </a:rPr>
              <a:t>: </a:t>
            </a:r>
            <a:r>
              <a:rPr lang="en-US" sz="3200">
                <a:latin typeface="Times New Roman"/>
                <a:ea typeface="+mn-lt"/>
                <a:cs typeface="Times New Roman"/>
              </a:rPr>
              <a:t>ȳ</a:t>
            </a:r>
            <a:r>
              <a:rPr lang="en-US" sz="3200">
                <a:latin typeface="Times New Roman"/>
                <a:ea typeface="+mn-lt"/>
                <a:cs typeface="+mn-lt"/>
              </a:rPr>
              <a:t> = w</a:t>
            </a:r>
            <a:r>
              <a:rPr lang="en-US" sz="3200" baseline="-25000">
                <a:latin typeface="Times New Roman"/>
                <a:ea typeface="+mn-lt"/>
                <a:cs typeface="+mn-lt"/>
              </a:rPr>
              <a:t>0</a:t>
            </a:r>
            <a:r>
              <a:rPr lang="en-US" sz="3200">
                <a:latin typeface="Times New Roman"/>
                <a:ea typeface="+mn-lt"/>
                <a:cs typeface="+mn-lt"/>
              </a:rPr>
              <a:t>+ x</a:t>
            </a:r>
            <a:r>
              <a:rPr lang="en-US" sz="3200" baseline="-25000">
                <a:latin typeface="Times New Roman"/>
                <a:ea typeface="+mn-lt"/>
                <a:cs typeface="+mn-lt"/>
              </a:rPr>
              <a:t>1</a:t>
            </a:r>
            <a:r>
              <a:rPr lang="en-US" sz="3200">
                <a:latin typeface="Times New Roman"/>
                <a:ea typeface="+mn-lt"/>
                <a:cs typeface="+mn-lt"/>
              </a:rPr>
              <a:t>w</a:t>
            </a:r>
            <a:r>
              <a:rPr lang="en-US" sz="3200" baseline="-25000">
                <a:latin typeface="Times New Roman"/>
                <a:ea typeface="+mn-lt"/>
                <a:cs typeface="+mn-lt"/>
              </a:rPr>
              <a:t>1</a:t>
            </a:r>
            <a:r>
              <a:rPr lang="en-US" sz="3200">
                <a:latin typeface="Times New Roman"/>
                <a:ea typeface="+mn-lt"/>
                <a:cs typeface="+mn-lt"/>
              </a:rPr>
              <a:t>+ x</a:t>
            </a:r>
            <a:r>
              <a:rPr lang="en-US" sz="3200" baseline="-25000">
                <a:latin typeface="Times New Roman"/>
                <a:ea typeface="+mn-lt"/>
                <a:cs typeface="+mn-lt"/>
              </a:rPr>
              <a:t>2</a:t>
            </a:r>
            <a:r>
              <a:rPr lang="en-US" sz="3200">
                <a:latin typeface="Times New Roman"/>
                <a:ea typeface="+mn-lt"/>
                <a:cs typeface="+mn-lt"/>
              </a:rPr>
              <a:t>w</a:t>
            </a:r>
            <a:r>
              <a:rPr lang="en-US" sz="3200" baseline="-25000">
                <a:latin typeface="Times New Roman"/>
                <a:ea typeface="+mn-lt"/>
                <a:cs typeface="+mn-lt"/>
              </a:rPr>
              <a:t>2</a:t>
            </a:r>
            <a:r>
              <a:rPr lang="en-US" sz="3200">
                <a:latin typeface="Times New Roman"/>
                <a:ea typeface="+mn-lt"/>
                <a:cs typeface="+mn-lt"/>
              </a:rPr>
              <a:t>+ x</a:t>
            </a:r>
            <a:r>
              <a:rPr lang="en-US" sz="3200" baseline="-25000">
                <a:latin typeface="Times New Roman"/>
                <a:ea typeface="+mn-lt"/>
                <a:cs typeface="+mn-lt"/>
              </a:rPr>
              <a:t>3</a:t>
            </a:r>
            <a:r>
              <a:rPr lang="en-US" sz="3200">
                <a:latin typeface="Times New Roman"/>
                <a:ea typeface="+mn-lt"/>
                <a:cs typeface="+mn-lt"/>
              </a:rPr>
              <a:t>w</a:t>
            </a:r>
            <a:r>
              <a:rPr lang="en-US" sz="3200" baseline="-25000">
                <a:latin typeface="Times New Roman"/>
                <a:ea typeface="+mn-lt"/>
                <a:cs typeface="+mn-lt"/>
              </a:rPr>
              <a:t>3</a:t>
            </a:r>
            <a:r>
              <a:rPr lang="en-US" sz="3200">
                <a:latin typeface="Times New Roman"/>
                <a:ea typeface="+mn-lt"/>
                <a:cs typeface="+mn-lt"/>
              </a:rPr>
              <a:t>+ ... + </a:t>
            </a:r>
            <a:r>
              <a:rPr lang="en-US" sz="3200" err="1">
                <a:latin typeface="Times New Roman"/>
                <a:ea typeface="+mn-lt"/>
                <a:cs typeface="+mn-lt"/>
              </a:rPr>
              <a:t>x</a:t>
            </a:r>
            <a:r>
              <a:rPr lang="en-US" sz="3200" baseline="-25000" err="1">
                <a:latin typeface="Times New Roman"/>
                <a:ea typeface="+mn-lt"/>
                <a:cs typeface="+mn-lt"/>
              </a:rPr>
              <a:t>n</a:t>
            </a:r>
            <a:r>
              <a:rPr lang="en-US" sz="3200" err="1">
                <a:latin typeface="Times New Roman"/>
                <a:ea typeface="+mn-lt"/>
                <a:cs typeface="+mn-lt"/>
              </a:rPr>
              <a:t>w</a:t>
            </a:r>
            <a:r>
              <a:rPr lang="en-US" sz="3200" baseline="-25000" err="1">
                <a:latin typeface="Times New Roman"/>
                <a:ea typeface="+mn-lt"/>
                <a:cs typeface="+mn-lt"/>
              </a:rPr>
              <a:t>n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3200" u="sng" err="1">
                <a:latin typeface="Times New Roman"/>
                <a:ea typeface="+mn-lt"/>
                <a:cs typeface="+mn-lt"/>
              </a:rPr>
              <a:t>Функция</a:t>
            </a:r>
            <a:r>
              <a:rPr lang="en-US" sz="3200" u="sng">
                <a:latin typeface="Times New Roman"/>
                <a:ea typeface="+mn-lt"/>
                <a:cs typeface="+mn-lt"/>
              </a:rPr>
              <a:t> </a:t>
            </a:r>
            <a:r>
              <a:rPr lang="en-US" sz="3200" u="sng" err="1">
                <a:latin typeface="Times New Roman"/>
                <a:ea typeface="+mn-lt"/>
                <a:cs typeface="+mn-lt"/>
              </a:rPr>
              <a:t>ошибки</a:t>
            </a:r>
            <a:r>
              <a:rPr lang="en-US" sz="3200">
                <a:latin typeface="Times New Roman"/>
                <a:ea typeface="+mn-lt"/>
                <a:cs typeface="+mn-lt"/>
              </a:rPr>
              <a:t>:  </a:t>
            </a:r>
            <a:r>
              <a:rPr lang="en-US" sz="3200">
                <a:latin typeface="Calibri"/>
                <a:ea typeface="+mn-lt"/>
                <a:cs typeface="+mn-lt"/>
              </a:rPr>
              <a:t>ε = </a:t>
            </a:r>
            <a:r>
              <a:rPr lang="en-US" sz="3600">
                <a:latin typeface="Times New Roman"/>
                <a:ea typeface="+mn-lt"/>
                <a:cs typeface="+mn-lt"/>
              </a:rPr>
              <a:t>Σ</a:t>
            </a:r>
            <a:r>
              <a:rPr lang="en-US" sz="3200">
                <a:latin typeface="Times New Roman"/>
                <a:ea typeface="+mn-lt"/>
                <a:cs typeface="+mn-lt"/>
              </a:rPr>
              <a:t>(y-ȳ)</a:t>
            </a:r>
            <a:r>
              <a:rPr lang="en-US" sz="32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3200">
                <a:latin typeface="Times New Roman"/>
                <a:ea typeface="+mn-lt"/>
                <a:cs typeface="+mn-lt"/>
              </a:rPr>
              <a:t> (</a:t>
            </a:r>
            <a:r>
              <a:rPr lang="en-US" sz="3200" i="1">
                <a:latin typeface="Times New Roman"/>
                <a:ea typeface="+mn-lt"/>
                <a:cs typeface="+mn-lt"/>
              </a:rPr>
              <a:t>L</a:t>
            </a:r>
            <a:r>
              <a:rPr lang="en-US" sz="3200" i="1" baseline="-25000">
                <a:latin typeface="Times New Roman"/>
                <a:ea typeface="+mn-lt"/>
                <a:cs typeface="+mn-lt"/>
              </a:rPr>
              <a:t>2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норма</a:t>
            </a:r>
            <a:r>
              <a:rPr lang="en-US" sz="3200">
                <a:latin typeface="Times New Roman"/>
                <a:ea typeface="+mn-lt"/>
                <a:cs typeface="+mn-lt"/>
              </a:rPr>
              <a:t> = </a:t>
            </a:r>
            <a:r>
              <a:rPr lang="en-US" sz="320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M</a:t>
            </a:r>
            <a:r>
              <a:rPr lang="en-US" sz="3200">
                <a:latin typeface="Times New Roman"/>
                <a:ea typeface="+mn-lt"/>
                <a:cs typeface="+mn-lt"/>
              </a:rPr>
              <a:t>ean </a:t>
            </a:r>
            <a:r>
              <a:rPr lang="en-US" sz="320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S</a:t>
            </a:r>
            <a:r>
              <a:rPr lang="en-US" sz="3200">
                <a:latin typeface="Times New Roman"/>
                <a:ea typeface="+mn-lt"/>
                <a:cs typeface="+mn-lt"/>
              </a:rPr>
              <a:t>quare </a:t>
            </a:r>
            <a:r>
              <a:rPr lang="en-US" sz="320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E</a:t>
            </a:r>
            <a:r>
              <a:rPr lang="en-US" sz="3200">
                <a:latin typeface="Times New Roman"/>
                <a:ea typeface="+mn-lt"/>
                <a:cs typeface="+mn-lt"/>
              </a:rPr>
              <a:t>rror)</a:t>
            </a:r>
            <a:endParaRPr lang="en-US" sz="3200">
              <a:latin typeface="Times New Roman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3200" u="sng" err="1">
                <a:latin typeface="Times New Roman"/>
                <a:ea typeface="+mn-lt"/>
                <a:cs typeface="+mn-lt"/>
              </a:rPr>
              <a:t>Градиент</a:t>
            </a:r>
            <a:r>
              <a:rPr lang="en-US" sz="3200">
                <a:latin typeface="Times New Roman"/>
                <a:ea typeface="+mn-lt"/>
                <a:cs typeface="+mn-lt"/>
              </a:rPr>
              <a:t>: (</a:t>
            </a:r>
            <a:r>
              <a:rPr lang="en-US" sz="3200">
                <a:ea typeface="+mn-lt"/>
                <a:cs typeface="+mn-lt"/>
              </a:rPr>
              <a:t>2/n)</a:t>
            </a:r>
            <a:r>
              <a:rPr lang="en-US" sz="3200">
                <a:latin typeface="Times New Roman"/>
                <a:ea typeface="+mn-lt"/>
                <a:cs typeface="Times New Roman"/>
              </a:rPr>
              <a:t>Σ</a:t>
            </a:r>
            <a:r>
              <a:rPr lang="en-US" sz="3200">
                <a:ea typeface="+mn-lt"/>
                <a:cs typeface="+mn-lt"/>
              </a:rPr>
              <a:t>(</a:t>
            </a:r>
            <a:r>
              <a:rPr lang="en-US" sz="3200">
                <a:latin typeface="Times New Roman"/>
                <a:ea typeface="+mn-lt"/>
                <a:cs typeface="Times New Roman"/>
              </a:rPr>
              <a:t>ȳ</a:t>
            </a:r>
            <a:r>
              <a:rPr lang="en-US" sz="3200">
                <a:ea typeface="+mn-lt"/>
                <a:cs typeface="+mn-lt"/>
              </a:rPr>
              <a:t>-</a:t>
            </a:r>
            <a:r>
              <a:rPr lang="en-US" sz="3200">
                <a:latin typeface="Times New Roman"/>
                <a:ea typeface="+mn-lt"/>
                <a:cs typeface="Times New Roman"/>
              </a:rPr>
              <a:t>y</a:t>
            </a:r>
            <a:r>
              <a:rPr lang="en-US" sz="3200">
                <a:ea typeface="+mn-lt"/>
                <a:cs typeface="+mn-lt"/>
              </a:rPr>
              <a:t>) </a:t>
            </a:r>
            <a:r>
              <a:rPr lang="en-US" sz="3200">
                <a:latin typeface="Times New Roman"/>
                <a:ea typeface="+mn-lt"/>
                <a:cs typeface="+mn-lt"/>
              </a:rPr>
              <a:t>[</a:t>
            </a:r>
            <a:r>
              <a:rPr lang="en-US" sz="3200">
                <a:latin typeface="Times New Roman"/>
                <a:ea typeface="+mn-lt"/>
                <a:cs typeface="Times New Roman"/>
              </a:rPr>
              <a:t>1</a:t>
            </a:r>
            <a:r>
              <a:rPr lang="en-US" sz="3200">
                <a:ea typeface="+mn-lt"/>
                <a:cs typeface="+mn-lt"/>
              </a:rPr>
              <a:t>, x</a:t>
            </a:r>
            <a:r>
              <a:rPr lang="en-US" sz="3200" baseline="-25000">
                <a:ea typeface="+mn-lt"/>
                <a:cs typeface="+mn-lt"/>
              </a:rPr>
              <a:t>1</a:t>
            </a:r>
            <a:r>
              <a:rPr lang="en-US" sz="3200">
                <a:ea typeface="+mn-lt"/>
                <a:cs typeface="+mn-lt"/>
              </a:rPr>
              <a:t>, ..., </a:t>
            </a:r>
            <a:r>
              <a:rPr lang="en-US" sz="3200" err="1">
                <a:ea typeface="+mn-lt"/>
                <a:cs typeface="+mn-lt"/>
              </a:rPr>
              <a:t>x</a:t>
            </a:r>
            <a:r>
              <a:rPr lang="en-US" sz="3200" baseline="-25000" err="1">
                <a:ea typeface="+mn-lt"/>
                <a:cs typeface="+mn-lt"/>
              </a:rPr>
              <a:t>n</a:t>
            </a:r>
            <a:r>
              <a:rPr lang="en-US" sz="3200">
                <a:ea typeface="+mn-lt"/>
                <a:cs typeface="+mn-lt"/>
              </a:rPr>
              <a:t>]</a:t>
            </a:r>
            <a:endParaRPr lang="en-US" sz="3200" err="1">
              <a:latin typeface="Times New Roman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3200" u="sng" err="1">
                <a:latin typeface="Times New Roman"/>
                <a:ea typeface="+mn-lt"/>
                <a:cs typeface="+mn-lt"/>
              </a:rPr>
              <a:t>Преимущества</a:t>
            </a:r>
            <a:r>
              <a:rPr lang="en-US" sz="3200">
                <a:latin typeface="Times New Roman"/>
                <a:ea typeface="+mn-lt"/>
                <a:cs typeface="+mn-lt"/>
              </a:rPr>
              <a:t>: </a:t>
            </a:r>
            <a:r>
              <a:rPr lang="en-US" sz="3200" err="1">
                <a:latin typeface="Times New Roman"/>
                <a:ea typeface="+mn-lt"/>
                <a:cs typeface="+mn-lt"/>
              </a:rPr>
              <a:t>Простые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вычисления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для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большого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объема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данных</a:t>
            </a:r>
            <a:r>
              <a:rPr lang="en-US" sz="3200">
                <a:latin typeface="Times New Roman"/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3200" u="sng" err="1">
                <a:latin typeface="Times New Roman"/>
                <a:ea typeface="+mn-lt"/>
                <a:cs typeface="+mn-lt"/>
              </a:rPr>
              <a:t>Недостатки</a:t>
            </a:r>
            <a:r>
              <a:rPr lang="en-US" sz="3200">
                <a:latin typeface="Times New Roman"/>
                <a:ea typeface="+mn-lt"/>
                <a:cs typeface="+mn-lt"/>
              </a:rPr>
              <a:t>: </a:t>
            </a:r>
            <a:r>
              <a:rPr lang="en-US" sz="3200" err="1">
                <a:latin typeface="Times New Roman"/>
                <a:ea typeface="+mn-lt"/>
                <a:cs typeface="+mn-lt"/>
              </a:rPr>
              <a:t>Могут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быть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смоделированы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только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линейно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разделяемые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latin typeface="Times New Roman"/>
                <a:ea typeface="+mn-lt"/>
                <a:cs typeface="+mn-lt"/>
              </a:rPr>
              <a:t>данные</a:t>
            </a:r>
            <a:r>
              <a:rPr lang="en-US" sz="3200">
                <a:latin typeface="Times New Roman"/>
                <a:ea typeface="+mn-lt"/>
                <a:cs typeface="+mn-lt"/>
              </a:rPr>
              <a:t>.</a:t>
            </a:r>
            <a:endParaRPr lang="en-US" sz="3200">
              <a:latin typeface="Times New Roman"/>
              <a:cs typeface="Calibri" panose="020F0502020204030204"/>
            </a:endParaRPr>
          </a:p>
          <a:p>
            <a:endParaRPr lang="en-US" sz="3200">
              <a:cs typeface="Calibri" panose="020F0502020204030204"/>
            </a:endParaRPr>
          </a:p>
          <a:p>
            <a:pPr algn="ctr"/>
            <a:endParaRPr lang="en-US" sz="3200" baseline="-2500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DE4CA-AC21-F513-5B46-7E9934D4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err="1">
                <a:latin typeface="Times New Roman"/>
                <a:ea typeface="+mj-lt"/>
                <a:cs typeface="+mj-lt"/>
              </a:rPr>
              <a:t>Решение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линейной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регрессии</a:t>
            </a:r>
            <a:r>
              <a:rPr lang="en-US" sz="4000" b="1">
                <a:latin typeface="Times New Roman"/>
                <a:ea typeface="+mj-lt"/>
                <a:cs typeface="+mj-lt"/>
              </a:rPr>
              <a:t> с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помощью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алгоритма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градиентного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спуска</a:t>
            </a:r>
            <a:r>
              <a:rPr lang="en-US" sz="4000" b="1">
                <a:latin typeface="Times New Roman"/>
                <a:ea typeface="+mj-lt"/>
                <a:cs typeface="+mj-lt"/>
              </a:rPr>
              <a:t> </a:t>
            </a:r>
            <a:endParaRPr lang="en-US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73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68D0-0E56-D035-7901-04F8657A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err="1">
                <a:latin typeface="Times New Roman"/>
                <a:ea typeface="+mj-lt"/>
                <a:cs typeface="+mj-lt"/>
              </a:rPr>
              <a:t>Персептрон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как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основа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нейронных</a:t>
            </a:r>
            <a:r>
              <a:rPr lang="en-US" sz="4000" b="1">
                <a:latin typeface="Times New Roman"/>
                <a:ea typeface="+mj-lt"/>
                <a:cs typeface="+mj-lt"/>
              </a:rPr>
              <a:t> </a:t>
            </a:r>
            <a:r>
              <a:rPr lang="en-US" sz="4000" b="1" err="1">
                <a:latin typeface="Times New Roman"/>
                <a:ea typeface="+mj-lt"/>
                <a:cs typeface="+mj-lt"/>
              </a:rPr>
              <a:t>сетей</a:t>
            </a:r>
            <a:endParaRPr lang="en-US" sz="4000" b="1">
              <a:latin typeface="Times New Roman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626AA-BD97-D057-2BF0-96B94E8C2329}"/>
              </a:ext>
            </a:extLst>
          </p:cNvPr>
          <p:cNvSpPr txBox="1"/>
          <p:nvPr/>
        </p:nvSpPr>
        <p:spPr>
          <a:xfrm>
            <a:off x="1981695" y="5116286"/>
            <a:ext cx="821574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sz="3200" err="1">
                <a:ea typeface="+mn-lt"/>
                <a:cs typeface="+mn-lt"/>
              </a:rPr>
              <a:t>в</a:t>
            </a:r>
            <a:r>
              <a:rPr lang="en-US" sz="3200" err="1">
                <a:latin typeface="Times New Roman"/>
                <a:ea typeface="+mn-lt"/>
                <a:cs typeface="+mn-lt"/>
              </a:rPr>
              <a:t>ыход</a:t>
            </a:r>
            <a:r>
              <a:rPr lang="en-US" sz="3200">
                <a:latin typeface="Times New Roman"/>
                <a:ea typeface="+mn-lt"/>
                <a:cs typeface="+mn-lt"/>
              </a:rPr>
              <a:t> </a:t>
            </a:r>
            <a:r>
              <a:rPr lang="en-US" sz="3200">
                <a:latin typeface="Times New Roman"/>
                <a:cs typeface="Calibri"/>
              </a:rPr>
              <a:t>= </a:t>
            </a:r>
            <a:r>
              <a:rPr lang="en-US" sz="3200" i="1">
                <a:latin typeface="Times New Roman"/>
                <a:cs typeface="Calibri"/>
              </a:rPr>
              <a:t>f</a:t>
            </a:r>
            <a:r>
              <a:rPr lang="en-US" sz="3200">
                <a:latin typeface="Times New Roman"/>
                <a:cs typeface="Calibri"/>
              </a:rPr>
              <a:t>(</a:t>
            </a:r>
            <a:r>
              <a:rPr lang="en-US" sz="3200" i="1">
                <a:latin typeface="Times New Roman"/>
                <a:cs typeface="Times New Roman"/>
              </a:rPr>
              <a:t>w</a:t>
            </a:r>
            <a:r>
              <a:rPr lang="en-US" sz="3200" i="1" baseline="-25000">
                <a:latin typeface="Times New Roman"/>
                <a:cs typeface="Times New Roman"/>
              </a:rPr>
              <a:t>0</a:t>
            </a:r>
            <a:r>
              <a:rPr lang="en-US" sz="3200" i="1">
                <a:latin typeface="Times New Roman"/>
                <a:cs typeface="Times New Roman"/>
              </a:rPr>
              <a:t>+ x</a:t>
            </a:r>
            <a:r>
              <a:rPr lang="en-US" sz="3200" i="1" baseline="-25000">
                <a:latin typeface="Times New Roman"/>
                <a:cs typeface="Times New Roman"/>
              </a:rPr>
              <a:t>1</a:t>
            </a:r>
            <a:r>
              <a:rPr lang="en-US" sz="3200" i="1">
                <a:latin typeface="Times New Roman"/>
                <a:cs typeface="Times New Roman"/>
              </a:rPr>
              <a:t>w</a:t>
            </a:r>
            <a:r>
              <a:rPr lang="en-US" sz="3200" i="1" baseline="-25000">
                <a:latin typeface="Times New Roman"/>
                <a:cs typeface="Times New Roman"/>
              </a:rPr>
              <a:t>1</a:t>
            </a:r>
            <a:r>
              <a:rPr lang="en-US" sz="3200" i="1">
                <a:latin typeface="Times New Roman"/>
                <a:cs typeface="Times New Roman"/>
              </a:rPr>
              <a:t>+ x</a:t>
            </a:r>
            <a:r>
              <a:rPr lang="en-US" sz="3200" i="1" baseline="-25000">
                <a:latin typeface="Times New Roman"/>
                <a:cs typeface="Times New Roman"/>
              </a:rPr>
              <a:t>2</a:t>
            </a:r>
            <a:r>
              <a:rPr lang="en-US" sz="3200" i="1">
                <a:latin typeface="Times New Roman"/>
                <a:cs typeface="Times New Roman"/>
              </a:rPr>
              <a:t>w</a:t>
            </a:r>
            <a:r>
              <a:rPr lang="en-US" sz="3200" i="1" baseline="-25000">
                <a:latin typeface="Times New Roman"/>
                <a:cs typeface="Times New Roman"/>
              </a:rPr>
              <a:t>2</a:t>
            </a:r>
            <a:r>
              <a:rPr lang="en-US" sz="3200" i="1">
                <a:latin typeface="Times New Roman"/>
                <a:cs typeface="Times New Roman"/>
              </a:rPr>
              <a:t>+ x</a:t>
            </a:r>
            <a:r>
              <a:rPr lang="en-US" sz="3200" i="1" baseline="-25000">
                <a:latin typeface="Times New Roman"/>
                <a:cs typeface="Times New Roman"/>
              </a:rPr>
              <a:t>3</a:t>
            </a:r>
            <a:r>
              <a:rPr lang="en-US" sz="3200" i="1">
                <a:latin typeface="Times New Roman"/>
                <a:cs typeface="Times New Roman"/>
              </a:rPr>
              <a:t>w</a:t>
            </a:r>
            <a:r>
              <a:rPr lang="en-US" sz="3200" i="1" baseline="-25000">
                <a:latin typeface="Times New Roman"/>
                <a:cs typeface="Times New Roman"/>
              </a:rPr>
              <a:t>3</a:t>
            </a:r>
            <a:r>
              <a:rPr lang="en-US" sz="3200" i="1">
                <a:latin typeface="Times New Roman"/>
                <a:cs typeface="Times New Roman"/>
              </a:rPr>
              <a:t>+ ... + </a:t>
            </a:r>
            <a:r>
              <a:rPr lang="en-US" sz="3200" i="1" err="1">
                <a:latin typeface="Times New Roman"/>
                <a:cs typeface="Times New Roman"/>
              </a:rPr>
              <a:t>x</a:t>
            </a:r>
            <a:r>
              <a:rPr lang="en-US" sz="3200" i="1" baseline="-25000" err="1">
                <a:latin typeface="Times New Roman"/>
                <a:cs typeface="Times New Roman"/>
              </a:rPr>
              <a:t>n</a:t>
            </a:r>
            <a:r>
              <a:rPr lang="en-US" sz="3200" i="1" err="1">
                <a:latin typeface="Times New Roman"/>
                <a:cs typeface="Times New Roman"/>
              </a:rPr>
              <a:t>w</a:t>
            </a:r>
            <a:r>
              <a:rPr lang="en-US" sz="3200" i="1" baseline="-25000" err="1">
                <a:latin typeface="Times New Roman"/>
                <a:cs typeface="Times New Roman"/>
              </a:rPr>
              <a:t>n</a:t>
            </a:r>
            <a:r>
              <a:rPr lang="en-US" sz="3200">
                <a:latin typeface="Times New Roman"/>
                <a:cs typeface="Times New Roman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11" name="Picture 11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54BC7CF-30EE-5C37-524A-FE7ADFD5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687" y="1843449"/>
            <a:ext cx="6612329" cy="2999509"/>
          </a:xfrm>
        </p:spPr>
      </p:pic>
      <p:pic>
        <p:nvPicPr>
          <p:cNvPr id="3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CA6AED4-7202-A93A-EDB5-7E9DB2166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375" y="1701238"/>
            <a:ext cx="1680693" cy="1295929"/>
          </a:xfrm>
          <a:prstGeom prst="rect">
            <a:avLst/>
          </a:prstGeom>
        </p:spPr>
      </p:pic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F6E31F-E0E0-D986-0019-BB3201DF3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682" y="3112637"/>
            <a:ext cx="1616299" cy="1287403"/>
          </a:xfrm>
          <a:prstGeom prst="rect">
            <a:avLst/>
          </a:prstGeom>
        </p:spPr>
      </p:pic>
      <p:pic>
        <p:nvPicPr>
          <p:cNvPr id="5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8B99CC56-9D10-8054-48B3-D1A666165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259" y="1716239"/>
            <a:ext cx="1766553" cy="1525886"/>
          </a:xfrm>
          <a:prstGeom prst="rect">
            <a:avLst/>
          </a:prstGeom>
        </p:spPr>
      </p:pic>
      <p:pic>
        <p:nvPicPr>
          <p:cNvPr id="9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id="{258592E4-7D37-46EF-F3D4-4288230CE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7189" y="3489756"/>
            <a:ext cx="1627031" cy="11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4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Искусственный интеллект  </vt:lpstr>
      <vt:lpstr>Типы искусственного интеллекта</vt:lpstr>
      <vt:lpstr>Типы машинного обучения</vt:lpstr>
      <vt:lpstr>Как работает обучение?</vt:lpstr>
      <vt:lpstr>Обычные функции ошибки </vt:lpstr>
      <vt:lpstr>Градиентный спуск как стратегия обучения</vt:lpstr>
      <vt:lpstr>Градиентный спуск - практические шаги</vt:lpstr>
      <vt:lpstr>Решение линейной регрессии с помощью алгоритма градиентного спуска </vt:lpstr>
      <vt:lpstr>Персептрон как основа нейронных сетей</vt:lpstr>
      <vt:lpstr>Многослойная нейронная сеть</vt:lpstr>
      <vt:lpstr>Градиентное и обратное распространение</vt:lpstr>
      <vt:lpstr>Данные о композитных материалах</vt:lpstr>
      <vt:lpstr>Предсказание Модуль упругости при растяжении и Прочность при растяжении</vt:lpstr>
      <vt:lpstr>Предсказание Модуль упругости при растяжении и Прочность при растяжении</vt:lpstr>
      <vt:lpstr>Предсказание Соотношение матрица-наполнитель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</cp:revision>
  <dcterms:created xsi:type="dcterms:W3CDTF">2023-03-20T03:27:11Z</dcterms:created>
  <dcterms:modified xsi:type="dcterms:W3CDTF">2023-03-29T04:05:51Z</dcterms:modified>
</cp:coreProperties>
</file>