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5" r:id="rId5"/>
    <p:sldId id="257" r:id="rId6"/>
    <p:sldId id="258" r:id="rId7"/>
    <p:sldId id="262" r:id="rId8"/>
    <p:sldId id="260" r:id="rId9"/>
    <p:sldId id="263" r:id="rId10"/>
    <p:sldId id="261"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1E8A"/>
    <a:srgbClr val="4A1CB0"/>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D11F0-A105-4A7A-B87B-70F76EF7199B}" type="datetimeFigureOut">
              <a:rPr lang="en-US" smtClean="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E03BF9-3FE3-4BBC-8000-77552263069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6D11F0-A105-4A7A-B87B-70F76EF7199B}" type="datetimeFigureOut">
              <a:rPr lang="en-US" smtClean="0"/>
              <a:pPr/>
              <a:t>6/27/2021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E03BF9-3FE3-4BBC-8000-77552263069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3A1E8A"/>
                </a:solidFill>
                <a:latin typeface="Raleway" pitchFamily="34" charset="0"/>
              </a:rPr>
              <a:t>Overview</a:t>
            </a:r>
            <a:endParaRPr lang="en-US" b="1" dirty="0">
              <a:solidFill>
                <a:srgbClr val="3A1E8A"/>
              </a:solidFill>
              <a:latin typeface="Raleway" pitchFamily="34" charset="0"/>
            </a:endParaRPr>
          </a:p>
        </p:txBody>
      </p:sp>
      <p:sp>
        <p:nvSpPr>
          <p:cNvPr id="3" name="Content Placeholder 2"/>
          <p:cNvSpPr>
            <a:spLocks noGrp="1"/>
          </p:cNvSpPr>
          <p:nvPr>
            <p:ph idx="1"/>
          </p:nvPr>
        </p:nvSpPr>
        <p:spPr>
          <a:xfrm>
            <a:off x="357158" y="1142990"/>
            <a:ext cx="8229600" cy="3394472"/>
          </a:xfrm>
        </p:spPr>
        <p:txBody>
          <a:bodyPr>
            <a:normAutofit fontScale="47500" lnSpcReduction="20000"/>
          </a:bodyPr>
          <a:lstStyle/>
          <a:p>
            <a:pPr algn="ctr">
              <a:buNone/>
            </a:pPr>
            <a:r>
              <a:rPr lang="en-IN" dirty="0" smtClean="0">
                <a:latin typeface="Raleway" pitchFamily="34" charset="0"/>
              </a:rPr>
              <a:t>Among so many types of devices that are essential during the concerning hours of pandemic, the necessity of pulse oximeter can never be denied. As per information fetched and verified, the virus named SARS-COV-2 is highly infectious and causes critical respiratory illness. This is also one of the major reasons why each of us should stay aware of the importance of the pulse oximeter. </a:t>
            </a:r>
            <a:endParaRPr lang="en-US" dirty="0" smtClean="0">
              <a:latin typeface="Raleway" pitchFamily="34" charset="0"/>
            </a:endParaRPr>
          </a:p>
          <a:p>
            <a:pPr algn="ctr">
              <a:buNone/>
            </a:pPr>
            <a:r>
              <a:rPr lang="en-IN" dirty="0" smtClean="0">
                <a:latin typeface="Raleway" pitchFamily="34" charset="0"/>
              </a:rPr>
              <a:t>The non-invasive device named pulse oximeter is mainly used to measure the oxygen levels in the blood. Once we enter our fingertip into a specific section of this device, it automatically shows the numerical value of our pulse rate and SpO2. Now, it is necessary to know how it can be helpful during the concerning hours of pandemic. First of all, if it shows you a lower oxygen saturation, then it indicates that you may have any respiratory disease like COPD or Covid-19. Noticeably, Covid patients generally get a gradual oxygen-level drop and this is exactly how we can determine the presence of Covid-19 in our body through this device. As mentioned before, it can also help one know about any existing respiratory disease, which may turn deadly at the final stage. It is not hard to guess that these are the reasons why the use of pulse oximeter are hugely increasing day by day.</a:t>
            </a:r>
            <a:endParaRPr lang="en-US" dirty="0" smtClean="0">
              <a:latin typeface="Raleway" pitchFamily="34" charset="0"/>
            </a:endParaRPr>
          </a:p>
          <a:p>
            <a:pPr algn="ctr">
              <a:buNone/>
            </a:pPr>
            <a:endParaRPr lang="en-US" dirty="0">
              <a:latin typeface="Raleway"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3A1E8A"/>
                </a:solidFill>
                <a:latin typeface="Raleway" pitchFamily="34" charset="0"/>
              </a:rPr>
              <a:t>Working Principle</a:t>
            </a:r>
            <a:endParaRPr lang="en-US" b="1" dirty="0">
              <a:solidFill>
                <a:srgbClr val="3A1E8A"/>
              </a:solidFill>
              <a:latin typeface="Raleway" pitchFamily="34" charset="0"/>
            </a:endParaRPr>
          </a:p>
        </p:txBody>
      </p:sp>
      <p:pic>
        <p:nvPicPr>
          <p:cNvPr id="4" name="Content Placeholder 3" descr="1.gif"/>
          <p:cNvPicPr>
            <a:picLocks noGrp="1" noChangeAspect="1"/>
          </p:cNvPicPr>
          <p:nvPr>
            <p:ph idx="1"/>
          </p:nvPr>
        </p:nvPicPr>
        <p:blipFill>
          <a:blip r:embed="rId3"/>
          <a:stretch>
            <a:fillRect/>
          </a:stretch>
        </p:blipFill>
        <p:spPr>
          <a:xfrm>
            <a:off x="2643174" y="1071552"/>
            <a:ext cx="3571900" cy="1242208"/>
          </a:xfrm>
        </p:spPr>
      </p:pic>
      <p:sp>
        <p:nvSpPr>
          <p:cNvPr id="1025" name="Rectangle 1"/>
          <p:cNvSpPr>
            <a:spLocks noChangeArrowheads="1"/>
          </p:cNvSpPr>
          <p:nvPr/>
        </p:nvSpPr>
        <p:spPr bwMode="auto">
          <a:xfrm>
            <a:off x="500034" y="2285998"/>
            <a:ext cx="8143932"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Pulse Oximeter uses the principal of spectrophotometry. We check the relative amount of two wavelengths absorbed by our blood arteries. This device uses two types of light i.e., Red light (660nm) and Infrared ray (940nm).</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Our blood contains two type of hemoglobin: Oxygenated Hemoglobin-Hemoglobin which gets linked with oxygen. This type of hemoglobin absorbs more of infrared light as compared to red light.      Deoxygenated Hemoglobin: - This is just opposite of the Oxygenatedhemoglobin; this is the hemoglobin which does not link with oxygen. It absorbs more of red light as compared to infrared light.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device uses two types of wavelengthsto measure the oxygen amount in our blood and blood pressure. There are two ways to get the information by using two type of wavelength which are:                </a:t>
            </a:r>
            <a:r>
              <a:rPr kumimoji="0" lang="en-US" sz="1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Transmission method                                                                            </a:t>
            </a:r>
            <a:r>
              <a:rPr kumimoji="0" lang="en-US" sz="1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Reflectance method</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Transmission method:</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transmission method, Light Emitting Diode and the light detector are present on different sides which are placed on probe. It is used to emit both the lights and make the light pass through our blood arteries. Some amount of the light gets absorbed and it decreases the intensity of light and remaining intensity of light gets detected by the detector and with the help of this data we get to know about our blood pressure and Saturation value of Oxygen in our blood (SpO2).</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Reflectance Method:</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Reflectance Method, Light Emitting Diode and detector are present on the same side of the probe. It emits both the lights and some of the light passes through the arteries and remaining light gets reflected from the arteries and then the reflected light reaches the detector and with the help of that data we can conclude the blood pressure and Saturation value of Oxygen in our blood (SpO2).</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3571868" y="2000246"/>
            <a:ext cx="1726755" cy="769441"/>
          </a:xfrm>
          <a:prstGeom prst="rect">
            <a:avLst/>
          </a:prstGeom>
          <a:noFill/>
        </p:spPr>
        <p:txBody>
          <a:bodyPr wrap="none" rtlCol="0">
            <a:spAutoFit/>
          </a:bodyPr>
          <a:lstStyle/>
          <a:p>
            <a:r>
              <a:rPr lang="en-IN" sz="4400" b="1" dirty="0" smtClean="0">
                <a:solidFill>
                  <a:srgbClr val="3A1E8A"/>
                </a:solidFill>
                <a:latin typeface="Raleway" pitchFamily="34" charset="0"/>
              </a:rPr>
              <a:t>CODE</a:t>
            </a:r>
            <a:endParaRPr lang="en-US" sz="4400" b="1" dirty="0">
              <a:solidFill>
                <a:srgbClr val="3A1E8A"/>
              </a:solidFill>
              <a:latin typeface="Raleway" pitchFamily="34" charset="0"/>
            </a:endParaRPr>
          </a:p>
        </p:txBody>
      </p:sp>
      <p:sp>
        <p:nvSpPr>
          <p:cNvPr id="3" name="Content Placeholder 2"/>
          <p:cNvSpPr>
            <a:spLocks noGrp="1"/>
          </p:cNvSpPr>
          <p:nvPr>
            <p:ph idx="1"/>
          </p:nvPr>
        </p:nvSpPr>
        <p:spPr>
          <a:xfrm>
            <a:off x="500034" y="142858"/>
            <a:ext cx="3714776" cy="4857784"/>
          </a:xfrm>
        </p:spPr>
        <p:txBody>
          <a:bodyPr>
            <a:noAutofit/>
          </a:bodyPr>
          <a:lstStyle/>
          <a:p>
            <a:pPr>
              <a:buNone/>
            </a:pPr>
            <a:r>
              <a:rPr lang="en-US" sz="600" dirty="0" smtClean="0"/>
              <a:t>//code begins</a:t>
            </a:r>
          </a:p>
          <a:p>
            <a:pPr>
              <a:buNone/>
            </a:pPr>
            <a:r>
              <a:rPr lang="en-US" sz="600" dirty="0" smtClean="0"/>
              <a:t>#include &lt;LiquidCrystal.h&gt;</a:t>
            </a:r>
          </a:p>
          <a:p>
            <a:pPr>
              <a:buNone/>
            </a:pPr>
            <a:r>
              <a:rPr lang="en-US" sz="600" dirty="0" smtClean="0"/>
              <a:t>#include &lt;Wire.h&gt;</a:t>
            </a:r>
          </a:p>
          <a:p>
            <a:pPr>
              <a:buNone/>
            </a:pPr>
            <a:r>
              <a:rPr lang="en-US" sz="600" dirty="0" smtClean="0"/>
              <a:t>#include "MAX30100_PulseOximeter.h"</a:t>
            </a:r>
          </a:p>
          <a:p>
            <a:pPr>
              <a:buNone/>
            </a:pPr>
            <a:r>
              <a:rPr lang="en-US" sz="600" dirty="0" smtClean="0"/>
              <a:t>LiquidCrystal lcd(13,12,11,10,9,8);</a:t>
            </a:r>
          </a:p>
          <a:p>
            <a:pPr>
              <a:buNone/>
            </a:pPr>
            <a:r>
              <a:rPr lang="en-US" sz="600" dirty="0" smtClean="0"/>
              <a:t>#define REPORTING_PERIOD_MS 1000</a:t>
            </a:r>
          </a:p>
          <a:p>
            <a:pPr>
              <a:buNone/>
            </a:pPr>
            <a:r>
              <a:rPr lang="en-US" sz="600" dirty="0" smtClean="0"/>
              <a:t>PulseOximeter pox;</a:t>
            </a:r>
          </a:p>
          <a:p>
            <a:pPr>
              <a:buNone/>
            </a:pPr>
            <a:r>
              <a:rPr lang="en-US" sz="600" dirty="0" smtClean="0"/>
              <a:t>uint32_t tsLastReport= 0;</a:t>
            </a:r>
          </a:p>
          <a:p>
            <a:pPr>
              <a:buNone/>
            </a:pPr>
            <a:r>
              <a:rPr lang="en-US" sz="600" dirty="0" smtClean="0"/>
              <a:t>void onBeatDetected()</a:t>
            </a:r>
          </a:p>
          <a:p>
            <a:pPr>
              <a:buNone/>
            </a:pPr>
            <a:r>
              <a:rPr lang="en-US" sz="600" dirty="0" smtClean="0"/>
              <a:t>{</a:t>
            </a:r>
          </a:p>
          <a:p>
            <a:pPr>
              <a:buNone/>
            </a:pPr>
            <a:r>
              <a:rPr lang="en-US" sz="600" dirty="0" smtClean="0"/>
              <a:t>Serial.println("Beat!");</a:t>
            </a:r>
          </a:p>
          <a:p>
            <a:pPr>
              <a:buNone/>
            </a:pPr>
            <a:r>
              <a:rPr lang="en-US" sz="600" dirty="0" smtClean="0"/>
              <a:t>}</a:t>
            </a:r>
          </a:p>
          <a:p>
            <a:pPr>
              <a:buNone/>
            </a:pPr>
            <a:r>
              <a:rPr lang="en-US" sz="600" dirty="0" smtClean="0"/>
              <a:t>void setup()</a:t>
            </a:r>
          </a:p>
          <a:p>
            <a:pPr>
              <a:buNone/>
            </a:pPr>
            <a:r>
              <a:rPr lang="en-US" sz="600" dirty="0" smtClean="0"/>
              <a:t>{</a:t>
            </a:r>
          </a:p>
          <a:p>
            <a:pPr>
              <a:buNone/>
            </a:pPr>
            <a:r>
              <a:rPr lang="en-US" sz="600" dirty="0" smtClean="0"/>
              <a:t>Serial.begin(115200);</a:t>
            </a:r>
          </a:p>
          <a:p>
            <a:pPr>
              <a:buNone/>
            </a:pPr>
            <a:r>
              <a:rPr lang="en-US" sz="600" dirty="0" smtClean="0"/>
              <a:t>Serial.print("Initializing pulse oximeter..");</a:t>
            </a:r>
          </a:p>
          <a:p>
            <a:pPr>
              <a:buNone/>
            </a:pPr>
            <a:r>
              <a:rPr lang="en-US" sz="600" dirty="0" smtClean="0"/>
              <a:t>lcd.begin(16,2);</a:t>
            </a:r>
          </a:p>
          <a:p>
            <a:pPr>
              <a:buNone/>
            </a:pPr>
            <a:r>
              <a:rPr lang="en-US" sz="600" dirty="0" smtClean="0"/>
              <a:t>lcd.setCursor(0,0);</a:t>
            </a:r>
          </a:p>
          <a:p>
            <a:pPr>
              <a:buNone/>
            </a:pPr>
            <a:r>
              <a:rPr lang="en-US" sz="600" dirty="0" smtClean="0"/>
              <a:t>// this complete page contains the commands related to user interface</a:t>
            </a:r>
          </a:p>
          <a:p>
            <a:pPr>
              <a:buNone/>
            </a:pPr>
            <a:r>
              <a:rPr lang="en-US" sz="600" dirty="0" smtClean="0"/>
              <a:t>{</a:t>
            </a:r>
          </a:p>
          <a:p>
            <a:pPr>
              <a:buNone/>
            </a:pPr>
            <a:r>
              <a:rPr lang="en-US" sz="600" dirty="0" smtClean="0"/>
              <a:t>lcd.println("WELCOME USER");</a:t>
            </a:r>
          </a:p>
          <a:p>
            <a:pPr>
              <a:buNone/>
            </a:pPr>
            <a:r>
              <a:rPr lang="en-US" sz="600" dirty="0" smtClean="0"/>
              <a:t>delay(1000);</a:t>
            </a:r>
          </a:p>
          <a:p>
            <a:pPr>
              <a:buNone/>
            </a:pPr>
            <a:r>
              <a:rPr lang="en-US" sz="600" dirty="0" smtClean="0"/>
              <a:t>lcd.setCursor(0,1);</a:t>
            </a:r>
          </a:p>
          <a:p>
            <a:pPr>
              <a:buNone/>
            </a:pPr>
            <a:r>
              <a:rPr lang="en-US" sz="600" dirty="0" smtClean="0"/>
              <a:t>lcd.print("PULSE OXIMETER");</a:t>
            </a:r>
          </a:p>
          <a:p>
            <a:pPr>
              <a:buNone/>
            </a:pPr>
            <a:r>
              <a:rPr lang="en-US" sz="600" dirty="0" smtClean="0"/>
              <a:t>delay(2000);</a:t>
            </a:r>
          </a:p>
          <a:p>
            <a:pPr>
              <a:buNone/>
            </a:pPr>
            <a:r>
              <a:rPr lang="en-US" sz="600" dirty="0" smtClean="0"/>
              <a:t>lcd.clear();</a:t>
            </a:r>
          </a:p>
          <a:p>
            <a:pPr>
              <a:buNone/>
            </a:pPr>
            <a:r>
              <a:rPr lang="en-US" sz="600" dirty="0" smtClean="0"/>
              <a:t>lcd.setCursor(0,0);</a:t>
            </a:r>
          </a:p>
          <a:p>
            <a:pPr>
              <a:buNone/>
            </a:pPr>
            <a:r>
              <a:rPr lang="en-US" sz="600" dirty="0" smtClean="0"/>
              <a:t>lcd.print("MEMBERS");</a:t>
            </a:r>
          </a:p>
          <a:p>
            <a:pPr>
              <a:buNone/>
            </a:pPr>
            <a:r>
              <a:rPr lang="en-US" sz="600" dirty="0" smtClean="0"/>
              <a:t>delay(2000);</a:t>
            </a:r>
          </a:p>
          <a:p>
            <a:pPr>
              <a:buNone/>
            </a:pPr>
            <a:r>
              <a:rPr lang="en-US" sz="600" dirty="0" smtClean="0"/>
              <a:t>lcd.clear();</a:t>
            </a:r>
          </a:p>
          <a:p>
            <a:pPr>
              <a:buNone/>
            </a:pPr>
            <a:r>
              <a:rPr lang="en-US" sz="600" dirty="0" smtClean="0"/>
              <a:t>lcd.setCursor(0,0);</a:t>
            </a:r>
          </a:p>
          <a:p>
            <a:pPr>
              <a:buNone/>
            </a:pPr>
            <a:r>
              <a:rPr lang="en-US" sz="600" dirty="0" smtClean="0"/>
              <a:t>lcd.println("AYASHKANTA MISHRA");</a:t>
            </a:r>
          </a:p>
          <a:p>
            <a:pPr>
              <a:buNone/>
            </a:pPr>
            <a:r>
              <a:rPr lang="en-US" sz="600" dirty="0" smtClean="0"/>
              <a:t>lcd.setCursor(0,1);</a:t>
            </a:r>
          </a:p>
          <a:p>
            <a:pPr>
              <a:buNone/>
            </a:pPr>
            <a:r>
              <a:rPr lang="en-US" sz="600" dirty="0" smtClean="0"/>
              <a:t>lcd.print("20ME10027");</a:t>
            </a:r>
          </a:p>
          <a:p>
            <a:pPr>
              <a:buNone/>
            </a:pPr>
            <a:r>
              <a:rPr lang="en-US" sz="600" dirty="0" smtClean="0"/>
              <a:t>delay(3500);</a:t>
            </a:r>
          </a:p>
          <a:p>
            <a:pPr>
              <a:buNone/>
            </a:pPr>
            <a:r>
              <a:rPr lang="en-US" sz="600" dirty="0" smtClean="0"/>
              <a:t>lcd.clear();</a:t>
            </a:r>
          </a:p>
          <a:p>
            <a:pPr>
              <a:buNone/>
            </a:pPr>
            <a:r>
              <a:rPr lang="en-US" sz="600" dirty="0" smtClean="0"/>
              <a:t>lcd.setCursor(0,0);</a:t>
            </a:r>
          </a:p>
          <a:p>
            <a:pPr>
              <a:buNone/>
            </a:pPr>
            <a:r>
              <a:rPr lang="en-US" sz="600" dirty="0" smtClean="0"/>
              <a:t>lcd.println("CHAITANYA GAUR");</a:t>
            </a:r>
          </a:p>
          <a:p>
            <a:pPr>
              <a:buNone/>
            </a:pPr>
            <a:r>
              <a:rPr lang="en-US" sz="600" dirty="0" smtClean="0"/>
              <a:t>lcd.setCursor(0,1);</a:t>
            </a:r>
          </a:p>
          <a:p>
            <a:pPr>
              <a:buNone/>
            </a:pPr>
            <a:r>
              <a:rPr lang="en-US" sz="600" dirty="0" smtClean="0"/>
              <a:t>lcd.print("20MA20017");</a:t>
            </a:r>
          </a:p>
          <a:p>
            <a:pPr>
              <a:buNone/>
            </a:pPr>
            <a:r>
              <a:rPr lang="en-US" sz="600" dirty="0" smtClean="0"/>
              <a:t>delay(3500);</a:t>
            </a:r>
          </a:p>
          <a:p>
            <a:pPr>
              <a:buNone/>
            </a:pPr>
            <a:r>
              <a:rPr lang="en-US" sz="600" dirty="0" smtClean="0"/>
              <a:t>lcd.clear();</a:t>
            </a:r>
          </a:p>
          <a:p>
            <a:pPr>
              <a:buNone/>
            </a:pPr>
            <a:r>
              <a:rPr lang="en-US" sz="600" dirty="0" smtClean="0"/>
              <a:t>lcd.setCursor(0,0);</a:t>
            </a:r>
          </a:p>
          <a:p>
            <a:pPr>
              <a:buNone/>
            </a:pPr>
            <a:endParaRPr lang="en-US" sz="600" dirty="0" smtClean="0"/>
          </a:p>
          <a:p>
            <a:pPr>
              <a:buNone/>
            </a:pPr>
            <a:endParaRPr lang="en-US" sz="600" dirty="0"/>
          </a:p>
        </p:txBody>
      </p:sp>
      <p:sp>
        <p:nvSpPr>
          <p:cNvPr id="4" name="TextBox 3"/>
          <p:cNvSpPr txBox="1"/>
          <p:nvPr/>
        </p:nvSpPr>
        <p:spPr>
          <a:xfrm>
            <a:off x="5214942" y="142858"/>
            <a:ext cx="1869423" cy="4524315"/>
          </a:xfrm>
          <a:prstGeom prst="rect">
            <a:avLst/>
          </a:prstGeom>
          <a:noFill/>
        </p:spPr>
        <p:txBody>
          <a:bodyPr wrap="none" rtlCol="0">
            <a:spAutoFit/>
          </a:bodyPr>
          <a:lstStyle/>
          <a:p>
            <a:r>
              <a:rPr lang="en-US" sz="600" dirty="0" smtClean="0"/>
              <a:t>lcd.println("ADITYA PAL");</a:t>
            </a:r>
          </a:p>
          <a:p>
            <a:pPr>
              <a:buNone/>
            </a:pPr>
            <a:r>
              <a:rPr lang="en-US" sz="600" dirty="0" smtClean="0"/>
              <a:t>lcd.setCursor(0,1);</a:t>
            </a:r>
          </a:p>
          <a:p>
            <a:pPr>
              <a:buNone/>
            </a:pPr>
            <a:r>
              <a:rPr lang="en-US" sz="600" dirty="0" smtClean="0"/>
              <a:t>lcd.print("20BT10004");</a:t>
            </a:r>
          </a:p>
          <a:p>
            <a:pPr>
              <a:buNone/>
            </a:pPr>
            <a:r>
              <a:rPr lang="en-US" sz="600" dirty="0" smtClean="0"/>
              <a:t>delay(3500);</a:t>
            </a:r>
          </a:p>
          <a:p>
            <a:pPr>
              <a:buNone/>
            </a:pPr>
            <a:r>
              <a:rPr lang="en-US" sz="600" dirty="0" smtClean="0"/>
              <a:t>lcd.clear();</a:t>
            </a:r>
          </a:p>
          <a:p>
            <a:pPr>
              <a:buNone/>
            </a:pPr>
            <a:r>
              <a:rPr lang="en-US" sz="600" dirty="0" smtClean="0"/>
              <a:t>lcd.setCursor(0,0);</a:t>
            </a:r>
          </a:p>
          <a:p>
            <a:pPr>
              <a:buNone/>
            </a:pPr>
            <a:r>
              <a:rPr lang="en-US" sz="600" dirty="0" smtClean="0"/>
              <a:t>lcd.println("BURRA NITHISH");</a:t>
            </a:r>
          </a:p>
          <a:p>
            <a:pPr>
              <a:buNone/>
            </a:pPr>
            <a:r>
              <a:rPr lang="en-US" sz="600" dirty="0" smtClean="0"/>
              <a:t>lcd.setCursor(0,1);</a:t>
            </a:r>
          </a:p>
          <a:p>
            <a:pPr>
              <a:buNone/>
            </a:pPr>
            <a:r>
              <a:rPr lang="en-US" sz="600" dirty="0" smtClean="0"/>
              <a:t>lcd.print("20CS10018");</a:t>
            </a:r>
          </a:p>
          <a:p>
            <a:pPr>
              <a:buNone/>
            </a:pPr>
            <a:r>
              <a:rPr lang="en-US" sz="600" dirty="0" smtClean="0"/>
              <a:t>delay(3500);</a:t>
            </a:r>
          </a:p>
          <a:p>
            <a:pPr>
              <a:buNone/>
            </a:pPr>
            <a:r>
              <a:rPr lang="en-US" sz="600" dirty="0" smtClean="0"/>
              <a:t>lcd.clear();</a:t>
            </a:r>
          </a:p>
          <a:p>
            <a:pPr>
              <a:buNone/>
            </a:pPr>
            <a:r>
              <a:rPr lang="en-US" sz="600" dirty="0" smtClean="0"/>
              <a:t>}</a:t>
            </a:r>
          </a:p>
          <a:p>
            <a:pPr>
              <a:buNone/>
            </a:pPr>
            <a:r>
              <a:rPr lang="en-US" sz="600" dirty="0" smtClean="0"/>
              <a:t>lcd.print("Initializing...");</a:t>
            </a:r>
          </a:p>
          <a:p>
            <a:pPr>
              <a:buNone/>
            </a:pPr>
            <a:r>
              <a:rPr lang="en-US" sz="600" dirty="0" smtClean="0"/>
              <a:t>delay(3000);</a:t>
            </a:r>
          </a:p>
          <a:p>
            <a:pPr>
              <a:buNone/>
            </a:pPr>
            <a:r>
              <a:rPr lang="en-US" sz="600" dirty="0" smtClean="0"/>
              <a:t>lcd.clear();</a:t>
            </a:r>
          </a:p>
          <a:p>
            <a:pPr>
              <a:buNone/>
            </a:pPr>
            <a:r>
              <a:rPr lang="en-US" sz="600" dirty="0" smtClean="0"/>
              <a:t>if (!pox.begin()) {</a:t>
            </a:r>
          </a:p>
          <a:p>
            <a:pPr>
              <a:buNone/>
            </a:pPr>
            <a:r>
              <a:rPr lang="en-US" sz="600" dirty="0" smtClean="0"/>
              <a:t>Serial.println("FAILED");</a:t>
            </a:r>
          </a:p>
          <a:p>
            <a:pPr>
              <a:buNone/>
            </a:pPr>
            <a:r>
              <a:rPr lang="en-US" sz="600" dirty="0" smtClean="0"/>
              <a:t>for(;;);</a:t>
            </a:r>
          </a:p>
          <a:p>
            <a:pPr>
              <a:buNone/>
            </a:pPr>
            <a:r>
              <a:rPr lang="en-US" sz="600" dirty="0" smtClean="0"/>
              <a:t>} else {</a:t>
            </a:r>
          </a:p>
          <a:p>
            <a:pPr>
              <a:buNone/>
            </a:pPr>
            <a:r>
              <a:rPr lang="en-US" sz="600" dirty="0" smtClean="0"/>
              <a:t>Serial.println("SUCCESS");</a:t>
            </a:r>
          </a:p>
          <a:p>
            <a:pPr>
              <a:buNone/>
            </a:pPr>
            <a:r>
              <a:rPr lang="en-US" sz="600" dirty="0" smtClean="0"/>
              <a:t>}</a:t>
            </a:r>
          </a:p>
          <a:p>
            <a:pPr>
              <a:buNone/>
            </a:pPr>
            <a:r>
              <a:rPr lang="en-US" sz="600" dirty="0" smtClean="0"/>
              <a:t>pox.setIRLedCurrent(MAX30100_LED_CURR_7_6MA);</a:t>
            </a:r>
          </a:p>
          <a:p>
            <a:pPr>
              <a:buNone/>
            </a:pPr>
            <a:r>
              <a:rPr lang="en-US" sz="600" dirty="0" smtClean="0"/>
              <a:t>// Register a callback for the beat detection</a:t>
            </a:r>
          </a:p>
          <a:p>
            <a:pPr>
              <a:buNone/>
            </a:pPr>
            <a:r>
              <a:rPr lang="en-US" sz="600" dirty="0" smtClean="0"/>
              <a:t>pox.setOnBeatDetectedCallback(onBeatDetected);</a:t>
            </a:r>
          </a:p>
          <a:p>
            <a:pPr>
              <a:buNone/>
            </a:pPr>
            <a:r>
              <a:rPr lang="en-US" sz="600" dirty="0" smtClean="0"/>
              <a:t>}</a:t>
            </a:r>
          </a:p>
          <a:p>
            <a:pPr>
              <a:buNone/>
            </a:pPr>
            <a:r>
              <a:rPr lang="en-US" sz="600" dirty="0" smtClean="0"/>
              <a:t>void loop()</a:t>
            </a:r>
          </a:p>
          <a:p>
            <a:pPr>
              <a:buNone/>
            </a:pPr>
            <a:r>
              <a:rPr lang="en-US" sz="600" dirty="0" smtClean="0"/>
              <a:t>{</a:t>
            </a:r>
          </a:p>
          <a:p>
            <a:pPr>
              <a:buNone/>
            </a:pPr>
            <a:r>
              <a:rPr lang="en-US" sz="600" dirty="0" smtClean="0"/>
              <a:t>// Make sure to call update as fast as possible</a:t>
            </a:r>
          </a:p>
          <a:p>
            <a:pPr>
              <a:buNone/>
            </a:pPr>
            <a:r>
              <a:rPr lang="en-US" sz="600" dirty="0" smtClean="0"/>
              <a:t>pox.update();</a:t>
            </a:r>
          </a:p>
          <a:p>
            <a:pPr>
              <a:buNone/>
            </a:pPr>
            <a:r>
              <a:rPr lang="en-US" sz="600" dirty="0" smtClean="0"/>
              <a:t>if (millis()-tsLastReport &gt; REPORTING_PERIOD_MS) {</a:t>
            </a:r>
          </a:p>
          <a:p>
            <a:pPr>
              <a:buNone/>
            </a:pPr>
            <a:r>
              <a:rPr lang="en-US" sz="600" dirty="0" smtClean="0"/>
              <a:t>Serial.print("Heart rate:");</a:t>
            </a:r>
          </a:p>
          <a:p>
            <a:pPr>
              <a:buNone/>
            </a:pPr>
            <a:r>
              <a:rPr lang="en-US" sz="600" dirty="0" smtClean="0"/>
              <a:t>Serial.print(pox.getHeartRate());</a:t>
            </a:r>
          </a:p>
          <a:p>
            <a:pPr>
              <a:buNone/>
            </a:pPr>
            <a:r>
              <a:rPr lang="en-US" sz="600" dirty="0" smtClean="0"/>
              <a:t>Serial.print("bpm / SpO2:");</a:t>
            </a:r>
          </a:p>
          <a:p>
            <a:pPr>
              <a:buNone/>
            </a:pPr>
            <a:r>
              <a:rPr lang="en-US" sz="600" dirty="0" smtClean="0"/>
              <a:t>Serial.print(pox.getSpO2());</a:t>
            </a:r>
          </a:p>
          <a:p>
            <a:pPr>
              <a:buNone/>
            </a:pPr>
            <a:r>
              <a:rPr lang="en-US" sz="600" dirty="0" smtClean="0"/>
              <a:t>Serial.println("%");</a:t>
            </a:r>
          </a:p>
          <a:p>
            <a:pPr>
              <a:buNone/>
            </a:pPr>
            <a:r>
              <a:rPr lang="en-US" sz="600" dirty="0" smtClean="0"/>
              <a:t>lcd.clear();</a:t>
            </a:r>
          </a:p>
          <a:p>
            <a:pPr>
              <a:buNone/>
            </a:pPr>
            <a:r>
              <a:rPr lang="en-US" sz="600" dirty="0" smtClean="0"/>
              <a:t>lcd.setCursor(0,0);</a:t>
            </a:r>
          </a:p>
          <a:p>
            <a:pPr>
              <a:buNone/>
            </a:pPr>
            <a:r>
              <a:rPr lang="en-US" sz="600" dirty="0" smtClean="0"/>
              <a:t>lcd.print("BPM : ");</a:t>
            </a:r>
          </a:p>
          <a:p>
            <a:pPr>
              <a:buNone/>
            </a:pPr>
            <a:r>
              <a:rPr lang="en-US" sz="600" dirty="0" smtClean="0"/>
              <a:t>lcd.print(pox.getHeartRate());</a:t>
            </a:r>
          </a:p>
          <a:p>
            <a:pPr>
              <a:buNone/>
            </a:pPr>
            <a:r>
              <a:rPr lang="en-US" sz="600" dirty="0" smtClean="0"/>
              <a:t>lcd.setCursor(0,1);</a:t>
            </a:r>
          </a:p>
          <a:p>
            <a:pPr>
              <a:buNone/>
            </a:pPr>
            <a:r>
              <a:rPr lang="en-US" sz="600" dirty="0" smtClean="0"/>
              <a:t>lcd.print("SpO2: ");</a:t>
            </a:r>
          </a:p>
          <a:p>
            <a:pPr>
              <a:buNone/>
            </a:pPr>
            <a:r>
              <a:rPr lang="en-US" sz="600" dirty="0" smtClean="0"/>
              <a:t>lcd.print(pox.getSpO2());</a:t>
            </a:r>
          </a:p>
          <a:p>
            <a:pPr>
              <a:buNone/>
            </a:pPr>
            <a:r>
              <a:rPr lang="en-US" sz="600" dirty="0" smtClean="0"/>
              <a:t>lcd.print("%");</a:t>
            </a:r>
          </a:p>
          <a:p>
            <a:pPr>
              <a:buNone/>
            </a:pPr>
            <a:r>
              <a:rPr lang="en-US" sz="600" dirty="0" smtClean="0"/>
              <a:t>tsLastReport = millis();</a:t>
            </a:r>
          </a:p>
          <a:p>
            <a:pPr>
              <a:buNone/>
            </a:pPr>
            <a:r>
              <a:rPr lang="en-US" sz="600" dirty="0" smtClean="0"/>
              <a:t>}</a:t>
            </a:r>
          </a:p>
          <a:p>
            <a:pPr>
              <a:buNone/>
            </a:pPr>
            <a:r>
              <a:rPr lang="en-US" sz="600" dirty="0" smtClean="0"/>
              <a:t>}</a:t>
            </a:r>
          </a:p>
          <a:p>
            <a:endParaRPr lang="en-US" sz="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618</Words>
  <Application>Microsoft Office PowerPoint</Application>
  <PresentationFormat>On-screen Show (16:9)</PresentationFormat>
  <Paragraphs>101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Overview</vt:lpstr>
      <vt:lpstr>Slide 3</vt:lpstr>
      <vt:lpstr>Working Principle</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Nithish</dc:creator>
  <cp:lastModifiedBy>Nithish</cp:lastModifiedBy>
  <cp:revision>9</cp:revision>
  <dcterms:created xsi:type="dcterms:W3CDTF">2021-06-22T04:02:52Z</dcterms:created>
  <dcterms:modified xsi:type="dcterms:W3CDTF">2021-06-27T14:25:08Z</dcterms:modified>
</cp:coreProperties>
</file>