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525" r:id="rId3"/>
    <p:sldId id="507" r:id="rId4"/>
    <p:sldId id="455" r:id="rId5"/>
    <p:sldId id="435" r:id="rId6"/>
    <p:sldId id="260" r:id="rId7"/>
    <p:sldId id="1150" r:id="rId8"/>
    <p:sldId id="533" r:id="rId9"/>
    <p:sldId id="534" r:id="rId10"/>
    <p:sldId id="316" r:id="rId11"/>
    <p:sldId id="282" r:id="rId12"/>
    <p:sldId id="1079" r:id="rId13"/>
    <p:sldId id="1080" r:id="rId14"/>
    <p:sldId id="1081" r:id="rId15"/>
    <p:sldId id="346" r:id="rId16"/>
    <p:sldId id="349" r:id="rId17"/>
    <p:sldId id="1172" r:id="rId18"/>
    <p:sldId id="261" r:id="rId19"/>
    <p:sldId id="398" r:id="rId20"/>
    <p:sldId id="399" r:id="rId21"/>
    <p:sldId id="1179" r:id="rId22"/>
    <p:sldId id="481" r:id="rId23"/>
    <p:sldId id="400" r:id="rId24"/>
    <p:sldId id="595" r:id="rId25"/>
    <p:sldId id="484" r:id="rId26"/>
    <p:sldId id="401" r:id="rId27"/>
    <p:sldId id="1100" r:id="rId28"/>
    <p:sldId id="1101" r:id="rId29"/>
    <p:sldId id="1102" r:id="rId30"/>
    <p:sldId id="287" r:id="rId31"/>
    <p:sldId id="381" r:id="rId32"/>
    <p:sldId id="404" r:id="rId33"/>
    <p:sldId id="573" r:id="rId34"/>
    <p:sldId id="574" r:id="rId35"/>
    <p:sldId id="575" r:id="rId36"/>
    <p:sldId id="587" r:id="rId37"/>
    <p:sldId id="293" r:id="rId38"/>
    <p:sldId id="1151" r:id="rId39"/>
    <p:sldId id="318" r:id="rId40"/>
    <p:sldId id="409" r:id="rId41"/>
    <p:sldId id="358" r:id="rId42"/>
    <p:sldId id="307" r:id="rId43"/>
    <p:sldId id="352" r:id="rId44"/>
    <p:sldId id="354" r:id="rId45"/>
    <p:sldId id="415" r:id="rId46"/>
    <p:sldId id="1178" r:id="rId47"/>
    <p:sldId id="1167" r:id="rId48"/>
    <p:sldId id="1107" r:id="rId49"/>
    <p:sldId id="1174" r:id="rId50"/>
    <p:sldId id="29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15" autoAdjust="0"/>
    <p:restoredTop sz="96144" autoAdjust="0"/>
  </p:normalViewPr>
  <p:slideViewPr>
    <p:cSldViewPr snapToGrid="0">
      <p:cViewPr varScale="1">
        <p:scale>
          <a:sx n="83" d="100"/>
          <a:sy n="83" d="100"/>
        </p:scale>
        <p:origin x="900" y="120"/>
      </p:cViewPr>
      <p:guideLst/>
    </p:cSldViewPr>
  </p:slideViewPr>
  <p:notesTextViewPr>
    <p:cViewPr>
      <p:scale>
        <a:sx n="1" d="1"/>
        <a:sy n="1" d="1"/>
      </p:scale>
      <p:origin x="0" y="0"/>
    </p:cViewPr>
  </p:notesTextViewPr>
  <p:sorterViewPr>
    <p:cViewPr varScale="1">
      <p:scale>
        <a:sx n="1" d="1"/>
        <a:sy n="1" d="1"/>
      </p:scale>
      <p:origin x="0" y="-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2A2B0-2B35-4F30-8F4B-9CF454E87A9D}" type="datetimeFigureOut">
              <a:rPr lang="en-GB" smtClean="0"/>
              <a:t>17/03/2024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6F4DC-F75E-4D95-9BEE-496C4946C1E6}" type="slidenum">
              <a:rPr lang="en-GB" smtClean="0"/>
              <a:t>‹#›</a:t>
            </a:fld>
            <a:endParaRPr lang="en-GB"/>
          </a:p>
        </p:txBody>
      </p:sp>
    </p:spTree>
    <p:extLst>
      <p:ext uri="{BB962C8B-B14F-4D97-AF65-F5344CB8AC3E}">
        <p14:creationId xmlns:p14="http://schemas.microsoft.com/office/powerpoint/2010/main" val="349327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https://www.softwaretestingmaterial.com/what-is-the-difference-between-severity-and-priority-in-software-testing/</a:t>
            </a:r>
          </a:p>
        </p:txBody>
      </p:sp>
      <p:sp>
        <p:nvSpPr>
          <p:cNvPr id="4" name="Slide Number Placeholder 3"/>
          <p:cNvSpPr>
            <a:spLocks noGrp="1"/>
          </p:cNvSpPr>
          <p:nvPr>
            <p:ph type="sldNum" sz="quarter" idx="5"/>
          </p:nvPr>
        </p:nvSpPr>
        <p:spPr/>
        <p:txBody>
          <a:bodyPr/>
          <a:lstStyle/>
          <a:p>
            <a:fld id="{1CF6F4DC-F75E-4D95-9BEE-496C4946C1E6}" type="slidenum">
              <a:rPr lang="en-GB" smtClean="0"/>
              <a:t>7</a:t>
            </a:fld>
            <a:endParaRPr lang="en-GB"/>
          </a:p>
        </p:txBody>
      </p:sp>
    </p:spTree>
    <p:extLst>
      <p:ext uri="{BB962C8B-B14F-4D97-AF65-F5344CB8AC3E}">
        <p14:creationId xmlns:p14="http://schemas.microsoft.com/office/powerpoint/2010/main" val="1303064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a:t>April 18, 2017</a:t>
            </a:r>
          </a:p>
        </p:txBody>
      </p:sp>
      <p:sp>
        <p:nvSpPr>
          <p:cNvPr id="8" name="Footer Placeholder 7"/>
          <p:cNvSpPr>
            <a:spLocks noGrp="1"/>
          </p:cNvSpPr>
          <p:nvPr>
            <p:ph type="ftr" sz="quarter" idx="11"/>
          </p:nvPr>
        </p:nvSpPr>
        <p:spPr/>
        <p:txBody>
          <a:bodyPr/>
          <a:lstStyle/>
          <a:p>
            <a:pPr>
              <a:defRPr/>
            </a:pPr>
            <a:r>
              <a:rPr lang="en-US" dirty="0"/>
              <a:t>Lecture 4</a:t>
            </a:r>
          </a:p>
        </p:txBody>
      </p:sp>
      <p:sp>
        <p:nvSpPr>
          <p:cNvPr id="10" name="Header Placeholder 9"/>
          <p:cNvSpPr>
            <a:spLocks noGrp="1"/>
          </p:cNvSpPr>
          <p:nvPr>
            <p:ph type="hdr" sz="quarter" idx="13"/>
          </p:nvPr>
        </p:nvSpPr>
        <p:spPr/>
        <p:txBody>
          <a:bodyPr/>
          <a:lstStyle/>
          <a:p>
            <a:pPr>
              <a:defRPr/>
            </a:pPr>
            <a:r>
              <a:rPr lang="en-US" dirty="0"/>
              <a:t>SE 433</a:t>
            </a:r>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a:t> of 101</a:t>
            </a:r>
          </a:p>
        </p:txBody>
      </p:sp>
    </p:spTree>
    <p:extLst>
      <p:ext uri="{BB962C8B-B14F-4D97-AF65-F5344CB8AC3E}">
        <p14:creationId xmlns:p14="http://schemas.microsoft.com/office/powerpoint/2010/main" val="352984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https://professionalqa.com/white-box-testing</a:t>
            </a:r>
          </a:p>
        </p:txBody>
      </p:sp>
      <p:sp>
        <p:nvSpPr>
          <p:cNvPr id="4" name="Slide Number Placeholder 3"/>
          <p:cNvSpPr>
            <a:spLocks noGrp="1"/>
          </p:cNvSpPr>
          <p:nvPr>
            <p:ph type="sldNum" sz="quarter" idx="5"/>
          </p:nvPr>
        </p:nvSpPr>
        <p:spPr/>
        <p:txBody>
          <a:bodyPr/>
          <a:lstStyle/>
          <a:p>
            <a:fld id="{1CF6F4DC-F75E-4D95-9BEE-496C4946C1E6}" type="slidenum">
              <a:rPr lang="en-GB" smtClean="0"/>
              <a:t>38</a:t>
            </a:fld>
            <a:endParaRPr lang="en-GB"/>
          </a:p>
        </p:txBody>
      </p:sp>
    </p:spTree>
    <p:extLst>
      <p:ext uri="{BB962C8B-B14F-4D97-AF65-F5344CB8AC3E}">
        <p14:creationId xmlns:p14="http://schemas.microsoft.com/office/powerpoint/2010/main" val="1473975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CF6F4DC-F75E-4D95-9BEE-496C4946C1E6}" type="slidenum">
              <a:rPr lang="en-GB" smtClean="0"/>
              <a:t>39</a:t>
            </a:fld>
            <a:endParaRPr lang="en-GB"/>
          </a:p>
        </p:txBody>
      </p:sp>
    </p:spTree>
    <p:extLst>
      <p:ext uri="{BB962C8B-B14F-4D97-AF65-F5344CB8AC3E}">
        <p14:creationId xmlns:p14="http://schemas.microsoft.com/office/powerpoint/2010/main" val="222437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881EBC-CBEB-7D4A-63EE-FEB49403BF68}"/>
              </a:ext>
            </a:extLst>
          </p:cNvPr>
          <p:cNvSpPr>
            <a:spLocks noGrp="1" noChangeArrowheads="1"/>
          </p:cNvSpPr>
          <p:nvPr>
            <p:ph type="sldNum" sz="quarter" idx="5"/>
          </p:nvPr>
        </p:nvSpPr>
        <p:spPr>
          <a:ln/>
        </p:spPr>
        <p:txBody>
          <a:bodyPr/>
          <a:lstStyle/>
          <a:p>
            <a:fld id="{EFD1A3F0-134C-4848-8F7C-398FAC93F18D}" type="slidenum">
              <a:rPr lang="en-US" altLang="en-US"/>
              <a:pPr/>
              <a:t>12</a:t>
            </a:fld>
            <a:endParaRPr lang="en-US" altLang="en-US"/>
          </a:p>
        </p:txBody>
      </p:sp>
      <p:sp>
        <p:nvSpPr>
          <p:cNvPr id="1884162" name="Rectangle 2">
            <a:extLst>
              <a:ext uri="{FF2B5EF4-FFF2-40B4-BE49-F238E27FC236}">
                <a16:creationId xmlns:a16="http://schemas.microsoft.com/office/drawing/2014/main" id="{94BF3CBE-F811-967B-EBA8-5DD44F8C9EB1}"/>
              </a:ext>
            </a:extLst>
          </p:cNvPr>
          <p:cNvSpPr>
            <a:spLocks noGrp="1" noRot="1" noChangeAspect="1" noChangeArrowheads="1" noTextEdit="1"/>
          </p:cNvSpPr>
          <p:nvPr>
            <p:ph type="sldImg"/>
          </p:nvPr>
        </p:nvSpPr>
        <p:spPr>
          <a:ln/>
        </p:spPr>
      </p:sp>
      <p:sp>
        <p:nvSpPr>
          <p:cNvPr id="1884163" name="Rectangle 3">
            <a:extLst>
              <a:ext uri="{FF2B5EF4-FFF2-40B4-BE49-F238E27FC236}">
                <a16:creationId xmlns:a16="http://schemas.microsoft.com/office/drawing/2014/main" id="{A491A291-1917-B3EE-8CCC-33A5CC0B0910}"/>
              </a:ext>
            </a:extLst>
          </p:cNvPr>
          <p:cNvSpPr>
            <a:spLocks noGrp="1" noChangeArrowheads="1"/>
          </p:cNvSpPr>
          <p:nvPr>
            <p:ph type="body" idx="1"/>
          </p:nvPr>
        </p:nvSpPr>
        <p:spPr/>
        <p:txBody>
          <a:bodyPr/>
          <a:lstStyle/>
          <a:p>
            <a:r>
              <a:rPr lang="en-AU" altLang="en-US"/>
              <a:t>From the Glossary:</a:t>
            </a:r>
          </a:p>
          <a:p>
            <a:endParaRPr lang="en-AU" altLang="en-US"/>
          </a:p>
          <a:p>
            <a:r>
              <a:rPr lang="en-GB" altLang="en-US" b="1"/>
              <a:t>test procedure specification: </a:t>
            </a:r>
            <a:r>
              <a:rPr lang="en-GB" altLang="en-US"/>
              <a:t>A document specifying a sequence of actions for the execution of a test*. Also known as test script or manual test script. [After IEEE 829]</a:t>
            </a:r>
          </a:p>
          <a:p>
            <a:endParaRPr lang="en-GB" altLang="en-US"/>
          </a:p>
          <a:p>
            <a:r>
              <a:rPr lang="en-GB" altLang="en-US" b="1"/>
              <a:t>*test: </a:t>
            </a:r>
            <a:r>
              <a:rPr lang="en-GB" altLang="en-US"/>
              <a:t>A set of one or more test cases [IEEE 829]</a:t>
            </a:r>
          </a:p>
          <a:p>
            <a:endParaRPr lang="en-GB" altLang="en-US"/>
          </a:p>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2D1630-0AAE-52C4-24DA-AC509670EE43}"/>
              </a:ext>
            </a:extLst>
          </p:cNvPr>
          <p:cNvSpPr>
            <a:spLocks noGrp="1" noChangeArrowheads="1"/>
          </p:cNvSpPr>
          <p:nvPr>
            <p:ph type="sldNum" sz="quarter" idx="5"/>
          </p:nvPr>
        </p:nvSpPr>
        <p:spPr>
          <a:ln/>
        </p:spPr>
        <p:txBody>
          <a:bodyPr/>
          <a:lstStyle/>
          <a:p>
            <a:fld id="{6CB8B0E6-4432-464A-ADA7-B19BF879CA78}" type="slidenum">
              <a:rPr lang="en-US" altLang="en-US"/>
              <a:pPr/>
              <a:t>13</a:t>
            </a:fld>
            <a:endParaRPr lang="en-US" altLang="en-US"/>
          </a:p>
        </p:txBody>
      </p:sp>
      <p:sp>
        <p:nvSpPr>
          <p:cNvPr id="1886210" name="Rectangle 2">
            <a:extLst>
              <a:ext uri="{FF2B5EF4-FFF2-40B4-BE49-F238E27FC236}">
                <a16:creationId xmlns:a16="http://schemas.microsoft.com/office/drawing/2014/main" id="{A63EE2D8-6DF9-CC67-485A-917E60115F82}"/>
              </a:ext>
            </a:extLst>
          </p:cNvPr>
          <p:cNvSpPr>
            <a:spLocks noGrp="1" noRot="1" noChangeAspect="1" noChangeArrowheads="1" noTextEdit="1"/>
          </p:cNvSpPr>
          <p:nvPr>
            <p:ph type="sldImg"/>
          </p:nvPr>
        </p:nvSpPr>
        <p:spPr>
          <a:ln/>
        </p:spPr>
      </p:sp>
      <p:sp>
        <p:nvSpPr>
          <p:cNvPr id="1886211" name="Rectangle 3">
            <a:extLst>
              <a:ext uri="{FF2B5EF4-FFF2-40B4-BE49-F238E27FC236}">
                <a16:creationId xmlns:a16="http://schemas.microsoft.com/office/drawing/2014/main" id="{B705CF99-4B26-1C30-5959-0A56DA055355}"/>
              </a:ext>
            </a:extLst>
          </p:cNvPr>
          <p:cNvSpPr>
            <a:spLocks noGrp="1" noChangeArrowheads="1"/>
          </p:cNvSpPr>
          <p:nvPr>
            <p:ph type="body" idx="1"/>
          </p:nvPr>
        </p:nvSpPr>
        <p:spPr/>
        <p:txBody>
          <a:bodyPr/>
          <a:lstStyle/>
          <a:p>
            <a:r>
              <a:rPr lang="en-GB" altLang="en-US"/>
              <a:t>From the Glossary:</a:t>
            </a:r>
          </a:p>
          <a:p>
            <a:endParaRPr lang="en-GB" altLang="en-US"/>
          </a:p>
          <a:p>
            <a:r>
              <a:rPr lang="en-GB" altLang="en-US" b="1"/>
              <a:t>test execution schedule: </a:t>
            </a:r>
            <a:r>
              <a:rPr lang="en-GB" altLang="en-US"/>
              <a:t>A scheme for the execution of test procedures. The test procedures are included in the test execution schedule in their context and in the order in which they are to be executed.</a:t>
            </a:r>
          </a:p>
          <a:p>
            <a:endParaRPr lang="en-GB" altLang="en-US"/>
          </a:p>
          <a:p>
            <a:r>
              <a:rPr lang="en-GB" altLang="en-US"/>
              <a:t> </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4D6FBD-4B3B-AAEF-CFE8-4AE8DBEB74CC}"/>
              </a:ext>
            </a:extLst>
          </p:cNvPr>
          <p:cNvSpPr>
            <a:spLocks noGrp="1" noChangeArrowheads="1"/>
          </p:cNvSpPr>
          <p:nvPr>
            <p:ph type="sldNum" sz="quarter" idx="5"/>
          </p:nvPr>
        </p:nvSpPr>
        <p:spPr>
          <a:ln/>
        </p:spPr>
        <p:txBody>
          <a:bodyPr/>
          <a:lstStyle/>
          <a:p>
            <a:fld id="{27AC1C66-6D20-4391-8F34-CBC5E169F8BD}" type="slidenum">
              <a:rPr lang="en-US" altLang="en-US"/>
              <a:pPr/>
              <a:t>14</a:t>
            </a:fld>
            <a:endParaRPr lang="en-US" altLang="en-US"/>
          </a:p>
        </p:txBody>
      </p:sp>
      <p:sp>
        <p:nvSpPr>
          <p:cNvPr id="1888258" name="Rectangle 2">
            <a:extLst>
              <a:ext uri="{FF2B5EF4-FFF2-40B4-BE49-F238E27FC236}">
                <a16:creationId xmlns:a16="http://schemas.microsoft.com/office/drawing/2014/main" id="{D0E2165C-E27D-3498-62FC-49EB269C377E}"/>
              </a:ext>
            </a:extLst>
          </p:cNvPr>
          <p:cNvSpPr>
            <a:spLocks noGrp="1" noRot="1" noChangeAspect="1" noChangeArrowheads="1" noTextEdit="1"/>
          </p:cNvSpPr>
          <p:nvPr>
            <p:ph type="sldImg"/>
          </p:nvPr>
        </p:nvSpPr>
        <p:spPr>
          <a:ln/>
        </p:spPr>
      </p:sp>
      <p:sp>
        <p:nvSpPr>
          <p:cNvPr id="1888259" name="Rectangle 3">
            <a:extLst>
              <a:ext uri="{FF2B5EF4-FFF2-40B4-BE49-F238E27FC236}">
                <a16:creationId xmlns:a16="http://schemas.microsoft.com/office/drawing/2014/main" id="{2230C747-8CDD-2C53-6C77-E12DD22BD1EF}"/>
              </a:ext>
            </a:extLst>
          </p:cNvPr>
          <p:cNvSpPr>
            <a:spLocks noGrp="1" noChangeArrowheads="1"/>
          </p:cNvSpPr>
          <p:nvPr>
            <p:ph type="body" idx="1"/>
          </p:nvPr>
        </p:nvSpPr>
        <p:spPr/>
        <p:txBody>
          <a:bodyPr/>
          <a:lstStyle/>
          <a:p>
            <a:r>
              <a:rPr lang="en-AU" altLang="en-US"/>
              <a:t>`This diagram summarises the major parts of test preparation and highlights their linkages</a:t>
            </a:r>
          </a:p>
          <a:p>
            <a:endParaRPr lang="en-AU" altLang="en-US"/>
          </a:p>
          <a:p>
            <a:r>
              <a:rPr lang="en-AU"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A68A91-8251-1A8B-145E-79E1FA7339F8}"/>
              </a:ext>
            </a:extLst>
          </p:cNvPr>
          <p:cNvSpPr>
            <a:spLocks noGrp="1" noChangeArrowheads="1"/>
          </p:cNvSpPr>
          <p:nvPr>
            <p:ph type="sldNum" sz="quarter" idx="5"/>
          </p:nvPr>
        </p:nvSpPr>
        <p:spPr>
          <a:ln/>
        </p:spPr>
        <p:txBody>
          <a:bodyPr/>
          <a:lstStyle/>
          <a:p>
            <a:fld id="{10D9A3F1-16F8-4FC1-A9EF-8CB7A141C0A8}" type="slidenum">
              <a:rPr lang="en-US" altLang="en-US"/>
              <a:pPr/>
              <a:t>27</a:t>
            </a:fld>
            <a:endParaRPr lang="en-US" altLang="en-US"/>
          </a:p>
        </p:txBody>
      </p:sp>
      <p:sp>
        <p:nvSpPr>
          <p:cNvPr id="1927170" name="Rectangle 2">
            <a:extLst>
              <a:ext uri="{FF2B5EF4-FFF2-40B4-BE49-F238E27FC236}">
                <a16:creationId xmlns:a16="http://schemas.microsoft.com/office/drawing/2014/main" id="{E0B75A3F-69CB-DE53-6B91-FEBF5085DBB6}"/>
              </a:ext>
            </a:extLst>
          </p:cNvPr>
          <p:cNvSpPr>
            <a:spLocks noGrp="1" noRot="1" noChangeAspect="1" noChangeArrowheads="1" noTextEdit="1"/>
          </p:cNvSpPr>
          <p:nvPr>
            <p:ph type="sldImg"/>
          </p:nvPr>
        </p:nvSpPr>
        <p:spPr>
          <a:ln/>
        </p:spPr>
      </p:sp>
      <p:sp>
        <p:nvSpPr>
          <p:cNvPr id="1927171" name="Rectangle 3">
            <a:extLst>
              <a:ext uri="{FF2B5EF4-FFF2-40B4-BE49-F238E27FC236}">
                <a16:creationId xmlns:a16="http://schemas.microsoft.com/office/drawing/2014/main" id="{72058F23-6AF8-9F67-9195-A0BCDE6FB3C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4F2BCC-BB00-418F-BC71-E040339545CD}"/>
              </a:ext>
            </a:extLst>
          </p:cNvPr>
          <p:cNvSpPr>
            <a:spLocks noGrp="1" noChangeArrowheads="1"/>
          </p:cNvSpPr>
          <p:nvPr>
            <p:ph type="sldNum" sz="quarter" idx="5"/>
          </p:nvPr>
        </p:nvSpPr>
        <p:spPr>
          <a:ln/>
        </p:spPr>
        <p:txBody>
          <a:bodyPr/>
          <a:lstStyle/>
          <a:p>
            <a:fld id="{655BF1B2-BF0E-4E06-AB32-FE2299B3AF77}" type="slidenum">
              <a:rPr lang="en-US" altLang="en-US"/>
              <a:pPr/>
              <a:t>28</a:t>
            </a:fld>
            <a:endParaRPr lang="en-US" altLang="en-US"/>
          </a:p>
        </p:txBody>
      </p:sp>
      <p:sp>
        <p:nvSpPr>
          <p:cNvPr id="1929218" name="Rectangle 2">
            <a:extLst>
              <a:ext uri="{FF2B5EF4-FFF2-40B4-BE49-F238E27FC236}">
                <a16:creationId xmlns:a16="http://schemas.microsoft.com/office/drawing/2014/main" id="{1B4FFE5F-FB04-6832-9490-BC980BFEEB65}"/>
              </a:ext>
            </a:extLst>
          </p:cNvPr>
          <p:cNvSpPr>
            <a:spLocks noGrp="1" noRot="1" noChangeAspect="1" noChangeArrowheads="1" noTextEdit="1"/>
          </p:cNvSpPr>
          <p:nvPr>
            <p:ph type="sldImg"/>
          </p:nvPr>
        </p:nvSpPr>
        <p:spPr>
          <a:ln/>
        </p:spPr>
      </p:sp>
      <p:sp>
        <p:nvSpPr>
          <p:cNvPr id="1929219" name="Rectangle 3">
            <a:extLst>
              <a:ext uri="{FF2B5EF4-FFF2-40B4-BE49-F238E27FC236}">
                <a16:creationId xmlns:a16="http://schemas.microsoft.com/office/drawing/2014/main" id="{5458C0BE-21CC-8CFF-EB28-D7E9470248D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C3B580-243F-9C74-6B94-BFB8504D3341}"/>
              </a:ext>
            </a:extLst>
          </p:cNvPr>
          <p:cNvSpPr>
            <a:spLocks noGrp="1" noChangeArrowheads="1"/>
          </p:cNvSpPr>
          <p:nvPr>
            <p:ph type="sldNum" sz="quarter" idx="5"/>
          </p:nvPr>
        </p:nvSpPr>
        <p:spPr>
          <a:ln/>
        </p:spPr>
        <p:txBody>
          <a:bodyPr/>
          <a:lstStyle/>
          <a:p>
            <a:fld id="{8B239224-F4EE-4CB0-A499-7C5BB5F843FB}" type="slidenum">
              <a:rPr lang="en-US" altLang="en-US"/>
              <a:pPr/>
              <a:t>29</a:t>
            </a:fld>
            <a:endParaRPr lang="en-US" altLang="en-US"/>
          </a:p>
        </p:txBody>
      </p:sp>
      <p:sp>
        <p:nvSpPr>
          <p:cNvPr id="1931266" name="Rectangle 2">
            <a:extLst>
              <a:ext uri="{FF2B5EF4-FFF2-40B4-BE49-F238E27FC236}">
                <a16:creationId xmlns:a16="http://schemas.microsoft.com/office/drawing/2014/main" id="{2AB843BB-C7F3-EDED-DE33-1AB55440F2D4}"/>
              </a:ext>
            </a:extLst>
          </p:cNvPr>
          <p:cNvSpPr>
            <a:spLocks noGrp="1" noRot="1" noChangeAspect="1" noChangeArrowheads="1" noTextEdit="1"/>
          </p:cNvSpPr>
          <p:nvPr>
            <p:ph type="sldImg"/>
          </p:nvPr>
        </p:nvSpPr>
        <p:spPr>
          <a:ln/>
        </p:spPr>
      </p:sp>
      <p:sp>
        <p:nvSpPr>
          <p:cNvPr id="1931267" name="Rectangle 3">
            <a:extLst>
              <a:ext uri="{FF2B5EF4-FFF2-40B4-BE49-F238E27FC236}">
                <a16:creationId xmlns:a16="http://schemas.microsoft.com/office/drawing/2014/main" id="{2200F56F-8F7B-8559-1DE8-60782AEA3FF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p151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F6F4DC-F75E-4D95-9BEE-496C4946C1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533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F6F4DC-F75E-4D95-9BEE-496C4946C1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188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D9A4-A451-4B3F-A4BD-B6ECBC980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660697-4E46-49AF-ADD7-1BCEA535A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0C82E3-1615-4316-919C-003BC70F2233}"/>
              </a:ext>
            </a:extLst>
          </p:cNvPr>
          <p:cNvSpPr>
            <a:spLocks noGrp="1"/>
          </p:cNvSpPr>
          <p:nvPr>
            <p:ph type="dt" sz="half" idx="10"/>
          </p:nvPr>
        </p:nvSpPr>
        <p:spPr/>
        <p:txBody>
          <a:bodyPr/>
          <a:lstStyle/>
          <a:p>
            <a:fld id="{DDE6D352-1C03-461D-BC1A-B37C6BA2B241}" type="datetime1">
              <a:rPr lang="en-US" smtClean="0"/>
              <a:t>3/17/2024</a:t>
            </a:fld>
            <a:endParaRPr lang="en-US"/>
          </a:p>
        </p:txBody>
      </p:sp>
      <p:sp>
        <p:nvSpPr>
          <p:cNvPr id="5" name="Footer Placeholder 4">
            <a:extLst>
              <a:ext uri="{FF2B5EF4-FFF2-40B4-BE49-F238E27FC236}">
                <a16:creationId xmlns:a16="http://schemas.microsoft.com/office/drawing/2014/main" id="{098436BD-EC5F-498D-8E98-80E84B46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534AA-A691-48EE-9DA9-37B88F4868FD}"/>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366026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FB03-8034-4584-A961-6A867A8751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DBFB4-EE8B-4458-AE7F-82678F8253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54D6F-E3AD-49BB-89FC-C178392FBA4D}"/>
              </a:ext>
            </a:extLst>
          </p:cNvPr>
          <p:cNvSpPr>
            <a:spLocks noGrp="1"/>
          </p:cNvSpPr>
          <p:nvPr>
            <p:ph type="dt" sz="half" idx="10"/>
          </p:nvPr>
        </p:nvSpPr>
        <p:spPr/>
        <p:txBody>
          <a:bodyPr/>
          <a:lstStyle/>
          <a:p>
            <a:fld id="{CFBFD8A0-C03F-427D-BB6B-EA0B1B177D8A}" type="datetime1">
              <a:rPr lang="en-US" smtClean="0"/>
              <a:t>3/17/2024</a:t>
            </a:fld>
            <a:endParaRPr lang="en-US"/>
          </a:p>
        </p:txBody>
      </p:sp>
      <p:sp>
        <p:nvSpPr>
          <p:cNvPr id="5" name="Footer Placeholder 4">
            <a:extLst>
              <a:ext uri="{FF2B5EF4-FFF2-40B4-BE49-F238E27FC236}">
                <a16:creationId xmlns:a16="http://schemas.microsoft.com/office/drawing/2014/main" id="{878BA877-82A4-45B0-90CF-E8183DC28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16643-64DC-46A9-8132-CE5B6AE5D368}"/>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371927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47F01-7B42-4F73-8F38-1131E5F3D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0BA38-5137-4A41-A2E3-DCF06575CF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FF3DC-57FF-43AB-8C31-35B8DA82D625}"/>
              </a:ext>
            </a:extLst>
          </p:cNvPr>
          <p:cNvSpPr>
            <a:spLocks noGrp="1"/>
          </p:cNvSpPr>
          <p:nvPr>
            <p:ph type="dt" sz="half" idx="10"/>
          </p:nvPr>
        </p:nvSpPr>
        <p:spPr/>
        <p:txBody>
          <a:bodyPr/>
          <a:lstStyle/>
          <a:p>
            <a:fld id="{50268860-D4C1-40BF-9197-7D2DDB9D0A87}" type="datetime1">
              <a:rPr lang="en-US" smtClean="0"/>
              <a:t>3/17/2024</a:t>
            </a:fld>
            <a:endParaRPr lang="en-US"/>
          </a:p>
        </p:txBody>
      </p:sp>
      <p:sp>
        <p:nvSpPr>
          <p:cNvPr id="5" name="Footer Placeholder 4">
            <a:extLst>
              <a:ext uri="{FF2B5EF4-FFF2-40B4-BE49-F238E27FC236}">
                <a16:creationId xmlns:a16="http://schemas.microsoft.com/office/drawing/2014/main" id="{2BD3E7A7-9581-4B28-ADFC-CFD31655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53E11-CAE9-4B9B-8BB2-6D7A285C5003}"/>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291337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0316-E383-3B98-96C9-EB6675CFC38D}"/>
              </a:ext>
            </a:extLst>
          </p:cNvPr>
          <p:cNvSpPr>
            <a:spLocks noGrp="1"/>
          </p:cNvSpPr>
          <p:nvPr>
            <p:ph type="title"/>
          </p:nvPr>
        </p:nvSpPr>
        <p:spPr>
          <a:xfrm>
            <a:off x="609600" y="109538"/>
            <a:ext cx="11582400" cy="563562"/>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38FADD99-2722-0F95-F079-DB8FB7888E9D}"/>
              </a:ext>
            </a:extLst>
          </p:cNvPr>
          <p:cNvSpPr>
            <a:spLocks noGrp="1"/>
          </p:cNvSpPr>
          <p:nvPr>
            <p:ph type="tbl" idx="1"/>
          </p:nvPr>
        </p:nvSpPr>
        <p:spPr>
          <a:xfrm>
            <a:off x="609600" y="1752600"/>
            <a:ext cx="10972800" cy="3810000"/>
          </a:xfrm>
        </p:spPr>
        <p:txBody>
          <a:bodyPr/>
          <a:lstStyle/>
          <a:p>
            <a:endParaRPr lang="en-GB"/>
          </a:p>
        </p:txBody>
      </p:sp>
      <p:sp>
        <p:nvSpPr>
          <p:cNvPr id="4" name="Slide Number Placeholder 3">
            <a:extLst>
              <a:ext uri="{FF2B5EF4-FFF2-40B4-BE49-F238E27FC236}">
                <a16:creationId xmlns:a16="http://schemas.microsoft.com/office/drawing/2014/main" id="{E540AE3F-1777-4C03-5EC4-C09680B8EA1C}"/>
              </a:ext>
            </a:extLst>
          </p:cNvPr>
          <p:cNvSpPr>
            <a:spLocks noGrp="1"/>
          </p:cNvSpPr>
          <p:nvPr>
            <p:ph type="sldNum" sz="quarter" idx="10"/>
          </p:nvPr>
        </p:nvSpPr>
        <p:spPr>
          <a:xfrm>
            <a:off x="6851651" y="6397625"/>
            <a:ext cx="2844800" cy="476250"/>
          </a:xfrm>
        </p:spPr>
        <p:txBody>
          <a:bodyPr/>
          <a:lstStyle>
            <a:lvl1pPr>
              <a:defRPr/>
            </a:lvl1pPr>
          </a:lstStyle>
          <a:p>
            <a:r>
              <a:rPr lang="en-US" altLang="en-US"/>
              <a:t>Slide  </a:t>
            </a:r>
            <a:fld id="{2A485661-8AA5-4160-B1EF-273A78521AA2}" type="slidenum">
              <a:rPr lang="en-US" altLang="en-US"/>
              <a:pPr/>
              <a:t>‹#›</a:t>
            </a:fld>
            <a:r>
              <a:rPr lang="en-US" altLang="en-US"/>
              <a:t> • EDS Internal</a:t>
            </a:r>
          </a:p>
        </p:txBody>
      </p:sp>
    </p:spTree>
    <p:extLst>
      <p:ext uri="{BB962C8B-B14F-4D97-AF65-F5344CB8AC3E}">
        <p14:creationId xmlns:p14="http://schemas.microsoft.com/office/powerpoint/2010/main" val="339663722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D6F1-9CBD-4558-9497-174645859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F5D18-7D6F-426A-9AEC-8711BE89E7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B32AE-1F91-41AC-B46F-E36BB7F2527F}"/>
              </a:ext>
            </a:extLst>
          </p:cNvPr>
          <p:cNvSpPr>
            <a:spLocks noGrp="1"/>
          </p:cNvSpPr>
          <p:nvPr>
            <p:ph type="dt" sz="half" idx="10"/>
          </p:nvPr>
        </p:nvSpPr>
        <p:spPr/>
        <p:txBody>
          <a:bodyPr/>
          <a:lstStyle/>
          <a:p>
            <a:fld id="{E402A967-A7C2-43B5-B050-ADC2FE3083FA}" type="datetime1">
              <a:rPr lang="en-US" smtClean="0"/>
              <a:t>3/17/2024</a:t>
            </a:fld>
            <a:endParaRPr lang="en-US"/>
          </a:p>
        </p:txBody>
      </p:sp>
      <p:sp>
        <p:nvSpPr>
          <p:cNvPr id="5" name="Footer Placeholder 4">
            <a:extLst>
              <a:ext uri="{FF2B5EF4-FFF2-40B4-BE49-F238E27FC236}">
                <a16:creationId xmlns:a16="http://schemas.microsoft.com/office/drawing/2014/main" id="{2B387A85-0B49-4A45-AC8D-C1E17CDF1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F294B-FB3B-4ED9-9EEB-089095DA1D32}"/>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302136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05F0-57D3-4ECB-AA6A-2656721FD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89AF7-DF0C-41B7-80D6-1B31085E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AEDAC3-B49D-409F-AEF0-8F872955F840}"/>
              </a:ext>
            </a:extLst>
          </p:cNvPr>
          <p:cNvSpPr>
            <a:spLocks noGrp="1"/>
          </p:cNvSpPr>
          <p:nvPr>
            <p:ph type="dt" sz="half" idx="10"/>
          </p:nvPr>
        </p:nvSpPr>
        <p:spPr/>
        <p:txBody>
          <a:bodyPr/>
          <a:lstStyle/>
          <a:p>
            <a:fld id="{09F3622B-C7E7-44FC-B384-F63D7F4698E0}" type="datetime1">
              <a:rPr lang="en-US" smtClean="0"/>
              <a:t>3/17/2024</a:t>
            </a:fld>
            <a:endParaRPr lang="en-US"/>
          </a:p>
        </p:txBody>
      </p:sp>
      <p:sp>
        <p:nvSpPr>
          <p:cNvPr id="5" name="Footer Placeholder 4">
            <a:extLst>
              <a:ext uri="{FF2B5EF4-FFF2-40B4-BE49-F238E27FC236}">
                <a16:creationId xmlns:a16="http://schemas.microsoft.com/office/drawing/2014/main" id="{F77D6D9A-632E-4432-8128-AC424250C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6DB05-B722-4EDF-AA57-BBE91CA173E1}"/>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164718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6A7-9DD2-4EEF-AB06-FABE80539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4CD4D-17CF-4285-8E9D-F69167B05B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F6195-7628-40BE-8A48-B51284DA0F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070D65-A6A0-44CE-8193-5B29522F9DEA}"/>
              </a:ext>
            </a:extLst>
          </p:cNvPr>
          <p:cNvSpPr>
            <a:spLocks noGrp="1"/>
          </p:cNvSpPr>
          <p:nvPr>
            <p:ph type="dt" sz="half" idx="10"/>
          </p:nvPr>
        </p:nvSpPr>
        <p:spPr/>
        <p:txBody>
          <a:bodyPr/>
          <a:lstStyle/>
          <a:p>
            <a:fld id="{51A95EAA-8302-4C52-812C-F3C1D2FFCA10}" type="datetime1">
              <a:rPr lang="en-US" smtClean="0"/>
              <a:t>3/17/2024</a:t>
            </a:fld>
            <a:endParaRPr lang="en-US"/>
          </a:p>
        </p:txBody>
      </p:sp>
      <p:sp>
        <p:nvSpPr>
          <p:cNvPr id="6" name="Footer Placeholder 5">
            <a:extLst>
              <a:ext uri="{FF2B5EF4-FFF2-40B4-BE49-F238E27FC236}">
                <a16:creationId xmlns:a16="http://schemas.microsoft.com/office/drawing/2014/main" id="{F7B8C8C3-553A-4C1C-A060-8A73A1605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A5897-ECE7-4806-BAF1-2F5DEFCB212E}"/>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305761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3F0C-A21E-444E-B9FC-46A3B0662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0E6B1-7244-419D-A6AF-6B67C3B6E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6C2D54-3B41-4360-A6F8-812DAC32E3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9122F-06BF-4331-8CBA-1430440E3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3B4ABD-034E-4586-9408-D3BDD68346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AE672-A1A6-4D10-8E26-48FE57139982}"/>
              </a:ext>
            </a:extLst>
          </p:cNvPr>
          <p:cNvSpPr>
            <a:spLocks noGrp="1"/>
          </p:cNvSpPr>
          <p:nvPr>
            <p:ph type="dt" sz="half" idx="10"/>
          </p:nvPr>
        </p:nvSpPr>
        <p:spPr/>
        <p:txBody>
          <a:bodyPr/>
          <a:lstStyle/>
          <a:p>
            <a:fld id="{42F94645-1CD6-4299-AFFD-50991B5AA81F}" type="datetime1">
              <a:rPr lang="en-US" smtClean="0"/>
              <a:t>3/17/2024</a:t>
            </a:fld>
            <a:endParaRPr lang="en-US"/>
          </a:p>
        </p:txBody>
      </p:sp>
      <p:sp>
        <p:nvSpPr>
          <p:cNvPr id="8" name="Footer Placeholder 7">
            <a:extLst>
              <a:ext uri="{FF2B5EF4-FFF2-40B4-BE49-F238E27FC236}">
                <a16:creationId xmlns:a16="http://schemas.microsoft.com/office/drawing/2014/main" id="{724E5C27-B0BB-41C3-A362-C3D3DE8D92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FFD5C6-B861-411A-A7F0-5B464531812A}"/>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203921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C812-DC9B-438B-805B-35778EA11F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9133E-E50E-4B3D-AD5D-3C3475A2D2A9}"/>
              </a:ext>
            </a:extLst>
          </p:cNvPr>
          <p:cNvSpPr>
            <a:spLocks noGrp="1"/>
          </p:cNvSpPr>
          <p:nvPr>
            <p:ph type="dt" sz="half" idx="10"/>
          </p:nvPr>
        </p:nvSpPr>
        <p:spPr/>
        <p:txBody>
          <a:bodyPr/>
          <a:lstStyle/>
          <a:p>
            <a:fld id="{EB5E01D4-FC3D-48BD-A74F-D1B3298E86FE}" type="datetime1">
              <a:rPr lang="en-US" smtClean="0"/>
              <a:t>3/17/2024</a:t>
            </a:fld>
            <a:endParaRPr lang="en-US"/>
          </a:p>
        </p:txBody>
      </p:sp>
      <p:sp>
        <p:nvSpPr>
          <p:cNvPr id="4" name="Footer Placeholder 3">
            <a:extLst>
              <a:ext uri="{FF2B5EF4-FFF2-40B4-BE49-F238E27FC236}">
                <a16:creationId xmlns:a16="http://schemas.microsoft.com/office/drawing/2014/main" id="{4C2BDA6C-20F6-4320-A95E-0D3E08602E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05775A-1AF8-4A79-8D08-211744194593}"/>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185543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966AF-E6B0-442C-9A83-A99CD1AC8625}"/>
              </a:ext>
            </a:extLst>
          </p:cNvPr>
          <p:cNvSpPr>
            <a:spLocks noGrp="1"/>
          </p:cNvSpPr>
          <p:nvPr>
            <p:ph type="dt" sz="half" idx="10"/>
          </p:nvPr>
        </p:nvSpPr>
        <p:spPr/>
        <p:txBody>
          <a:bodyPr/>
          <a:lstStyle/>
          <a:p>
            <a:fld id="{96229F43-F0B1-4F58-B625-8F8D3E2FADFF}" type="datetime1">
              <a:rPr lang="en-US" smtClean="0"/>
              <a:t>3/17/2024</a:t>
            </a:fld>
            <a:endParaRPr lang="en-US"/>
          </a:p>
        </p:txBody>
      </p:sp>
      <p:sp>
        <p:nvSpPr>
          <p:cNvPr id="3" name="Footer Placeholder 2">
            <a:extLst>
              <a:ext uri="{FF2B5EF4-FFF2-40B4-BE49-F238E27FC236}">
                <a16:creationId xmlns:a16="http://schemas.microsoft.com/office/drawing/2014/main" id="{96121328-1A63-4BB1-B958-B2E3FC4E6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25921-5A1C-487E-A37E-1D64BBE5BEA7}"/>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284397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DC51-EC53-4F18-B1EC-5C0E792AC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86BA9-36A4-41D9-898A-1C1CEC367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CE010B-3DC7-430E-9E34-A351E15A7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010A5C-D165-42A0-A88E-9102E392E152}"/>
              </a:ext>
            </a:extLst>
          </p:cNvPr>
          <p:cNvSpPr>
            <a:spLocks noGrp="1"/>
          </p:cNvSpPr>
          <p:nvPr>
            <p:ph type="dt" sz="half" idx="10"/>
          </p:nvPr>
        </p:nvSpPr>
        <p:spPr/>
        <p:txBody>
          <a:bodyPr/>
          <a:lstStyle/>
          <a:p>
            <a:fld id="{3FFF6339-A5B1-4663-B9C7-A7D5FA13C0D8}" type="datetime1">
              <a:rPr lang="en-US" smtClean="0"/>
              <a:t>3/17/2024</a:t>
            </a:fld>
            <a:endParaRPr lang="en-US"/>
          </a:p>
        </p:txBody>
      </p:sp>
      <p:sp>
        <p:nvSpPr>
          <p:cNvPr id="6" name="Footer Placeholder 5">
            <a:extLst>
              <a:ext uri="{FF2B5EF4-FFF2-40B4-BE49-F238E27FC236}">
                <a16:creationId xmlns:a16="http://schemas.microsoft.com/office/drawing/2014/main" id="{E664E820-4930-439D-8BA0-A3EC4FF75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C7C85-0C44-479E-9D5A-1DACBEDA2F2E}"/>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265395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512C-6BBB-402F-ADBB-E6332EF86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EA46A-52BB-4830-AAA0-32621D14A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FEE846-5D13-4D7E-A05A-E4BAF408D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F1D89D-5F18-4029-B1A7-64344DB41A72}"/>
              </a:ext>
            </a:extLst>
          </p:cNvPr>
          <p:cNvSpPr>
            <a:spLocks noGrp="1"/>
          </p:cNvSpPr>
          <p:nvPr>
            <p:ph type="dt" sz="half" idx="10"/>
          </p:nvPr>
        </p:nvSpPr>
        <p:spPr/>
        <p:txBody>
          <a:bodyPr/>
          <a:lstStyle/>
          <a:p>
            <a:fld id="{203B7104-AAD0-40EE-AC71-0A82050D39AD}" type="datetime1">
              <a:rPr lang="en-US" smtClean="0"/>
              <a:t>3/17/2024</a:t>
            </a:fld>
            <a:endParaRPr lang="en-US"/>
          </a:p>
        </p:txBody>
      </p:sp>
      <p:sp>
        <p:nvSpPr>
          <p:cNvPr id="6" name="Footer Placeholder 5">
            <a:extLst>
              <a:ext uri="{FF2B5EF4-FFF2-40B4-BE49-F238E27FC236}">
                <a16:creationId xmlns:a16="http://schemas.microsoft.com/office/drawing/2014/main" id="{4AAFCC48-584F-4E3A-AA22-850CF472F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845E4-B794-46F6-85A6-64551D61CE69}"/>
              </a:ext>
            </a:extLst>
          </p:cNvPr>
          <p:cNvSpPr>
            <a:spLocks noGrp="1"/>
          </p:cNvSpPr>
          <p:nvPr>
            <p:ph type="sldNum" sz="quarter" idx="12"/>
          </p:nvPr>
        </p:nvSpPr>
        <p:spPr/>
        <p:txBody>
          <a:bodyPr/>
          <a:lstStyle/>
          <a:p>
            <a:fld id="{D7D64531-B382-4A43-9C68-48B8EAAB1CA0}" type="slidenum">
              <a:rPr lang="en-US" smtClean="0"/>
              <a:t>‹#›</a:t>
            </a:fld>
            <a:endParaRPr lang="en-US"/>
          </a:p>
        </p:txBody>
      </p:sp>
    </p:spTree>
    <p:extLst>
      <p:ext uri="{BB962C8B-B14F-4D97-AF65-F5344CB8AC3E}">
        <p14:creationId xmlns:p14="http://schemas.microsoft.com/office/powerpoint/2010/main" val="379764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EA9A-30B7-4213-A30F-E5EF0946F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B6CE4-BA2E-4D52-91D8-1A846CD14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86407-7CBE-431E-9AA9-01230C4C4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142B4-CD15-44A9-A0C3-3B1839F5CC31}" type="datetime1">
              <a:rPr lang="en-US" smtClean="0"/>
              <a:t>3/17/2024</a:t>
            </a:fld>
            <a:endParaRPr lang="en-US"/>
          </a:p>
        </p:txBody>
      </p:sp>
      <p:sp>
        <p:nvSpPr>
          <p:cNvPr id="5" name="Footer Placeholder 4">
            <a:extLst>
              <a:ext uri="{FF2B5EF4-FFF2-40B4-BE49-F238E27FC236}">
                <a16:creationId xmlns:a16="http://schemas.microsoft.com/office/drawing/2014/main" id="{B1090D52-BBA6-4280-BA68-972136BA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383BEA-F77F-4F6F-A775-0C7E584C7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64531-B382-4A43-9C68-48B8EAAB1CA0}" type="slidenum">
              <a:rPr lang="en-US" smtClean="0"/>
              <a:t>‹#›</a:t>
            </a:fld>
            <a:endParaRPr lang="en-US"/>
          </a:p>
        </p:txBody>
      </p:sp>
    </p:spTree>
    <p:extLst>
      <p:ext uri="{BB962C8B-B14F-4D97-AF65-F5344CB8AC3E}">
        <p14:creationId xmlns:p14="http://schemas.microsoft.com/office/powerpoint/2010/main" val="215516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E4674-E3A0-43DC-BBCA-16E178A1A78F}"/>
              </a:ext>
            </a:extLst>
          </p:cNvPr>
          <p:cNvSpPr>
            <a:spLocks noGrp="1"/>
          </p:cNvSpPr>
          <p:nvPr>
            <p:ph type="ctrTitle"/>
          </p:nvPr>
        </p:nvSpPr>
        <p:spPr>
          <a:xfrm>
            <a:off x="838200" y="1265277"/>
            <a:ext cx="10515600" cy="2360428"/>
          </a:xfrm>
        </p:spPr>
        <p:txBody>
          <a:bodyPr>
            <a:normAutofit/>
          </a:bodyPr>
          <a:lstStyle/>
          <a:p>
            <a:r>
              <a:rPr lang="en-US" sz="5400" b="1" dirty="0">
                <a:solidFill>
                  <a:srgbClr val="FFFFFF"/>
                </a:solidFill>
              </a:rPr>
              <a:t>Software Quality Assurance</a:t>
            </a:r>
            <a:br>
              <a:rPr lang="en-US" sz="5400" b="1" dirty="0">
                <a:solidFill>
                  <a:srgbClr val="FFFFFF"/>
                </a:solidFill>
              </a:rPr>
            </a:br>
            <a:r>
              <a:rPr lang="en-US" sz="5400" b="1" dirty="0">
                <a:solidFill>
                  <a:srgbClr val="FFFFFF"/>
                </a:solidFill>
              </a:rPr>
              <a:t>Lecture 5</a:t>
            </a:r>
          </a:p>
        </p:txBody>
      </p:sp>
      <p:sp>
        <p:nvSpPr>
          <p:cNvPr id="3" name="TextBox 2">
            <a:extLst>
              <a:ext uri="{FF2B5EF4-FFF2-40B4-BE49-F238E27FC236}">
                <a16:creationId xmlns:a16="http://schemas.microsoft.com/office/drawing/2014/main" id="{A08EB6E9-65A6-B947-ADE5-D0A2892AC458}"/>
              </a:ext>
            </a:extLst>
          </p:cNvPr>
          <p:cNvSpPr txBox="1"/>
          <p:nvPr/>
        </p:nvSpPr>
        <p:spPr>
          <a:xfrm>
            <a:off x="3480391" y="4731489"/>
            <a:ext cx="5231218" cy="1200329"/>
          </a:xfrm>
          <a:prstGeom prst="rect">
            <a:avLst/>
          </a:prstGeom>
          <a:noFill/>
        </p:spPr>
        <p:txBody>
          <a:bodyPr wrap="square" rtlCol="0">
            <a:spAutoFit/>
          </a:bodyPr>
          <a:lstStyle/>
          <a:p>
            <a:pPr algn="ctr"/>
            <a:r>
              <a:rPr lang="en-GB" sz="2400" dirty="0"/>
              <a:t>Presented by:</a:t>
            </a:r>
          </a:p>
          <a:p>
            <a:pPr algn="ctr"/>
            <a:r>
              <a:rPr lang="en-GB" sz="2400" dirty="0"/>
              <a:t>Dr. Yasmine Afify</a:t>
            </a:r>
          </a:p>
          <a:p>
            <a:pPr algn="ctr"/>
            <a:r>
              <a:rPr lang="en-GB" sz="2400" dirty="0"/>
              <a:t>yasmine.afify@cis.asu.edu.eg</a:t>
            </a:r>
          </a:p>
        </p:txBody>
      </p:sp>
    </p:spTree>
    <p:extLst>
      <p:ext uri="{BB962C8B-B14F-4D97-AF65-F5344CB8AC3E}">
        <p14:creationId xmlns:p14="http://schemas.microsoft.com/office/powerpoint/2010/main" val="44675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928A-3A0D-4EEB-BC4E-848F4D6DC454}"/>
              </a:ext>
            </a:extLst>
          </p:cNvPr>
          <p:cNvSpPr>
            <a:spLocks noGrp="1"/>
          </p:cNvSpPr>
          <p:nvPr>
            <p:ph type="title"/>
          </p:nvPr>
        </p:nvSpPr>
        <p:spPr/>
        <p:txBody>
          <a:bodyPr/>
          <a:lstStyle/>
          <a:p>
            <a:r>
              <a:rPr lang="en-US" b="1" dirty="0"/>
              <a:t>Defect Report</a:t>
            </a:r>
            <a:endParaRPr lang="en-US" dirty="0"/>
          </a:p>
        </p:txBody>
      </p:sp>
      <p:sp>
        <p:nvSpPr>
          <p:cNvPr id="3" name="Content Placeholder 2">
            <a:extLst>
              <a:ext uri="{FF2B5EF4-FFF2-40B4-BE49-F238E27FC236}">
                <a16:creationId xmlns:a16="http://schemas.microsoft.com/office/drawing/2014/main" id="{D84560B7-8A4F-49FA-98EC-8AE6DF660A4A}"/>
              </a:ext>
            </a:extLst>
          </p:cNvPr>
          <p:cNvSpPr>
            <a:spLocks noGrp="1"/>
          </p:cNvSpPr>
          <p:nvPr>
            <p:ph idx="1"/>
          </p:nvPr>
        </p:nvSpPr>
        <p:spPr>
          <a:xfrm>
            <a:off x="636181" y="1499301"/>
            <a:ext cx="10515600" cy="5263115"/>
          </a:xfrm>
        </p:spPr>
        <p:txBody>
          <a:bodyPr>
            <a:normAutofit lnSpcReduction="10000"/>
          </a:bodyPr>
          <a:lstStyle/>
          <a:p>
            <a:pPr algn="just"/>
            <a:r>
              <a:rPr lang="en-US" dirty="0"/>
              <a:t>Details of the defect report may include:</a:t>
            </a:r>
          </a:p>
          <a:p>
            <a:pPr marL="457200" lvl="1" indent="0" algn="just">
              <a:buNone/>
            </a:pPr>
            <a:r>
              <a:rPr lang="en-GB" dirty="0"/>
              <a:t>•	An identifier </a:t>
            </a:r>
          </a:p>
          <a:p>
            <a:pPr marL="457200" lvl="1" indent="0" algn="just">
              <a:buNone/>
            </a:pPr>
            <a:r>
              <a:rPr lang="en-GB" dirty="0"/>
              <a:t>•	A title and a short summary of the defect being reported </a:t>
            </a:r>
          </a:p>
          <a:p>
            <a:pPr marL="457200" lvl="1" indent="0" algn="just">
              <a:buNone/>
            </a:pPr>
            <a:r>
              <a:rPr lang="en-GB" dirty="0"/>
              <a:t>•	Date of the defect report, issuing organization, and author  </a:t>
            </a:r>
          </a:p>
          <a:p>
            <a:pPr marL="457200" lvl="1" indent="0" algn="just">
              <a:buNone/>
            </a:pPr>
            <a:r>
              <a:rPr lang="en-GB" dirty="0"/>
              <a:t>•	Identification of the test item and environment  </a:t>
            </a:r>
          </a:p>
          <a:p>
            <a:pPr marL="457200" lvl="1" indent="0" algn="just">
              <a:buNone/>
            </a:pPr>
            <a:r>
              <a:rPr lang="en-GB" dirty="0"/>
              <a:t>•	A description of the defect to enable reproduction and resolution, including logs, database dumps screenshots, or recordings (if found during test execution) </a:t>
            </a:r>
          </a:p>
          <a:p>
            <a:pPr marL="457200" lvl="1" indent="0" algn="just">
              <a:buNone/>
            </a:pPr>
            <a:r>
              <a:rPr lang="en-GB" dirty="0"/>
              <a:t>•	Expected and actual results  </a:t>
            </a:r>
          </a:p>
          <a:p>
            <a:pPr marL="457200" lvl="1" indent="0" algn="just">
              <a:buNone/>
            </a:pPr>
            <a:r>
              <a:rPr lang="en-GB" dirty="0"/>
              <a:t>•	Severity of the defect</a:t>
            </a:r>
          </a:p>
          <a:p>
            <a:pPr marL="457200" lvl="1" indent="0" algn="just">
              <a:buNone/>
            </a:pPr>
            <a:r>
              <a:rPr lang="en-GB" dirty="0"/>
              <a:t>•	Priority to fix  </a:t>
            </a:r>
          </a:p>
          <a:p>
            <a:pPr marL="457200" lvl="1" indent="0" algn="just">
              <a:buNone/>
            </a:pPr>
            <a:r>
              <a:rPr lang="en-GB" dirty="0"/>
              <a:t>•	Conclusions, recommendations and approvals  </a:t>
            </a:r>
          </a:p>
          <a:p>
            <a:pPr marL="457200" lvl="1" indent="0" algn="just">
              <a:buNone/>
            </a:pPr>
            <a:r>
              <a:rPr lang="en-GB" dirty="0"/>
              <a:t>•	Global issues, such as other areas that may be affected by a change resulting from the defect  </a:t>
            </a:r>
          </a:p>
          <a:p>
            <a:pPr marL="457200" lvl="1" indent="0" algn="just">
              <a:buNone/>
            </a:pPr>
            <a:r>
              <a:rPr lang="en-GB" dirty="0"/>
              <a:t>•	References, including the test case that revealed the problem </a:t>
            </a:r>
          </a:p>
          <a:p>
            <a:pPr lvl="1" algn="just"/>
            <a:endParaRPr lang="en-US" dirty="0"/>
          </a:p>
        </p:txBody>
      </p:sp>
    </p:spTree>
    <p:extLst>
      <p:ext uri="{BB962C8B-B14F-4D97-AF65-F5344CB8AC3E}">
        <p14:creationId xmlns:p14="http://schemas.microsoft.com/office/powerpoint/2010/main" val="28628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380697-6AF9-4E38-BBE0-F40C0FBDCE83}"/>
              </a:ext>
            </a:extLst>
          </p:cNvPr>
          <p:cNvPicPr>
            <a:picLocks noChangeAspect="1"/>
          </p:cNvPicPr>
          <p:nvPr/>
        </p:nvPicPr>
        <p:blipFill>
          <a:blip r:embed="rId2"/>
          <a:stretch>
            <a:fillRect/>
          </a:stretch>
        </p:blipFill>
        <p:spPr>
          <a:xfrm>
            <a:off x="1238250" y="136525"/>
            <a:ext cx="10021630" cy="6712547"/>
          </a:xfrm>
          <a:prstGeom prst="rect">
            <a:avLst/>
          </a:prstGeom>
          <a:effectLst/>
        </p:spPr>
      </p:pic>
      <p:sp>
        <p:nvSpPr>
          <p:cNvPr id="2" name="Slide Number Placeholder 1">
            <a:extLst>
              <a:ext uri="{FF2B5EF4-FFF2-40B4-BE49-F238E27FC236}">
                <a16:creationId xmlns:a16="http://schemas.microsoft.com/office/drawing/2014/main" id="{70C7706C-DAF6-4A42-A204-793970E3071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7D64531-B382-4A43-9C68-48B8EAAB1CA0}" type="slidenum">
              <a:rPr lang="en-US">
                <a:solidFill>
                  <a:srgbClr val="303030"/>
                </a:solidFill>
              </a:rPr>
              <a:pPr>
                <a:spcAft>
                  <a:spcPts val="600"/>
                </a:spcAft>
              </a:pPr>
              <a:t>11</a:t>
            </a:fld>
            <a:endParaRPr lang="en-US">
              <a:solidFill>
                <a:srgbClr val="303030"/>
              </a:solidFill>
            </a:endParaRPr>
          </a:p>
        </p:txBody>
      </p:sp>
    </p:spTree>
    <p:extLst>
      <p:ext uri="{BB962C8B-B14F-4D97-AF65-F5344CB8AC3E}">
        <p14:creationId xmlns:p14="http://schemas.microsoft.com/office/powerpoint/2010/main" val="369754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8" name="Rectangle 2">
            <a:extLst>
              <a:ext uri="{FF2B5EF4-FFF2-40B4-BE49-F238E27FC236}">
                <a16:creationId xmlns:a16="http://schemas.microsoft.com/office/drawing/2014/main" id="{6CF3D803-5694-AE36-7A58-7ACE3F1D0112}"/>
              </a:ext>
            </a:extLst>
          </p:cNvPr>
          <p:cNvSpPr>
            <a:spLocks noGrp="1" noChangeArrowheads="1"/>
          </p:cNvSpPr>
          <p:nvPr>
            <p:ph type="body" idx="1"/>
          </p:nvPr>
        </p:nvSpPr>
        <p:spPr>
          <a:xfrm>
            <a:off x="838200" y="1541720"/>
            <a:ext cx="10134600" cy="5087679"/>
          </a:xfrm>
        </p:spPr>
        <p:txBody>
          <a:bodyPr>
            <a:normAutofit/>
          </a:bodyPr>
          <a:lstStyle/>
          <a:p>
            <a:pPr algn="just"/>
            <a:r>
              <a:rPr lang="en-AU" altLang="en-US" dirty="0"/>
              <a:t>Test Procedures Specification specifies the sequence/order of actions for a test, i.e. one or more Test Cases</a:t>
            </a:r>
          </a:p>
          <a:p>
            <a:pPr algn="just"/>
            <a:r>
              <a:rPr lang="en-GB" altLang="en-US" dirty="0"/>
              <a:t>Defining the test procedures requires carefully </a:t>
            </a:r>
            <a:r>
              <a:rPr lang="en-GB" altLang="en-US" b="1" dirty="0"/>
              <a:t>identifying constraints and dependencies </a:t>
            </a:r>
            <a:r>
              <a:rPr lang="en-GB" altLang="en-US" dirty="0"/>
              <a:t>that might influence the test execution sequence </a:t>
            </a:r>
          </a:p>
          <a:p>
            <a:pPr algn="just"/>
            <a:r>
              <a:rPr lang="en-GB" altLang="en-US" dirty="0"/>
              <a:t>Test procedures list any initial preconditions (e.g., loading of test data from a data repository) and any activities following execution (e.g., resetting the system status). </a:t>
            </a:r>
            <a:endParaRPr lang="en-AU" altLang="en-US" dirty="0"/>
          </a:p>
          <a:p>
            <a:pPr algn="just"/>
            <a:endParaRPr lang="en-AU" altLang="en-US" dirty="0"/>
          </a:p>
          <a:p>
            <a:pPr algn="just"/>
            <a:endParaRPr lang="en-AU" altLang="en-US" dirty="0"/>
          </a:p>
        </p:txBody>
      </p:sp>
      <p:sp>
        <p:nvSpPr>
          <p:cNvPr id="1883139" name="Rectangle 3">
            <a:extLst>
              <a:ext uri="{FF2B5EF4-FFF2-40B4-BE49-F238E27FC236}">
                <a16:creationId xmlns:a16="http://schemas.microsoft.com/office/drawing/2014/main" id="{B247CB1F-FE89-E5FB-AE24-BD2790AA1CF3}"/>
              </a:ext>
            </a:extLst>
          </p:cNvPr>
          <p:cNvSpPr>
            <a:spLocks noGrp="1" noChangeArrowheads="1"/>
          </p:cNvSpPr>
          <p:nvPr>
            <p:ph type="title"/>
          </p:nvPr>
        </p:nvSpPr>
        <p:spPr>
          <a:xfrm>
            <a:off x="1029586" y="543721"/>
            <a:ext cx="8686800" cy="563563"/>
          </a:xfrm>
          <a:noFill/>
          <a:ln/>
        </p:spPr>
        <p:txBody>
          <a:bodyPr>
            <a:noAutofit/>
          </a:bodyPr>
          <a:lstStyle/>
          <a:p>
            <a:r>
              <a:rPr lang="en-AU" altLang="en-US" b="1" dirty="0"/>
              <a:t>Test Procedure</a:t>
            </a:r>
          </a:p>
        </p:txBody>
      </p:sp>
      <p:sp>
        <p:nvSpPr>
          <p:cNvPr id="1883140" name="Rectangle 4">
            <a:extLst>
              <a:ext uri="{FF2B5EF4-FFF2-40B4-BE49-F238E27FC236}">
                <a16:creationId xmlns:a16="http://schemas.microsoft.com/office/drawing/2014/main" id="{CED26717-0AEF-734B-4390-AD6502384FB4}"/>
              </a:ext>
            </a:extLst>
          </p:cNvPr>
          <p:cNvSpPr>
            <a:spLocks noChangeArrowheads="1"/>
          </p:cNvSpPr>
          <p:nvPr/>
        </p:nvSpPr>
        <p:spPr bwMode="auto">
          <a:xfrm>
            <a:off x="1981200" y="228601"/>
            <a:ext cx="8686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rgbClr val="003366"/>
                </a:solidFill>
                <a:effectLst>
                  <a:outerShdw blurRad="38100" dist="38100" dir="2700000" algn="tl">
                    <a:srgbClr val="C0C0C0"/>
                  </a:outerShdw>
                </a:effectLst>
                <a:latin typeface="Trebuchet MS" panose="020B0603020202020204" pitchFamily="34" charset="0"/>
              </a:defRPr>
            </a:lvl1pPr>
            <a:lvl2pPr>
              <a:defRPr sz="2600">
                <a:solidFill>
                  <a:srgbClr val="003366"/>
                </a:solidFill>
                <a:effectLst>
                  <a:outerShdw blurRad="38100" dist="38100" dir="2700000" algn="tl">
                    <a:srgbClr val="C0C0C0"/>
                  </a:outerShdw>
                </a:effectLst>
                <a:latin typeface="Trebuchet MS" panose="020B0603020202020204" pitchFamily="34" charset="0"/>
              </a:defRPr>
            </a:lvl2pPr>
            <a:lvl3pPr>
              <a:defRPr sz="2600">
                <a:solidFill>
                  <a:srgbClr val="003366"/>
                </a:solidFill>
                <a:effectLst>
                  <a:outerShdw blurRad="38100" dist="38100" dir="2700000" algn="tl">
                    <a:srgbClr val="C0C0C0"/>
                  </a:outerShdw>
                </a:effectLst>
                <a:latin typeface="Trebuchet MS" panose="020B0603020202020204" pitchFamily="34" charset="0"/>
              </a:defRPr>
            </a:lvl3pPr>
            <a:lvl4pPr>
              <a:defRPr sz="2600">
                <a:solidFill>
                  <a:srgbClr val="003366"/>
                </a:solidFill>
                <a:effectLst>
                  <a:outerShdw blurRad="38100" dist="38100" dir="2700000" algn="tl">
                    <a:srgbClr val="C0C0C0"/>
                  </a:outerShdw>
                </a:effectLst>
                <a:latin typeface="Trebuchet MS" panose="020B0603020202020204" pitchFamily="34" charset="0"/>
              </a:defRPr>
            </a:lvl4pPr>
            <a:lvl5pPr>
              <a:defRPr sz="2600">
                <a:solidFill>
                  <a:srgbClr val="003366"/>
                </a:solidFill>
                <a:effectLst>
                  <a:outerShdw blurRad="38100" dist="38100" dir="2700000" algn="tl">
                    <a:srgbClr val="C0C0C0"/>
                  </a:outerShdw>
                </a:effectLst>
                <a:latin typeface="Trebuchet MS" panose="020B0603020202020204" pitchFamily="34" charset="0"/>
              </a:defRPr>
            </a:lvl5pPr>
            <a:lvl6pPr marL="4572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6pPr>
            <a:lvl7pPr marL="9144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7pPr>
            <a:lvl8pPr marL="13716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8pPr>
            <a:lvl9pPr marL="18288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9pPr>
          </a:lstStyle>
          <a:p>
            <a:endParaRPr lang="en-AU"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31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31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a:extLst>
              <a:ext uri="{FF2B5EF4-FFF2-40B4-BE49-F238E27FC236}">
                <a16:creationId xmlns:a16="http://schemas.microsoft.com/office/drawing/2014/main" id="{42EC0B74-652E-8665-DE91-1089DA99BC79}"/>
              </a:ext>
            </a:extLst>
          </p:cNvPr>
          <p:cNvSpPr>
            <a:spLocks noGrp="1" noChangeArrowheads="1"/>
          </p:cNvSpPr>
          <p:nvPr>
            <p:ph type="body" idx="1"/>
          </p:nvPr>
        </p:nvSpPr>
        <p:spPr>
          <a:xfrm>
            <a:off x="838200" y="1825624"/>
            <a:ext cx="10198395" cy="4926049"/>
          </a:xfrm>
        </p:spPr>
        <p:txBody>
          <a:bodyPr>
            <a:normAutofit lnSpcReduction="10000"/>
          </a:bodyPr>
          <a:lstStyle/>
          <a:p>
            <a:pPr algn="just"/>
            <a:r>
              <a:rPr lang="en-GB" altLang="en-US" dirty="0"/>
              <a:t>Once the various test cases and test procedures are assembled into test suites, the </a:t>
            </a:r>
            <a:r>
              <a:rPr lang="en-GB" altLang="en-US" b="1" dirty="0"/>
              <a:t>test suites </a:t>
            </a:r>
            <a:r>
              <a:rPr lang="en-GB" altLang="en-US" dirty="0"/>
              <a:t>can be arranged in a test execution schedule that defines the </a:t>
            </a:r>
            <a:r>
              <a:rPr lang="en-GB" altLang="en-US" b="1" dirty="0"/>
              <a:t>order</a:t>
            </a:r>
            <a:r>
              <a:rPr lang="en-GB" altLang="en-US" dirty="0"/>
              <a:t> in which they are to be run. </a:t>
            </a:r>
          </a:p>
          <a:p>
            <a:pPr algn="just"/>
            <a:r>
              <a:rPr lang="en-GB" altLang="en-US" dirty="0"/>
              <a:t>Test execution schedule should take into account </a:t>
            </a:r>
            <a:r>
              <a:rPr lang="en-GB" altLang="en-US" b="1" dirty="0"/>
              <a:t>factors</a:t>
            </a:r>
            <a:r>
              <a:rPr lang="en-GB" altLang="en-US" dirty="0"/>
              <a:t> such as prioritization, dependencies, and the most efficient sequence for executing the tests. </a:t>
            </a:r>
          </a:p>
          <a:p>
            <a:pPr algn="just"/>
            <a:r>
              <a:rPr lang="en-GB" altLang="en-US" dirty="0"/>
              <a:t>Ideally, test cases would be ordered to run based on their </a:t>
            </a:r>
            <a:r>
              <a:rPr lang="en-GB" altLang="en-US" b="1" dirty="0"/>
              <a:t>priority levels</a:t>
            </a:r>
            <a:r>
              <a:rPr lang="en-GB" altLang="en-US" dirty="0"/>
              <a:t>, usually by executing the test cases with the highest priority first. However, this practice may not work if the test cases have </a:t>
            </a:r>
            <a:r>
              <a:rPr lang="en-GB" altLang="en-US" b="1" dirty="0"/>
              <a:t>dependencies,</a:t>
            </a:r>
            <a:r>
              <a:rPr lang="en-GB" altLang="en-US" dirty="0"/>
              <a:t> or the features being tested have dependencies. If a test case with a higher priority is dependent on a test case with a lower priority, the lower priority test case must be executed first.</a:t>
            </a:r>
          </a:p>
          <a:p>
            <a:pPr algn="just"/>
            <a:endParaRPr lang="en-AU" altLang="en-US" dirty="0"/>
          </a:p>
          <a:p>
            <a:pPr algn="just"/>
            <a:endParaRPr lang="en-AU" altLang="en-US" dirty="0"/>
          </a:p>
        </p:txBody>
      </p:sp>
      <p:sp>
        <p:nvSpPr>
          <p:cNvPr id="1885187" name="Rectangle 3">
            <a:extLst>
              <a:ext uri="{FF2B5EF4-FFF2-40B4-BE49-F238E27FC236}">
                <a16:creationId xmlns:a16="http://schemas.microsoft.com/office/drawing/2014/main" id="{76C75881-8D1A-EEB1-391F-EC570CD4229F}"/>
              </a:ext>
            </a:extLst>
          </p:cNvPr>
          <p:cNvSpPr>
            <a:spLocks noGrp="1" noChangeArrowheads="1"/>
          </p:cNvSpPr>
          <p:nvPr>
            <p:ph type="title"/>
          </p:nvPr>
        </p:nvSpPr>
        <p:spPr>
          <a:xfrm>
            <a:off x="981740" y="544033"/>
            <a:ext cx="8686800" cy="563563"/>
          </a:xfrm>
          <a:noFill/>
          <a:ln/>
        </p:spPr>
        <p:txBody>
          <a:bodyPr>
            <a:noAutofit/>
          </a:bodyPr>
          <a:lstStyle/>
          <a:p>
            <a:r>
              <a:rPr lang="en-AU" altLang="en-US" b="1" dirty="0"/>
              <a:t>Test Execution Schedule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51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51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a:extLst>
              <a:ext uri="{FF2B5EF4-FFF2-40B4-BE49-F238E27FC236}">
                <a16:creationId xmlns:a16="http://schemas.microsoft.com/office/drawing/2014/main" id="{EDA47444-A2E9-F2B1-546F-E35C60D66B87}"/>
              </a:ext>
            </a:extLst>
          </p:cNvPr>
          <p:cNvSpPr>
            <a:spLocks noChangeArrowheads="1"/>
          </p:cNvSpPr>
          <p:nvPr/>
        </p:nvSpPr>
        <p:spPr bwMode="auto">
          <a:xfrm>
            <a:off x="8382000" y="1676400"/>
            <a:ext cx="2057400"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7235" name="Rectangle 3">
            <a:extLst>
              <a:ext uri="{FF2B5EF4-FFF2-40B4-BE49-F238E27FC236}">
                <a16:creationId xmlns:a16="http://schemas.microsoft.com/office/drawing/2014/main" id="{FD9AD652-9DEC-AF55-91AE-56EE7F07B8B2}"/>
              </a:ext>
            </a:extLst>
          </p:cNvPr>
          <p:cNvSpPr>
            <a:spLocks noChangeArrowheads="1"/>
          </p:cNvSpPr>
          <p:nvPr/>
        </p:nvSpPr>
        <p:spPr bwMode="auto">
          <a:xfrm>
            <a:off x="8534400" y="1828800"/>
            <a:ext cx="1785938" cy="38862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AU" altLang="en-US"/>
          </a:p>
          <a:p>
            <a:pPr algn="ctr"/>
            <a:r>
              <a:rPr lang="en-AU" altLang="en-US"/>
              <a:t>Test </a:t>
            </a:r>
          </a:p>
          <a:p>
            <a:pPr algn="ctr"/>
            <a:r>
              <a:rPr lang="en-AU" altLang="en-US"/>
              <a:t>Execution </a:t>
            </a:r>
          </a:p>
          <a:p>
            <a:pPr algn="ctr"/>
            <a:r>
              <a:rPr lang="en-AU" altLang="en-US"/>
              <a:t>Schedule</a:t>
            </a:r>
          </a:p>
          <a:p>
            <a:pPr algn="ctr"/>
            <a:endParaRPr lang="en-AU" altLang="en-US"/>
          </a:p>
        </p:txBody>
      </p:sp>
      <p:sp>
        <p:nvSpPr>
          <p:cNvPr id="1887236" name="Rectangle 4">
            <a:extLst>
              <a:ext uri="{FF2B5EF4-FFF2-40B4-BE49-F238E27FC236}">
                <a16:creationId xmlns:a16="http://schemas.microsoft.com/office/drawing/2014/main" id="{299D63D2-1AF4-4622-CAD1-998B8C16B215}"/>
              </a:ext>
            </a:extLst>
          </p:cNvPr>
          <p:cNvSpPr>
            <a:spLocks noChangeArrowheads="1"/>
          </p:cNvSpPr>
          <p:nvPr/>
        </p:nvSpPr>
        <p:spPr bwMode="auto">
          <a:xfrm>
            <a:off x="4419600" y="1676400"/>
            <a:ext cx="1447800"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7237" name="Rectangle 5">
            <a:extLst>
              <a:ext uri="{FF2B5EF4-FFF2-40B4-BE49-F238E27FC236}">
                <a16:creationId xmlns:a16="http://schemas.microsoft.com/office/drawing/2014/main" id="{112F8A52-D8A9-F78B-C79D-8D14832612E3}"/>
              </a:ext>
            </a:extLst>
          </p:cNvPr>
          <p:cNvSpPr>
            <a:spLocks noGrp="1" noChangeArrowheads="1"/>
          </p:cNvSpPr>
          <p:nvPr>
            <p:ph type="title"/>
          </p:nvPr>
        </p:nvSpPr>
        <p:spPr>
          <a:xfrm>
            <a:off x="758456" y="334963"/>
            <a:ext cx="11433544" cy="563563"/>
          </a:xfrm>
        </p:spPr>
        <p:txBody>
          <a:bodyPr>
            <a:noAutofit/>
          </a:bodyPr>
          <a:lstStyle/>
          <a:p>
            <a:r>
              <a:rPr lang="en-AU" altLang="en-US" b="1" dirty="0"/>
              <a:t>Test Conditions, Cases, Procedures and Schedule</a:t>
            </a:r>
          </a:p>
        </p:txBody>
      </p:sp>
      <p:sp>
        <p:nvSpPr>
          <p:cNvPr id="1887238" name="Text Box 6">
            <a:extLst>
              <a:ext uri="{FF2B5EF4-FFF2-40B4-BE49-F238E27FC236}">
                <a16:creationId xmlns:a16="http://schemas.microsoft.com/office/drawing/2014/main" id="{57FC5C48-440B-AACC-9B20-DB2966492011}"/>
              </a:ext>
            </a:extLst>
          </p:cNvPr>
          <p:cNvSpPr txBox="1">
            <a:spLocks noChangeArrowheads="1"/>
          </p:cNvSpPr>
          <p:nvPr/>
        </p:nvSpPr>
        <p:spPr bwMode="auto">
          <a:xfrm>
            <a:off x="4876801" y="1295400"/>
            <a:ext cx="6149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How</a:t>
            </a:r>
          </a:p>
        </p:txBody>
      </p:sp>
      <p:grpSp>
        <p:nvGrpSpPr>
          <p:cNvPr id="1887239" name="Group 7">
            <a:extLst>
              <a:ext uri="{FF2B5EF4-FFF2-40B4-BE49-F238E27FC236}">
                <a16:creationId xmlns:a16="http://schemas.microsoft.com/office/drawing/2014/main" id="{530F436D-26B4-109B-A2DA-2434EA78D575}"/>
              </a:ext>
            </a:extLst>
          </p:cNvPr>
          <p:cNvGrpSpPr>
            <a:grpSpLocks/>
          </p:cNvGrpSpPr>
          <p:nvPr/>
        </p:nvGrpSpPr>
        <p:grpSpPr bwMode="auto">
          <a:xfrm>
            <a:off x="4572000" y="2743200"/>
            <a:ext cx="1143000" cy="2133600"/>
            <a:chOff x="1920" y="1632"/>
            <a:chExt cx="872" cy="1440"/>
          </a:xfrm>
        </p:grpSpPr>
        <p:sp>
          <p:nvSpPr>
            <p:cNvPr id="1887240" name="Rectangle 8">
              <a:extLst>
                <a:ext uri="{FF2B5EF4-FFF2-40B4-BE49-F238E27FC236}">
                  <a16:creationId xmlns:a16="http://schemas.microsoft.com/office/drawing/2014/main" id="{12268276-9EA6-12CE-7144-3CAC6E0A5D32}"/>
                </a:ext>
              </a:extLst>
            </p:cNvPr>
            <p:cNvSpPr>
              <a:spLocks noChangeArrowheads="1"/>
            </p:cNvSpPr>
            <p:nvPr/>
          </p:nvSpPr>
          <p:spPr bwMode="auto">
            <a:xfrm>
              <a:off x="2016" y="1632"/>
              <a:ext cx="776" cy="134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a:t>Test </a:t>
              </a:r>
            </a:p>
            <a:p>
              <a:pPr algn="ctr"/>
              <a:r>
                <a:rPr lang="en-AU" altLang="en-US"/>
                <a:t>Cases</a:t>
              </a:r>
            </a:p>
          </p:txBody>
        </p:sp>
        <p:sp>
          <p:nvSpPr>
            <p:cNvPr id="1887241" name="Rectangle 9">
              <a:extLst>
                <a:ext uri="{FF2B5EF4-FFF2-40B4-BE49-F238E27FC236}">
                  <a16:creationId xmlns:a16="http://schemas.microsoft.com/office/drawing/2014/main" id="{E728F5A9-3D76-2544-9692-CE5CE0369158}"/>
                </a:ext>
              </a:extLst>
            </p:cNvPr>
            <p:cNvSpPr>
              <a:spLocks noChangeArrowheads="1"/>
            </p:cNvSpPr>
            <p:nvPr/>
          </p:nvSpPr>
          <p:spPr bwMode="auto">
            <a:xfrm>
              <a:off x="1920" y="1728"/>
              <a:ext cx="776" cy="134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a:t>Test </a:t>
              </a:r>
            </a:p>
            <a:p>
              <a:pPr algn="ctr"/>
              <a:r>
                <a:rPr lang="en-AU" altLang="en-US"/>
                <a:t>Cases</a:t>
              </a:r>
            </a:p>
          </p:txBody>
        </p:sp>
      </p:grpSp>
      <p:sp>
        <p:nvSpPr>
          <p:cNvPr id="1887242" name="Rectangle 10">
            <a:extLst>
              <a:ext uri="{FF2B5EF4-FFF2-40B4-BE49-F238E27FC236}">
                <a16:creationId xmlns:a16="http://schemas.microsoft.com/office/drawing/2014/main" id="{47E32886-909A-E85C-7FE8-FFE3A5DEF759}"/>
              </a:ext>
            </a:extLst>
          </p:cNvPr>
          <p:cNvSpPr>
            <a:spLocks noChangeArrowheads="1"/>
          </p:cNvSpPr>
          <p:nvPr/>
        </p:nvSpPr>
        <p:spPr bwMode="auto">
          <a:xfrm>
            <a:off x="2636839" y="1682750"/>
            <a:ext cx="1582737" cy="4337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7243" name="Rectangle 11">
            <a:extLst>
              <a:ext uri="{FF2B5EF4-FFF2-40B4-BE49-F238E27FC236}">
                <a16:creationId xmlns:a16="http://schemas.microsoft.com/office/drawing/2014/main" id="{9A36AC7F-F2F3-CE67-DE7A-49521F93AA84}"/>
              </a:ext>
            </a:extLst>
          </p:cNvPr>
          <p:cNvSpPr>
            <a:spLocks noChangeArrowheads="1"/>
          </p:cNvSpPr>
          <p:nvPr/>
        </p:nvSpPr>
        <p:spPr bwMode="auto">
          <a:xfrm>
            <a:off x="1933576" y="1676400"/>
            <a:ext cx="409575"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ltLang="en-US"/>
          </a:p>
        </p:txBody>
      </p:sp>
      <p:sp>
        <p:nvSpPr>
          <p:cNvPr id="1887244" name="Rectangle 12">
            <a:extLst>
              <a:ext uri="{FF2B5EF4-FFF2-40B4-BE49-F238E27FC236}">
                <a16:creationId xmlns:a16="http://schemas.microsoft.com/office/drawing/2014/main" id="{2550C156-5151-3409-E93E-8DA380D25530}"/>
              </a:ext>
            </a:extLst>
          </p:cNvPr>
          <p:cNvSpPr>
            <a:spLocks noChangeArrowheads="1"/>
          </p:cNvSpPr>
          <p:nvPr/>
        </p:nvSpPr>
        <p:spPr bwMode="auto">
          <a:xfrm rot="5400000">
            <a:off x="859109" y="3666610"/>
            <a:ext cx="2458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Sourced Documentation</a:t>
            </a:r>
          </a:p>
        </p:txBody>
      </p:sp>
      <p:sp>
        <p:nvSpPr>
          <p:cNvPr id="1887245" name="Text Box 13">
            <a:extLst>
              <a:ext uri="{FF2B5EF4-FFF2-40B4-BE49-F238E27FC236}">
                <a16:creationId xmlns:a16="http://schemas.microsoft.com/office/drawing/2014/main" id="{4A868A53-5BA3-7D40-4EBD-D553C80EA21F}"/>
              </a:ext>
            </a:extLst>
          </p:cNvPr>
          <p:cNvSpPr txBox="1">
            <a:spLocks noChangeArrowheads="1"/>
          </p:cNvSpPr>
          <p:nvPr/>
        </p:nvSpPr>
        <p:spPr bwMode="auto">
          <a:xfrm>
            <a:off x="3105150" y="1295400"/>
            <a:ext cx="697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What</a:t>
            </a:r>
          </a:p>
        </p:txBody>
      </p:sp>
      <p:sp>
        <p:nvSpPr>
          <p:cNvPr id="1887246" name="Rectangle 14">
            <a:extLst>
              <a:ext uri="{FF2B5EF4-FFF2-40B4-BE49-F238E27FC236}">
                <a16:creationId xmlns:a16="http://schemas.microsoft.com/office/drawing/2014/main" id="{AFD29279-D919-8272-35A6-6D936AA13541}"/>
              </a:ext>
            </a:extLst>
          </p:cNvPr>
          <p:cNvSpPr>
            <a:spLocks noChangeArrowheads="1"/>
          </p:cNvSpPr>
          <p:nvPr/>
        </p:nvSpPr>
        <p:spPr bwMode="auto">
          <a:xfrm>
            <a:off x="2754314" y="2767013"/>
            <a:ext cx="1347787" cy="224631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a:t>Test </a:t>
            </a:r>
          </a:p>
          <a:p>
            <a:pPr algn="ctr"/>
            <a:r>
              <a:rPr lang="en-AU" altLang="en-US"/>
              <a:t>Condition </a:t>
            </a:r>
          </a:p>
        </p:txBody>
      </p:sp>
      <p:sp>
        <p:nvSpPr>
          <p:cNvPr id="1887247" name="Rectangle 15">
            <a:extLst>
              <a:ext uri="{FF2B5EF4-FFF2-40B4-BE49-F238E27FC236}">
                <a16:creationId xmlns:a16="http://schemas.microsoft.com/office/drawing/2014/main" id="{362D50B4-BEFB-45EA-0669-5B99BD69A8AA}"/>
              </a:ext>
            </a:extLst>
          </p:cNvPr>
          <p:cNvSpPr>
            <a:spLocks noChangeArrowheads="1"/>
          </p:cNvSpPr>
          <p:nvPr/>
        </p:nvSpPr>
        <p:spPr bwMode="auto">
          <a:xfrm>
            <a:off x="2754314" y="4548189"/>
            <a:ext cx="1347787" cy="4651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7248" name="Text Box 16">
            <a:extLst>
              <a:ext uri="{FF2B5EF4-FFF2-40B4-BE49-F238E27FC236}">
                <a16:creationId xmlns:a16="http://schemas.microsoft.com/office/drawing/2014/main" id="{B9AC527A-09FC-D14D-524C-3C19106F5180}"/>
              </a:ext>
            </a:extLst>
          </p:cNvPr>
          <p:cNvSpPr txBox="1">
            <a:spLocks noChangeArrowheads="1"/>
          </p:cNvSpPr>
          <p:nvPr/>
        </p:nvSpPr>
        <p:spPr bwMode="auto">
          <a:xfrm>
            <a:off x="3048001" y="4548188"/>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Priority</a:t>
            </a:r>
          </a:p>
        </p:txBody>
      </p:sp>
      <p:sp>
        <p:nvSpPr>
          <p:cNvPr id="1887249" name="Line 17">
            <a:extLst>
              <a:ext uri="{FF2B5EF4-FFF2-40B4-BE49-F238E27FC236}">
                <a16:creationId xmlns:a16="http://schemas.microsoft.com/office/drawing/2014/main" id="{E7B92852-6DD2-7D2B-5554-6868C3CC6160}"/>
              </a:ext>
            </a:extLst>
          </p:cNvPr>
          <p:cNvSpPr>
            <a:spLocks noChangeShapeType="1"/>
          </p:cNvSpPr>
          <p:nvPr/>
        </p:nvSpPr>
        <p:spPr bwMode="auto">
          <a:xfrm flipH="1">
            <a:off x="2286000" y="3886200"/>
            <a:ext cx="4699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7250" name="Text Box 18">
            <a:extLst>
              <a:ext uri="{FF2B5EF4-FFF2-40B4-BE49-F238E27FC236}">
                <a16:creationId xmlns:a16="http://schemas.microsoft.com/office/drawing/2014/main" id="{D236CFBA-DA20-DE17-637F-B539A80F041E}"/>
              </a:ext>
            </a:extLst>
          </p:cNvPr>
          <p:cNvSpPr txBox="1">
            <a:spLocks noChangeArrowheads="1"/>
          </p:cNvSpPr>
          <p:nvPr/>
        </p:nvSpPr>
        <p:spPr bwMode="auto">
          <a:xfrm>
            <a:off x="9067801" y="1295400"/>
            <a:ext cx="748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When</a:t>
            </a:r>
          </a:p>
        </p:txBody>
      </p:sp>
      <p:sp>
        <p:nvSpPr>
          <p:cNvPr id="1887254" name="Rectangle 22">
            <a:extLst>
              <a:ext uri="{FF2B5EF4-FFF2-40B4-BE49-F238E27FC236}">
                <a16:creationId xmlns:a16="http://schemas.microsoft.com/office/drawing/2014/main" id="{91028057-93E3-4979-E289-72CBA6FD5816}"/>
              </a:ext>
            </a:extLst>
          </p:cNvPr>
          <p:cNvSpPr>
            <a:spLocks noChangeArrowheads="1"/>
          </p:cNvSpPr>
          <p:nvPr/>
        </p:nvSpPr>
        <p:spPr bwMode="auto">
          <a:xfrm>
            <a:off x="6096000" y="1676400"/>
            <a:ext cx="1981200"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7255" name="Text Box 23">
            <a:extLst>
              <a:ext uri="{FF2B5EF4-FFF2-40B4-BE49-F238E27FC236}">
                <a16:creationId xmlns:a16="http://schemas.microsoft.com/office/drawing/2014/main" id="{46D4FFA7-2FF1-3825-8EF6-A8174C01816F}"/>
              </a:ext>
            </a:extLst>
          </p:cNvPr>
          <p:cNvSpPr txBox="1">
            <a:spLocks noChangeArrowheads="1"/>
          </p:cNvSpPr>
          <p:nvPr/>
        </p:nvSpPr>
        <p:spPr bwMode="auto">
          <a:xfrm>
            <a:off x="6629401" y="1295400"/>
            <a:ext cx="6149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How</a:t>
            </a:r>
          </a:p>
        </p:txBody>
      </p:sp>
      <p:sp>
        <p:nvSpPr>
          <p:cNvPr id="1887256" name="Rectangle 24">
            <a:extLst>
              <a:ext uri="{FF2B5EF4-FFF2-40B4-BE49-F238E27FC236}">
                <a16:creationId xmlns:a16="http://schemas.microsoft.com/office/drawing/2014/main" id="{BFF389FE-F0BF-79AC-91B7-6B622BF31F09}"/>
              </a:ext>
            </a:extLst>
          </p:cNvPr>
          <p:cNvSpPr>
            <a:spLocks noChangeArrowheads="1"/>
          </p:cNvSpPr>
          <p:nvPr/>
        </p:nvSpPr>
        <p:spPr bwMode="auto">
          <a:xfrm>
            <a:off x="6237288" y="1905000"/>
            <a:ext cx="1687512" cy="3810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a:t>Test </a:t>
            </a:r>
          </a:p>
          <a:p>
            <a:pPr algn="ctr"/>
            <a:r>
              <a:rPr lang="en-AU" altLang="en-US"/>
              <a:t>Procedure </a:t>
            </a:r>
          </a:p>
          <a:p>
            <a:pPr algn="ctr"/>
            <a:r>
              <a:rPr lang="en-AU" altLang="en-US"/>
              <a:t>Specification </a:t>
            </a:r>
          </a:p>
          <a:p>
            <a:pPr algn="ctr"/>
            <a:endParaRPr lang="en-AU" altLang="en-US"/>
          </a:p>
          <a:p>
            <a:pPr algn="ctr"/>
            <a:endParaRPr lang="en-AU" altLang="en-US"/>
          </a:p>
          <a:p>
            <a:pPr algn="ctr"/>
            <a:endParaRPr lang="en-AU" altLang="en-US"/>
          </a:p>
          <a:p>
            <a:pPr algn="ctr"/>
            <a:endParaRPr lang="en-AU" altLang="en-US"/>
          </a:p>
          <a:p>
            <a:pPr algn="ctr"/>
            <a:endParaRPr lang="en-AU" altLang="en-US"/>
          </a:p>
          <a:p>
            <a:pPr algn="ctr"/>
            <a:endParaRPr lang="en-AU" altLang="en-US"/>
          </a:p>
          <a:p>
            <a:pPr algn="ctr"/>
            <a:endParaRPr lang="en-AU" altLang="en-US"/>
          </a:p>
          <a:p>
            <a:pPr algn="ctr"/>
            <a:endParaRPr lang="en-AU" altLang="en-US"/>
          </a:p>
          <a:p>
            <a:pPr algn="ctr"/>
            <a:endParaRPr lang="en-AU" altLang="en-US"/>
          </a:p>
        </p:txBody>
      </p:sp>
      <p:sp>
        <p:nvSpPr>
          <p:cNvPr id="1887257" name="Line 25">
            <a:extLst>
              <a:ext uri="{FF2B5EF4-FFF2-40B4-BE49-F238E27FC236}">
                <a16:creationId xmlns:a16="http://schemas.microsoft.com/office/drawing/2014/main" id="{10AB9511-3A0F-A01A-B3E8-B8B29E39D951}"/>
              </a:ext>
            </a:extLst>
          </p:cNvPr>
          <p:cNvSpPr>
            <a:spLocks noChangeShapeType="1"/>
          </p:cNvSpPr>
          <p:nvPr/>
        </p:nvSpPr>
        <p:spPr bwMode="auto">
          <a:xfrm>
            <a:off x="4114800" y="3657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7258" name="Line 26">
            <a:extLst>
              <a:ext uri="{FF2B5EF4-FFF2-40B4-BE49-F238E27FC236}">
                <a16:creationId xmlns:a16="http://schemas.microsoft.com/office/drawing/2014/main" id="{B9F385AC-A4C6-0661-CF0C-D5255F938641}"/>
              </a:ext>
            </a:extLst>
          </p:cNvPr>
          <p:cNvSpPr>
            <a:spLocks noChangeShapeType="1"/>
          </p:cNvSpPr>
          <p:nvPr/>
        </p:nvSpPr>
        <p:spPr bwMode="auto">
          <a:xfrm>
            <a:off x="4191000" y="38862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7259" name="Text Box 27">
            <a:extLst>
              <a:ext uri="{FF2B5EF4-FFF2-40B4-BE49-F238E27FC236}">
                <a16:creationId xmlns:a16="http://schemas.microsoft.com/office/drawing/2014/main" id="{80D91E44-100C-3D01-5C30-4326881E4EAE}"/>
              </a:ext>
            </a:extLst>
          </p:cNvPr>
          <p:cNvSpPr txBox="1">
            <a:spLocks noChangeArrowheads="1"/>
          </p:cNvSpPr>
          <p:nvPr/>
        </p:nvSpPr>
        <p:spPr bwMode="auto">
          <a:xfrm>
            <a:off x="6324600" y="3200400"/>
            <a:ext cx="14478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a:t>Manual Test Script </a:t>
            </a:r>
          </a:p>
        </p:txBody>
      </p:sp>
      <p:sp>
        <p:nvSpPr>
          <p:cNvPr id="1887260" name="Text Box 28">
            <a:extLst>
              <a:ext uri="{FF2B5EF4-FFF2-40B4-BE49-F238E27FC236}">
                <a16:creationId xmlns:a16="http://schemas.microsoft.com/office/drawing/2014/main" id="{DE320450-006B-9850-A73C-6C403A89E120}"/>
              </a:ext>
            </a:extLst>
          </p:cNvPr>
          <p:cNvSpPr txBox="1">
            <a:spLocks noChangeArrowheads="1"/>
          </p:cNvSpPr>
          <p:nvPr/>
        </p:nvSpPr>
        <p:spPr bwMode="auto">
          <a:xfrm>
            <a:off x="6324600" y="4267200"/>
            <a:ext cx="14478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a:t>Automated Test Script </a:t>
            </a:r>
          </a:p>
        </p:txBody>
      </p:sp>
      <p:sp>
        <p:nvSpPr>
          <p:cNvPr id="1887261" name="Line 29">
            <a:extLst>
              <a:ext uri="{FF2B5EF4-FFF2-40B4-BE49-F238E27FC236}">
                <a16:creationId xmlns:a16="http://schemas.microsoft.com/office/drawing/2014/main" id="{CE48BCBA-5E2C-9D0B-23BB-A46990F7EFC7}"/>
              </a:ext>
            </a:extLst>
          </p:cNvPr>
          <p:cNvSpPr>
            <a:spLocks noChangeShapeType="1"/>
          </p:cNvSpPr>
          <p:nvPr/>
        </p:nvSpPr>
        <p:spPr bwMode="auto">
          <a:xfrm>
            <a:off x="5867400" y="38862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7262" name="Line 30">
            <a:extLst>
              <a:ext uri="{FF2B5EF4-FFF2-40B4-BE49-F238E27FC236}">
                <a16:creationId xmlns:a16="http://schemas.microsoft.com/office/drawing/2014/main" id="{2A155709-F051-E5A1-177D-EABBC92AA72F}"/>
              </a:ext>
            </a:extLst>
          </p:cNvPr>
          <p:cNvSpPr>
            <a:spLocks noChangeShapeType="1"/>
          </p:cNvSpPr>
          <p:nvPr/>
        </p:nvSpPr>
        <p:spPr bwMode="auto">
          <a:xfrm>
            <a:off x="8077200" y="38862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7263" name="Text Box 31">
            <a:extLst>
              <a:ext uri="{FF2B5EF4-FFF2-40B4-BE49-F238E27FC236}">
                <a16:creationId xmlns:a16="http://schemas.microsoft.com/office/drawing/2014/main" id="{CAFDFF44-0395-3794-E2A0-3C4155CA5EF2}"/>
              </a:ext>
            </a:extLst>
          </p:cNvPr>
          <p:cNvSpPr txBox="1">
            <a:spLocks noChangeArrowheads="1"/>
          </p:cNvSpPr>
          <p:nvPr/>
        </p:nvSpPr>
        <p:spPr bwMode="auto">
          <a:xfrm>
            <a:off x="6781800" y="38862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or</a:t>
            </a:r>
          </a:p>
        </p:txBody>
      </p:sp>
      <p:grpSp>
        <p:nvGrpSpPr>
          <p:cNvPr id="1887264" name="Group 32">
            <a:extLst>
              <a:ext uri="{FF2B5EF4-FFF2-40B4-BE49-F238E27FC236}">
                <a16:creationId xmlns:a16="http://schemas.microsoft.com/office/drawing/2014/main" id="{9EABB32D-7036-F190-4CAE-FF28C83E0D2A}"/>
              </a:ext>
            </a:extLst>
          </p:cNvPr>
          <p:cNvGrpSpPr>
            <a:grpSpLocks/>
          </p:cNvGrpSpPr>
          <p:nvPr/>
        </p:nvGrpSpPr>
        <p:grpSpPr bwMode="auto">
          <a:xfrm>
            <a:off x="8610600" y="3276602"/>
            <a:ext cx="1600200" cy="1106488"/>
            <a:chOff x="4464" y="2208"/>
            <a:chExt cx="1008" cy="697"/>
          </a:xfrm>
        </p:grpSpPr>
        <p:sp>
          <p:nvSpPr>
            <p:cNvPr id="1887265" name="Text Box 33">
              <a:extLst>
                <a:ext uri="{FF2B5EF4-FFF2-40B4-BE49-F238E27FC236}">
                  <a16:creationId xmlns:a16="http://schemas.microsoft.com/office/drawing/2014/main" id="{E85F82CB-766D-DB47-4672-4B26D2D0B505}"/>
                </a:ext>
              </a:extLst>
            </p:cNvPr>
            <p:cNvSpPr txBox="1">
              <a:spLocks noChangeArrowheads="1"/>
            </p:cNvSpPr>
            <p:nvPr/>
          </p:nvSpPr>
          <p:spPr bwMode="auto">
            <a:xfrm>
              <a:off x="4551" y="2208"/>
              <a:ext cx="921" cy="68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a:t>  </a:t>
              </a:r>
            </a:p>
            <a:p>
              <a:pPr>
                <a:spcBef>
                  <a:spcPct val="50000"/>
                </a:spcBef>
              </a:pPr>
              <a:endParaRPr lang="en-GB" altLang="en-US" sz="1600"/>
            </a:p>
            <a:p>
              <a:pPr>
                <a:spcBef>
                  <a:spcPct val="50000"/>
                </a:spcBef>
              </a:pPr>
              <a:endParaRPr lang="en-GB" altLang="en-US" sz="1600"/>
            </a:p>
          </p:txBody>
        </p:sp>
        <p:sp>
          <p:nvSpPr>
            <p:cNvPr id="1887266" name="Text Box 34">
              <a:extLst>
                <a:ext uri="{FF2B5EF4-FFF2-40B4-BE49-F238E27FC236}">
                  <a16:creationId xmlns:a16="http://schemas.microsoft.com/office/drawing/2014/main" id="{C2AF2378-8A1C-5958-3209-4D2837D65138}"/>
                </a:ext>
              </a:extLst>
            </p:cNvPr>
            <p:cNvSpPr txBox="1">
              <a:spLocks noChangeArrowheads="1"/>
            </p:cNvSpPr>
            <p:nvPr/>
          </p:nvSpPr>
          <p:spPr bwMode="auto">
            <a:xfrm>
              <a:off x="4464" y="2304"/>
              <a:ext cx="921" cy="60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400"/>
                <a:t>Test Procedure</a:t>
              </a:r>
            </a:p>
            <a:p>
              <a:pPr>
                <a:spcBef>
                  <a:spcPct val="50000"/>
                </a:spcBef>
              </a:pPr>
              <a:r>
                <a:rPr lang="en-GB" altLang="en-US" sz="1400"/>
                <a:t>Specifications</a:t>
              </a:r>
            </a:p>
            <a:p>
              <a:pPr>
                <a:spcBef>
                  <a:spcPct val="50000"/>
                </a:spcBef>
              </a:pPr>
              <a:endParaRPr lang="en-GB"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72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724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872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872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72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72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7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872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872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87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72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8725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8872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872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872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872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872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872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872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8872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872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872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872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87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7235" grpId="0" animBg="1"/>
      <p:bldP spid="1887238" grpId="0"/>
      <p:bldP spid="1887243" grpId="0" animBg="1"/>
      <p:bldP spid="1887244" grpId="0"/>
      <p:bldP spid="1887245" grpId="0"/>
      <p:bldP spid="1887246" grpId="0" animBg="1"/>
      <p:bldP spid="1887248" grpId="0"/>
      <p:bldP spid="1887250" grpId="0"/>
      <p:bldP spid="1887255" grpId="0"/>
      <p:bldP spid="1887256" grpId="0" animBg="1"/>
      <p:bldP spid="1887259" grpId="0" animBg="1"/>
      <p:bldP spid="1887260" grpId="0" animBg="1"/>
      <p:bldP spid="18872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5385-D81D-463D-BB53-2E8518057D90}"/>
              </a:ext>
            </a:extLst>
          </p:cNvPr>
          <p:cNvSpPr>
            <a:spLocks noGrp="1"/>
          </p:cNvSpPr>
          <p:nvPr>
            <p:ph type="title"/>
          </p:nvPr>
        </p:nvSpPr>
        <p:spPr/>
        <p:txBody>
          <a:bodyPr/>
          <a:lstStyle/>
          <a:p>
            <a:r>
              <a:rPr lang="en-US" b="1" dirty="0">
                <a:solidFill>
                  <a:schemeClr val="tx1"/>
                </a:solidFill>
              </a:rPr>
              <a:t>Requirements Traceability Matrix </a:t>
            </a:r>
            <a:r>
              <a:rPr lang="en-US" b="1" dirty="0"/>
              <a:t>(RTM)</a:t>
            </a:r>
          </a:p>
        </p:txBody>
      </p:sp>
      <p:sp>
        <p:nvSpPr>
          <p:cNvPr id="3" name="Content Placeholder 2">
            <a:extLst>
              <a:ext uri="{FF2B5EF4-FFF2-40B4-BE49-F238E27FC236}">
                <a16:creationId xmlns:a16="http://schemas.microsoft.com/office/drawing/2014/main" id="{CBDDF7F1-5F94-4822-B969-F6BCD6EA506F}"/>
              </a:ext>
            </a:extLst>
          </p:cNvPr>
          <p:cNvSpPr>
            <a:spLocks noGrp="1"/>
          </p:cNvSpPr>
          <p:nvPr>
            <p:ph idx="1"/>
          </p:nvPr>
        </p:nvSpPr>
        <p:spPr>
          <a:xfrm>
            <a:off x="701749" y="1600201"/>
            <a:ext cx="10079665" cy="4525963"/>
          </a:xfrm>
        </p:spPr>
        <p:txBody>
          <a:bodyPr>
            <a:noAutofit/>
          </a:bodyPr>
          <a:lstStyle/>
          <a:p>
            <a:pPr algn="just"/>
            <a:r>
              <a:rPr lang="en-GB" dirty="0"/>
              <a:t>To implement effective test monitoring and control, it is important to establish and maintain traceability throughout the test process between </a:t>
            </a:r>
            <a:r>
              <a:rPr lang="en-GB" b="1" dirty="0"/>
              <a:t>elements of the test basis </a:t>
            </a:r>
            <a:r>
              <a:rPr lang="en-GB" dirty="0"/>
              <a:t>and the various </a:t>
            </a:r>
            <a:r>
              <a:rPr lang="en-GB" b="1" dirty="0"/>
              <a:t>test work products</a:t>
            </a:r>
            <a:r>
              <a:rPr lang="en-GB" dirty="0"/>
              <a:t> associated with that element </a:t>
            </a:r>
          </a:p>
          <a:p>
            <a:pPr algn="just"/>
            <a:r>
              <a:rPr lang="en-US" b="1" dirty="0">
                <a:solidFill>
                  <a:srgbClr val="C00000"/>
                </a:solidFill>
              </a:rPr>
              <a:t>Requirements Traceability Matrix </a:t>
            </a:r>
            <a:r>
              <a:rPr lang="en-US" dirty="0"/>
              <a:t>(RTM) connects requirements to test cases throughout the validation process  </a:t>
            </a:r>
          </a:p>
          <a:p>
            <a:pPr algn="just"/>
            <a:r>
              <a:rPr lang="en-US" dirty="0"/>
              <a:t>It shows the relationship between requirements and test cases to ask such question as:				</a:t>
            </a:r>
          </a:p>
          <a:p>
            <a:pPr lvl="1" algn="just"/>
            <a:r>
              <a:rPr lang="en-US" dirty="0"/>
              <a:t>	Which test cases may be affected by change of requirement?</a:t>
            </a:r>
          </a:p>
          <a:p>
            <a:pPr lvl="1" algn="just"/>
            <a:r>
              <a:rPr lang="en-US" dirty="0"/>
              <a:t>	How much coverage of requirements has been achieved?	</a:t>
            </a:r>
          </a:p>
          <a:p>
            <a:pPr lvl="1" algn="just"/>
            <a:r>
              <a:rPr lang="en-US" dirty="0"/>
              <a:t>	Are any requirements overly complex and need too many test cases?							</a:t>
            </a:r>
          </a:p>
          <a:p>
            <a:pPr algn="just"/>
            <a:endParaRPr lang="en-US" dirty="0"/>
          </a:p>
          <a:p>
            <a:pPr algn="just"/>
            <a:endParaRPr lang="en-US" dirty="0"/>
          </a:p>
        </p:txBody>
      </p:sp>
      <p:sp>
        <p:nvSpPr>
          <p:cNvPr id="5" name="Slide Number Placeholder 4">
            <a:extLst>
              <a:ext uri="{FF2B5EF4-FFF2-40B4-BE49-F238E27FC236}">
                <a16:creationId xmlns:a16="http://schemas.microsoft.com/office/drawing/2014/main" id="{88D10D62-AFF8-4CF3-B2CF-CDEE30A16E7D}"/>
              </a:ext>
            </a:extLst>
          </p:cNvPr>
          <p:cNvSpPr>
            <a:spLocks noGrp="1"/>
          </p:cNvSpPr>
          <p:nvPr>
            <p:ph type="sldNum" sz="quarter" idx="12"/>
          </p:nvPr>
        </p:nvSpPr>
        <p:spPr/>
        <p:txBody>
          <a:bodyPr/>
          <a:lstStyle/>
          <a:p>
            <a:fld id="{CB105B8D-1C36-1C40-961B-CAAB1DD98B28}" type="slidenum">
              <a:rPr lang="en-US" smtClean="0"/>
              <a:pPr/>
              <a:t>15</a:t>
            </a:fld>
            <a:endParaRPr lang="en-US"/>
          </a:p>
        </p:txBody>
      </p:sp>
    </p:spTree>
    <p:custDataLst>
      <p:tags r:id="rId1"/>
    </p:custDataLst>
    <p:extLst>
      <p:ext uri="{BB962C8B-B14F-4D97-AF65-F5344CB8AC3E}">
        <p14:creationId xmlns:p14="http://schemas.microsoft.com/office/powerpoint/2010/main" val="307130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E14F-2446-4D1B-943C-5A3FC8F98427}"/>
              </a:ext>
            </a:extLst>
          </p:cNvPr>
          <p:cNvSpPr>
            <a:spLocks noGrp="1"/>
          </p:cNvSpPr>
          <p:nvPr>
            <p:ph type="title"/>
          </p:nvPr>
        </p:nvSpPr>
        <p:spPr/>
        <p:txBody>
          <a:bodyPr/>
          <a:lstStyle/>
          <a:p>
            <a:r>
              <a:rPr lang="en-US" b="1" dirty="0"/>
              <a:t>RTM</a:t>
            </a:r>
          </a:p>
        </p:txBody>
      </p:sp>
      <p:sp>
        <p:nvSpPr>
          <p:cNvPr id="5" name="Slide Number Placeholder 4">
            <a:extLst>
              <a:ext uri="{FF2B5EF4-FFF2-40B4-BE49-F238E27FC236}">
                <a16:creationId xmlns:a16="http://schemas.microsoft.com/office/drawing/2014/main" id="{42CC70EA-57DC-421A-8FC0-E710E086E921}"/>
              </a:ext>
            </a:extLst>
          </p:cNvPr>
          <p:cNvSpPr>
            <a:spLocks noGrp="1"/>
          </p:cNvSpPr>
          <p:nvPr>
            <p:ph type="sldNum" sz="quarter" idx="12"/>
          </p:nvPr>
        </p:nvSpPr>
        <p:spPr/>
        <p:txBody>
          <a:bodyPr/>
          <a:lstStyle/>
          <a:p>
            <a:fld id="{CB105B8D-1C36-1C40-961B-CAAB1DD98B28}" type="slidenum">
              <a:rPr lang="en-US" smtClean="0"/>
              <a:pPr/>
              <a:t>16</a:t>
            </a:fld>
            <a:endParaRPr lang="en-US"/>
          </a:p>
        </p:txBody>
      </p:sp>
      <p:pic>
        <p:nvPicPr>
          <p:cNvPr id="6" name="Picture 5">
            <a:extLst>
              <a:ext uri="{FF2B5EF4-FFF2-40B4-BE49-F238E27FC236}">
                <a16:creationId xmlns:a16="http://schemas.microsoft.com/office/drawing/2014/main" id="{8A2241E9-F498-4969-93DF-FA00461E0667}"/>
              </a:ext>
            </a:extLst>
          </p:cNvPr>
          <p:cNvPicPr>
            <a:picLocks noChangeAspect="1"/>
          </p:cNvPicPr>
          <p:nvPr/>
        </p:nvPicPr>
        <p:blipFill>
          <a:blip r:embed="rId2"/>
          <a:stretch>
            <a:fillRect/>
          </a:stretch>
        </p:blipFill>
        <p:spPr>
          <a:xfrm>
            <a:off x="541176" y="1570096"/>
            <a:ext cx="11252718" cy="5136134"/>
          </a:xfrm>
          <a:prstGeom prst="rect">
            <a:avLst/>
          </a:prstGeom>
        </p:spPr>
      </p:pic>
    </p:spTree>
    <p:extLst>
      <p:ext uri="{BB962C8B-B14F-4D97-AF65-F5344CB8AC3E}">
        <p14:creationId xmlns:p14="http://schemas.microsoft.com/office/powerpoint/2010/main" val="7930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616D-8258-FFBB-982B-595B957F6284}"/>
              </a:ext>
            </a:extLst>
          </p:cNvPr>
          <p:cNvSpPr>
            <a:spLocks noGrp="1"/>
          </p:cNvSpPr>
          <p:nvPr>
            <p:ph type="title"/>
          </p:nvPr>
        </p:nvSpPr>
        <p:spPr/>
        <p:txBody>
          <a:bodyPr/>
          <a:lstStyle/>
          <a:p>
            <a:r>
              <a:rPr lang="en-GB" b="1" dirty="0"/>
              <a:t>Importance of Traceability</a:t>
            </a:r>
          </a:p>
        </p:txBody>
      </p:sp>
      <p:sp>
        <p:nvSpPr>
          <p:cNvPr id="3" name="Content Placeholder 2">
            <a:extLst>
              <a:ext uri="{FF2B5EF4-FFF2-40B4-BE49-F238E27FC236}">
                <a16:creationId xmlns:a16="http://schemas.microsoft.com/office/drawing/2014/main" id="{A72219AC-5E49-3DB8-4F17-703859DD9FAB}"/>
              </a:ext>
            </a:extLst>
          </p:cNvPr>
          <p:cNvSpPr>
            <a:spLocks noGrp="1"/>
          </p:cNvSpPr>
          <p:nvPr>
            <p:ph idx="1"/>
          </p:nvPr>
        </p:nvSpPr>
        <p:spPr>
          <a:xfrm>
            <a:off x="838200" y="1825625"/>
            <a:ext cx="10038907" cy="4351338"/>
          </a:xfrm>
        </p:spPr>
        <p:txBody>
          <a:bodyPr>
            <a:normAutofit lnSpcReduction="10000"/>
          </a:bodyPr>
          <a:lstStyle/>
          <a:p>
            <a:pPr marL="0" indent="0" algn="just">
              <a:lnSpc>
                <a:spcPct val="103000"/>
              </a:lnSpc>
              <a:spcBef>
                <a:spcPts val="600"/>
              </a:spcBef>
              <a:buNone/>
            </a:pPr>
            <a:r>
              <a:rPr lang="en-GB" dirty="0">
                <a:solidFill>
                  <a:srgbClr val="000000"/>
                </a:solidFill>
                <a:latin typeface="Arial" panose="020B0604020202020204" pitchFamily="34" charset="0"/>
                <a:ea typeface="Arial" panose="020B0604020202020204" pitchFamily="34" charset="0"/>
              </a:rPr>
              <a:t>G</a:t>
            </a:r>
            <a:r>
              <a:rPr lang="en-GB" dirty="0">
                <a:solidFill>
                  <a:srgbClr val="000000"/>
                </a:solidFill>
                <a:effectLst/>
                <a:latin typeface="Arial" panose="020B0604020202020204" pitchFamily="34" charset="0"/>
                <a:ea typeface="Arial" panose="020B0604020202020204" pitchFamily="34" charset="0"/>
              </a:rPr>
              <a:t>ood traceability supports: </a:t>
            </a:r>
          </a:p>
          <a:p>
            <a:pPr marL="342900" lvl="0" indent="-342900" algn="just" fontAlgn="base">
              <a:lnSpc>
                <a:spcPct val="103000"/>
              </a:lnSpc>
              <a:spcBef>
                <a:spcPts val="600"/>
              </a:spcBef>
              <a:buClr>
                <a:srgbClr val="000000"/>
              </a:buClr>
              <a:buSzPts val="1000"/>
              <a:buFont typeface="Arial" panose="020B0604020202020204" pitchFamily="34" charset="0"/>
              <a:buChar char="•"/>
            </a:pPr>
            <a:r>
              <a:rPr lang="en-GB"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Analyzing</a:t>
            </a: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impact of changes </a:t>
            </a:r>
          </a:p>
          <a:p>
            <a:pPr marL="342900" lvl="0" indent="-342900" algn="just" fontAlgn="base">
              <a:lnSpc>
                <a:spcPct val="103000"/>
              </a:lnSpc>
              <a:spcBef>
                <a:spcPts val="600"/>
              </a:spcBef>
              <a:buClr>
                <a:srgbClr val="000000"/>
              </a:buClr>
              <a:buSzPts val="1000"/>
              <a:buFont typeface="Arial" panose="020B0604020202020204" pitchFamily="34" charset="0"/>
              <a:buChar char="•"/>
            </a:pP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Making testing auditable </a:t>
            </a:r>
          </a:p>
          <a:p>
            <a:pPr marL="342900" lvl="0" indent="-342900" algn="just" fontAlgn="base">
              <a:lnSpc>
                <a:spcPct val="103000"/>
              </a:lnSpc>
              <a:spcBef>
                <a:spcPts val="600"/>
              </a:spcBef>
              <a:buClr>
                <a:srgbClr val="000000"/>
              </a:buClr>
              <a:buSzPts val="1000"/>
              <a:buFont typeface="Arial" panose="020B0604020202020204" pitchFamily="34" charset="0"/>
              <a:buChar char="•"/>
            </a:pP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Meeting IT governance criteria </a:t>
            </a:r>
          </a:p>
          <a:p>
            <a:pPr marL="342900" lvl="0" indent="-342900" algn="just" fontAlgn="base">
              <a:lnSpc>
                <a:spcPct val="103000"/>
              </a:lnSpc>
              <a:spcBef>
                <a:spcPts val="600"/>
              </a:spcBef>
              <a:buClr>
                <a:srgbClr val="000000"/>
              </a:buClr>
              <a:buSzPts val="1000"/>
              <a:buFont typeface="Arial" panose="020B0604020202020204" pitchFamily="34" charset="0"/>
              <a:buChar char="•"/>
            </a:pP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Improving the understandability of test </a:t>
            </a:r>
            <a:r>
              <a:rPr lang="en-GB"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progress</a:t>
            </a: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reports and test </a:t>
            </a:r>
            <a:r>
              <a:rPr lang="en-GB"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summary</a:t>
            </a:r>
            <a:r>
              <a:rPr lang="en-GB"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reports to include the status of elements of the test basis (e.g., requirements that passed their tests/ requirements that failed their tests/requirements that have pending tests) </a:t>
            </a:r>
          </a:p>
          <a:p>
            <a:pPr marL="0" indent="0" algn="just">
              <a:spcBef>
                <a:spcPts val="600"/>
              </a:spcBef>
              <a:buNone/>
            </a:pPr>
            <a:endParaRPr lang="en-GB" sz="4000" dirty="0"/>
          </a:p>
        </p:txBody>
      </p:sp>
      <p:sp>
        <p:nvSpPr>
          <p:cNvPr id="4" name="Slide Number Placeholder 3">
            <a:extLst>
              <a:ext uri="{FF2B5EF4-FFF2-40B4-BE49-F238E27FC236}">
                <a16:creationId xmlns:a16="http://schemas.microsoft.com/office/drawing/2014/main" id="{A351825C-4C1B-F1D9-E605-277F873C3F75}"/>
              </a:ext>
            </a:extLst>
          </p:cNvPr>
          <p:cNvSpPr>
            <a:spLocks noGrp="1"/>
          </p:cNvSpPr>
          <p:nvPr>
            <p:ph type="sldNum" sz="quarter" idx="12"/>
          </p:nvPr>
        </p:nvSpPr>
        <p:spPr/>
        <p:txBody>
          <a:bodyPr/>
          <a:lstStyle/>
          <a:p>
            <a:fld id="{D7D64531-B382-4A43-9C68-48B8EAAB1CA0}" type="slidenum">
              <a:rPr lang="en-US" smtClean="0"/>
              <a:t>17</a:t>
            </a:fld>
            <a:endParaRPr lang="en-US"/>
          </a:p>
        </p:txBody>
      </p:sp>
    </p:spTree>
    <p:extLst>
      <p:ext uri="{BB962C8B-B14F-4D97-AF65-F5344CB8AC3E}">
        <p14:creationId xmlns:p14="http://schemas.microsoft.com/office/powerpoint/2010/main" val="298818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6E36-7C65-4041-8829-2BAA6943F4F3}"/>
              </a:ext>
            </a:extLst>
          </p:cNvPr>
          <p:cNvSpPr>
            <a:spLocks noGrp="1"/>
          </p:cNvSpPr>
          <p:nvPr>
            <p:ph type="title"/>
          </p:nvPr>
        </p:nvSpPr>
        <p:spPr>
          <a:xfrm>
            <a:off x="0" y="309141"/>
            <a:ext cx="10515600" cy="1325563"/>
          </a:xfrm>
        </p:spPr>
        <p:txBody>
          <a:bodyPr/>
          <a:lstStyle/>
          <a:p>
            <a:r>
              <a:rPr lang="en-US" b="1" dirty="0"/>
              <a:t>    Test</a:t>
            </a:r>
            <a:r>
              <a:rPr lang="en-US" dirty="0"/>
              <a:t> </a:t>
            </a:r>
            <a:r>
              <a:rPr lang="en-US" b="1" dirty="0"/>
              <a:t>Closure Report</a:t>
            </a:r>
          </a:p>
        </p:txBody>
      </p:sp>
      <p:sp>
        <p:nvSpPr>
          <p:cNvPr id="3" name="Content Placeholder 2">
            <a:extLst>
              <a:ext uri="{FF2B5EF4-FFF2-40B4-BE49-F238E27FC236}">
                <a16:creationId xmlns:a16="http://schemas.microsoft.com/office/drawing/2014/main" id="{983FFE46-3F77-44F5-8731-BB4D54105A5F}"/>
              </a:ext>
            </a:extLst>
          </p:cNvPr>
          <p:cNvSpPr>
            <a:spLocks noGrp="1"/>
          </p:cNvSpPr>
          <p:nvPr>
            <p:ph idx="1"/>
          </p:nvPr>
        </p:nvSpPr>
        <p:spPr>
          <a:xfrm>
            <a:off x="857261" y="1634704"/>
            <a:ext cx="9977316" cy="4616806"/>
          </a:xfrm>
        </p:spPr>
        <p:txBody>
          <a:bodyPr/>
          <a:lstStyle/>
          <a:p>
            <a:pPr algn="just"/>
            <a:r>
              <a:rPr lang="en-US" dirty="0"/>
              <a:t>It is a </a:t>
            </a:r>
            <a:r>
              <a:rPr lang="en-US" b="1" dirty="0"/>
              <a:t>report</a:t>
            </a:r>
            <a:r>
              <a:rPr lang="en-US" dirty="0"/>
              <a:t> that is created once the </a:t>
            </a:r>
            <a:r>
              <a:rPr lang="en-US" b="1" dirty="0"/>
              <a:t>testing phase</a:t>
            </a:r>
            <a:r>
              <a:rPr lang="en-US" dirty="0"/>
              <a:t> is </a:t>
            </a:r>
            <a:r>
              <a:rPr lang="en-US" b="1" dirty="0"/>
              <a:t>successfully</a:t>
            </a:r>
            <a:r>
              <a:rPr lang="en-US" dirty="0"/>
              <a:t> </a:t>
            </a:r>
            <a:r>
              <a:rPr lang="en-US" b="1" dirty="0"/>
              <a:t>completed</a:t>
            </a:r>
            <a:r>
              <a:rPr lang="en-US" dirty="0"/>
              <a:t> by meeting </a:t>
            </a:r>
            <a:r>
              <a:rPr lang="en-US" b="1" dirty="0"/>
              <a:t>exit criteria </a:t>
            </a:r>
            <a:r>
              <a:rPr lang="en-US" dirty="0"/>
              <a:t>defined for the project.</a:t>
            </a:r>
          </a:p>
          <a:p>
            <a:pPr algn="just"/>
            <a:r>
              <a:rPr lang="en-US" dirty="0"/>
              <a:t>It is a </a:t>
            </a:r>
            <a:r>
              <a:rPr lang="en-US" b="1" dirty="0"/>
              <a:t>document</a:t>
            </a:r>
            <a:r>
              <a:rPr lang="en-US" dirty="0"/>
              <a:t> that gives a </a:t>
            </a:r>
            <a:r>
              <a:rPr lang="en-US" b="1" dirty="0"/>
              <a:t>summary</a:t>
            </a:r>
            <a:r>
              <a:rPr lang="en-US" dirty="0"/>
              <a:t> of all the </a:t>
            </a:r>
            <a:r>
              <a:rPr lang="en-US" b="1" dirty="0"/>
              <a:t>tests conducted</a:t>
            </a:r>
            <a:r>
              <a:rPr lang="en-US" dirty="0"/>
              <a:t>.</a:t>
            </a:r>
          </a:p>
          <a:p>
            <a:pPr algn="just"/>
            <a:r>
              <a:rPr lang="en-US" dirty="0"/>
              <a:t>It also gives a </a:t>
            </a:r>
            <a:r>
              <a:rPr lang="en-US" b="1" dirty="0"/>
              <a:t>detailed analysis </a:t>
            </a:r>
            <a:r>
              <a:rPr lang="en-US" dirty="0"/>
              <a:t>of the </a:t>
            </a:r>
            <a:r>
              <a:rPr lang="en-US" b="1" dirty="0"/>
              <a:t>bugs</a:t>
            </a:r>
            <a:r>
              <a:rPr lang="en-US" dirty="0"/>
              <a:t> </a:t>
            </a:r>
            <a:r>
              <a:rPr lang="en-US" b="1" dirty="0"/>
              <a:t>removed</a:t>
            </a:r>
            <a:r>
              <a:rPr lang="en-US" dirty="0"/>
              <a:t> and </a:t>
            </a:r>
            <a:r>
              <a:rPr lang="en-US" b="1" dirty="0"/>
              <a:t>errors found</a:t>
            </a:r>
            <a:r>
              <a:rPr lang="en-US" dirty="0"/>
              <a:t>. </a:t>
            </a:r>
          </a:p>
          <a:p>
            <a:pPr algn="just"/>
            <a:r>
              <a:rPr lang="en-US" dirty="0"/>
              <a:t>It also presents the list of </a:t>
            </a:r>
            <a:r>
              <a:rPr lang="en-US" b="1" dirty="0"/>
              <a:t>known issues</a:t>
            </a:r>
            <a:r>
              <a:rPr lang="en-US" dirty="0"/>
              <a:t>.</a:t>
            </a:r>
          </a:p>
          <a:p>
            <a:pPr algn="just"/>
            <a:r>
              <a:rPr lang="en-US" dirty="0"/>
              <a:t>It is </a:t>
            </a:r>
            <a:r>
              <a:rPr lang="en-US" b="1" dirty="0"/>
              <a:t>created</a:t>
            </a:r>
            <a:r>
              <a:rPr lang="en-US" dirty="0"/>
              <a:t> by </a:t>
            </a:r>
            <a:r>
              <a:rPr lang="en-US" b="1" dirty="0"/>
              <a:t>test Lead</a:t>
            </a:r>
            <a:r>
              <a:rPr lang="en-US" dirty="0"/>
              <a:t>, </a:t>
            </a:r>
            <a:r>
              <a:rPr lang="en-US" b="1" dirty="0"/>
              <a:t>reviewed</a:t>
            </a:r>
            <a:r>
              <a:rPr lang="en-US" dirty="0"/>
              <a:t> by various </a:t>
            </a:r>
            <a:r>
              <a:rPr lang="en-US" b="1" dirty="0"/>
              <a:t>stake</a:t>
            </a:r>
            <a:r>
              <a:rPr lang="en-US" dirty="0"/>
              <a:t> </a:t>
            </a:r>
            <a:r>
              <a:rPr lang="en-US" b="1" dirty="0"/>
              <a:t>holders</a:t>
            </a:r>
            <a:r>
              <a:rPr lang="en-US" dirty="0"/>
              <a:t> like test architect, test manager, business analyst, project manager and finally </a:t>
            </a:r>
            <a:r>
              <a:rPr lang="en-US" b="1" dirty="0"/>
              <a:t>approved</a:t>
            </a:r>
            <a:r>
              <a:rPr lang="en-US" dirty="0"/>
              <a:t> by </a:t>
            </a:r>
            <a:r>
              <a:rPr lang="en-US" b="1" dirty="0"/>
              <a:t>clients</a:t>
            </a:r>
            <a:r>
              <a:rPr lang="en-US" dirty="0"/>
              <a:t>.</a:t>
            </a:r>
          </a:p>
          <a:p>
            <a:pPr algn="just"/>
            <a:endParaRPr lang="en-US" dirty="0"/>
          </a:p>
        </p:txBody>
      </p:sp>
      <p:sp>
        <p:nvSpPr>
          <p:cNvPr id="4" name="Slide Number Placeholder 3">
            <a:extLst>
              <a:ext uri="{FF2B5EF4-FFF2-40B4-BE49-F238E27FC236}">
                <a16:creationId xmlns:a16="http://schemas.microsoft.com/office/drawing/2014/main" id="{82AD8FC2-19BD-4019-B989-EC21FB05E929}"/>
              </a:ext>
            </a:extLst>
          </p:cNvPr>
          <p:cNvSpPr>
            <a:spLocks noGrp="1"/>
          </p:cNvSpPr>
          <p:nvPr>
            <p:ph type="sldNum" sz="quarter" idx="12"/>
          </p:nvPr>
        </p:nvSpPr>
        <p:spPr/>
        <p:txBody>
          <a:bodyPr/>
          <a:lstStyle/>
          <a:p>
            <a:fld id="{D7D64531-B382-4A43-9C68-48B8EAAB1CA0}" type="slidenum">
              <a:rPr lang="en-US" smtClean="0"/>
              <a:t>18</a:t>
            </a:fld>
            <a:endParaRPr lang="en-US"/>
          </a:p>
        </p:txBody>
      </p:sp>
    </p:spTree>
    <p:extLst>
      <p:ext uri="{BB962C8B-B14F-4D97-AF65-F5344CB8AC3E}">
        <p14:creationId xmlns:p14="http://schemas.microsoft.com/office/powerpoint/2010/main" val="428841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st Case Design Techniques | 3 Test Design Technique Used In Test Case">
            <a:extLst>
              <a:ext uri="{FF2B5EF4-FFF2-40B4-BE49-F238E27FC236}">
                <a16:creationId xmlns:a16="http://schemas.microsoft.com/office/drawing/2014/main" id="{168D4817-E387-4208-8B65-72F71FA49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96027"/>
            <a:ext cx="857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C4A474-6856-4637-900B-A65F1BBBE2D6}"/>
              </a:ext>
            </a:extLst>
          </p:cNvPr>
          <p:cNvSpPr txBox="1"/>
          <p:nvPr/>
        </p:nvSpPr>
        <p:spPr>
          <a:xfrm>
            <a:off x="1809749" y="5096175"/>
            <a:ext cx="8572499" cy="1569660"/>
          </a:xfrm>
          <a:prstGeom prst="rect">
            <a:avLst/>
          </a:prstGeom>
          <a:noFill/>
        </p:spPr>
        <p:txBody>
          <a:bodyPr wrap="square">
            <a:spAutoFit/>
          </a:bodyPr>
          <a:lstStyle/>
          <a:p>
            <a:pPr algn="just"/>
            <a:r>
              <a:rPr lang="en-US" sz="2400" dirty="0"/>
              <a:t>Test case design techniques are used to pick the test cases in a systematic manner. </a:t>
            </a:r>
          </a:p>
          <a:p>
            <a:pPr algn="just"/>
            <a:r>
              <a:rPr lang="en-US" sz="2400" dirty="0"/>
              <a:t>By using these techniques, we could save lots of testing time and get the good test coverage.</a:t>
            </a:r>
          </a:p>
        </p:txBody>
      </p:sp>
    </p:spTree>
    <p:extLst>
      <p:ext uri="{BB962C8B-B14F-4D97-AF65-F5344CB8AC3E}">
        <p14:creationId xmlns:p14="http://schemas.microsoft.com/office/powerpoint/2010/main" val="424911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A6B48-6BF3-49BF-85EC-E1D7B868042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Reference</a:t>
            </a:r>
          </a:p>
        </p:txBody>
      </p:sp>
      <p:sp>
        <p:nvSpPr>
          <p:cNvPr id="3" name="Content Placeholder 2">
            <a:extLst>
              <a:ext uri="{FF2B5EF4-FFF2-40B4-BE49-F238E27FC236}">
                <a16:creationId xmlns:a16="http://schemas.microsoft.com/office/drawing/2014/main" id="{2D5E7FD8-BC34-4BFB-850C-440A73B8840E}"/>
              </a:ext>
            </a:extLst>
          </p:cNvPr>
          <p:cNvSpPr>
            <a:spLocks noGrp="1"/>
          </p:cNvSpPr>
          <p:nvPr>
            <p:ph idx="1"/>
          </p:nvPr>
        </p:nvSpPr>
        <p:spPr>
          <a:xfrm>
            <a:off x="1544278" y="1645723"/>
            <a:ext cx="9144000" cy="420001"/>
          </a:xfrm>
        </p:spPr>
        <p:txBody>
          <a:bodyPr vert="horz" lIns="91440" tIns="45720" rIns="91440" bIns="45720" rtlCol="0">
            <a:normAutofit fontScale="85000" lnSpcReduction="10000"/>
          </a:bodyPr>
          <a:lstStyle/>
          <a:p>
            <a:pPr marL="0" indent="0" algn="ctr">
              <a:buNone/>
            </a:pPr>
            <a:r>
              <a:rPr lang="en-US">
                <a:solidFill>
                  <a:schemeClr val="accent4">
                    <a:lumMod val="60000"/>
                    <a:lumOff val="40000"/>
                  </a:schemeClr>
                </a:solidFill>
              </a:rPr>
              <a:t>https://www.istqb.org/certifications/certified-tester-foundation-level</a:t>
            </a:r>
            <a:endParaRPr lang="en-US" dirty="0">
              <a:solidFill>
                <a:schemeClr val="accent4">
                  <a:lumMod val="60000"/>
                  <a:lumOff val="40000"/>
                </a:schemeClr>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2" descr="ISTQB® Certified Tester Foundation Level">
            <a:extLst>
              <a:ext uri="{FF2B5EF4-FFF2-40B4-BE49-F238E27FC236}">
                <a16:creationId xmlns:a16="http://schemas.microsoft.com/office/drawing/2014/main" id="{33D5DA8D-C518-EB2E-6555-5CDC234F1C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20290" y="2629883"/>
            <a:ext cx="3460274" cy="346027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0B0C4E-AE6A-4C03-8518-391876DE0CE2}"/>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D7D64531-B382-4A43-9C68-48B8EAAB1CA0}" type="slidenum">
              <a:rPr lang="en-US">
                <a:solidFill>
                  <a:srgbClr val="898989"/>
                </a:solidFill>
              </a:rPr>
              <a:pPr>
                <a:spcAft>
                  <a:spcPts val="600"/>
                </a:spcAft>
              </a:pPr>
              <a:t>2</a:t>
            </a:fld>
            <a:endParaRPr lang="en-US">
              <a:solidFill>
                <a:srgbClr val="898989"/>
              </a:solidFill>
            </a:endParaRPr>
          </a:p>
        </p:txBody>
      </p:sp>
      <p:sp>
        <p:nvSpPr>
          <p:cNvPr id="8" name="TextBox 7">
            <a:extLst>
              <a:ext uri="{FF2B5EF4-FFF2-40B4-BE49-F238E27FC236}">
                <a16:creationId xmlns:a16="http://schemas.microsoft.com/office/drawing/2014/main" id="{B58FE7AA-67AF-4716-B4D5-BD6382618A30}"/>
              </a:ext>
            </a:extLst>
          </p:cNvPr>
          <p:cNvSpPr txBox="1"/>
          <p:nvPr/>
        </p:nvSpPr>
        <p:spPr>
          <a:xfrm>
            <a:off x="216176" y="2838116"/>
            <a:ext cx="5578334" cy="3416320"/>
          </a:xfrm>
          <a:prstGeom prst="rect">
            <a:avLst/>
          </a:prstGeom>
          <a:noFill/>
        </p:spPr>
        <p:txBody>
          <a:bodyPr wrap="square">
            <a:spAutoFit/>
          </a:bodyPr>
          <a:lstStyle/>
          <a:p>
            <a:pPr algn="just"/>
            <a:r>
              <a:rPr lang="en-GB" b="0" i="0" dirty="0">
                <a:solidFill>
                  <a:srgbClr val="343434"/>
                </a:solidFill>
                <a:effectLst/>
                <a:latin typeface="Montserrat" panose="00000500000000000000" pitchFamily="2" charset="0"/>
              </a:rPr>
              <a:t>The ISTQB® Certified Tester Foundation Level (CTFL) certification provides essential testing knowledge that can be put to practical use and, very importantly, explains the terminology and concepts that are used worldwide in the testing domain. CTFL is relevant across software delivery approaches and practices including Waterfall, Agile, DevOps, and Continuous Delivery. CTFL certification is recognized as a prerequisite to all other ISTQB® certifications where Foundation Level is required.</a:t>
            </a:r>
            <a:endParaRPr lang="en-GB" dirty="0"/>
          </a:p>
        </p:txBody>
      </p:sp>
    </p:spTree>
    <p:extLst>
      <p:ext uri="{BB962C8B-B14F-4D97-AF65-F5344CB8AC3E}">
        <p14:creationId xmlns:p14="http://schemas.microsoft.com/office/powerpoint/2010/main" val="127124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sting techniques and methods - ppt download">
            <a:extLst>
              <a:ext uri="{FF2B5EF4-FFF2-40B4-BE49-F238E27FC236}">
                <a16:creationId xmlns:a16="http://schemas.microsoft.com/office/drawing/2014/main" id="{133EBD9D-AFC4-4648-B3AE-49BF59064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376" y="0"/>
            <a:ext cx="1060890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48E16F2-008E-4882-8281-15B1F9D49308}"/>
              </a:ext>
            </a:extLst>
          </p:cNvPr>
          <p:cNvSpPr>
            <a:spLocks noGrp="1"/>
          </p:cNvSpPr>
          <p:nvPr>
            <p:ph type="sldNum" sz="quarter" idx="12"/>
          </p:nvPr>
        </p:nvSpPr>
        <p:spPr/>
        <p:txBody>
          <a:bodyPr/>
          <a:lstStyle/>
          <a:p>
            <a:fld id="{D7D64531-B382-4A43-9C68-48B8EAAB1CA0}" type="slidenum">
              <a:rPr lang="en-US" smtClean="0"/>
              <a:t>20</a:t>
            </a:fld>
            <a:endParaRPr lang="en-US"/>
          </a:p>
        </p:txBody>
      </p:sp>
    </p:spTree>
    <p:extLst>
      <p:ext uri="{BB962C8B-B14F-4D97-AF65-F5344CB8AC3E}">
        <p14:creationId xmlns:p14="http://schemas.microsoft.com/office/powerpoint/2010/main" val="36397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39B042-7791-3B38-8FCF-AA4A4CE1D45C}"/>
              </a:ext>
            </a:extLst>
          </p:cNvPr>
          <p:cNvSpPr>
            <a:spLocks noGrp="1"/>
          </p:cNvSpPr>
          <p:nvPr>
            <p:ph type="sldNum" sz="quarter" idx="12"/>
          </p:nvPr>
        </p:nvSpPr>
        <p:spPr/>
        <p:txBody>
          <a:bodyPr/>
          <a:lstStyle/>
          <a:p>
            <a:fld id="{D7D64531-B382-4A43-9C68-48B8EAAB1CA0}" type="slidenum">
              <a:rPr lang="en-US" smtClean="0"/>
              <a:t>21</a:t>
            </a:fld>
            <a:endParaRPr lang="en-US"/>
          </a:p>
        </p:txBody>
      </p:sp>
      <p:pic>
        <p:nvPicPr>
          <p:cNvPr id="4" name="Picture 3">
            <a:extLst>
              <a:ext uri="{FF2B5EF4-FFF2-40B4-BE49-F238E27FC236}">
                <a16:creationId xmlns:a16="http://schemas.microsoft.com/office/drawing/2014/main" id="{03605A18-BB4D-BD69-FF73-6757B1C219F9}"/>
              </a:ext>
            </a:extLst>
          </p:cNvPr>
          <p:cNvPicPr>
            <a:picLocks noChangeAspect="1"/>
          </p:cNvPicPr>
          <p:nvPr/>
        </p:nvPicPr>
        <p:blipFill>
          <a:blip r:embed="rId2"/>
          <a:stretch>
            <a:fillRect/>
          </a:stretch>
        </p:blipFill>
        <p:spPr>
          <a:xfrm>
            <a:off x="4762" y="0"/>
            <a:ext cx="12182475" cy="6858000"/>
          </a:xfrm>
          <a:prstGeom prst="rect">
            <a:avLst/>
          </a:prstGeom>
        </p:spPr>
      </p:pic>
    </p:spTree>
    <p:extLst>
      <p:ext uri="{BB962C8B-B14F-4D97-AF65-F5344CB8AC3E}">
        <p14:creationId xmlns:p14="http://schemas.microsoft.com/office/powerpoint/2010/main" val="91968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46" y="111019"/>
            <a:ext cx="10515600" cy="1325563"/>
          </a:xfrm>
        </p:spPr>
        <p:txBody>
          <a:bodyPr/>
          <a:lstStyle/>
          <a:p>
            <a:r>
              <a:rPr lang="en-US" b="1" dirty="0"/>
              <a:t>Black-box Test Case Design Techniques</a:t>
            </a:r>
            <a:br>
              <a:rPr lang="en-US" b="1" dirty="0"/>
            </a:br>
            <a:r>
              <a:rPr lang="en-US" b="1" dirty="0"/>
              <a:t>1. Equivalence Partitioning (EP) </a:t>
            </a:r>
          </a:p>
        </p:txBody>
      </p:sp>
      <p:sp>
        <p:nvSpPr>
          <p:cNvPr id="3" name="Content Placeholder 2"/>
          <p:cNvSpPr>
            <a:spLocks noGrp="1"/>
          </p:cNvSpPr>
          <p:nvPr>
            <p:ph idx="1"/>
          </p:nvPr>
        </p:nvSpPr>
        <p:spPr>
          <a:xfrm>
            <a:off x="838200" y="1646238"/>
            <a:ext cx="9677400" cy="4892674"/>
          </a:xfrm>
        </p:spPr>
        <p:txBody>
          <a:bodyPr>
            <a:normAutofit/>
          </a:bodyPr>
          <a:lstStyle/>
          <a:p>
            <a:pPr algn="just"/>
            <a:r>
              <a:rPr lang="en-GB" sz="2400" dirty="0"/>
              <a:t>Equivalence partitioning divides data into </a:t>
            </a:r>
            <a:r>
              <a:rPr lang="en-GB" sz="2400" b="1" dirty="0"/>
              <a:t>partitions</a:t>
            </a:r>
            <a:r>
              <a:rPr lang="en-GB" sz="2400" dirty="0"/>
              <a:t> in such a way that all the members of a given partition are expected to be </a:t>
            </a:r>
            <a:r>
              <a:rPr lang="en-GB" sz="2400" b="1" dirty="0"/>
              <a:t>processed</a:t>
            </a:r>
            <a:r>
              <a:rPr lang="en-GB" sz="2400" dirty="0"/>
              <a:t> </a:t>
            </a:r>
            <a:r>
              <a:rPr lang="en-GB" sz="2400" b="1" dirty="0"/>
              <a:t>in the same way</a:t>
            </a:r>
            <a:r>
              <a:rPr lang="en-GB" sz="2400" dirty="0"/>
              <a:t>. There are equivalence partitions for both valid and invalid values.  </a:t>
            </a:r>
          </a:p>
          <a:p>
            <a:pPr algn="just"/>
            <a:r>
              <a:rPr lang="en-GB" sz="2400" b="1" dirty="0"/>
              <a:t>Valid</a:t>
            </a:r>
            <a:r>
              <a:rPr lang="en-GB" sz="2400" dirty="0"/>
              <a:t> </a:t>
            </a:r>
            <a:r>
              <a:rPr lang="en-GB" sz="2400" b="1" dirty="0"/>
              <a:t>partitions</a:t>
            </a:r>
            <a:r>
              <a:rPr lang="en-GB" sz="2400" dirty="0"/>
              <a:t> include values that should be accepted. </a:t>
            </a:r>
          </a:p>
          <a:p>
            <a:pPr algn="just"/>
            <a:r>
              <a:rPr lang="en-GB" sz="2400" b="1" dirty="0"/>
              <a:t>Invalid</a:t>
            </a:r>
            <a:r>
              <a:rPr lang="en-GB" sz="2400" dirty="0"/>
              <a:t> </a:t>
            </a:r>
            <a:r>
              <a:rPr lang="en-GB" sz="2400" b="1" dirty="0"/>
              <a:t>partitions</a:t>
            </a:r>
            <a:r>
              <a:rPr lang="en-GB" sz="2400" dirty="0"/>
              <a:t> include values that should be rejected. </a:t>
            </a:r>
          </a:p>
          <a:p>
            <a:pPr algn="just"/>
            <a:r>
              <a:rPr lang="en-GB" sz="2400" dirty="0"/>
              <a:t>Partitions can be identified for </a:t>
            </a:r>
            <a:r>
              <a:rPr lang="en-GB" sz="2400" b="1" dirty="0"/>
              <a:t>any data element </a:t>
            </a:r>
            <a:r>
              <a:rPr lang="en-GB" sz="2400" dirty="0"/>
              <a:t>related to the test object, including inputs, outputs, and for interface parameters.  </a:t>
            </a:r>
          </a:p>
          <a:p>
            <a:pPr algn="just"/>
            <a:r>
              <a:rPr lang="en-GB" sz="2400" dirty="0"/>
              <a:t>Each value must belong to </a:t>
            </a:r>
            <a:r>
              <a:rPr lang="en-GB" sz="2400" b="1" dirty="0"/>
              <a:t>one and only one </a:t>
            </a:r>
            <a:r>
              <a:rPr lang="en-GB" sz="2400" dirty="0"/>
              <a:t>equivalence partition. </a:t>
            </a:r>
          </a:p>
          <a:p>
            <a:pPr algn="just"/>
            <a:r>
              <a:rPr lang="en-GB" sz="2400" dirty="0"/>
              <a:t>When invalid equivalence partitions are used in test cases, they should be tested individually, i.e., not combined with other invalid equivalence partitions, to </a:t>
            </a:r>
            <a:r>
              <a:rPr lang="en-GB" sz="2400" b="1" dirty="0"/>
              <a:t>ensure that failures are not masked</a:t>
            </a:r>
            <a:r>
              <a:rPr lang="en-GB" sz="2400" dirty="0"/>
              <a:t>. </a:t>
            </a:r>
            <a:endParaRPr lang="en-US" sz="24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extLst>
      <p:ext uri="{BB962C8B-B14F-4D97-AF65-F5344CB8AC3E}">
        <p14:creationId xmlns:p14="http://schemas.microsoft.com/office/powerpoint/2010/main" val="5582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B8A-2EEB-4700-BCE6-23B98F09EFB2}"/>
              </a:ext>
            </a:extLst>
          </p:cNvPr>
          <p:cNvSpPr>
            <a:spLocks noGrp="1"/>
          </p:cNvSpPr>
          <p:nvPr>
            <p:ph type="title"/>
          </p:nvPr>
        </p:nvSpPr>
        <p:spPr>
          <a:xfrm>
            <a:off x="361532" y="244549"/>
            <a:ext cx="10041039" cy="1023730"/>
          </a:xfrm>
        </p:spPr>
        <p:txBody>
          <a:bodyPr>
            <a:noAutofit/>
          </a:bodyPr>
          <a:lstStyle/>
          <a:p>
            <a:r>
              <a:rPr lang="en-GB" b="1" dirty="0"/>
              <a:t>Black-box Testing Techniques</a:t>
            </a:r>
            <a:br>
              <a:rPr lang="en-GB" b="1" dirty="0"/>
            </a:br>
            <a:r>
              <a:rPr lang="en-GB" b="1" dirty="0"/>
              <a:t>1. </a:t>
            </a:r>
            <a:r>
              <a:rPr lang="en-US" b="1" dirty="0"/>
              <a:t>Equivalence Partitioning (EP)</a:t>
            </a:r>
          </a:p>
        </p:txBody>
      </p:sp>
      <p:sp>
        <p:nvSpPr>
          <p:cNvPr id="4" name="Slide Number Placeholder 3">
            <a:extLst>
              <a:ext uri="{FF2B5EF4-FFF2-40B4-BE49-F238E27FC236}">
                <a16:creationId xmlns:a16="http://schemas.microsoft.com/office/drawing/2014/main" id="{1A6C0EB2-B10C-479D-B67D-72314BA555B6}"/>
              </a:ext>
            </a:extLst>
          </p:cNvPr>
          <p:cNvSpPr>
            <a:spLocks noGrp="1"/>
          </p:cNvSpPr>
          <p:nvPr>
            <p:ph type="sldNum" sz="quarter" idx="12"/>
          </p:nvPr>
        </p:nvSpPr>
        <p:spPr>
          <a:xfrm>
            <a:off x="10480391" y="6535157"/>
            <a:ext cx="973667" cy="274320"/>
          </a:xfrm>
        </p:spPr>
        <p:txBody>
          <a:bodyPr>
            <a:normAutofit/>
          </a:bodyPr>
          <a:lstStyle/>
          <a:p>
            <a:pPr>
              <a:spcAft>
                <a:spcPts val="600"/>
              </a:spcAft>
            </a:pPr>
            <a:fld id="{D7D64531-B382-4A43-9C68-48B8EAAB1CA0}" type="slidenum">
              <a:rPr lang="en-US" sz="1050">
                <a:solidFill>
                  <a:schemeClr val="tx1">
                    <a:lumMod val="50000"/>
                    <a:lumOff val="50000"/>
                  </a:schemeClr>
                </a:solidFill>
              </a:rPr>
              <a:pPr>
                <a:spcAft>
                  <a:spcPts val="600"/>
                </a:spcAft>
              </a:pPr>
              <a:t>23</a:t>
            </a:fld>
            <a:endParaRPr lang="en-US" sz="1050">
              <a:solidFill>
                <a:schemeClr val="tx1">
                  <a:lumMod val="50000"/>
                  <a:lumOff val="50000"/>
                </a:schemeClr>
              </a:solidFill>
            </a:endParaRPr>
          </a:p>
        </p:txBody>
      </p:sp>
      <p:sp>
        <p:nvSpPr>
          <p:cNvPr id="6" name="TextBox 5">
            <a:extLst>
              <a:ext uri="{FF2B5EF4-FFF2-40B4-BE49-F238E27FC236}">
                <a16:creationId xmlns:a16="http://schemas.microsoft.com/office/drawing/2014/main" id="{3C1F1EEC-BFFC-670C-F9A6-8F98B34F2A96}"/>
              </a:ext>
            </a:extLst>
          </p:cNvPr>
          <p:cNvSpPr txBox="1"/>
          <p:nvPr/>
        </p:nvSpPr>
        <p:spPr>
          <a:xfrm>
            <a:off x="808100" y="1622857"/>
            <a:ext cx="10271026" cy="4401205"/>
          </a:xfrm>
          <a:prstGeom prst="rect">
            <a:avLst/>
          </a:prstGeom>
          <a:noFill/>
        </p:spPr>
        <p:txBody>
          <a:bodyPr wrap="square">
            <a:spAutoFit/>
          </a:bodyPr>
          <a:lstStyle/>
          <a:p>
            <a:pPr algn="just"/>
            <a:r>
              <a:rPr lang="en-GB" sz="2800" dirty="0">
                <a:solidFill>
                  <a:srgbClr val="000000"/>
                </a:solidFill>
                <a:effectLst/>
                <a:latin typeface="Arial" panose="020B0604020202020204" pitchFamily="34" charset="0"/>
                <a:ea typeface="Arial" panose="020B0604020202020204" pitchFamily="34" charset="0"/>
              </a:rPr>
              <a:t>To achieve 100% coverage, test cases must cover all identified partitions by using</a:t>
            </a:r>
            <a:r>
              <a:rPr lang="en-GB" sz="2800" b="1" dirty="0">
                <a:solidFill>
                  <a:srgbClr val="000000"/>
                </a:solidFill>
                <a:effectLst/>
                <a:latin typeface="Arial" panose="020B0604020202020204" pitchFamily="34" charset="0"/>
                <a:ea typeface="Arial" panose="020B0604020202020204" pitchFamily="34" charset="0"/>
              </a:rPr>
              <a:t> one value from each partition</a:t>
            </a:r>
            <a:r>
              <a:rPr lang="en-GB" sz="2800" dirty="0">
                <a:solidFill>
                  <a:srgbClr val="000000"/>
                </a:solidFill>
                <a:effectLst/>
                <a:latin typeface="Arial" panose="020B0604020202020204" pitchFamily="34" charset="0"/>
                <a:ea typeface="Arial" panose="020B0604020202020204" pitchFamily="34" charset="0"/>
              </a:rPr>
              <a:t>.</a:t>
            </a:r>
          </a:p>
          <a:p>
            <a:pPr algn="just"/>
            <a:endParaRPr lang="en-GB" sz="2800" dirty="0">
              <a:solidFill>
                <a:srgbClr val="000000"/>
              </a:solidFill>
              <a:effectLst/>
              <a:latin typeface="Arial" panose="020B0604020202020204" pitchFamily="34" charset="0"/>
              <a:ea typeface="Arial" panose="020B0604020202020204" pitchFamily="34" charset="0"/>
            </a:endParaRPr>
          </a:p>
          <a:p>
            <a:pPr algn="just"/>
            <a:r>
              <a:rPr lang="en-GB" sz="2800" dirty="0"/>
              <a:t>Requirement: value &gt; = 1 and value &lt;= 100</a:t>
            </a:r>
          </a:p>
          <a:p>
            <a:pPr algn="just"/>
            <a:endParaRPr lang="en-GB" sz="2800" dirty="0"/>
          </a:p>
          <a:p>
            <a:pPr algn="just"/>
            <a:r>
              <a:rPr lang="en-GB" sz="2800" dirty="0"/>
              <a:t>Invalid partition 1:  0, -1, -2 ,……</a:t>
            </a:r>
          </a:p>
          <a:p>
            <a:pPr algn="just"/>
            <a:r>
              <a:rPr lang="en-GB" sz="2800" dirty="0"/>
              <a:t>Valid partition      :  1,..10,…45,….58,…71,….100</a:t>
            </a:r>
          </a:p>
          <a:p>
            <a:pPr algn="just"/>
            <a:r>
              <a:rPr lang="en-GB" sz="2800" dirty="0"/>
              <a:t>Invalid partition 2:  101, 102, …</a:t>
            </a:r>
          </a:p>
          <a:p>
            <a:pPr algn="just"/>
            <a:endParaRPr lang="en-GB" sz="2800" dirty="0"/>
          </a:p>
          <a:p>
            <a:pPr algn="just"/>
            <a:r>
              <a:rPr lang="en-GB" sz="2800" dirty="0"/>
              <a:t>Only three test cases are enough, one from each partition.</a:t>
            </a:r>
          </a:p>
        </p:txBody>
      </p:sp>
    </p:spTree>
    <p:extLst>
      <p:ext uri="{BB962C8B-B14F-4D97-AF65-F5344CB8AC3E}">
        <p14:creationId xmlns:p14="http://schemas.microsoft.com/office/powerpoint/2010/main" val="292480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AA4E-4593-1274-17DF-765D974EED75}"/>
              </a:ext>
            </a:extLst>
          </p:cNvPr>
          <p:cNvSpPr>
            <a:spLocks noGrp="1"/>
          </p:cNvSpPr>
          <p:nvPr>
            <p:ph type="title"/>
          </p:nvPr>
        </p:nvSpPr>
        <p:spPr/>
        <p:txBody>
          <a:bodyPr/>
          <a:lstStyle/>
          <a:p>
            <a:r>
              <a:rPr lang="en-GB" sz="4400" b="1" dirty="0"/>
              <a:t>Specification-based (black-box) </a:t>
            </a:r>
            <a:br>
              <a:rPr lang="en-GB" sz="4400" b="1" dirty="0"/>
            </a:br>
            <a:r>
              <a:rPr lang="en-US" sz="4400" b="1" dirty="0"/>
              <a:t>Equivalence Partitioning EP</a:t>
            </a:r>
            <a:endParaRPr lang="en-GB" dirty="0"/>
          </a:p>
        </p:txBody>
      </p:sp>
      <p:sp>
        <p:nvSpPr>
          <p:cNvPr id="3" name="Content Placeholder 2">
            <a:extLst>
              <a:ext uri="{FF2B5EF4-FFF2-40B4-BE49-F238E27FC236}">
                <a16:creationId xmlns:a16="http://schemas.microsoft.com/office/drawing/2014/main" id="{9DDA0EBF-AC37-D132-AD3D-25ECA1AD4516}"/>
              </a:ext>
            </a:extLst>
          </p:cNvPr>
          <p:cNvSpPr>
            <a:spLocks noGrp="1"/>
          </p:cNvSpPr>
          <p:nvPr>
            <p:ph idx="1"/>
          </p:nvPr>
        </p:nvSpPr>
        <p:spPr>
          <a:xfrm>
            <a:off x="838200" y="2126511"/>
            <a:ext cx="10763250" cy="4050451"/>
          </a:xfrm>
        </p:spPr>
        <p:txBody>
          <a:bodyPr/>
          <a:lstStyle/>
          <a:p>
            <a:r>
              <a:rPr lang="en-GB" b="0" i="0" dirty="0">
                <a:solidFill>
                  <a:srgbClr val="0C0D0E"/>
                </a:solidFill>
                <a:effectLst/>
                <a:latin typeface="-apple-system"/>
              </a:rPr>
              <a:t>A program which accepts an integer number in the range -100 to +100</a:t>
            </a:r>
            <a:endParaRPr lang="en-GB" dirty="0"/>
          </a:p>
        </p:txBody>
      </p:sp>
      <p:sp>
        <p:nvSpPr>
          <p:cNvPr id="4" name="Slide Number Placeholder 3">
            <a:extLst>
              <a:ext uri="{FF2B5EF4-FFF2-40B4-BE49-F238E27FC236}">
                <a16:creationId xmlns:a16="http://schemas.microsoft.com/office/drawing/2014/main" id="{3D46D853-D66A-979D-769C-67EE9A18EE79}"/>
              </a:ext>
            </a:extLst>
          </p:cNvPr>
          <p:cNvSpPr>
            <a:spLocks noGrp="1"/>
          </p:cNvSpPr>
          <p:nvPr>
            <p:ph type="sldNum" sz="quarter" idx="12"/>
          </p:nvPr>
        </p:nvSpPr>
        <p:spPr/>
        <p:txBody>
          <a:bodyPr/>
          <a:lstStyle/>
          <a:p>
            <a:fld id="{D7D64531-B382-4A43-9C68-48B8EAAB1CA0}" type="slidenum">
              <a:rPr lang="en-US" smtClean="0"/>
              <a:t>24</a:t>
            </a:fld>
            <a:endParaRPr lang="en-US"/>
          </a:p>
        </p:txBody>
      </p:sp>
      <p:pic>
        <p:nvPicPr>
          <p:cNvPr id="6" name="Picture 5">
            <a:extLst>
              <a:ext uri="{FF2B5EF4-FFF2-40B4-BE49-F238E27FC236}">
                <a16:creationId xmlns:a16="http://schemas.microsoft.com/office/drawing/2014/main" id="{756A29C1-34B9-D211-1CEB-888F702B303E}"/>
              </a:ext>
            </a:extLst>
          </p:cNvPr>
          <p:cNvPicPr>
            <a:picLocks noChangeAspect="1"/>
          </p:cNvPicPr>
          <p:nvPr/>
        </p:nvPicPr>
        <p:blipFill>
          <a:blip r:embed="rId2"/>
          <a:stretch>
            <a:fillRect/>
          </a:stretch>
        </p:blipFill>
        <p:spPr>
          <a:xfrm>
            <a:off x="1562100" y="3325442"/>
            <a:ext cx="9067800" cy="2333625"/>
          </a:xfrm>
          <a:prstGeom prst="rect">
            <a:avLst/>
          </a:prstGeom>
          <a:ln>
            <a:solidFill>
              <a:schemeClr val="tx1"/>
            </a:solidFill>
          </a:ln>
        </p:spPr>
      </p:pic>
    </p:spTree>
    <p:extLst>
      <p:ext uri="{BB962C8B-B14F-4D97-AF65-F5344CB8AC3E}">
        <p14:creationId xmlns:p14="http://schemas.microsoft.com/office/powerpoint/2010/main" val="426063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Black-box Testing Techniques</a:t>
            </a:r>
            <a:br>
              <a:rPr lang="en-US" b="1" dirty="0"/>
            </a:br>
            <a:r>
              <a:rPr lang="en-US" b="1" dirty="0"/>
              <a:t>2. Boundary value analysis (BVA)</a:t>
            </a:r>
          </a:p>
        </p:txBody>
      </p:sp>
      <p:sp>
        <p:nvSpPr>
          <p:cNvPr id="3" name="Content Placeholder 2"/>
          <p:cNvSpPr>
            <a:spLocks noGrp="1"/>
          </p:cNvSpPr>
          <p:nvPr>
            <p:ph idx="1"/>
          </p:nvPr>
        </p:nvSpPr>
        <p:spPr>
          <a:xfrm>
            <a:off x="838200" y="1842797"/>
            <a:ext cx="9985743" cy="4525963"/>
          </a:xfrm>
        </p:spPr>
        <p:txBody>
          <a:bodyPr>
            <a:normAutofit fontScale="85000" lnSpcReduction="10000"/>
          </a:bodyPr>
          <a:lstStyle/>
          <a:p>
            <a:pPr algn="just"/>
            <a:r>
              <a:rPr lang="en-GB" dirty="0"/>
              <a:t>BVA is an extension of equivalence partitioning that can ONLY be used when:</a:t>
            </a:r>
          </a:p>
          <a:p>
            <a:pPr lvl="1" algn="just"/>
            <a:r>
              <a:rPr lang="en-GB" sz="2900" b="1" dirty="0"/>
              <a:t>the partition is ordered</a:t>
            </a:r>
          </a:p>
          <a:p>
            <a:pPr lvl="1" algn="just"/>
            <a:r>
              <a:rPr lang="en-GB" sz="2900" b="1" dirty="0"/>
              <a:t>consisting of numeric or sequential data</a:t>
            </a:r>
            <a:endParaRPr lang="en-GB" sz="2900" dirty="0"/>
          </a:p>
          <a:p>
            <a:pPr algn="just"/>
            <a:r>
              <a:rPr lang="en-US" dirty="0"/>
              <a:t>Take the test conditions as partitions and design the test cases by getting </a:t>
            </a:r>
            <a:r>
              <a:rPr lang="en-US" b="1" dirty="0"/>
              <a:t>boundary values of the partition</a:t>
            </a:r>
            <a:r>
              <a:rPr lang="en-US" dirty="0"/>
              <a:t>. </a:t>
            </a:r>
          </a:p>
          <a:p>
            <a:pPr algn="just"/>
            <a:r>
              <a:rPr lang="en-US" dirty="0"/>
              <a:t>Get both </a:t>
            </a:r>
            <a:r>
              <a:rPr lang="en-US" b="1" dirty="0"/>
              <a:t>valid</a:t>
            </a:r>
            <a:r>
              <a:rPr lang="en-US" dirty="0"/>
              <a:t> </a:t>
            </a:r>
            <a:r>
              <a:rPr lang="en-US" b="1" dirty="0"/>
              <a:t>boundaries</a:t>
            </a:r>
            <a:r>
              <a:rPr lang="en-US" dirty="0"/>
              <a:t> (from the valid partitions) and </a:t>
            </a:r>
            <a:r>
              <a:rPr lang="en-US" b="1" dirty="0"/>
              <a:t>invalid</a:t>
            </a:r>
            <a:r>
              <a:rPr lang="en-US" dirty="0"/>
              <a:t> </a:t>
            </a:r>
            <a:r>
              <a:rPr lang="en-US" b="1" dirty="0"/>
              <a:t>boundaries</a:t>
            </a:r>
            <a:r>
              <a:rPr lang="en-US" dirty="0"/>
              <a:t> (from the invalid partitions).</a:t>
            </a:r>
          </a:p>
          <a:p>
            <a:pPr algn="just"/>
            <a:r>
              <a:rPr lang="en-US" dirty="0"/>
              <a:t>For example: </a:t>
            </a:r>
          </a:p>
          <a:p>
            <a:pPr marL="0" indent="0" algn="just">
              <a:buNone/>
            </a:pPr>
            <a:r>
              <a:rPr lang="en-US" dirty="0"/>
              <a:t>To test a field which accepts only an amount more than 10 and less than 20</a:t>
            </a:r>
          </a:p>
          <a:p>
            <a:pPr marL="0" indent="0" algn="just">
              <a:buNone/>
            </a:pPr>
            <a:r>
              <a:rPr lang="en-US" dirty="0"/>
              <a:t>We take the boundaries as 10-1, 10, 10+1, 20-1, 20, 20+1. </a:t>
            </a:r>
          </a:p>
          <a:p>
            <a:pPr marL="0" indent="0" algn="just">
              <a:buNone/>
            </a:pPr>
            <a:r>
              <a:rPr lang="en-US" dirty="0"/>
              <a:t>(Instead of using lots of test data, we just use 9, 10, 11, 19, 20 and 21)</a:t>
            </a:r>
          </a:p>
          <a:p>
            <a:pPr algn="just"/>
            <a:endParaRPr lang="en-US" dirty="0"/>
          </a:p>
        </p:txBody>
      </p:sp>
      <p:sp>
        <p:nvSpPr>
          <p:cNvPr id="4" name="Slide Number Placeholder 3">
            <a:extLst>
              <a:ext uri="{FF2B5EF4-FFF2-40B4-BE49-F238E27FC236}">
                <a16:creationId xmlns:a16="http://schemas.microsoft.com/office/drawing/2014/main" id="{A6F31133-8CAC-4D30-B362-6736DBDF67FF}"/>
              </a:ext>
            </a:extLst>
          </p:cNvPr>
          <p:cNvSpPr>
            <a:spLocks noGrp="1"/>
          </p:cNvSpPr>
          <p:nvPr>
            <p:ph type="sldNum" sz="quarter" idx="12"/>
          </p:nvPr>
        </p:nvSpPr>
        <p:spPr/>
        <p:txBody>
          <a:bodyPr/>
          <a:lstStyle/>
          <a:p>
            <a:fld id="{D7D64531-B382-4A43-9C68-48B8EAAB1CA0}" type="slidenum">
              <a:rPr lang="en-US" smtClean="0"/>
              <a:t>25</a:t>
            </a:fld>
            <a:endParaRPr lang="en-US"/>
          </a:p>
        </p:txBody>
      </p:sp>
    </p:spTree>
    <p:extLst>
      <p:ext uri="{BB962C8B-B14F-4D97-AF65-F5344CB8AC3E}">
        <p14:creationId xmlns:p14="http://schemas.microsoft.com/office/powerpoint/2010/main" val="7763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B8A-2EEB-4700-BCE6-23B98F09EFB2}"/>
              </a:ext>
            </a:extLst>
          </p:cNvPr>
          <p:cNvSpPr>
            <a:spLocks noGrp="1"/>
          </p:cNvSpPr>
          <p:nvPr>
            <p:ph type="title"/>
          </p:nvPr>
        </p:nvSpPr>
        <p:spPr>
          <a:xfrm>
            <a:off x="838200" y="585216"/>
            <a:ext cx="10515600" cy="1325563"/>
          </a:xfrm>
        </p:spPr>
        <p:txBody>
          <a:bodyPr>
            <a:normAutofit/>
          </a:bodyPr>
          <a:lstStyle/>
          <a:p>
            <a:r>
              <a:rPr lang="en-GB" b="1" dirty="0"/>
              <a:t>Specification-based (black-box) </a:t>
            </a:r>
            <a:br>
              <a:rPr lang="en-GB" b="1" dirty="0"/>
            </a:br>
            <a:r>
              <a:rPr lang="en-US" b="1" dirty="0"/>
              <a:t>Boundary Value Analysis</a:t>
            </a:r>
          </a:p>
        </p:txBody>
      </p:sp>
      <p:sp>
        <p:nvSpPr>
          <p:cNvPr id="3" name="Content Placeholder 2">
            <a:extLst>
              <a:ext uri="{FF2B5EF4-FFF2-40B4-BE49-F238E27FC236}">
                <a16:creationId xmlns:a16="http://schemas.microsoft.com/office/drawing/2014/main" id="{34D2C91F-0CA0-4353-9B64-4D587A530D66}"/>
              </a:ext>
            </a:extLst>
          </p:cNvPr>
          <p:cNvSpPr>
            <a:spLocks noGrp="1"/>
          </p:cNvSpPr>
          <p:nvPr>
            <p:ph idx="1"/>
          </p:nvPr>
        </p:nvSpPr>
        <p:spPr>
          <a:xfrm>
            <a:off x="8130208" y="2325003"/>
            <a:ext cx="3220543" cy="4031347"/>
          </a:xfrm>
        </p:spPr>
        <p:txBody>
          <a:bodyPr anchor="ctr">
            <a:normAutofit/>
          </a:bodyPr>
          <a:lstStyle/>
          <a:p>
            <a:pPr algn="ctr"/>
            <a:r>
              <a:rPr lang="en-US" dirty="0"/>
              <a:t>6 test cases.</a:t>
            </a:r>
          </a:p>
          <a:p>
            <a:pPr algn="ctr"/>
            <a:r>
              <a:rPr lang="en-US" dirty="0"/>
              <a:t>Can be applied on numeric values and dates.</a:t>
            </a:r>
          </a:p>
          <a:p>
            <a:pPr algn="ctr"/>
            <a:r>
              <a:rPr lang="en-GB" dirty="0"/>
              <a:t>Boolean present a problem for BVA.</a:t>
            </a:r>
          </a:p>
        </p:txBody>
      </p:sp>
      <p:sp>
        <p:nvSpPr>
          <p:cNvPr id="4" name="Slide Number Placeholder 3">
            <a:extLst>
              <a:ext uri="{FF2B5EF4-FFF2-40B4-BE49-F238E27FC236}">
                <a16:creationId xmlns:a16="http://schemas.microsoft.com/office/drawing/2014/main" id="{DFC4A531-87FD-4F72-B76D-DC688B48AB7C}"/>
              </a:ext>
            </a:extLst>
          </p:cNvPr>
          <p:cNvSpPr>
            <a:spLocks noGrp="1"/>
          </p:cNvSpPr>
          <p:nvPr>
            <p:ph type="sldNum" sz="quarter" idx="12"/>
          </p:nvPr>
        </p:nvSpPr>
        <p:spPr>
          <a:xfrm>
            <a:off x="8607551" y="6356350"/>
            <a:ext cx="2743200" cy="365125"/>
          </a:xfrm>
        </p:spPr>
        <p:txBody>
          <a:bodyPr>
            <a:normAutofit/>
          </a:bodyPr>
          <a:lstStyle/>
          <a:p>
            <a:pPr>
              <a:spcAft>
                <a:spcPts val="600"/>
              </a:spcAft>
            </a:pPr>
            <a:fld id="{D7D64531-B382-4A43-9C68-48B8EAAB1CA0}" type="slidenum">
              <a:rPr lang="en-US" smtClean="0"/>
              <a:pPr>
                <a:spcAft>
                  <a:spcPts val="600"/>
                </a:spcAft>
              </a:pPr>
              <a:t>26</a:t>
            </a:fld>
            <a:endParaRPr lang="en-US"/>
          </a:p>
        </p:txBody>
      </p:sp>
      <p:pic>
        <p:nvPicPr>
          <p:cNvPr id="11266" name="Picture 2" descr="Guide To 5 Test Case Design Techniques With Examples | LQA">
            <a:extLst>
              <a:ext uri="{FF2B5EF4-FFF2-40B4-BE49-F238E27FC236}">
                <a16:creationId xmlns:a16="http://schemas.microsoft.com/office/drawing/2014/main" id="{B0459191-66EF-550C-0C30-4CAA553A3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08" y="3103132"/>
            <a:ext cx="7182998" cy="22069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74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7" name="Rectangle 3">
            <a:extLst>
              <a:ext uri="{FF2B5EF4-FFF2-40B4-BE49-F238E27FC236}">
                <a16:creationId xmlns:a16="http://schemas.microsoft.com/office/drawing/2014/main" id="{FF182832-338D-60F0-C31C-E4E3C12463AC}"/>
              </a:ext>
            </a:extLst>
          </p:cNvPr>
          <p:cNvSpPr>
            <a:spLocks noGrp="1" noChangeArrowheads="1"/>
          </p:cNvSpPr>
          <p:nvPr>
            <p:ph type="body" idx="1"/>
          </p:nvPr>
        </p:nvSpPr>
        <p:spPr>
          <a:xfrm>
            <a:off x="838200" y="1825625"/>
            <a:ext cx="10442944" cy="4843532"/>
          </a:xfrm>
        </p:spPr>
        <p:txBody>
          <a:bodyPr>
            <a:normAutofit fontScale="92500" lnSpcReduction="20000"/>
          </a:bodyPr>
          <a:lstStyle/>
          <a:p>
            <a:pPr algn="just"/>
            <a:r>
              <a:rPr lang="en-GB" altLang="en-US" dirty="0"/>
              <a:t>Useful for testing the implementation of system requirements that specify how </a:t>
            </a:r>
            <a:r>
              <a:rPr lang="en-GB" altLang="en-US" b="1" dirty="0"/>
              <a:t>different combinations of conditions </a:t>
            </a:r>
            <a:r>
              <a:rPr lang="en-GB" altLang="en-US" dirty="0"/>
              <a:t>result in </a:t>
            </a:r>
            <a:r>
              <a:rPr lang="en-GB" altLang="en-US" b="1" dirty="0"/>
              <a:t>different outcomes</a:t>
            </a:r>
            <a:r>
              <a:rPr lang="en-GB" altLang="en-US" dirty="0"/>
              <a:t>. </a:t>
            </a:r>
          </a:p>
          <a:p>
            <a:pPr algn="just"/>
            <a:r>
              <a:rPr lang="en-GB" altLang="en-US" dirty="0"/>
              <a:t>Record </a:t>
            </a:r>
            <a:r>
              <a:rPr lang="en-GB" altLang="en-US" b="1" dirty="0"/>
              <a:t>complex business rules </a:t>
            </a:r>
            <a:r>
              <a:rPr lang="en-GB" altLang="en-US" dirty="0"/>
              <a:t>that a system must implement. </a:t>
            </a:r>
          </a:p>
          <a:p>
            <a:pPr algn="just"/>
            <a:r>
              <a:rPr lang="en-GB" altLang="en-US" dirty="0"/>
              <a:t>Steps: the tester identifies conditions (often inputs) and the resulting actions (often outputs) of the system. These form the rows of the table, usually with the conditions at the top and the actions at the bottom. </a:t>
            </a:r>
          </a:p>
          <a:p>
            <a:pPr algn="just"/>
            <a:r>
              <a:rPr lang="en-GB" altLang="en-US" dirty="0"/>
              <a:t>Each column corresponds to a decision rule that defines a unique combination of conditions which results in the execution of the actions associated with that rule. </a:t>
            </a:r>
          </a:p>
          <a:p>
            <a:pPr algn="just"/>
            <a:r>
              <a:rPr lang="en-GB" altLang="en-US" dirty="0"/>
              <a:t>The values of the conditions and actions are usually shown as Boolean values (true or false) or discrete values.</a:t>
            </a:r>
          </a:p>
          <a:p>
            <a:pPr algn="just"/>
            <a:r>
              <a:rPr lang="en-GB" altLang="en-US" dirty="0"/>
              <a:t>The common </a:t>
            </a:r>
            <a:r>
              <a:rPr lang="en-GB" altLang="en-US" b="1" dirty="0"/>
              <a:t>minimum coverage </a:t>
            </a:r>
            <a:r>
              <a:rPr lang="en-GB" altLang="en-US" dirty="0"/>
              <a:t>standard for decision table testing is to have at least </a:t>
            </a:r>
            <a:r>
              <a:rPr lang="en-GB" altLang="en-US" b="1" dirty="0"/>
              <a:t>one test case per decision rule </a:t>
            </a:r>
            <a:r>
              <a:rPr lang="en-GB" altLang="en-US" dirty="0"/>
              <a:t>in the table. </a:t>
            </a:r>
            <a:endParaRPr lang="en-AU" altLang="en-US" dirty="0"/>
          </a:p>
        </p:txBody>
      </p:sp>
      <p:sp>
        <p:nvSpPr>
          <p:cNvPr id="1926148" name="Rectangle 4">
            <a:extLst>
              <a:ext uri="{FF2B5EF4-FFF2-40B4-BE49-F238E27FC236}">
                <a16:creationId xmlns:a16="http://schemas.microsoft.com/office/drawing/2014/main" id="{3AB9E3C1-B7B5-8641-BE1B-B5FB69BB6EE5}"/>
              </a:ext>
            </a:extLst>
          </p:cNvPr>
          <p:cNvSpPr>
            <a:spLocks noChangeArrowheads="1"/>
          </p:cNvSpPr>
          <p:nvPr/>
        </p:nvSpPr>
        <p:spPr bwMode="auto">
          <a:xfrm>
            <a:off x="838200" y="478874"/>
            <a:ext cx="8514522" cy="5635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sz="2600">
                <a:solidFill>
                  <a:srgbClr val="003366"/>
                </a:solidFill>
                <a:effectLst>
                  <a:outerShdw blurRad="38100" dist="38100" dir="2700000" algn="tl">
                    <a:srgbClr val="C0C0C0"/>
                  </a:outerShdw>
                </a:effectLst>
                <a:latin typeface="Trebuchet MS" panose="020B0603020202020204" pitchFamily="34" charset="0"/>
              </a:defRPr>
            </a:lvl1pPr>
            <a:lvl2pPr>
              <a:defRPr sz="2600">
                <a:solidFill>
                  <a:srgbClr val="003366"/>
                </a:solidFill>
                <a:effectLst>
                  <a:outerShdw blurRad="38100" dist="38100" dir="2700000" algn="tl">
                    <a:srgbClr val="C0C0C0"/>
                  </a:outerShdw>
                </a:effectLst>
                <a:latin typeface="Trebuchet MS" panose="020B0603020202020204" pitchFamily="34" charset="0"/>
              </a:defRPr>
            </a:lvl2pPr>
            <a:lvl3pPr>
              <a:defRPr sz="2600">
                <a:solidFill>
                  <a:srgbClr val="003366"/>
                </a:solidFill>
                <a:effectLst>
                  <a:outerShdw blurRad="38100" dist="38100" dir="2700000" algn="tl">
                    <a:srgbClr val="C0C0C0"/>
                  </a:outerShdw>
                </a:effectLst>
                <a:latin typeface="Trebuchet MS" panose="020B0603020202020204" pitchFamily="34" charset="0"/>
              </a:defRPr>
            </a:lvl3pPr>
            <a:lvl4pPr>
              <a:defRPr sz="2600">
                <a:solidFill>
                  <a:srgbClr val="003366"/>
                </a:solidFill>
                <a:effectLst>
                  <a:outerShdw blurRad="38100" dist="38100" dir="2700000" algn="tl">
                    <a:srgbClr val="C0C0C0"/>
                  </a:outerShdw>
                </a:effectLst>
                <a:latin typeface="Trebuchet MS" panose="020B0603020202020204" pitchFamily="34" charset="0"/>
              </a:defRPr>
            </a:lvl4pPr>
            <a:lvl5pPr>
              <a:defRPr sz="2600">
                <a:solidFill>
                  <a:srgbClr val="003366"/>
                </a:solidFill>
                <a:effectLst>
                  <a:outerShdw blurRad="38100" dist="38100" dir="2700000" algn="tl">
                    <a:srgbClr val="C0C0C0"/>
                  </a:outerShdw>
                </a:effectLst>
                <a:latin typeface="Trebuchet MS" panose="020B0603020202020204" pitchFamily="34" charset="0"/>
              </a:defRPr>
            </a:lvl5pPr>
            <a:lvl6pPr marL="4572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6pPr>
            <a:lvl7pPr marL="9144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7pPr>
            <a:lvl8pPr marL="13716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8pPr>
            <a:lvl9pPr marL="18288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9pPr>
          </a:lstStyle>
          <a:p>
            <a:r>
              <a:rPr lang="en-GB" altLang="en-US" sz="4400" b="1" dirty="0">
                <a:solidFill>
                  <a:schemeClr val="tx1"/>
                </a:solidFill>
                <a:latin typeface="+mj-lt"/>
                <a:ea typeface="+mj-ea"/>
                <a:cs typeface="+mj-cs"/>
              </a:rPr>
              <a:t>Black Box Test Techniques</a:t>
            </a:r>
          </a:p>
          <a:p>
            <a:r>
              <a:rPr lang="en-AU" altLang="en-US" sz="4400" b="1" dirty="0">
                <a:solidFill>
                  <a:schemeClr val="tx1"/>
                </a:solidFill>
                <a:latin typeface="+mj-lt"/>
                <a:ea typeface="+mj-ea"/>
                <a:cs typeface="+mj-cs"/>
              </a:rPr>
              <a:t>3. Decision Table Testing</a:t>
            </a:r>
            <a:endParaRPr lang="en-GB" altLang="en-US" sz="4400" b="1" dirty="0">
              <a:solidFill>
                <a:schemeClr val="tx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8195" name="Group 3">
            <a:extLst>
              <a:ext uri="{FF2B5EF4-FFF2-40B4-BE49-F238E27FC236}">
                <a16:creationId xmlns:a16="http://schemas.microsoft.com/office/drawing/2014/main" id="{9430EE58-7EA3-B4F9-57D4-755214346FFB}"/>
              </a:ext>
            </a:extLst>
          </p:cNvPr>
          <p:cNvGraphicFramePr>
            <a:graphicFrameLocks noGrp="1"/>
          </p:cNvGraphicFramePr>
          <p:nvPr>
            <p:ph idx="1"/>
            <p:extLst>
              <p:ext uri="{D42A27DB-BD31-4B8C-83A1-F6EECF244321}">
                <p14:modId xmlns:p14="http://schemas.microsoft.com/office/powerpoint/2010/main" val="3057279261"/>
              </p:ext>
            </p:extLst>
          </p:nvPr>
        </p:nvGraphicFramePr>
        <p:xfrm>
          <a:off x="3581401" y="1785727"/>
          <a:ext cx="6583363" cy="1676400"/>
        </p:xfrm>
        <a:graphic>
          <a:graphicData uri="http://schemas.openxmlformats.org/drawingml/2006/table">
            <a:tbl>
              <a:tblPr/>
              <a:tblGrid>
                <a:gridCol w="1646238">
                  <a:extLst>
                    <a:ext uri="{9D8B030D-6E8A-4147-A177-3AD203B41FA5}">
                      <a16:colId xmlns:a16="http://schemas.microsoft.com/office/drawing/2014/main" val="4140956369"/>
                    </a:ext>
                  </a:extLst>
                </a:gridCol>
                <a:gridCol w="1644650">
                  <a:extLst>
                    <a:ext uri="{9D8B030D-6E8A-4147-A177-3AD203B41FA5}">
                      <a16:colId xmlns:a16="http://schemas.microsoft.com/office/drawing/2014/main" val="614631369"/>
                    </a:ext>
                  </a:extLst>
                </a:gridCol>
                <a:gridCol w="1646237">
                  <a:extLst>
                    <a:ext uri="{9D8B030D-6E8A-4147-A177-3AD203B41FA5}">
                      <a16:colId xmlns:a16="http://schemas.microsoft.com/office/drawing/2014/main" val="2222988567"/>
                    </a:ext>
                  </a:extLst>
                </a:gridCol>
                <a:gridCol w="1646238">
                  <a:extLst>
                    <a:ext uri="{9D8B030D-6E8A-4147-A177-3AD203B41FA5}">
                      <a16:colId xmlns:a16="http://schemas.microsoft.com/office/drawing/2014/main" val="2129414646"/>
                    </a:ext>
                  </a:extLst>
                </a:gridCol>
              </a:tblGrid>
              <a:tr h="1809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endParaRPr kumimoji="0" lang="en-AU" altLang="en-US" sz="1600" b="0" i="0" u="none" strike="noStrike" cap="none" normalizeH="0" baseline="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4567197"/>
                  </a:ext>
                </a:extLst>
              </a:tr>
              <a:tr h="306388">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Input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5480873"/>
                  </a:ext>
                </a:extLst>
              </a:tr>
              <a:tr h="304800">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Input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5703794"/>
                  </a:ext>
                </a:extLst>
              </a:tr>
              <a:tr h="3206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Input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DON’T CARE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553718"/>
                  </a:ext>
                </a:extLst>
              </a:tr>
              <a:tr h="1809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Input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4016698"/>
                  </a:ext>
                </a:extLst>
              </a:tr>
            </a:tbl>
          </a:graphicData>
        </a:graphic>
      </p:graphicFrame>
      <p:graphicFrame>
        <p:nvGraphicFramePr>
          <p:cNvPr id="1928227" name="Group 35">
            <a:extLst>
              <a:ext uri="{FF2B5EF4-FFF2-40B4-BE49-F238E27FC236}">
                <a16:creationId xmlns:a16="http://schemas.microsoft.com/office/drawing/2014/main" id="{1E16D7C2-171A-042B-4259-430E0EC617FC}"/>
              </a:ext>
            </a:extLst>
          </p:cNvPr>
          <p:cNvGraphicFramePr>
            <a:graphicFrameLocks noGrp="1"/>
          </p:cNvGraphicFramePr>
          <p:nvPr>
            <p:extLst>
              <p:ext uri="{D42A27DB-BD31-4B8C-83A1-F6EECF244321}">
                <p14:modId xmlns:p14="http://schemas.microsoft.com/office/powerpoint/2010/main" val="3594344403"/>
              </p:ext>
            </p:extLst>
          </p:nvPr>
        </p:nvGraphicFramePr>
        <p:xfrm>
          <a:off x="3581401" y="3568490"/>
          <a:ext cx="6583363" cy="1005840"/>
        </p:xfrm>
        <a:graphic>
          <a:graphicData uri="http://schemas.openxmlformats.org/drawingml/2006/table">
            <a:tbl>
              <a:tblPr/>
              <a:tblGrid>
                <a:gridCol w="1646238">
                  <a:extLst>
                    <a:ext uri="{9D8B030D-6E8A-4147-A177-3AD203B41FA5}">
                      <a16:colId xmlns:a16="http://schemas.microsoft.com/office/drawing/2014/main" val="1772040662"/>
                    </a:ext>
                  </a:extLst>
                </a:gridCol>
                <a:gridCol w="1644650">
                  <a:extLst>
                    <a:ext uri="{9D8B030D-6E8A-4147-A177-3AD203B41FA5}">
                      <a16:colId xmlns:a16="http://schemas.microsoft.com/office/drawing/2014/main" val="1721794350"/>
                    </a:ext>
                  </a:extLst>
                </a:gridCol>
                <a:gridCol w="1646237">
                  <a:extLst>
                    <a:ext uri="{9D8B030D-6E8A-4147-A177-3AD203B41FA5}">
                      <a16:colId xmlns:a16="http://schemas.microsoft.com/office/drawing/2014/main" val="4078077477"/>
                    </a:ext>
                  </a:extLst>
                </a:gridCol>
                <a:gridCol w="1646238">
                  <a:extLst>
                    <a:ext uri="{9D8B030D-6E8A-4147-A177-3AD203B41FA5}">
                      <a16:colId xmlns:a16="http://schemas.microsoft.com/office/drawing/2014/main" val="297466887"/>
                    </a:ext>
                  </a:extLst>
                </a:gridCol>
              </a:tblGrid>
              <a:tr h="3333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Response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6798067"/>
                  </a:ext>
                </a:extLst>
              </a:tr>
              <a:tr h="230188">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Response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857921"/>
                  </a:ext>
                </a:extLst>
              </a:tr>
              <a:tr h="304800">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Response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5903269"/>
                  </a:ext>
                </a:extLst>
              </a:tr>
            </a:tbl>
          </a:graphicData>
        </a:graphic>
      </p:graphicFrame>
      <p:sp>
        <p:nvSpPr>
          <p:cNvPr id="1928249" name="Text Box 57">
            <a:extLst>
              <a:ext uri="{FF2B5EF4-FFF2-40B4-BE49-F238E27FC236}">
                <a16:creationId xmlns:a16="http://schemas.microsoft.com/office/drawing/2014/main" id="{9670EDE6-6747-DABF-F30C-A3810E250B30}"/>
              </a:ext>
            </a:extLst>
          </p:cNvPr>
          <p:cNvSpPr txBox="1">
            <a:spLocks noChangeArrowheads="1"/>
          </p:cNvSpPr>
          <p:nvPr/>
        </p:nvSpPr>
        <p:spPr bwMode="auto">
          <a:xfrm>
            <a:off x="1675853" y="1930170"/>
            <a:ext cx="182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a:t>Inputs / Actions</a:t>
            </a:r>
          </a:p>
        </p:txBody>
      </p:sp>
      <p:sp>
        <p:nvSpPr>
          <p:cNvPr id="1928250" name="Text Box 58">
            <a:extLst>
              <a:ext uri="{FF2B5EF4-FFF2-40B4-BE49-F238E27FC236}">
                <a16:creationId xmlns:a16="http://schemas.microsoft.com/office/drawing/2014/main" id="{23FE6DF9-67D2-E248-FED5-9B8F2CE362AD}"/>
              </a:ext>
            </a:extLst>
          </p:cNvPr>
          <p:cNvSpPr txBox="1">
            <a:spLocks noChangeArrowheads="1"/>
          </p:cNvSpPr>
          <p:nvPr/>
        </p:nvSpPr>
        <p:spPr bwMode="auto">
          <a:xfrm>
            <a:off x="1980926" y="3690332"/>
            <a:ext cx="121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2000"/>
              <a:t>Output / Response</a:t>
            </a:r>
          </a:p>
        </p:txBody>
      </p:sp>
      <p:sp>
        <p:nvSpPr>
          <p:cNvPr id="1928251" name="Rectangle 59">
            <a:extLst>
              <a:ext uri="{FF2B5EF4-FFF2-40B4-BE49-F238E27FC236}">
                <a16:creationId xmlns:a16="http://schemas.microsoft.com/office/drawing/2014/main" id="{174BC02E-ECB6-FC3C-8CB4-EE0B9EF46A07}"/>
              </a:ext>
            </a:extLst>
          </p:cNvPr>
          <p:cNvSpPr>
            <a:spLocks noChangeArrowheads="1"/>
          </p:cNvSpPr>
          <p:nvPr/>
        </p:nvSpPr>
        <p:spPr bwMode="auto">
          <a:xfrm>
            <a:off x="838200" y="4822179"/>
            <a:ext cx="10287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endParaRPr lang="en-AU" altLang="en-US" sz="2000" dirty="0"/>
          </a:p>
          <a:p>
            <a:pPr algn="just"/>
            <a:r>
              <a:rPr lang="en-AU" altLang="en-US" sz="2800" dirty="0"/>
              <a:t>The strength of Decision Table testing is that it creates combinations of conditions that might not otherwise have been exercised during testing </a:t>
            </a:r>
            <a:endParaRPr lang="en-AU" altLang="en-US" sz="3200" dirty="0"/>
          </a:p>
        </p:txBody>
      </p:sp>
      <p:sp>
        <p:nvSpPr>
          <p:cNvPr id="4" name="Rectangle 4">
            <a:extLst>
              <a:ext uri="{FF2B5EF4-FFF2-40B4-BE49-F238E27FC236}">
                <a16:creationId xmlns:a16="http://schemas.microsoft.com/office/drawing/2014/main" id="{E88625FF-B46F-873A-B0A1-E2F2CF61F435}"/>
              </a:ext>
            </a:extLst>
          </p:cNvPr>
          <p:cNvSpPr>
            <a:spLocks noChangeArrowheads="1"/>
          </p:cNvSpPr>
          <p:nvPr/>
        </p:nvSpPr>
        <p:spPr bwMode="auto">
          <a:xfrm>
            <a:off x="838200" y="478874"/>
            <a:ext cx="8514522" cy="5635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sz="2600">
                <a:solidFill>
                  <a:srgbClr val="003366"/>
                </a:solidFill>
                <a:effectLst>
                  <a:outerShdw blurRad="38100" dist="38100" dir="2700000" algn="tl">
                    <a:srgbClr val="C0C0C0"/>
                  </a:outerShdw>
                </a:effectLst>
                <a:latin typeface="Trebuchet MS" panose="020B0603020202020204" pitchFamily="34" charset="0"/>
              </a:defRPr>
            </a:lvl1pPr>
            <a:lvl2pPr>
              <a:defRPr sz="2600">
                <a:solidFill>
                  <a:srgbClr val="003366"/>
                </a:solidFill>
                <a:effectLst>
                  <a:outerShdw blurRad="38100" dist="38100" dir="2700000" algn="tl">
                    <a:srgbClr val="C0C0C0"/>
                  </a:outerShdw>
                </a:effectLst>
                <a:latin typeface="Trebuchet MS" panose="020B0603020202020204" pitchFamily="34" charset="0"/>
              </a:defRPr>
            </a:lvl2pPr>
            <a:lvl3pPr>
              <a:defRPr sz="2600">
                <a:solidFill>
                  <a:srgbClr val="003366"/>
                </a:solidFill>
                <a:effectLst>
                  <a:outerShdw blurRad="38100" dist="38100" dir="2700000" algn="tl">
                    <a:srgbClr val="C0C0C0"/>
                  </a:outerShdw>
                </a:effectLst>
                <a:latin typeface="Trebuchet MS" panose="020B0603020202020204" pitchFamily="34" charset="0"/>
              </a:defRPr>
            </a:lvl3pPr>
            <a:lvl4pPr>
              <a:defRPr sz="2600">
                <a:solidFill>
                  <a:srgbClr val="003366"/>
                </a:solidFill>
                <a:effectLst>
                  <a:outerShdw blurRad="38100" dist="38100" dir="2700000" algn="tl">
                    <a:srgbClr val="C0C0C0"/>
                  </a:outerShdw>
                </a:effectLst>
                <a:latin typeface="Trebuchet MS" panose="020B0603020202020204" pitchFamily="34" charset="0"/>
              </a:defRPr>
            </a:lvl4pPr>
            <a:lvl5pPr>
              <a:defRPr sz="2600">
                <a:solidFill>
                  <a:srgbClr val="003366"/>
                </a:solidFill>
                <a:effectLst>
                  <a:outerShdw blurRad="38100" dist="38100" dir="2700000" algn="tl">
                    <a:srgbClr val="C0C0C0"/>
                  </a:outerShdw>
                </a:effectLst>
                <a:latin typeface="Trebuchet MS" panose="020B0603020202020204" pitchFamily="34" charset="0"/>
              </a:defRPr>
            </a:lvl5pPr>
            <a:lvl6pPr marL="4572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6pPr>
            <a:lvl7pPr marL="9144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7pPr>
            <a:lvl8pPr marL="13716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8pPr>
            <a:lvl9pPr marL="18288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9pPr>
          </a:lstStyle>
          <a:p>
            <a:r>
              <a:rPr lang="en-GB" altLang="en-US" sz="4400" b="1" dirty="0">
                <a:solidFill>
                  <a:schemeClr val="tx1"/>
                </a:solidFill>
                <a:latin typeface="+mj-lt"/>
                <a:ea typeface="+mj-ea"/>
                <a:cs typeface="+mj-cs"/>
              </a:rPr>
              <a:t>Black Box Test Techniques</a:t>
            </a:r>
          </a:p>
          <a:p>
            <a:r>
              <a:rPr lang="en-AU" altLang="en-US" sz="4400" b="1" dirty="0">
                <a:solidFill>
                  <a:schemeClr val="tx1"/>
                </a:solidFill>
                <a:latin typeface="+mj-lt"/>
                <a:ea typeface="+mj-ea"/>
                <a:cs typeface="+mj-cs"/>
              </a:rPr>
              <a:t>Decision Table Testing</a:t>
            </a:r>
            <a:endParaRPr lang="en-GB" altLang="en-US" sz="4400" b="1" dirty="0">
              <a:solidFill>
                <a:schemeClr val="tx1"/>
              </a:solidFill>
              <a:latin typeface="+mj-lt"/>
              <a:ea typeface="+mj-ea"/>
              <a:cs typeface="+mj-cs"/>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0243" name="Group 3">
            <a:extLst>
              <a:ext uri="{FF2B5EF4-FFF2-40B4-BE49-F238E27FC236}">
                <a16:creationId xmlns:a16="http://schemas.microsoft.com/office/drawing/2014/main" id="{DE8DC80A-0083-4018-9F42-256C9AD6C78D}"/>
              </a:ext>
            </a:extLst>
          </p:cNvPr>
          <p:cNvGraphicFramePr>
            <a:graphicFrameLocks noGrp="1"/>
          </p:cNvGraphicFramePr>
          <p:nvPr>
            <p:extLst>
              <p:ext uri="{D42A27DB-BD31-4B8C-83A1-F6EECF244321}">
                <p14:modId xmlns:p14="http://schemas.microsoft.com/office/powerpoint/2010/main" val="2067747340"/>
              </p:ext>
            </p:extLst>
          </p:nvPr>
        </p:nvGraphicFramePr>
        <p:xfrm>
          <a:off x="2057400" y="1524001"/>
          <a:ext cx="8077200" cy="1676400"/>
        </p:xfrm>
        <a:graphic>
          <a:graphicData uri="http://schemas.openxmlformats.org/drawingml/2006/table">
            <a:tbl>
              <a:tblPr/>
              <a:tblGrid>
                <a:gridCol w="4495800">
                  <a:extLst>
                    <a:ext uri="{9D8B030D-6E8A-4147-A177-3AD203B41FA5}">
                      <a16:colId xmlns:a16="http://schemas.microsoft.com/office/drawing/2014/main" val="2052384797"/>
                    </a:ext>
                  </a:extLst>
                </a:gridCol>
                <a:gridCol w="1143000">
                  <a:extLst>
                    <a:ext uri="{9D8B030D-6E8A-4147-A177-3AD203B41FA5}">
                      <a16:colId xmlns:a16="http://schemas.microsoft.com/office/drawing/2014/main" val="359701826"/>
                    </a:ext>
                  </a:extLst>
                </a:gridCol>
                <a:gridCol w="1295400">
                  <a:extLst>
                    <a:ext uri="{9D8B030D-6E8A-4147-A177-3AD203B41FA5}">
                      <a16:colId xmlns:a16="http://schemas.microsoft.com/office/drawing/2014/main" val="97140647"/>
                    </a:ext>
                  </a:extLst>
                </a:gridCol>
                <a:gridCol w="1143000">
                  <a:extLst>
                    <a:ext uri="{9D8B030D-6E8A-4147-A177-3AD203B41FA5}">
                      <a16:colId xmlns:a16="http://schemas.microsoft.com/office/drawing/2014/main" val="1326070217"/>
                    </a:ext>
                  </a:extLst>
                </a:gridCol>
              </a:tblGrid>
              <a:tr h="1809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endParaRPr kumimoji="0" lang="en-AU" altLang="en-US" sz="1600" b="0" i="0" u="none" strike="noStrike" cap="none" normalizeH="0" baseline="0" dirty="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Test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0647981"/>
                  </a:ext>
                </a:extLst>
              </a:tr>
              <a:tr h="306388">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&gt; 55 </a:t>
                      </a:r>
                      <a:r>
                        <a:rPr kumimoji="0" lang="en-AU" altLang="en-US" sz="1600" b="1" i="0" u="none" strike="noStrike" cap="none" normalizeH="0" baseline="0" dirty="0" err="1">
                          <a:ln>
                            <a:noFill/>
                          </a:ln>
                          <a:solidFill>
                            <a:schemeClr val="tx1"/>
                          </a:solidFill>
                          <a:effectLst/>
                          <a:latin typeface="Verdana" panose="020B0604030504040204" pitchFamily="34" charset="0"/>
                        </a:rPr>
                        <a:t>yrs</a:t>
                      </a:r>
                      <a:r>
                        <a:rPr kumimoji="0" lang="en-AU" altLang="en-US" sz="1600" b="1" i="0" u="none" strike="noStrike" cap="none" normalizeH="0" baseline="0" dirty="0">
                          <a:ln>
                            <a:noFill/>
                          </a:ln>
                          <a:solidFill>
                            <a:schemeClr val="tx1"/>
                          </a:solidFill>
                          <a:effectLst/>
                          <a:latin typeface="Verdana" panose="020B0604030504040204" pitchFamily="34" charset="0"/>
                        </a:rPr>
                        <a:t> 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987998"/>
                  </a:ext>
                </a:extLst>
              </a:tr>
              <a:tr h="304800">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Smoker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6800604"/>
                  </a:ext>
                </a:extLst>
              </a:tr>
              <a:tr h="3206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Exercises 3+ times a week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2479859"/>
                  </a:ext>
                </a:extLst>
              </a:tr>
              <a:tr h="180975">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History of Heart Attacks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9510185"/>
                  </a:ext>
                </a:extLst>
              </a:tr>
            </a:tbl>
          </a:graphicData>
        </a:graphic>
      </p:graphicFrame>
      <p:graphicFrame>
        <p:nvGraphicFramePr>
          <p:cNvPr id="1930275" name="Group 35">
            <a:extLst>
              <a:ext uri="{FF2B5EF4-FFF2-40B4-BE49-F238E27FC236}">
                <a16:creationId xmlns:a16="http://schemas.microsoft.com/office/drawing/2014/main" id="{1D91E8A8-DE9F-80AA-9A15-9EEDE460E564}"/>
              </a:ext>
            </a:extLst>
          </p:cNvPr>
          <p:cNvGraphicFramePr>
            <a:graphicFrameLocks noGrp="1"/>
          </p:cNvGraphicFramePr>
          <p:nvPr>
            <p:extLst>
              <p:ext uri="{D42A27DB-BD31-4B8C-83A1-F6EECF244321}">
                <p14:modId xmlns:p14="http://schemas.microsoft.com/office/powerpoint/2010/main" val="3784855359"/>
              </p:ext>
            </p:extLst>
          </p:nvPr>
        </p:nvGraphicFramePr>
        <p:xfrm>
          <a:off x="2057400" y="3276600"/>
          <a:ext cx="8077200" cy="1005840"/>
        </p:xfrm>
        <a:graphic>
          <a:graphicData uri="http://schemas.openxmlformats.org/drawingml/2006/table">
            <a:tbl>
              <a:tblPr/>
              <a:tblGrid>
                <a:gridCol w="4495800">
                  <a:extLst>
                    <a:ext uri="{9D8B030D-6E8A-4147-A177-3AD203B41FA5}">
                      <a16:colId xmlns:a16="http://schemas.microsoft.com/office/drawing/2014/main" val="2896505655"/>
                    </a:ext>
                  </a:extLst>
                </a:gridCol>
                <a:gridCol w="1143000">
                  <a:extLst>
                    <a:ext uri="{9D8B030D-6E8A-4147-A177-3AD203B41FA5}">
                      <a16:colId xmlns:a16="http://schemas.microsoft.com/office/drawing/2014/main" val="3462407522"/>
                    </a:ext>
                  </a:extLst>
                </a:gridCol>
                <a:gridCol w="1295400">
                  <a:extLst>
                    <a:ext uri="{9D8B030D-6E8A-4147-A177-3AD203B41FA5}">
                      <a16:colId xmlns:a16="http://schemas.microsoft.com/office/drawing/2014/main" val="3754186043"/>
                    </a:ext>
                  </a:extLst>
                </a:gridCol>
                <a:gridCol w="1143000">
                  <a:extLst>
                    <a:ext uri="{9D8B030D-6E8A-4147-A177-3AD203B41FA5}">
                      <a16:colId xmlns:a16="http://schemas.microsoft.com/office/drawing/2014/main" val="2368380043"/>
                    </a:ext>
                  </a:extLst>
                </a:gridCol>
              </a:tblGrid>
              <a:tr h="304800">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dirty="0">
                          <a:ln>
                            <a:noFill/>
                          </a:ln>
                          <a:solidFill>
                            <a:schemeClr val="tx1"/>
                          </a:solidFill>
                          <a:effectLst/>
                          <a:latin typeface="Verdana" panose="020B0604030504040204" pitchFamily="34" charset="0"/>
                        </a:rPr>
                        <a:t>Insurance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8764442"/>
                  </a:ext>
                </a:extLst>
              </a:tr>
              <a:tr h="230188">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Offer 10% Discount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912155"/>
                  </a:ext>
                </a:extLst>
              </a:tr>
              <a:tr h="304800">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1" i="0" u="none" strike="noStrike" cap="none" normalizeH="0" baseline="0">
                          <a:ln>
                            <a:noFill/>
                          </a:ln>
                          <a:solidFill>
                            <a:schemeClr val="tx1"/>
                          </a:solidFill>
                          <a:effectLst/>
                          <a:latin typeface="Verdana" panose="020B0604030504040204" pitchFamily="34" charset="0"/>
                        </a:rPr>
                        <a:t>Offer 30% Discount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40000"/>
                        </a:spcBef>
                        <a:defRPr sz="1400">
                          <a:solidFill>
                            <a:schemeClr val="tx1"/>
                          </a:solidFill>
                          <a:latin typeface="Verdana" panose="020B0604030504040204" pitchFamily="34" charset="0"/>
                        </a:defRPr>
                      </a:lvl1pPr>
                      <a:lvl2pPr>
                        <a:spcBef>
                          <a:spcPct val="40000"/>
                        </a:spcBef>
                        <a:defRPr sz="1200">
                          <a:solidFill>
                            <a:schemeClr val="tx1"/>
                          </a:solidFill>
                          <a:latin typeface="Verdana" panose="020B0604030504040204" pitchFamily="34" charset="0"/>
                        </a:defRPr>
                      </a:lvl2pPr>
                      <a:lvl3pPr>
                        <a:spcBef>
                          <a:spcPct val="40000"/>
                        </a:spcBef>
                        <a:defRPr sz="1200">
                          <a:solidFill>
                            <a:schemeClr val="tx1"/>
                          </a:solidFill>
                          <a:latin typeface="Verdana" panose="020B0604030504040204" pitchFamily="34" charset="0"/>
                        </a:defRPr>
                      </a:lvl3pPr>
                      <a:lvl4pPr marL="1314450">
                        <a:spcBef>
                          <a:spcPct val="40000"/>
                        </a:spcBef>
                        <a:defRPr sz="1200">
                          <a:solidFill>
                            <a:schemeClr val="tx1"/>
                          </a:solidFill>
                          <a:latin typeface="Verdana" panose="020B0604030504040204" pitchFamily="34" charset="0"/>
                        </a:defRPr>
                      </a:lvl4pPr>
                      <a:lvl5pPr marL="1714500">
                        <a:spcBef>
                          <a:spcPct val="40000"/>
                        </a:spcBef>
                        <a:defRPr sz="1200">
                          <a:solidFill>
                            <a:schemeClr val="tx1"/>
                          </a:solidFill>
                          <a:latin typeface="Verdana" panose="020B0604030504040204" pitchFamily="34" charset="0"/>
                        </a:defRPr>
                      </a:lvl5pPr>
                      <a:lvl6pPr marL="2171700" fontAlgn="base">
                        <a:spcBef>
                          <a:spcPct val="40000"/>
                        </a:spcBef>
                        <a:spcAft>
                          <a:spcPct val="0"/>
                        </a:spcAft>
                        <a:defRPr sz="1200">
                          <a:solidFill>
                            <a:schemeClr val="tx1"/>
                          </a:solidFill>
                          <a:latin typeface="Verdana" panose="020B0604030504040204" pitchFamily="34" charset="0"/>
                        </a:defRPr>
                      </a:lvl6pPr>
                      <a:lvl7pPr marL="2628900" fontAlgn="base">
                        <a:spcBef>
                          <a:spcPct val="40000"/>
                        </a:spcBef>
                        <a:spcAft>
                          <a:spcPct val="0"/>
                        </a:spcAft>
                        <a:defRPr sz="1200">
                          <a:solidFill>
                            <a:schemeClr val="tx1"/>
                          </a:solidFill>
                          <a:latin typeface="Verdana" panose="020B0604030504040204" pitchFamily="34" charset="0"/>
                        </a:defRPr>
                      </a:lvl7pPr>
                      <a:lvl8pPr marL="3086100" fontAlgn="base">
                        <a:spcBef>
                          <a:spcPct val="40000"/>
                        </a:spcBef>
                        <a:spcAft>
                          <a:spcPct val="0"/>
                        </a:spcAft>
                        <a:defRPr sz="1200">
                          <a:solidFill>
                            <a:schemeClr val="tx1"/>
                          </a:solidFill>
                          <a:latin typeface="Verdana" panose="020B0604030504040204" pitchFamily="34" charset="0"/>
                        </a:defRPr>
                      </a:lvl8pPr>
                      <a:lvl9pPr marL="3543300" fontAlgn="base">
                        <a:spcBef>
                          <a:spcPct val="40000"/>
                        </a:spcBef>
                        <a:spcAft>
                          <a:spcPct val="0"/>
                        </a:spcAft>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AU" altLang="en-US" sz="1600" b="0" i="0" u="none" strike="noStrike" cap="none" normalizeH="0" baseline="0" dirty="0">
                          <a:ln>
                            <a:noFill/>
                          </a:ln>
                          <a:solidFill>
                            <a:schemeClr val="tx1"/>
                          </a:solidFill>
                          <a:effectLst/>
                          <a:latin typeface="Verdana" panose="020B060403050404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0093098"/>
                  </a:ext>
                </a:extLst>
              </a:tr>
            </a:tbl>
          </a:graphicData>
        </a:graphic>
      </p:graphicFrame>
      <p:sp>
        <p:nvSpPr>
          <p:cNvPr id="1930297" name="Text Box 57">
            <a:extLst>
              <a:ext uri="{FF2B5EF4-FFF2-40B4-BE49-F238E27FC236}">
                <a16:creationId xmlns:a16="http://schemas.microsoft.com/office/drawing/2014/main" id="{B79B9B56-32B0-5413-D1A9-14B6403D4F32}"/>
              </a:ext>
            </a:extLst>
          </p:cNvPr>
          <p:cNvSpPr txBox="1">
            <a:spLocks noChangeArrowheads="1"/>
          </p:cNvSpPr>
          <p:nvPr/>
        </p:nvSpPr>
        <p:spPr bwMode="auto">
          <a:xfrm>
            <a:off x="1981200" y="4555331"/>
            <a:ext cx="82296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600" dirty="0"/>
              <a:t>What will be the outcome of the following Scenarios?</a:t>
            </a:r>
          </a:p>
          <a:p>
            <a:pPr>
              <a:spcBef>
                <a:spcPct val="50000"/>
              </a:spcBef>
            </a:pPr>
            <a:r>
              <a:rPr lang="en-AU" altLang="en-US" sz="1600" dirty="0">
                <a:solidFill>
                  <a:srgbClr val="9D102D"/>
                </a:solidFill>
              </a:rPr>
              <a:t>Joe is a 22-year-old, non-smoker, who goes to the gym 4 times / week and has no history of heart attacks in his family</a:t>
            </a:r>
          </a:p>
        </p:txBody>
      </p:sp>
      <p:sp>
        <p:nvSpPr>
          <p:cNvPr id="1930298" name="Text Box 58">
            <a:extLst>
              <a:ext uri="{FF2B5EF4-FFF2-40B4-BE49-F238E27FC236}">
                <a16:creationId xmlns:a16="http://schemas.microsoft.com/office/drawing/2014/main" id="{9839F7CA-9A25-ABF9-337C-B0C7119D6A52}"/>
              </a:ext>
            </a:extLst>
          </p:cNvPr>
          <p:cNvSpPr txBox="1">
            <a:spLocks noChangeArrowheads="1"/>
          </p:cNvSpPr>
          <p:nvPr/>
        </p:nvSpPr>
        <p:spPr bwMode="auto">
          <a:xfrm>
            <a:off x="1981200" y="5562600"/>
            <a:ext cx="822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600" dirty="0">
                <a:solidFill>
                  <a:srgbClr val="000099"/>
                </a:solidFill>
              </a:rPr>
              <a:t>Kevin is 62-year-old non-smoker who swims twice a week and plays tennis. He has no history of heart attacks in his family</a:t>
            </a:r>
          </a:p>
        </p:txBody>
      </p:sp>
      <p:sp>
        <p:nvSpPr>
          <p:cNvPr id="1930305" name="Rectangle 65">
            <a:extLst>
              <a:ext uri="{FF2B5EF4-FFF2-40B4-BE49-F238E27FC236}">
                <a16:creationId xmlns:a16="http://schemas.microsoft.com/office/drawing/2014/main" id="{DDAF655E-61F8-75CF-FFDC-C442E9E852EE}"/>
              </a:ext>
            </a:extLst>
          </p:cNvPr>
          <p:cNvSpPr>
            <a:spLocks noChangeArrowheads="1"/>
          </p:cNvSpPr>
          <p:nvPr/>
        </p:nvSpPr>
        <p:spPr bwMode="auto">
          <a:xfrm>
            <a:off x="6477000" y="1295400"/>
            <a:ext cx="1295400" cy="3200400"/>
          </a:xfrm>
          <a:prstGeom prst="rect">
            <a:avLst/>
          </a:prstGeom>
          <a:noFill/>
          <a:ln w="25400">
            <a:solidFill>
              <a:srgbClr val="9D102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30306" name="Rectangle 66">
            <a:extLst>
              <a:ext uri="{FF2B5EF4-FFF2-40B4-BE49-F238E27FC236}">
                <a16:creationId xmlns:a16="http://schemas.microsoft.com/office/drawing/2014/main" id="{F15A978C-E593-876F-366B-F1FEE07A90C6}"/>
              </a:ext>
            </a:extLst>
          </p:cNvPr>
          <p:cNvSpPr>
            <a:spLocks noChangeArrowheads="1"/>
          </p:cNvSpPr>
          <p:nvPr/>
        </p:nvSpPr>
        <p:spPr bwMode="auto">
          <a:xfrm>
            <a:off x="8915400" y="1295400"/>
            <a:ext cx="1295400" cy="3200400"/>
          </a:xfrm>
          <a:prstGeom prst="rect">
            <a:avLst/>
          </a:prstGeom>
          <a:noFill/>
          <a:ln w="254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 name="Rectangle 4">
            <a:extLst>
              <a:ext uri="{FF2B5EF4-FFF2-40B4-BE49-F238E27FC236}">
                <a16:creationId xmlns:a16="http://schemas.microsoft.com/office/drawing/2014/main" id="{8DA865FB-1E08-6E92-3777-C0A45D7E4F53}"/>
              </a:ext>
            </a:extLst>
          </p:cNvPr>
          <p:cNvSpPr>
            <a:spLocks noChangeArrowheads="1"/>
          </p:cNvSpPr>
          <p:nvPr/>
        </p:nvSpPr>
        <p:spPr bwMode="auto">
          <a:xfrm>
            <a:off x="838200" y="478874"/>
            <a:ext cx="8514522" cy="5635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sz="2600">
                <a:solidFill>
                  <a:srgbClr val="003366"/>
                </a:solidFill>
                <a:effectLst>
                  <a:outerShdw blurRad="38100" dist="38100" dir="2700000" algn="tl">
                    <a:srgbClr val="C0C0C0"/>
                  </a:outerShdw>
                </a:effectLst>
                <a:latin typeface="Trebuchet MS" panose="020B0603020202020204" pitchFamily="34" charset="0"/>
              </a:defRPr>
            </a:lvl1pPr>
            <a:lvl2pPr>
              <a:defRPr sz="2600">
                <a:solidFill>
                  <a:srgbClr val="003366"/>
                </a:solidFill>
                <a:effectLst>
                  <a:outerShdw blurRad="38100" dist="38100" dir="2700000" algn="tl">
                    <a:srgbClr val="C0C0C0"/>
                  </a:outerShdw>
                </a:effectLst>
                <a:latin typeface="Trebuchet MS" panose="020B0603020202020204" pitchFamily="34" charset="0"/>
              </a:defRPr>
            </a:lvl2pPr>
            <a:lvl3pPr>
              <a:defRPr sz="2600">
                <a:solidFill>
                  <a:srgbClr val="003366"/>
                </a:solidFill>
                <a:effectLst>
                  <a:outerShdw blurRad="38100" dist="38100" dir="2700000" algn="tl">
                    <a:srgbClr val="C0C0C0"/>
                  </a:outerShdw>
                </a:effectLst>
                <a:latin typeface="Trebuchet MS" panose="020B0603020202020204" pitchFamily="34" charset="0"/>
              </a:defRPr>
            </a:lvl3pPr>
            <a:lvl4pPr>
              <a:defRPr sz="2600">
                <a:solidFill>
                  <a:srgbClr val="003366"/>
                </a:solidFill>
                <a:effectLst>
                  <a:outerShdw blurRad="38100" dist="38100" dir="2700000" algn="tl">
                    <a:srgbClr val="C0C0C0"/>
                  </a:outerShdw>
                </a:effectLst>
                <a:latin typeface="Trebuchet MS" panose="020B0603020202020204" pitchFamily="34" charset="0"/>
              </a:defRPr>
            </a:lvl4pPr>
            <a:lvl5pPr>
              <a:defRPr sz="2600">
                <a:solidFill>
                  <a:srgbClr val="003366"/>
                </a:solidFill>
                <a:effectLst>
                  <a:outerShdw blurRad="38100" dist="38100" dir="2700000" algn="tl">
                    <a:srgbClr val="C0C0C0"/>
                  </a:outerShdw>
                </a:effectLst>
                <a:latin typeface="Trebuchet MS" panose="020B0603020202020204" pitchFamily="34" charset="0"/>
              </a:defRPr>
            </a:lvl5pPr>
            <a:lvl6pPr marL="4572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6pPr>
            <a:lvl7pPr marL="9144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7pPr>
            <a:lvl8pPr marL="13716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8pPr>
            <a:lvl9pPr marL="1828800" fontAlgn="base">
              <a:spcBef>
                <a:spcPct val="0"/>
              </a:spcBef>
              <a:spcAft>
                <a:spcPct val="0"/>
              </a:spcAft>
              <a:defRPr sz="2600">
                <a:solidFill>
                  <a:srgbClr val="003366"/>
                </a:solidFill>
                <a:effectLst>
                  <a:outerShdw blurRad="38100" dist="38100" dir="2700000" algn="tl">
                    <a:srgbClr val="C0C0C0"/>
                  </a:outerShdw>
                </a:effectLst>
                <a:latin typeface="Trebuchet MS" panose="020B0603020202020204" pitchFamily="34" charset="0"/>
              </a:defRPr>
            </a:lvl9pPr>
          </a:lstStyle>
          <a:p>
            <a:r>
              <a:rPr lang="en-GB" altLang="en-US" sz="4400" b="1" dirty="0">
                <a:solidFill>
                  <a:schemeClr val="tx1"/>
                </a:solidFill>
                <a:latin typeface="+mj-lt"/>
                <a:ea typeface="+mj-ea"/>
                <a:cs typeface="+mj-cs"/>
              </a:rPr>
              <a:t>Black Box Test Techniques</a:t>
            </a:r>
          </a:p>
          <a:p>
            <a:r>
              <a:rPr lang="en-AU" altLang="en-US" sz="4400" b="1" dirty="0">
                <a:solidFill>
                  <a:schemeClr val="tx1"/>
                </a:solidFill>
                <a:latin typeface="+mj-lt"/>
                <a:ea typeface="+mj-ea"/>
                <a:cs typeface="+mj-cs"/>
              </a:rPr>
              <a:t>Decision Table Example</a:t>
            </a:r>
            <a:endParaRPr lang="en-GB" altLang="en-US" sz="4400" b="1" dirty="0">
              <a:solidFill>
                <a:schemeClr val="tx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3029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930305"/>
                                        </p:tgtEl>
                                        <p:attrNameLst>
                                          <p:attrName>style.visibility</p:attrName>
                                        </p:attrNameLst>
                                      </p:cBhvr>
                                      <p:to>
                                        <p:strVal val="visible"/>
                                      </p:to>
                                    </p:set>
                                    <p:anim calcmode="lin" valueType="num">
                                      <p:cBhvr additive="base">
                                        <p:cTn id="11" dur="500" fill="hold"/>
                                        <p:tgtEl>
                                          <p:spTgt spid="1930305"/>
                                        </p:tgtEl>
                                        <p:attrNameLst>
                                          <p:attrName>ppt_x</p:attrName>
                                        </p:attrNameLst>
                                      </p:cBhvr>
                                      <p:tavLst>
                                        <p:tav tm="0">
                                          <p:val>
                                            <p:strVal val="#ppt_x"/>
                                          </p:val>
                                        </p:tav>
                                        <p:tav tm="100000">
                                          <p:val>
                                            <p:strVal val="#ppt_x"/>
                                          </p:val>
                                        </p:tav>
                                      </p:tavLst>
                                    </p:anim>
                                    <p:anim calcmode="lin" valueType="num">
                                      <p:cBhvr additive="base">
                                        <p:cTn id="12" dur="500" fill="hold"/>
                                        <p:tgtEl>
                                          <p:spTgt spid="193030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302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930306"/>
                                        </p:tgtEl>
                                        <p:attrNameLst>
                                          <p:attrName>style.visibility</p:attrName>
                                        </p:attrNameLst>
                                      </p:cBhvr>
                                      <p:to>
                                        <p:strVal val="visible"/>
                                      </p:to>
                                    </p:set>
                                    <p:anim calcmode="lin" valueType="num">
                                      <p:cBhvr additive="base">
                                        <p:cTn id="21" dur="500" fill="hold"/>
                                        <p:tgtEl>
                                          <p:spTgt spid="1930306"/>
                                        </p:tgtEl>
                                        <p:attrNameLst>
                                          <p:attrName>ppt_x</p:attrName>
                                        </p:attrNameLst>
                                      </p:cBhvr>
                                      <p:tavLst>
                                        <p:tav tm="0">
                                          <p:val>
                                            <p:strVal val="#ppt_x"/>
                                          </p:val>
                                        </p:tav>
                                        <p:tav tm="100000">
                                          <p:val>
                                            <p:strVal val="#ppt_x"/>
                                          </p:val>
                                        </p:tav>
                                      </p:tavLst>
                                    </p:anim>
                                    <p:anim calcmode="lin" valueType="num">
                                      <p:cBhvr additive="base">
                                        <p:cTn id="22" dur="500" fill="hold"/>
                                        <p:tgtEl>
                                          <p:spTgt spid="1930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02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F620-5679-49D8-BA33-42F889F0FB2E}"/>
              </a:ext>
            </a:extLst>
          </p:cNvPr>
          <p:cNvSpPr>
            <a:spLocks noGrp="1"/>
          </p:cNvSpPr>
          <p:nvPr>
            <p:ph type="title"/>
          </p:nvPr>
        </p:nvSpPr>
        <p:spPr>
          <a:xfrm>
            <a:off x="1981200" y="274638"/>
            <a:ext cx="7293232" cy="794028"/>
          </a:xfrm>
        </p:spPr>
        <p:txBody>
          <a:bodyPr/>
          <a:lstStyle/>
          <a:p>
            <a:r>
              <a:rPr lang="en-US" b="1" dirty="0"/>
              <a:t>Test Case Template</a:t>
            </a:r>
          </a:p>
        </p:txBody>
      </p:sp>
      <p:sp>
        <p:nvSpPr>
          <p:cNvPr id="5" name="Slide Number Placeholder 4">
            <a:extLst>
              <a:ext uri="{FF2B5EF4-FFF2-40B4-BE49-F238E27FC236}">
                <a16:creationId xmlns:a16="http://schemas.microsoft.com/office/drawing/2014/main" id="{39349CBB-D34D-42BB-BC28-6270AF73B04C}"/>
              </a:ext>
            </a:extLst>
          </p:cNvPr>
          <p:cNvSpPr>
            <a:spLocks noGrp="1"/>
          </p:cNvSpPr>
          <p:nvPr>
            <p:ph type="sldNum" sz="quarter" idx="12"/>
          </p:nvPr>
        </p:nvSpPr>
        <p:spPr/>
        <p:txBody>
          <a:bodyPr/>
          <a:lstStyle/>
          <a:p>
            <a:fld id="{CB105B8D-1C36-1C40-961B-CAAB1DD98B28}" type="slidenum">
              <a:rPr lang="en-US" smtClean="0"/>
              <a:pPr/>
              <a:t>3</a:t>
            </a:fld>
            <a:endParaRPr lang="en-US"/>
          </a:p>
        </p:txBody>
      </p:sp>
      <p:pic>
        <p:nvPicPr>
          <p:cNvPr id="6" name="Picture 5">
            <a:extLst>
              <a:ext uri="{FF2B5EF4-FFF2-40B4-BE49-F238E27FC236}">
                <a16:creationId xmlns:a16="http://schemas.microsoft.com/office/drawing/2014/main" id="{CD59BCDD-4B5F-4492-BEA8-A54A493297EA}"/>
              </a:ext>
            </a:extLst>
          </p:cNvPr>
          <p:cNvPicPr>
            <a:picLocks noChangeAspect="1"/>
          </p:cNvPicPr>
          <p:nvPr/>
        </p:nvPicPr>
        <p:blipFill>
          <a:blip r:embed="rId2"/>
          <a:stretch>
            <a:fillRect/>
          </a:stretch>
        </p:blipFill>
        <p:spPr>
          <a:xfrm>
            <a:off x="1524000" y="1442720"/>
            <a:ext cx="9144000" cy="5403254"/>
          </a:xfrm>
          <a:prstGeom prst="rect">
            <a:avLst/>
          </a:prstGeom>
          <a:ln>
            <a:solidFill>
              <a:schemeClr val="tx1"/>
            </a:solidFill>
          </a:ln>
        </p:spPr>
      </p:pic>
    </p:spTree>
    <p:extLst>
      <p:ext uri="{BB962C8B-B14F-4D97-AF65-F5344CB8AC3E}">
        <p14:creationId xmlns:p14="http://schemas.microsoft.com/office/powerpoint/2010/main" val="2959033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B8A-2EEB-4700-BCE6-23B98F09EFB2}"/>
              </a:ext>
            </a:extLst>
          </p:cNvPr>
          <p:cNvSpPr>
            <a:spLocks noGrp="1"/>
          </p:cNvSpPr>
          <p:nvPr>
            <p:ph type="title"/>
          </p:nvPr>
        </p:nvSpPr>
        <p:spPr>
          <a:xfrm>
            <a:off x="677427" y="193003"/>
            <a:ext cx="6924852" cy="1344975"/>
          </a:xfrm>
        </p:spPr>
        <p:txBody>
          <a:bodyPr>
            <a:normAutofit/>
          </a:bodyPr>
          <a:lstStyle/>
          <a:p>
            <a:r>
              <a:rPr lang="en-GB" b="1" dirty="0"/>
              <a:t>Black-box Testing Techniques</a:t>
            </a:r>
            <a:br>
              <a:rPr lang="en-GB" b="1" dirty="0"/>
            </a:br>
            <a:r>
              <a:rPr lang="en-GB" b="1" dirty="0"/>
              <a:t>4. </a:t>
            </a:r>
            <a:r>
              <a:rPr lang="en-US" b="1" dirty="0"/>
              <a:t>State Transition</a:t>
            </a:r>
          </a:p>
        </p:txBody>
      </p:sp>
      <p:sp>
        <p:nvSpPr>
          <p:cNvPr id="3" name="Content Placeholder 2">
            <a:extLst>
              <a:ext uri="{FF2B5EF4-FFF2-40B4-BE49-F238E27FC236}">
                <a16:creationId xmlns:a16="http://schemas.microsoft.com/office/drawing/2014/main" id="{34D2C91F-0CA0-4353-9B64-4D587A530D66}"/>
              </a:ext>
            </a:extLst>
          </p:cNvPr>
          <p:cNvSpPr>
            <a:spLocks noGrp="1"/>
          </p:cNvSpPr>
          <p:nvPr>
            <p:ph idx="1"/>
          </p:nvPr>
        </p:nvSpPr>
        <p:spPr>
          <a:xfrm>
            <a:off x="574482" y="1808926"/>
            <a:ext cx="10010692" cy="4856072"/>
          </a:xfrm>
        </p:spPr>
        <p:txBody>
          <a:bodyPr>
            <a:normAutofit/>
          </a:bodyPr>
          <a:lstStyle/>
          <a:p>
            <a:pPr algn="just"/>
            <a:r>
              <a:rPr lang="en-US" sz="3200" dirty="0"/>
              <a:t>State transition testing allows the tester to view the software in terms of its </a:t>
            </a:r>
            <a:r>
              <a:rPr lang="en-US" sz="3200" b="1" dirty="0"/>
              <a:t>states</a:t>
            </a:r>
            <a:r>
              <a:rPr lang="en-US" sz="3200" dirty="0"/>
              <a:t>, </a:t>
            </a:r>
            <a:r>
              <a:rPr lang="en-US" sz="3200" b="1" dirty="0"/>
              <a:t>transitions</a:t>
            </a:r>
            <a:r>
              <a:rPr lang="en-US" sz="3200" dirty="0"/>
              <a:t> between states, the </a:t>
            </a:r>
            <a:r>
              <a:rPr lang="en-US" sz="3200" b="1" dirty="0"/>
              <a:t>inputs</a:t>
            </a:r>
            <a:r>
              <a:rPr lang="en-US" sz="3200" dirty="0"/>
              <a:t> or </a:t>
            </a:r>
            <a:r>
              <a:rPr lang="en-US" sz="3200" b="1" dirty="0"/>
              <a:t>events</a:t>
            </a:r>
            <a:r>
              <a:rPr lang="en-US" sz="3200" dirty="0"/>
              <a:t> that trigger state changes (transitions) and the resulting </a:t>
            </a:r>
            <a:r>
              <a:rPr lang="en-US" sz="3200" b="1" dirty="0"/>
              <a:t>actions</a:t>
            </a:r>
            <a:r>
              <a:rPr lang="en-US" sz="3200" dirty="0"/>
              <a:t>. </a:t>
            </a:r>
          </a:p>
          <a:p>
            <a:pPr algn="just"/>
            <a:r>
              <a:rPr lang="en-US" sz="3200" dirty="0"/>
              <a:t>A </a:t>
            </a:r>
            <a:r>
              <a:rPr lang="en-US" sz="3200" b="1" dirty="0"/>
              <a:t>state table </a:t>
            </a:r>
            <a:r>
              <a:rPr lang="en-US" sz="3200" dirty="0"/>
              <a:t>shows the relationship between the states and inputs and can highlight possible transitions that are invalid.</a:t>
            </a:r>
          </a:p>
        </p:txBody>
      </p:sp>
      <p:sp>
        <p:nvSpPr>
          <p:cNvPr id="4" name="Slide Number Placeholder 3">
            <a:extLst>
              <a:ext uri="{FF2B5EF4-FFF2-40B4-BE49-F238E27FC236}">
                <a16:creationId xmlns:a16="http://schemas.microsoft.com/office/drawing/2014/main" id="{18ED1D71-9CC6-47DF-AEDA-24906A82C193}"/>
              </a:ext>
            </a:extLst>
          </p:cNvPr>
          <p:cNvSpPr>
            <a:spLocks noGrp="1"/>
          </p:cNvSpPr>
          <p:nvPr>
            <p:ph type="sldNum" sz="quarter" idx="12"/>
          </p:nvPr>
        </p:nvSpPr>
        <p:spPr>
          <a:xfrm>
            <a:off x="8610600" y="6356350"/>
            <a:ext cx="2743200" cy="365125"/>
          </a:xfrm>
        </p:spPr>
        <p:txBody>
          <a:bodyPr>
            <a:normAutofit/>
          </a:bodyPr>
          <a:lstStyle/>
          <a:p>
            <a:pPr>
              <a:spcAft>
                <a:spcPts val="600"/>
              </a:spcAft>
            </a:pPr>
            <a:fld id="{D7D64531-B382-4A43-9C68-48B8EAAB1CA0}" type="slidenum">
              <a:rPr lang="en-US" smtClean="0"/>
              <a:pPr>
                <a:spcAft>
                  <a:spcPts val="600"/>
                </a:spcAft>
              </a:pPr>
              <a:t>30</a:t>
            </a:fld>
            <a:endParaRPr lang="en-US"/>
          </a:p>
        </p:txBody>
      </p:sp>
    </p:spTree>
    <p:extLst>
      <p:ext uri="{BB962C8B-B14F-4D97-AF65-F5344CB8AC3E}">
        <p14:creationId xmlns:p14="http://schemas.microsoft.com/office/powerpoint/2010/main" val="380273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37" y="166743"/>
            <a:ext cx="10515600" cy="1325563"/>
          </a:xfrm>
        </p:spPr>
        <p:txBody>
          <a:bodyPr/>
          <a:lstStyle/>
          <a:p>
            <a:r>
              <a:rPr lang="en-US" b="1" dirty="0"/>
              <a:t>State transition testing</a:t>
            </a:r>
          </a:p>
        </p:txBody>
      </p:sp>
      <p:sp>
        <p:nvSpPr>
          <p:cNvPr id="3" name="Content Placeholder 2"/>
          <p:cNvSpPr>
            <a:spLocks noGrp="1"/>
          </p:cNvSpPr>
          <p:nvPr>
            <p:ph idx="1"/>
          </p:nvPr>
        </p:nvSpPr>
        <p:spPr>
          <a:xfrm>
            <a:off x="734683" y="1909756"/>
            <a:ext cx="10515600" cy="4794631"/>
          </a:xfrm>
        </p:spPr>
        <p:txBody>
          <a:bodyPr>
            <a:normAutofit lnSpcReduction="1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Invalid 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3" y="3353960"/>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5495925" y="136524"/>
            <a:ext cx="6629400" cy="329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B8A-2EEB-4700-BCE6-23B98F09EFB2}"/>
              </a:ext>
            </a:extLst>
          </p:cNvPr>
          <p:cNvSpPr>
            <a:spLocks noGrp="1"/>
          </p:cNvSpPr>
          <p:nvPr>
            <p:ph type="title"/>
          </p:nvPr>
        </p:nvSpPr>
        <p:spPr/>
        <p:txBody>
          <a:bodyPr/>
          <a:lstStyle/>
          <a:p>
            <a:r>
              <a:rPr lang="en-GB" b="1" dirty="0"/>
              <a:t>Black-box Testing Techniques</a:t>
            </a:r>
            <a:br>
              <a:rPr lang="en-GB" b="1" dirty="0"/>
            </a:br>
            <a:r>
              <a:rPr lang="en-GB" b="1" dirty="0"/>
              <a:t>5. </a:t>
            </a:r>
            <a:r>
              <a:rPr lang="en-US" b="1" dirty="0"/>
              <a:t>Use Case Testing</a:t>
            </a:r>
          </a:p>
        </p:txBody>
      </p:sp>
      <p:sp>
        <p:nvSpPr>
          <p:cNvPr id="3" name="Content Placeholder 2">
            <a:extLst>
              <a:ext uri="{FF2B5EF4-FFF2-40B4-BE49-F238E27FC236}">
                <a16:creationId xmlns:a16="http://schemas.microsoft.com/office/drawing/2014/main" id="{34D2C91F-0CA0-4353-9B64-4D587A530D66}"/>
              </a:ext>
            </a:extLst>
          </p:cNvPr>
          <p:cNvSpPr>
            <a:spLocks noGrp="1"/>
          </p:cNvSpPr>
          <p:nvPr>
            <p:ph idx="1"/>
          </p:nvPr>
        </p:nvSpPr>
        <p:spPr>
          <a:xfrm>
            <a:off x="838200" y="1825625"/>
            <a:ext cx="10181253" cy="4667250"/>
          </a:xfrm>
        </p:spPr>
        <p:txBody>
          <a:bodyPr>
            <a:normAutofit fontScale="92500"/>
          </a:bodyPr>
          <a:lstStyle/>
          <a:p>
            <a:pPr algn="just"/>
            <a:r>
              <a:rPr lang="en-GB" dirty="0"/>
              <a:t>Test cases exercise defined basic, exceptional and error behaviours performed by the system under test in collaboration with actors.</a:t>
            </a:r>
            <a:endParaRPr lang="en-US" dirty="0"/>
          </a:p>
          <a:p>
            <a:pPr algn="just"/>
            <a:r>
              <a:rPr lang="en-US" dirty="0"/>
              <a:t>Each use case has </a:t>
            </a:r>
            <a:r>
              <a:rPr lang="en-US" b="1" dirty="0"/>
              <a:t>preconditions</a:t>
            </a:r>
            <a:r>
              <a:rPr lang="en-US" dirty="0"/>
              <a:t> which need to be met for a use case to work successfully. </a:t>
            </a:r>
          </a:p>
          <a:p>
            <a:pPr algn="just"/>
            <a:r>
              <a:rPr lang="en-US" dirty="0"/>
              <a:t>Each use case terminates with </a:t>
            </a:r>
            <a:r>
              <a:rPr lang="en-US" b="1" dirty="0"/>
              <a:t>postconditions</a:t>
            </a:r>
            <a:r>
              <a:rPr lang="en-US" dirty="0"/>
              <a:t> which are the observable results and final state of system after the use case has been completed. </a:t>
            </a:r>
          </a:p>
          <a:p>
            <a:pPr algn="just"/>
            <a:r>
              <a:rPr lang="en-US" dirty="0"/>
              <a:t>Designing test cases from use cases </a:t>
            </a:r>
            <a:r>
              <a:rPr lang="en-US" b="1" dirty="0"/>
              <a:t>may be combined </a:t>
            </a:r>
            <a:r>
              <a:rPr lang="en-US" dirty="0"/>
              <a:t>with other specification-based test techniques (for details inside use case itself).</a:t>
            </a:r>
          </a:p>
          <a:p>
            <a:pPr algn="just"/>
            <a:r>
              <a:rPr lang="en-US" b="1" dirty="0"/>
              <a:t>Use cases </a:t>
            </a:r>
            <a:r>
              <a:rPr lang="en-US" dirty="0"/>
              <a:t>are very </a:t>
            </a:r>
            <a:r>
              <a:rPr lang="en-US" b="1" dirty="0"/>
              <a:t>useful</a:t>
            </a:r>
            <a:r>
              <a:rPr lang="en-US" dirty="0"/>
              <a:t> for designing </a:t>
            </a:r>
            <a:r>
              <a:rPr lang="en-US" b="1" dirty="0"/>
              <a:t>acceptance tests </a:t>
            </a:r>
            <a:r>
              <a:rPr lang="en-US" dirty="0"/>
              <a:t>with </a:t>
            </a:r>
            <a:r>
              <a:rPr lang="en-US" b="1" dirty="0"/>
              <a:t>customer participation</a:t>
            </a:r>
            <a:r>
              <a:rPr lang="en-US" dirty="0"/>
              <a:t>. </a:t>
            </a:r>
          </a:p>
          <a:p>
            <a:pPr algn="just"/>
            <a:endParaRPr lang="en-US" dirty="0"/>
          </a:p>
        </p:txBody>
      </p:sp>
      <p:sp>
        <p:nvSpPr>
          <p:cNvPr id="4" name="Slide Number Placeholder 3">
            <a:extLst>
              <a:ext uri="{FF2B5EF4-FFF2-40B4-BE49-F238E27FC236}">
                <a16:creationId xmlns:a16="http://schemas.microsoft.com/office/drawing/2014/main" id="{99215CC4-FC41-4E9C-9FA5-DF5814499EA2}"/>
              </a:ext>
            </a:extLst>
          </p:cNvPr>
          <p:cNvSpPr>
            <a:spLocks noGrp="1"/>
          </p:cNvSpPr>
          <p:nvPr>
            <p:ph type="sldNum" sz="quarter" idx="12"/>
          </p:nvPr>
        </p:nvSpPr>
        <p:spPr/>
        <p:txBody>
          <a:bodyPr/>
          <a:lstStyle/>
          <a:p>
            <a:fld id="{D7D64531-B382-4A43-9C68-48B8EAAB1CA0}" type="slidenum">
              <a:rPr lang="en-US" smtClean="0"/>
              <a:t>32</a:t>
            </a:fld>
            <a:endParaRPr lang="en-US"/>
          </a:p>
        </p:txBody>
      </p:sp>
    </p:spTree>
    <p:extLst>
      <p:ext uri="{BB962C8B-B14F-4D97-AF65-F5344CB8AC3E}">
        <p14:creationId xmlns:p14="http://schemas.microsoft.com/office/powerpoint/2010/main" val="35020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recipe&#10;&#10;Description automatically generated">
            <a:extLst>
              <a:ext uri="{FF2B5EF4-FFF2-40B4-BE49-F238E27FC236}">
                <a16:creationId xmlns:a16="http://schemas.microsoft.com/office/drawing/2014/main" id="{E923C025-94D3-78B6-3BD1-29DBA861D8E5}"/>
              </a:ext>
            </a:extLst>
          </p:cNvPr>
          <p:cNvPicPr>
            <a:picLocks noGrp="1" noChangeAspect="1"/>
          </p:cNvPicPr>
          <p:nvPr>
            <p:ph idx="1"/>
          </p:nvPr>
        </p:nvPicPr>
        <p:blipFill>
          <a:blip r:embed="rId2"/>
          <a:stretch>
            <a:fillRect/>
          </a:stretch>
        </p:blipFill>
        <p:spPr>
          <a:xfrm>
            <a:off x="1009651" y="643467"/>
            <a:ext cx="10201274" cy="5843058"/>
          </a:xfrm>
          <a:prstGeom prst="rect">
            <a:avLst/>
          </a:prstGeom>
        </p:spPr>
      </p:pic>
      <p:sp>
        <p:nvSpPr>
          <p:cNvPr id="4" name="Slide Number Placeholder 3">
            <a:extLst>
              <a:ext uri="{FF2B5EF4-FFF2-40B4-BE49-F238E27FC236}">
                <a16:creationId xmlns:a16="http://schemas.microsoft.com/office/drawing/2014/main" id="{2C784FFE-D35C-2A3A-A0BF-E69D4C6B6F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7D64531-B382-4A43-9C68-48B8EAAB1CA0}"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33</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17CFB85-FD4C-DC66-2205-4FBF94B219BE}"/>
              </a:ext>
            </a:extLst>
          </p:cNvPr>
          <p:cNvSpPr txBox="1"/>
          <p:nvPr/>
        </p:nvSpPr>
        <p:spPr>
          <a:xfrm>
            <a:off x="816048" y="643467"/>
            <a:ext cx="609777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Use case diagram for coffee maker</a:t>
            </a:r>
          </a:p>
        </p:txBody>
      </p:sp>
    </p:spTree>
    <p:extLst>
      <p:ext uri="{BB962C8B-B14F-4D97-AF65-F5344CB8AC3E}">
        <p14:creationId xmlns:p14="http://schemas.microsoft.com/office/powerpoint/2010/main" val="3293846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7CEF-3818-CCA6-251D-EC226C855214}"/>
              </a:ext>
            </a:extLst>
          </p:cNvPr>
          <p:cNvSpPr>
            <a:spLocks noGrp="1"/>
          </p:cNvSpPr>
          <p:nvPr>
            <p:ph type="title"/>
          </p:nvPr>
        </p:nvSpPr>
        <p:spPr>
          <a:xfrm>
            <a:off x="593651" y="136526"/>
            <a:ext cx="10515600" cy="448266"/>
          </a:xfrm>
        </p:spPr>
        <p:txBody>
          <a:bodyPr>
            <a:noAutofit/>
          </a:bodyPr>
          <a:lstStyle/>
          <a:p>
            <a:r>
              <a:rPr lang="en-GB" sz="3600" b="1" dirty="0"/>
              <a:t>Acceptance Test Cases</a:t>
            </a:r>
          </a:p>
        </p:txBody>
      </p:sp>
      <p:sp>
        <p:nvSpPr>
          <p:cNvPr id="4" name="Slide Number Placeholder 3">
            <a:extLst>
              <a:ext uri="{FF2B5EF4-FFF2-40B4-BE49-F238E27FC236}">
                <a16:creationId xmlns:a16="http://schemas.microsoft.com/office/drawing/2014/main" id="{6EB0A779-AD6C-F69C-1900-6FA534F4E7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D64531-B382-4A43-9C68-48B8EAAB1CA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17BB5B0-46F9-DE16-9397-78CA64E316C5}"/>
              </a:ext>
            </a:extLst>
          </p:cNvPr>
          <p:cNvPicPr>
            <a:picLocks noChangeAspect="1"/>
          </p:cNvPicPr>
          <p:nvPr/>
        </p:nvPicPr>
        <p:blipFill>
          <a:blip r:embed="rId2"/>
          <a:stretch>
            <a:fillRect/>
          </a:stretch>
        </p:blipFill>
        <p:spPr>
          <a:xfrm>
            <a:off x="168349" y="744279"/>
            <a:ext cx="11430000" cy="6113721"/>
          </a:xfrm>
          <a:prstGeom prst="rect">
            <a:avLst/>
          </a:prstGeom>
        </p:spPr>
      </p:pic>
      <p:sp>
        <p:nvSpPr>
          <p:cNvPr id="3" name="Rectangle 2">
            <a:extLst>
              <a:ext uri="{FF2B5EF4-FFF2-40B4-BE49-F238E27FC236}">
                <a16:creationId xmlns:a16="http://schemas.microsoft.com/office/drawing/2014/main" id="{BD3E3A4E-F33E-8335-81DD-987A88DA68C1}"/>
              </a:ext>
            </a:extLst>
          </p:cNvPr>
          <p:cNvSpPr/>
          <p:nvPr/>
        </p:nvSpPr>
        <p:spPr>
          <a:xfrm>
            <a:off x="149299" y="5273749"/>
            <a:ext cx="11527465" cy="14477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83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7A4C1-BE53-0292-CF4F-25E190CE69A4}"/>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710DDACC-2CED-0E14-A3E6-83DC36EC26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D64531-B382-4A43-9C68-48B8EAAB1CA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F97AA02-57C2-5342-26FF-43C6F564B739}"/>
              </a:ext>
            </a:extLst>
          </p:cNvPr>
          <p:cNvPicPr>
            <a:picLocks noChangeAspect="1"/>
          </p:cNvPicPr>
          <p:nvPr/>
        </p:nvPicPr>
        <p:blipFill>
          <a:blip r:embed="rId3"/>
          <a:stretch>
            <a:fillRect/>
          </a:stretch>
        </p:blipFill>
        <p:spPr>
          <a:xfrm>
            <a:off x="371475" y="681037"/>
            <a:ext cx="11449050" cy="6105525"/>
          </a:xfrm>
          <a:prstGeom prst="rect">
            <a:avLst/>
          </a:prstGeom>
        </p:spPr>
      </p:pic>
      <p:sp>
        <p:nvSpPr>
          <p:cNvPr id="5" name="Rectangle 4">
            <a:extLst>
              <a:ext uri="{FF2B5EF4-FFF2-40B4-BE49-F238E27FC236}">
                <a16:creationId xmlns:a16="http://schemas.microsoft.com/office/drawing/2014/main" id="{D95AB557-6355-983B-0002-22F272B7CACF}"/>
              </a:ext>
            </a:extLst>
          </p:cNvPr>
          <p:cNvSpPr/>
          <p:nvPr/>
        </p:nvSpPr>
        <p:spPr>
          <a:xfrm>
            <a:off x="377899" y="4772025"/>
            <a:ext cx="11527465" cy="194944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588C964-64CF-603C-90A4-59074C8AA038}"/>
              </a:ext>
            </a:extLst>
          </p:cNvPr>
          <p:cNvSpPr>
            <a:spLocks noGrp="1"/>
          </p:cNvSpPr>
          <p:nvPr>
            <p:ph type="title"/>
          </p:nvPr>
        </p:nvSpPr>
        <p:spPr>
          <a:xfrm>
            <a:off x="593651" y="136526"/>
            <a:ext cx="10515600" cy="448266"/>
          </a:xfrm>
        </p:spPr>
        <p:txBody>
          <a:bodyPr>
            <a:noAutofit/>
          </a:bodyPr>
          <a:lstStyle/>
          <a:p>
            <a:r>
              <a:rPr lang="en-GB" sz="3600" b="1" dirty="0"/>
              <a:t>Acceptance Test Cases</a:t>
            </a:r>
          </a:p>
        </p:txBody>
      </p:sp>
    </p:spTree>
    <p:extLst>
      <p:ext uri="{BB962C8B-B14F-4D97-AF65-F5344CB8AC3E}">
        <p14:creationId xmlns:p14="http://schemas.microsoft.com/office/powerpoint/2010/main" val="2785248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C7C27-12D7-DAA7-CE20-F4C56A50BE7D}"/>
              </a:ext>
            </a:extLst>
          </p:cNvPr>
          <p:cNvSpPr>
            <a:spLocks noGrp="1"/>
          </p:cNvSpPr>
          <p:nvPr>
            <p:ph type="title"/>
          </p:nvPr>
        </p:nvSpPr>
        <p:spPr>
          <a:xfrm>
            <a:off x="686834" y="1153572"/>
            <a:ext cx="3200400" cy="4461163"/>
          </a:xfrm>
        </p:spPr>
        <p:txBody>
          <a:bodyPr>
            <a:normAutofit/>
          </a:bodyPr>
          <a:lstStyle/>
          <a:p>
            <a:r>
              <a:rPr lang="en-GB" b="1" i="0">
                <a:solidFill>
                  <a:srgbClr val="FFFFFF"/>
                </a:solidFill>
                <a:effectLst/>
                <a:latin typeface="+mn-lt"/>
              </a:rPr>
              <a:t>Advantages Of Black-box Testing</a:t>
            </a:r>
            <a:endParaRPr lang="en-GB">
              <a:solidFill>
                <a:srgbClr val="FFFFFF"/>
              </a:solidFill>
              <a:latin typeface="+mn-lt"/>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087019-D433-8897-9DA4-617B5DA5A213}"/>
              </a:ext>
            </a:extLst>
          </p:cNvPr>
          <p:cNvSpPr>
            <a:spLocks noGrp="1"/>
          </p:cNvSpPr>
          <p:nvPr>
            <p:ph idx="1"/>
          </p:nvPr>
        </p:nvSpPr>
        <p:spPr>
          <a:xfrm>
            <a:off x="4447308" y="591344"/>
            <a:ext cx="6906491" cy="5585619"/>
          </a:xfrm>
        </p:spPr>
        <p:txBody>
          <a:bodyPr anchor="ctr">
            <a:normAutofit/>
          </a:bodyPr>
          <a:lstStyle/>
          <a:p>
            <a:pPr>
              <a:spcBef>
                <a:spcPts val="0"/>
              </a:spcBef>
              <a:spcAft>
                <a:spcPts val="600"/>
              </a:spcAft>
            </a:pPr>
            <a:r>
              <a:rPr lang="en-GB" sz="2400" dirty="0"/>
              <a:t>Tests are performed adopting the user’s point of view. So, there is higher chance of meeting customer’s expectations.</a:t>
            </a:r>
          </a:p>
          <a:p>
            <a:pPr>
              <a:spcBef>
                <a:spcPts val="0"/>
              </a:spcBef>
              <a:spcAft>
                <a:spcPts val="600"/>
              </a:spcAft>
            </a:pPr>
            <a:endParaRPr lang="en-GB" sz="2400" dirty="0"/>
          </a:p>
          <a:p>
            <a:pPr>
              <a:spcBef>
                <a:spcPts val="0"/>
              </a:spcBef>
              <a:spcAft>
                <a:spcPts val="600"/>
              </a:spcAft>
            </a:pPr>
            <a:r>
              <a:rPr lang="en-GB" sz="2400" dirty="0"/>
              <a:t>There is unbiased testing as both the tester and the developer work independently.</a:t>
            </a:r>
          </a:p>
          <a:p>
            <a:pPr>
              <a:spcBef>
                <a:spcPts val="0"/>
              </a:spcBef>
              <a:spcAft>
                <a:spcPts val="600"/>
              </a:spcAft>
            </a:pPr>
            <a:endParaRPr lang="en-GB" sz="2400" dirty="0"/>
          </a:p>
          <a:p>
            <a:pPr>
              <a:spcBef>
                <a:spcPts val="0"/>
              </a:spcBef>
              <a:spcAft>
                <a:spcPts val="600"/>
              </a:spcAft>
            </a:pPr>
            <a:r>
              <a:rPr lang="en-GB" sz="2400" dirty="0"/>
              <a:t>It is suitable for the testing of very large systems.</a:t>
            </a:r>
          </a:p>
          <a:p>
            <a:pPr>
              <a:spcBef>
                <a:spcPts val="0"/>
              </a:spcBef>
              <a:spcAft>
                <a:spcPts val="600"/>
              </a:spcAft>
            </a:pPr>
            <a:endParaRPr lang="en-GB" sz="2400" dirty="0"/>
          </a:p>
          <a:p>
            <a:pPr>
              <a:spcBef>
                <a:spcPts val="0"/>
              </a:spcBef>
              <a:spcAft>
                <a:spcPts val="600"/>
              </a:spcAft>
            </a:pPr>
            <a:r>
              <a:rPr lang="en-GB" sz="2400" dirty="0"/>
              <a:t>There is no need for any technical knowledge or language specification.</a:t>
            </a:r>
          </a:p>
          <a:p>
            <a:pPr>
              <a:spcBef>
                <a:spcPts val="0"/>
              </a:spcBef>
              <a:spcAft>
                <a:spcPts val="600"/>
              </a:spcAft>
            </a:pPr>
            <a:endParaRPr lang="en-GB" sz="2400" dirty="0"/>
          </a:p>
          <a:p>
            <a:pPr>
              <a:spcBef>
                <a:spcPts val="0"/>
              </a:spcBef>
              <a:spcAft>
                <a:spcPts val="600"/>
              </a:spcAft>
            </a:pPr>
            <a:r>
              <a:rPr lang="en-GB" sz="2400" dirty="0"/>
              <a:t>Test cases can be designed as soon as the requirements are finalized.</a:t>
            </a:r>
          </a:p>
        </p:txBody>
      </p:sp>
      <p:sp>
        <p:nvSpPr>
          <p:cNvPr id="4" name="Slide Number Placeholder 3">
            <a:extLst>
              <a:ext uri="{FF2B5EF4-FFF2-40B4-BE49-F238E27FC236}">
                <a16:creationId xmlns:a16="http://schemas.microsoft.com/office/drawing/2014/main" id="{DE7E8BD7-FBF5-786D-CD1C-C9FDCE91E890}"/>
              </a:ext>
            </a:extLst>
          </p:cNvPr>
          <p:cNvSpPr>
            <a:spLocks noGrp="1"/>
          </p:cNvSpPr>
          <p:nvPr>
            <p:ph type="sldNum" sz="quarter" idx="12"/>
          </p:nvPr>
        </p:nvSpPr>
        <p:spPr>
          <a:xfrm>
            <a:off x="9541564" y="6356350"/>
            <a:ext cx="1812235"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7D64531-B382-4A43-9C68-48B8EAAB1CA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9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526701" y="136525"/>
            <a:ext cx="10515600" cy="1325563"/>
          </a:xfrm>
        </p:spPr>
        <p:txBody>
          <a:bodyPr/>
          <a:lstStyle/>
          <a:p>
            <a:pPr eaLnBrk="1" hangingPunct="1"/>
            <a:r>
              <a:rPr lang="en-US" b="1" dirty="0"/>
              <a:t>Early Black Box Testing</a:t>
            </a:r>
          </a:p>
        </p:txBody>
      </p:sp>
      <p:sp>
        <p:nvSpPr>
          <p:cNvPr id="44037" name="Rectangle 3"/>
          <p:cNvSpPr>
            <a:spLocks noGrp="1" noChangeArrowheads="1"/>
          </p:cNvSpPr>
          <p:nvPr>
            <p:ph idx="1"/>
          </p:nvPr>
        </p:nvSpPr>
        <p:spPr>
          <a:xfrm>
            <a:off x="838200" y="1462088"/>
            <a:ext cx="10515600" cy="4714875"/>
          </a:xfrm>
        </p:spPr>
        <p:txBody>
          <a:bodyPr>
            <a:normAutofit/>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lvl="2" eaLnBrk="1" hangingPunct="1">
              <a:lnSpc>
                <a:spcPct val="90000"/>
              </a:lnSpc>
            </a:pPr>
            <a:endParaRPr lang="en-US" sz="2400" dirty="0"/>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specs</a:t>
            </a:r>
          </a:p>
          <a:p>
            <a:pPr lvl="1" eaLnBrk="1" hangingPunct="1">
              <a:lnSpc>
                <a:spcPct val="90000"/>
              </a:lnSpc>
            </a:pPr>
            <a:r>
              <a:rPr lang="en-US" dirty="0"/>
              <a:t>Useful for assessing testability</a:t>
            </a:r>
          </a:p>
          <a:p>
            <a:pPr lvl="2" eaLnBrk="1" hangingPunct="1">
              <a:lnSpc>
                <a:spcPct val="90000"/>
              </a:lnSpc>
            </a:pPr>
            <a:r>
              <a:rPr lang="en-US" sz="2400" dirty="0"/>
              <a:t>Thus, improving test schedule and budget by improving spec</a:t>
            </a:r>
          </a:p>
          <a:p>
            <a:pPr lvl="1" eaLnBrk="1" hangingPunct="1">
              <a:lnSpc>
                <a:spcPct val="90000"/>
              </a:lnSpc>
            </a:pPr>
            <a:r>
              <a:rPr lang="en-US" dirty="0"/>
              <a:t>Useful explanation of specification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9B8A-2EEB-4700-BCE6-23B98F09EFB2}"/>
              </a:ext>
            </a:extLst>
          </p:cNvPr>
          <p:cNvSpPr>
            <a:spLocks noGrp="1"/>
          </p:cNvSpPr>
          <p:nvPr>
            <p:ph type="title"/>
          </p:nvPr>
        </p:nvSpPr>
        <p:spPr/>
        <p:txBody>
          <a:bodyPr/>
          <a:lstStyle/>
          <a:p>
            <a:r>
              <a:rPr lang="en-US" sz="4400" b="1" kern="1200" dirty="0">
                <a:solidFill>
                  <a:schemeClr val="tx1"/>
                </a:solidFill>
                <a:latin typeface="+mj-lt"/>
                <a:ea typeface="+mj-ea"/>
                <a:cs typeface="+mj-cs"/>
              </a:rPr>
              <a:t>2. Structure-based </a:t>
            </a:r>
            <a:br>
              <a:rPr lang="en-US" sz="4400" b="1" kern="1200" dirty="0">
                <a:solidFill>
                  <a:schemeClr val="tx1"/>
                </a:solidFill>
                <a:latin typeface="+mj-lt"/>
                <a:ea typeface="+mj-ea"/>
                <a:cs typeface="+mj-cs"/>
              </a:rPr>
            </a:br>
            <a:r>
              <a:rPr lang="en-US" sz="4400" b="1" kern="1200" dirty="0">
                <a:solidFill>
                  <a:schemeClr val="tx1"/>
                </a:solidFill>
                <a:latin typeface="+mj-lt"/>
                <a:ea typeface="+mj-ea"/>
                <a:cs typeface="+mj-cs"/>
              </a:rPr>
              <a:t>(White-box) Techniques</a:t>
            </a:r>
            <a:endParaRPr lang="en-US" b="1" dirty="0"/>
          </a:p>
        </p:txBody>
      </p:sp>
      <p:sp>
        <p:nvSpPr>
          <p:cNvPr id="3" name="Content Placeholder 2">
            <a:extLst>
              <a:ext uri="{FF2B5EF4-FFF2-40B4-BE49-F238E27FC236}">
                <a16:creationId xmlns:a16="http://schemas.microsoft.com/office/drawing/2014/main" id="{34D2C91F-0CA0-4353-9B64-4D587A530D66}"/>
              </a:ext>
            </a:extLst>
          </p:cNvPr>
          <p:cNvSpPr>
            <a:spLocks noGrp="1"/>
          </p:cNvSpPr>
          <p:nvPr>
            <p:ph idx="1"/>
          </p:nvPr>
        </p:nvSpPr>
        <p:spPr>
          <a:xfrm>
            <a:off x="838201" y="2289901"/>
            <a:ext cx="9602972" cy="4667250"/>
          </a:xfrm>
        </p:spPr>
        <p:txBody>
          <a:bodyPr>
            <a:normAutofit/>
          </a:bodyPr>
          <a:lstStyle/>
          <a:p>
            <a:pPr indent="-228600" algn="just">
              <a:lnSpc>
                <a:spcPct val="90000"/>
              </a:lnSpc>
              <a:spcAft>
                <a:spcPts val="600"/>
              </a:spcAft>
              <a:buFont typeface="Arial" panose="020B0604020202020204" pitchFamily="34" charset="0"/>
              <a:buChar char="•"/>
            </a:pPr>
            <a:r>
              <a:rPr lang="en-US" sz="2800" dirty="0">
                <a:effectLst/>
              </a:rPr>
              <a:t>White-box test techniques can be used at </a:t>
            </a:r>
            <a:r>
              <a:rPr lang="en-US" sz="2800" b="1" dirty="0">
                <a:effectLst/>
              </a:rPr>
              <a:t>ALL test levels</a:t>
            </a:r>
            <a:r>
              <a:rPr lang="en-US" sz="2800" dirty="0">
                <a:effectLst/>
              </a:rPr>
              <a:t>, but the statement and decision testing are </a:t>
            </a:r>
            <a:r>
              <a:rPr lang="en-US" sz="2800" b="1" dirty="0">
                <a:effectLst/>
              </a:rPr>
              <a:t>most commonly used </a:t>
            </a:r>
            <a:r>
              <a:rPr lang="en-US" sz="2800" dirty="0">
                <a:effectLst/>
              </a:rPr>
              <a:t>at the </a:t>
            </a:r>
            <a:r>
              <a:rPr lang="en-US" sz="2800" b="1" dirty="0">
                <a:effectLst/>
              </a:rPr>
              <a:t>component test level</a:t>
            </a:r>
            <a:r>
              <a:rPr lang="en-US" sz="2800" dirty="0">
                <a:effectLst/>
              </a:rPr>
              <a:t>. </a:t>
            </a:r>
            <a:endParaRPr lang="en-US" sz="2800" dirty="0"/>
          </a:p>
          <a:p>
            <a:pPr algn="just"/>
            <a:endParaRPr lang="en-US" dirty="0"/>
          </a:p>
        </p:txBody>
      </p:sp>
      <p:sp>
        <p:nvSpPr>
          <p:cNvPr id="4" name="Slide Number Placeholder 3">
            <a:extLst>
              <a:ext uri="{FF2B5EF4-FFF2-40B4-BE49-F238E27FC236}">
                <a16:creationId xmlns:a16="http://schemas.microsoft.com/office/drawing/2014/main" id="{99215CC4-FC41-4E9C-9FA5-DF5814499EA2}"/>
              </a:ext>
            </a:extLst>
          </p:cNvPr>
          <p:cNvSpPr>
            <a:spLocks noGrp="1"/>
          </p:cNvSpPr>
          <p:nvPr>
            <p:ph type="sldNum" sz="quarter" idx="12"/>
          </p:nvPr>
        </p:nvSpPr>
        <p:spPr/>
        <p:txBody>
          <a:bodyPr/>
          <a:lstStyle/>
          <a:p>
            <a:fld id="{D7D64531-B382-4A43-9C68-48B8EAAB1CA0}" type="slidenum">
              <a:rPr lang="en-US" smtClean="0"/>
              <a:t>38</a:t>
            </a:fld>
            <a:endParaRPr lang="en-US"/>
          </a:p>
        </p:txBody>
      </p:sp>
      <p:pic>
        <p:nvPicPr>
          <p:cNvPr id="1026" name="Picture 2" descr="white box testing">
            <a:extLst>
              <a:ext uri="{FF2B5EF4-FFF2-40B4-BE49-F238E27FC236}">
                <a16:creationId xmlns:a16="http://schemas.microsoft.com/office/drawing/2014/main" id="{D9640A33-71CC-E017-3038-8DE41FE08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123" y="3547431"/>
            <a:ext cx="4790543" cy="294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61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F640-F915-46A5-B290-A1B1E6DEB49A}"/>
              </a:ext>
            </a:extLst>
          </p:cNvPr>
          <p:cNvSpPr>
            <a:spLocks noGrp="1"/>
          </p:cNvSpPr>
          <p:nvPr>
            <p:ph type="title"/>
          </p:nvPr>
        </p:nvSpPr>
        <p:spPr>
          <a:xfrm>
            <a:off x="838200" y="322595"/>
            <a:ext cx="10515600" cy="1325563"/>
          </a:xfrm>
        </p:spPr>
        <p:txBody>
          <a:bodyPr/>
          <a:lstStyle/>
          <a:p>
            <a:r>
              <a:rPr lang="en-US" b="1" dirty="0"/>
              <a:t>Structure-based (White-box) </a:t>
            </a:r>
            <a:br>
              <a:rPr lang="en-US" b="1" dirty="0"/>
            </a:br>
            <a:r>
              <a:rPr lang="en-US" b="1" dirty="0"/>
              <a:t>1. Statement Testing &amp; Coverage</a:t>
            </a:r>
          </a:p>
        </p:txBody>
      </p:sp>
      <p:sp>
        <p:nvSpPr>
          <p:cNvPr id="3" name="Content Placeholder 2">
            <a:extLst>
              <a:ext uri="{FF2B5EF4-FFF2-40B4-BE49-F238E27FC236}">
                <a16:creationId xmlns:a16="http://schemas.microsoft.com/office/drawing/2014/main" id="{B020A2DF-D67D-49A5-95F6-C54F245D93A3}"/>
              </a:ext>
            </a:extLst>
          </p:cNvPr>
          <p:cNvSpPr>
            <a:spLocks noGrp="1"/>
          </p:cNvSpPr>
          <p:nvPr>
            <p:ph idx="1"/>
          </p:nvPr>
        </p:nvSpPr>
        <p:spPr>
          <a:xfrm>
            <a:off x="838201" y="2052735"/>
            <a:ext cx="9629774" cy="4124228"/>
          </a:xfrm>
        </p:spPr>
        <p:txBody>
          <a:bodyPr>
            <a:normAutofit/>
          </a:bodyPr>
          <a:lstStyle/>
          <a:p>
            <a:pPr algn="just"/>
            <a:r>
              <a:rPr lang="en-GB" dirty="0"/>
              <a:t>Statement testing exercises the </a:t>
            </a:r>
            <a:r>
              <a:rPr lang="en-GB" b="1" dirty="0"/>
              <a:t>executable statements </a:t>
            </a:r>
            <a:r>
              <a:rPr lang="en-GB" dirty="0"/>
              <a:t>in the code. </a:t>
            </a:r>
            <a:r>
              <a:rPr lang="en-GB" b="1" dirty="0"/>
              <a:t>Coverage</a:t>
            </a:r>
            <a:r>
              <a:rPr lang="en-GB" dirty="0"/>
              <a:t> is measured as the number of executable statements executed by the tests divided by the total number of executable statements in the test object, normally expressed as a percentage. </a:t>
            </a:r>
          </a:p>
          <a:p>
            <a:pPr algn="just"/>
            <a:r>
              <a:rPr lang="en-US" dirty="0"/>
              <a:t>To calculate </a:t>
            </a:r>
            <a:r>
              <a:rPr lang="en-US" b="1" dirty="0"/>
              <a:t>statement coverage</a:t>
            </a:r>
            <a:r>
              <a:rPr lang="en-US" dirty="0"/>
              <a:t>,</a:t>
            </a:r>
            <a:r>
              <a:rPr lang="en-GB" dirty="0"/>
              <a:t> find out the shortest number of paths following which all the nodes will be covered.</a:t>
            </a:r>
          </a:p>
          <a:p>
            <a:pPr marL="0" indent="0" algn="just">
              <a:buNone/>
            </a:pPr>
            <a:endParaRPr lang="en-US" dirty="0"/>
          </a:p>
        </p:txBody>
      </p:sp>
      <p:sp>
        <p:nvSpPr>
          <p:cNvPr id="4" name="Slide Number Placeholder 3">
            <a:extLst>
              <a:ext uri="{FF2B5EF4-FFF2-40B4-BE49-F238E27FC236}">
                <a16:creationId xmlns:a16="http://schemas.microsoft.com/office/drawing/2014/main" id="{CDFE7468-88CF-41A0-9D54-BB0DF056129C}"/>
              </a:ext>
            </a:extLst>
          </p:cNvPr>
          <p:cNvSpPr>
            <a:spLocks noGrp="1"/>
          </p:cNvSpPr>
          <p:nvPr>
            <p:ph type="sldNum" sz="quarter" idx="12"/>
          </p:nvPr>
        </p:nvSpPr>
        <p:spPr/>
        <p:txBody>
          <a:bodyPr/>
          <a:lstStyle/>
          <a:p>
            <a:fld id="{D7D64531-B382-4A43-9C68-48B8EAAB1CA0}" type="slidenum">
              <a:rPr lang="en-US" smtClean="0"/>
              <a:t>39</a:t>
            </a:fld>
            <a:endParaRPr lang="en-US"/>
          </a:p>
        </p:txBody>
      </p:sp>
    </p:spTree>
    <p:extLst>
      <p:ext uri="{BB962C8B-B14F-4D97-AF65-F5344CB8AC3E}">
        <p14:creationId xmlns:p14="http://schemas.microsoft.com/office/powerpoint/2010/main" val="206829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26F508-3447-4476-B6A4-21ADDCC49F19}"/>
              </a:ext>
            </a:extLst>
          </p:cNvPr>
          <p:cNvSpPr>
            <a:spLocks noGrp="1"/>
          </p:cNvSpPr>
          <p:nvPr>
            <p:ph type="sldNum" sz="quarter" idx="12"/>
          </p:nvPr>
        </p:nvSpPr>
        <p:spPr/>
        <p:txBody>
          <a:bodyPr/>
          <a:lstStyle/>
          <a:p>
            <a:fld id="{D7D64531-B382-4A43-9C68-48B8EAAB1CA0}" type="slidenum">
              <a:rPr lang="en-US" smtClean="0"/>
              <a:t>4</a:t>
            </a:fld>
            <a:endParaRPr lang="en-US"/>
          </a:p>
        </p:txBody>
      </p:sp>
      <p:pic>
        <p:nvPicPr>
          <p:cNvPr id="4" name="Picture 3">
            <a:extLst>
              <a:ext uri="{FF2B5EF4-FFF2-40B4-BE49-F238E27FC236}">
                <a16:creationId xmlns:a16="http://schemas.microsoft.com/office/drawing/2014/main" id="{E150231B-59DC-417A-B633-63D4A3489C2D}"/>
              </a:ext>
            </a:extLst>
          </p:cNvPr>
          <p:cNvPicPr>
            <a:picLocks noChangeAspect="1"/>
          </p:cNvPicPr>
          <p:nvPr/>
        </p:nvPicPr>
        <p:blipFill>
          <a:blip r:embed="rId2"/>
          <a:stretch>
            <a:fillRect/>
          </a:stretch>
        </p:blipFill>
        <p:spPr>
          <a:xfrm>
            <a:off x="0" y="505326"/>
            <a:ext cx="12192000" cy="6352674"/>
          </a:xfrm>
          <a:prstGeom prst="rect">
            <a:avLst/>
          </a:prstGeom>
        </p:spPr>
      </p:pic>
      <p:sp>
        <p:nvSpPr>
          <p:cNvPr id="5" name="TextBox 4">
            <a:extLst>
              <a:ext uri="{FF2B5EF4-FFF2-40B4-BE49-F238E27FC236}">
                <a16:creationId xmlns:a16="http://schemas.microsoft.com/office/drawing/2014/main" id="{3C3E54F9-DE84-479C-A665-2497CADFC431}"/>
              </a:ext>
            </a:extLst>
          </p:cNvPr>
          <p:cNvSpPr txBox="1"/>
          <p:nvPr/>
        </p:nvSpPr>
        <p:spPr>
          <a:xfrm>
            <a:off x="2634916" y="0"/>
            <a:ext cx="6689558" cy="523220"/>
          </a:xfrm>
          <a:prstGeom prst="rect">
            <a:avLst/>
          </a:prstGeom>
          <a:noFill/>
        </p:spPr>
        <p:txBody>
          <a:bodyPr wrap="square" rtlCol="0">
            <a:spAutoFit/>
          </a:bodyPr>
          <a:lstStyle/>
          <a:p>
            <a:pPr algn="ctr"/>
            <a:r>
              <a:rPr lang="en-GB" sz="2800" b="1" dirty="0"/>
              <a:t>Test Case Template</a:t>
            </a:r>
          </a:p>
        </p:txBody>
      </p:sp>
    </p:spTree>
    <p:extLst>
      <p:ext uri="{BB962C8B-B14F-4D97-AF65-F5344CB8AC3E}">
        <p14:creationId xmlns:p14="http://schemas.microsoft.com/office/powerpoint/2010/main" val="37434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F26B-4334-42C8-A1D5-85570F8F072C}"/>
              </a:ext>
            </a:extLst>
          </p:cNvPr>
          <p:cNvSpPr>
            <a:spLocks noGrp="1"/>
          </p:cNvSpPr>
          <p:nvPr>
            <p:ph type="title"/>
          </p:nvPr>
        </p:nvSpPr>
        <p:spPr/>
        <p:txBody>
          <a:bodyPr/>
          <a:lstStyle/>
          <a:p>
            <a:r>
              <a:rPr lang="en-US" b="1" dirty="0"/>
              <a:t>Structure-based (White-box) </a:t>
            </a:r>
            <a:br>
              <a:rPr lang="en-GB" b="1" dirty="0"/>
            </a:br>
            <a:r>
              <a:rPr lang="en-GB" b="1" dirty="0"/>
              <a:t>2. </a:t>
            </a:r>
            <a:r>
              <a:rPr lang="en-US" b="1" dirty="0"/>
              <a:t>Decision Testing &amp; Coverage</a:t>
            </a:r>
            <a:endParaRPr lang="en-US" dirty="0"/>
          </a:p>
        </p:txBody>
      </p:sp>
      <p:sp>
        <p:nvSpPr>
          <p:cNvPr id="3" name="Content Placeholder 2">
            <a:extLst>
              <a:ext uri="{FF2B5EF4-FFF2-40B4-BE49-F238E27FC236}">
                <a16:creationId xmlns:a16="http://schemas.microsoft.com/office/drawing/2014/main" id="{465CD80D-EC07-4089-81B3-0D02FB89ECAE}"/>
              </a:ext>
            </a:extLst>
          </p:cNvPr>
          <p:cNvSpPr>
            <a:spLocks noGrp="1"/>
          </p:cNvSpPr>
          <p:nvPr>
            <p:ph idx="1"/>
          </p:nvPr>
        </p:nvSpPr>
        <p:spPr>
          <a:xfrm>
            <a:off x="838200" y="1825625"/>
            <a:ext cx="10349204" cy="4895850"/>
          </a:xfrm>
        </p:spPr>
        <p:txBody>
          <a:bodyPr>
            <a:normAutofit fontScale="92500" lnSpcReduction="10000"/>
          </a:bodyPr>
          <a:lstStyle/>
          <a:p>
            <a:pPr algn="just"/>
            <a:r>
              <a:rPr lang="en-GB" dirty="0"/>
              <a:t>Decision testing exercises the </a:t>
            </a:r>
            <a:r>
              <a:rPr lang="en-GB" b="1" dirty="0"/>
              <a:t>decisions in the code </a:t>
            </a:r>
            <a:r>
              <a:rPr lang="en-GB" dirty="0"/>
              <a:t>and tests the code that is executed based on </a:t>
            </a:r>
            <a:r>
              <a:rPr lang="en-GB" b="1" dirty="0"/>
              <a:t>all</a:t>
            </a:r>
            <a:r>
              <a:rPr lang="en-GB" dirty="0"/>
              <a:t> </a:t>
            </a:r>
            <a:r>
              <a:rPr lang="en-GB" b="1" dirty="0"/>
              <a:t>decision outcomes</a:t>
            </a:r>
            <a:r>
              <a:rPr lang="en-GB" dirty="0"/>
              <a:t>. </a:t>
            </a:r>
          </a:p>
          <a:p>
            <a:pPr algn="just"/>
            <a:r>
              <a:rPr lang="en-GB" dirty="0"/>
              <a:t>To do this, the test cases follow the </a:t>
            </a:r>
            <a:r>
              <a:rPr lang="en-GB" b="1" dirty="0"/>
              <a:t>control flows </a:t>
            </a:r>
            <a:r>
              <a:rPr lang="en-GB" dirty="0"/>
              <a:t>that occur from a decision point (e.g., for an IF statement, one for the true outcome and one for the false outcome; for a CASE statement, test cases would be required for all the possible outcomes, including the default outcome). </a:t>
            </a:r>
          </a:p>
          <a:p>
            <a:pPr algn="just"/>
            <a:r>
              <a:rPr lang="en-GB" b="1" dirty="0"/>
              <a:t>Coverage</a:t>
            </a:r>
            <a:r>
              <a:rPr lang="en-GB" dirty="0"/>
              <a:t> is measured as the number of decision outcomes executed by the tests divided by the total number of decision outcomes in the test object, normally expressed as a percentage. </a:t>
            </a:r>
          </a:p>
          <a:p>
            <a:pPr algn="just"/>
            <a:r>
              <a:rPr lang="en-GB" dirty="0"/>
              <a:t>When </a:t>
            </a:r>
            <a:r>
              <a:rPr lang="en-GB" b="1" dirty="0"/>
              <a:t>100% decision coverage </a:t>
            </a:r>
            <a:r>
              <a:rPr lang="en-GB" dirty="0"/>
              <a:t>is achieved, it executes </a:t>
            </a:r>
            <a:r>
              <a:rPr lang="en-GB" b="1" dirty="0"/>
              <a:t>ALL decision outcomes</a:t>
            </a:r>
            <a:r>
              <a:rPr lang="en-GB" dirty="0"/>
              <a:t>, which includes testing the true outcome and also the false outcome, </a:t>
            </a:r>
            <a:r>
              <a:rPr lang="en-GB" b="1" dirty="0"/>
              <a:t>even when there is no explicit false statement </a:t>
            </a:r>
            <a:r>
              <a:rPr lang="en-GB" dirty="0"/>
              <a:t>(e.g., in the case of an IF statement without an else in the code). </a:t>
            </a:r>
          </a:p>
        </p:txBody>
      </p:sp>
      <p:sp>
        <p:nvSpPr>
          <p:cNvPr id="4" name="Slide Number Placeholder 3">
            <a:extLst>
              <a:ext uri="{FF2B5EF4-FFF2-40B4-BE49-F238E27FC236}">
                <a16:creationId xmlns:a16="http://schemas.microsoft.com/office/drawing/2014/main" id="{B0B2C9EC-B469-4E09-BAA2-F932858DF347}"/>
              </a:ext>
            </a:extLst>
          </p:cNvPr>
          <p:cNvSpPr>
            <a:spLocks noGrp="1"/>
          </p:cNvSpPr>
          <p:nvPr>
            <p:ph type="sldNum" sz="quarter" idx="12"/>
          </p:nvPr>
        </p:nvSpPr>
        <p:spPr/>
        <p:txBody>
          <a:bodyPr/>
          <a:lstStyle/>
          <a:p>
            <a:fld id="{D7D64531-B382-4A43-9C68-48B8EAAB1CA0}" type="slidenum">
              <a:rPr lang="en-US" smtClean="0"/>
              <a:t>40</a:t>
            </a:fld>
            <a:endParaRPr lang="en-US"/>
          </a:p>
        </p:txBody>
      </p:sp>
    </p:spTree>
    <p:extLst>
      <p:ext uri="{BB962C8B-B14F-4D97-AF65-F5344CB8AC3E}">
        <p14:creationId xmlns:p14="http://schemas.microsoft.com/office/powerpoint/2010/main" val="13529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F26B-4334-42C8-A1D5-85570F8F072C}"/>
              </a:ext>
            </a:extLst>
          </p:cNvPr>
          <p:cNvSpPr>
            <a:spLocks noGrp="1"/>
          </p:cNvSpPr>
          <p:nvPr>
            <p:ph type="title"/>
          </p:nvPr>
        </p:nvSpPr>
        <p:spPr/>
        <p:txBody>
          <a:bodyPr/>
          <a:lstStyle/>
          <a:p>
            <a:r>
              <a:rPr lang="en-US" b="1" dirty="0"/>
              <a:t>Decision Testing &amp; Coverage</a:t>
            </a:r>
            <a:endParaRPr lang="en-US" dirty="0"/>
          </a:p>
        </p:txBody>
      </p:sp>
      <p:sp>
        <p:nvSpPr>
          <p:cNvPr id="3" name="Content Placeholder 2">
            <a:extLst>
              <a:ext uri="{FF2B5EF4-FFF2-40B4-BE49-F238E27FC236}">
                <a16:creationId xmlns:a16="http://schemas.microsoft.com/office/drawing/2014/main" id="{465CD80D-EC07-4089-81B3-0D02FB89ECAE}"/>
              </a:ext>
            </a:extLst>
          </p:cNvPr>
          <p:cNvSpPr>
            <a:spLocks noGrp="1"/>
          </p:cNvSpPr>
          <p:nvPr>
            <p:ph idx="1"/>
          </p:nvPr>
        </p:nvSpPr>
        <p:spPr>
          <a:xfrm>
            <a:off x="838200" y="1825625"/>
            <a:ext cx="10255898" cy="4351338"/>
          </a:xfrm>
        </p:spPr>
        <p:txBody>
          <a:bodyPr>
            <a:normAutofit/>
          </a:bodyPr>
          <a:lstStyle/>
          <a:p>
            <a:pPr algn="just"/>
            <a:r>
              <a:rPr lang="en-GB" dirty="0"/>
              <a:t>To calculate decision coverage, find out the minimum number of paths which will ensure covering of all the edges. In this case, there is </a:t>
            </a:r>
            <a:r>
              <a:rPr lang="en-GB" b="1" dirty="0"/>
              <a:t>no single path will ensure coverage </a:t>
            </a:r>
            <a:r>
              <a:rPr lang="en-GB" dirty="0"/>
              <a:t>of  all the edges at one go</a:t>
            </a:r>
            <a:r>
              <a:rPr lang="en-US" dirty="0"/>
              <a:t>.</a:t>
            </a:r>
          </a:p>
          <a:p>
            <a:pPr algn="just"/>
            <a:endParaRPr lang="en-US" dirty="0"/>
          </a:p>
          <a:p>
            <a:pPr algn="just"/>
            <a:r>
              <a:rPr lang="en-US" dirty="0"/>
              <a:t>Decision coverage is </a:t>
            </a:r>
            <a:r>
              <a:rPr lang="en-US" b="1" dirty="0"/>
              <a:t>stronger than </a:t>
            </a:r>
            <a:r>
              <a:rPr lang="en-US" dirty="0"/>
              <a:t>statement coverage;              100% decision coverage guarantees 100% statement coverage,        but not vice versa.</a:t>
            </a:r>
          </a:p>
          <a:p>
            <a:pPr algn="just"/>
            <a:endParaRPr lang="en-US" dirty="0"/>
          </a:p>
        </p:txBody>
      </p:sp>
      <p:sp>
        <p:nvSpPr>
          <p:cNvPr id="4" name="Slide Number Placeholder 3">
            <a:extLst>
              <a:ext uri="{FF2B5EF4-FFF2-40B4-BE49-F238E27FC236}">
                <a16:creationId xmlns:a16="http://schemas.microsoft.com/office/drawing/2014/main" id="{8A8FA8B3-ABEC-41F8-8C4B-8A61EBADD588}"/>
              </a:ext>
            </a:extLst>
          </p:cNvPr>
          <p:cNvSpPr>
            <a:spLocks noGrp="1"/>
          </p:cNvSpPr>
          <p:nvPr>
            <p:ph type="sldNum" sz="quarter" idx="12"/>
          </p:nvPr>
        </p:nvSpPr>
        <p:spPr/>
        <p:txBody>
          <a:bodyPr/>
          <a:lstStyle/>
          <a:p>
            <a:fld id="{D7D64531-B382-4A43-9C68-48B8EAAB1CA0}" type="slidenum">
              <a:rPr lang="en-US" smtClean="0"/>
              <a:t>41</a:t>
            </a:fld>
            <a:endParaRPr lang="en-US"/>
          </a:p>
        </p:txBody>
      </p:sp>
      <p:sp>
        <p:nvSpPr>
          <p:cNvPr id="7" name="Rectangle 3">
            <a:extLst>
              <a:ext uri="{FF2B5EF4-FFF2-40B4-BE49-F238E27FC236}">
                <a16:creationId xmlns:a16="http://schemas.microsoft.com/office/drawing/2014/main" id="{77F00AF6-839B-4C6B-AA06-FFAA5AD08700}"/>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44444"/>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1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D029-27E0-4CF6-B110-F96EBBB8BE57}"/>
              </a:ext>
            </a:extLst>
          </p:cNvPr>
          <p:cNvSpPr>
            <a:spLocks noGrp="1"/>
          </p:cNvSpPr>
          <p:nvPr>
            <p:ph type="title"/>
          </p:nvPr>
        </p:nvSpPr>
        <p:spPr/>
        <p:txBody>
          <a:bodyPr/>
          <a:lstStyle/>
          <a:p>
            <a:r>
              <a:rPr lang="en-US" b="1" dirty="0"/>
              <a:t>3. Experience-based Techniques</a:t>
            </a:r>
            <a:endParaRPr lang="en-US" dirty="0"/>
          </a:p>
        </p:txBody>
      </p:sp>
      <p:sp>
        <p:nvSpPr>
          <p:cNvPr id="3" name="Content Placeholder 2">
            <a:extLst>
              <a:ext uri="{FF2B5EF4-FFF2-40B4-BE49-F238E27FC236}">
                <a16:creationId xmlns:a16="http://schemas.microsoft.com/office/drawing/2014/main" id="{65C4D250-9A31-4B32-A19B-A7AC58A0B8CE}"/>
              </a:ext>
            </a:extLst>
          </p:cNvPr>
          <p:cNvSpPr>
            <a:spLocks noGrp="1"/>
          </p:cNvSpPr>
          <p:nvPr>
            <p:ph idx="1"/>
          </p:nvPr>
        </p:nvSpPr>
        <p:spPr>
          <a:xfrm>
            <a:off x="838200" y="1825625"/>
            <a:ext cx="9677400" cy="4351338"/>
          </a:xfrm>
        </p:spPr>
        <p:txBody>
          <a:bodyPr>
            <a:normAutofit/>
          </a:bodyPr>
          <a:lstStyle/>
          <a:p>
            <a:pPr algn="just"/>
            <a:r>
              <a:rPr lang="en-US" b="1" dirty="0"/>
              <a:t>Experience-based </a:t>
            </a:r>
            <a:r>
              <a:rPr lang="en-US" dirty="0"/>
              <a:t>testing is where tests are derived from the tester’s </a:t>
            </a:r>
            <a:r>
              <a:rPr lang="en-US" b="1" dirty="0"/>
              <a:t>skill</a:t>
            </a:r>
            <a:r>
              <a:rPr lang="en-US" dirty="0"/>
              <a:t> and </a:t>
            </a:r>
            <a:r>
              <a:rPr lang="en-US" b="1" dirty="0"/>
              <a:t>insight</a:t>
            </a:r>
            <a:r>
              <a:rPr lang="en-US" dirty="0"/>
              <a:t> and their </a:t>
            </a:r>
            <a:r>
              <a:rPr lang="en-US" b="1" dirty="0"/>
              <a:t>experience</a:t>
            </a:r>
            <a:r>
              <a:rPr lang="en-US" dirty="0"/>
              <a:t> with </a:t>
            </a:r>
            <a:r>
              <a:rPr lang="en-US" b="1" dirty="0"/>
              <a:t>similar applications </a:t>
            </a:r>
            <a:r>
              <a:rPr lang="en-US" dirty="0"/>
              <a:t>and technologies.</a:t>
            </a:r>
          </a:p>
          <a:p>
            <a:pPr algn="just"/>
            <a:r>
              <a:rPr lang="en-US" dirty="0"/>
              <a:t>When used to </a:t>
            </a:r>
            <a:r>
              <a:rPr lang="en-US" b="1" dirty="0"/>
              <a:t>supplement/augment</a:t>
            </a:r>
            <a:r>
              <a:rPr lang="en-US" dirty="0"/>
              <a:t> systematic techniques, these techniques can be useful in identifying </a:t>
            </a:r>
            <a:r>
              <a:rPr lang="en-US" b="1" dirty="0"/>
              <a:t>special tests </a:t>
            </a:r>
            <a:r>
              <a:rPr lang="en-US" dirty="0"/>
              <a:t>not easily captured by formal techniques. </a:t>
            </a:r>
          </a:p>
          <a:p>
            <a:pPr algn="just"/>
            <a:r>
              <a:rPr lang="en-US" dirty="0"/>
              <a:t>However, this technique may yield </a:t>
            </a:r>
            <a:r>
              <a:rPr lang="en-US" b="1" dirty="0"/>
              <a:t>widely</a:t>
            </a:r>
            <a:r>
              <a:rPr lang="en-US" dirty="0"/>
              <a:t> </a:t>
            </a:r>
            <a:r>
              <a:rPr lang="en-US" b="1" dirty="0"/>
              <a:t>varying degrees of effectiveness</a:t>
            </a:r>
            <a:r>
              <a:rPr lang="en-US" dirty="0"/>
              <a:t>, depending on the testers’ experience.</a:t>
            </a:r>
          </a:p>
        </p:txBody>
      </p:sp>
      <p:sp>
        <p:nvSpPr>
          <p:cNvPr id="4" name="Slide Number Placeholder 3">
            <a:extLst>
              <a:ext uri="{FF2B5EF4-FFF2-40B4-BE49-F238E27FC236}">
                <a16:creationId xmlns:a16="http://schemas.microsoft.com/office/drawing/2014/main" id="{36172971-0FE9-4327-80B2-FF4B49BF2DF5}"/>
              </a:ext>
            </a:extLst>
          </p:cNvPr>
          <p:cNvSpPr>
            <a:spLocks noGrp="1"/>
          </p:cNvSpPr>
          <p:nvPr>
            <p:ph type="sldNum" sz="quarter" idx="12"/>
          </p:nvPr>
        </p:nvSpPr>
        <p:spPr/>
        <p:txBody>
          <a:bodyPr/>
          <a:lstStyle/>
          <a:p>
            <a:fld id="{D7D64531-B382-4A43-9C68-48B8EAAB1CA0}" type="slidenum">
              <a:rPr lang="en-US" smtClean="0"/>
              <a:t>42</a:t>
            </a:fld>
            <a:endParaRPr lang="en-US"/>
          </a:p>
        </p:txBody>
      </p:sp>
    </p:spTree>
    <p:extLst>
      <p:ext uri="{BB962C8B-B14F-4D97-AF65-F5344CB8AC3E}">
        <p14:creationId xmlns:p14="http://schemas.microsoft.com/office/powerpoint/2010/main" val="50285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D029-27E0-4CF6-B110-F96EBBB8BE57}"/>
              </a:ext>
            </a:extLst>
          </p:cNvPr>
          <p:cNvSpPr>
            <a:spLocks noGrp="1"/>
          </p:cNvSpPr>
          <p:nvPr>
            <p:ph type="title"/>
          </p:nvPr>
        </p:nvSpPr>
        <p:spPr/>
        <p:txBody>
          <a:bodyPr/>
          <a:lstStyle/>
          <a:p>
            <a:r>
              <a:rPr lang="en-US" b="1" dirty="0"/>
              <a:t>3. Experience-based Techniques</a:t>
            </a:r>
            <a:br>
              <a:rPr lang="en-US" b="1" dirty="0"/>
            </a:br>
            <a:r>
              <a:rPr lang="en-US" b="1" dirty="0"/>
              <a:t>3.1 Error Guessing </a:t>
            </a:r>
            <a:endParaRPr lang="en-US" dirty="0"/>
          </a:p>
        </p:txBody>
      </p:sp>
      <p:sp>
        <p:nvSpPr>
          <p:cNvPr id="3" name="Content Placeholder 2">
            <a:extLst>
              <a:ext uri="{FF2B5EF4-FFF2-40B4-BE49-F238E27FC236}">
                <a16:creationId xmlns:a16="http://schemas.microsoft.com/office/drawing/2014/main" id="{65C4D250-9A31-4B32-A19B-A7AC58A0B8CE}"/>
              </a:ext>
            </a:extLst>
          </p:cNvPr>
          <p:cNvSpPr>
            <a:spLocks noGrp="1"/>
          </p:cNvSpPr>
          <p:nvPr>
            <p:ph idx="1"/>
          </p:nvPr>
        </p:nvSpPr>
        <p:spPr>
          <a:xfrm>
            <a:off x="838200" y="2169041"/>
            <a:ext cx="10274559" cy="4007921"/>
          </a:xfrm>
        </p:spPr>
        <p:txBody>
          <a:bodyPr>
            <a:normAutofit/>
          </a:bodyPr>
          <a:lstStyle/>
          <a:p>
            <a:pPr algn="just"/>
            <a:r>
              <a:rPr lang="en-US" dirty="0"/>
              <a:t>A commonly used experience-based technique is </a:t>
            </a:r>
            <a:r>
              <a:rPr lang="en-US" b="1" dirty="0"/>
              <a:t>error guessing</a:t>
            </a:r>
            <a:r>
              <a:rPr lang="en-US" dirty="0"/>
              <a:t>. </a:t>
            </a:r>
          </a:p>
          <a:p>
            <a:pPr algn="just"/>
            <a:r>
              <a:rPr lang="en-US" dirty="0"/>
              <a:t>Generally, testers </a:t>
            </a:r>
            <a:r>
              <a:rPr lang="en-US" b="1" dirty="0"/>
              <a:t>anticipate defects </a:t>
            </a:r>
            <a:r>
              <a:rPr lang="en-US" dirty="0"/>
              <a:t>based on experience.</a:t>
            </a:r>
          </a:p>
          <a:p>
            <a:pPr algn="just"/>
            <a:r>
              <a:rPr lang="en-US" dirty="0"/>
              <a:t>A structured approach to the error guessing technique is to </a:t>
            </a:r>
            <a:r>
              <a:rPr lang="en-US" b="1" dirty="0"/>
              <a:t>enumerate a list of possible defects </a:t>
            </a:r>
            <a:r>
              <a:rPr lang="en-US" dirty="0"/>
              <a:t>and to design tests that </a:t>
            </a:r>
            <a:r>
              <a:rPr lang="en-US" b="1" dirty="0"/>
              <a:t>attack</a:t>
            </a:r>
            <a:r>
              <a:rPr lang="en-US" dirty="0"/>
              <a:t> these defects (called fault attack). </a:t>
            </a:r>
          </a:p>
          <a:p>
            <a:pPr algn="just"/>
            <a:endParaRPr lang="en-US" dirty="0"/>
          </a:p>
        </p:txBody>
      </p:sp>
      <p:sp>
        <p:nvSpPr>
          <p:cNvPr id="4" name="Slide Number Placeholder 3">
            <a:extLst>
              <a:ext uri="{FF2B5EF4-FFF2-40B4-BE49-F238E27FC236}">
                <a16:creationId xmlns:a16="http://schemas.microsoft.com/office/drawing/2014/main" id="{B5079C55-5829-4B38-B231-53B60DCD98D4}"/>
              </a:ext>
            </a:extLst>
          </p:cNvPr>
          <p:cNvSpPr>
            <a:spLocks noGrp="1"/>
          </p:cNvSpPr>
          <p:nvPr>
            <p:ph type="sldNum" sz="quarter" idx="12"/>
          </p:nvPr>
        </p:nvSpPr>
        <p:spPr/>
        <p:txBody>
          <a:bodyPr/>
          <a:lstStyle/>
          <a:p>
            <a:fld id="{D7D64531-B382-4A43-9C68-48B8EAAB1CA0}" type="slidenum">
              <a:rPr lang="en-US" smtClean="0"/>
              <a:t>43</a:t>
            </a:fld>
            <a:endParaRPr lang="en-US"/>
          </a:p>
        </p:txBody>
      </p:sp>
    </p:spTree>
    <p:extLst>
      <p:ext uri="{BB962C8B-B14F-4D97-AF65-F5344CB8AC3E}">
        <p14:creationId xmlns:p14="http://schemas.microsoft.com/office/powerpoint/2010/main" val="1461732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D029-27E0-4CF6-B110-F96EBBB8BE57}"/>
              </a:ext>
            </a:extLst>
          </p:cNvPr>
          <p:cNvSpPr>
            <a:spLocks noGrp="1"/>
          </p:cNvSpPr>
          <p:nvPr>
            <p:ph type="title"/>
          </p:nvPr>
        </p:nvSpPr>
        <p:spPr/>
        <p:txBody>
          <a:bodyPr/>
          <a:lstStyle/>
          <a:p>
            <a:r>
              <a:rPr lang="en-US" b="1" dirty="0"/>
              <a:t>3. Experience-based Techniques</a:t>
            </a:r>
            <a:br>
              <a:rPr lang="en-US" b="1" dirty="0"/>
            </a:br>
            <a:r>
              <a:rPr lang="en-US" b="1" dirty="0"/>
              <a:t>3.2 Exploratory Testing</a:t>
            </a:r>
            <a:endParaRPr lang="en-US" dirty="0"/>
          </a:p>
        </p:txBody>
      </p:sp>
      <p:sp>
        <p:nvSpPr>
          <p:cNvPr id="3" name="Content Placeholder 2">
            <a:extLst>
              <a:ext uri="{FF2B5EF4-FFF2-40B4-BE49-F238E27FC236}">
                <a16:creationId xmlns:a16="http://schemas.microsoft.com/office/drawing/2014/main" id="{65C4D250-9A31-4B32-A19B-A7AC58A0B8CE}"/>
              </a:ext>
            </a:extLst>
          </p:cNvPr>
          <p:cNvSpPr>
            <a:spLocks noGrp="1"/>
          </p:cNvSpPr>
          <p:nvPr>
            <p:ph idx="1"/>
          </p:nvPr>
        </p:nvSpPr>
        <p:spPr>
          <a:xfrm>
            <a:off x="838200" y="1881962"/>
            <a:ext cx="10253869" cy="4976038"/>
          </a:xfrm>
        </p:spPr>
        <p:txBody>
          <a:bodyPr>
            <a:normAutofit fontScale="92500" lnSpcReduction="20000"/>
          </a:bodyPr>
          <a:lstStyle/>
          <a:p>
            <a:pPr algn="just"/>
            <a:r>
              <a:rPr lang="en-GB" b="1" dirty="0"/>
              <a:t>Informal</a:t>
            </a:r>
            <a:r>
              <a:rPr lang="en-GB" dirty="0"/>
              <a:t> (not pre-defined</a:t>
            </a:r>
            <a:r>
              <a:rPr lang="en-GB" b="1" dirty="0"/>
              <a:t>) tests are designed, executed, logged, and evaluated dynamically during test execution</a:t>
            </a:r>
            <a:r>
              <a:rPr lang="en-GB" dirty="0"/>
              <a:t>. The test results are documented and used to </a:t>
            </a:r>
            <a:r>
              <a:rPr lang="en-GB" b="1" dirty="0"/>
              <a:t>learn more </a:t>
            </a:r>
            <a:r>
              <a:rPr lang="en-GB" dirty="0"/>
              <a:t>about the component or system, and to create tests for the </a:t>
            </a:r>
            <a:r>
              <a:rPr lang="en-GB" b="1" dirty="0"/>
              <a:t>areas</a:t>
            </a:r>
            <a:r>
              <a:rPr lang="en-GB" dirty="0"/>
              <a:t> that may need </a:t>
            </a:r>
            <a:r>
              <a:rPr lang="en-GB" b="1" dirty="0"/>
              <a:t>more testing</a:t>
            </a:r>
            <a:r>
              <a:rPr lang="en-GB" dirty="0"/>
              <a:t>.  </a:t>
            </a:r>
          </a:p>
          <a:p>
            <a:pPr algn="just"/>
            <a:r>
              <a:rPr lang="en-GB" dirty="0"/>
              <a:t>Exploratory testing is sometimes conducted using </a:t>
            </a:r>
            <a:r>
              <a:rPr lang="en-GB" b="1" dirty="0"/>
              <a:t>session-based testing </a:t>
            </a:r>
            <a:r>
              <a:rPr lang="en-GB" dirty="0"/>
              <a:t>to structure the activity. In session-based testing, exploratory testing is conducted within a </a:t>
            </a:r>
            <a:r>
              <a:rPr lang="en-GB" b="1" dirty="0"/>
              <a:t>defined time-box</a:t>
            </a:r>
            <a:r>
              <a:rPr lang="en-US" dirty="0"/>
              <a:t>, based on a </a:t>
            </a:r>
            <a:r>
              <a:rPr lang="en-US" b="1" dirty="0"/>
              <a:t>test charter </a:t>
            </a:r>
            <a:r>
              <a:rPr lang="en-US" dirty="0"/>
              <a:t>containing </a:t>
            </a:r>
            <a:r>
              <a:rPr lang="en-US" b="1" dirty="0"/>
              <a:t>test objectives</a:t>
            </a:r>
            <a:r>
              <a:rPr lang="en-US" dirty="0"/>
              <a:t>. </a:t>
            </a:r>
          </a:p>
          <a:p>
            <a:pPr algn="just"/>
            <a:r>
              <a:rPr lang="en-GB" dirty="0"/>
              <a:t>In exploratory testing, </a:t>
            </a:r>
            <a:r>
              <a:rPr lang="en-GB" b="1" dirty="0"/>
              <a:t>test design and test execution happen at the same time </a:t>
            </a:r>
            <a:r>
              <a:rPr lang="en-GB" dirty="0"/>
              <a:t>but are guided by a documented </a:t>
            </a:r>
            <a:r>
              <a:rPr lang="en-GB" b="1" dirty="0"/>
              <a:t>test charter </a:t>
            </a:r>
            <a:r>
              <a:rPr lang="en-GB" dirty="0"/>
              <a:t>that includes actors, test conditions, test data, etc. </a:t>
            </a:r>
          </a:p>
          <a:p>
            <a:pPr algn="just"/>
            <a:r>
              <a:rPr lang="en-US" dirty="0"/>
              <a:t>Most </a:t>
            </a:r>
            <a:r>
              <a:rPr lang="en-US" b="1" dirty="0"/>
              <a:t>useful</a:t>
            </a:r>
            <a:r>
              <a:rPr lang="en-US" dirty="0"/>
              <a:t> </a:t>
            </a:r>
            <a:r>
              <a:rPr lang="en-US" b="1" dirty="0"/>
              <a:t>where</a:t>
            </a:r>
            <a:r>
              <a:rPr lang="en-US" dirty="0"/>
              <a:t>:</a:t>
            </a:r>
          </a:p>
          <a:p>
            <a:pPr lvl="1" algn="just"/>
            <a:r>
              <a:rPr lang="en-US" dirty="0"/>
              <a:t>there are few or inadequate specifications </a:t>
            </a:r>
          </a:p>
          <a:p>
            <a:pPr lvl="1" algn="just"/>
            <a:r>
              <a:rPr lang="en-US" dirty="0"/>
              <a:t>severe time pressure</a:t>
            </a:r>
          </a:p>
          <a:p>
            <a:pPr lvl="1" algn="just"/>
            <a:r>
              <a:rPr lang="en-US" dirty="0"/>
              <a:t>used to augment or complement other formal testing types.</a:t>
            </a:r>
          </a:p>
          <a:p>
            <a:pPr algn="just"/>
            <a:endParaRPr lang="en-US" dirty="0"/>
          </a:p>
        </p:txBody>
      </p:sp>
      <p:sp>
        <p:nvSpPr>
          <p:cNvPr id="4" name="Slide Number Placeholder 3">
            <a:extLst>
              <a:ext uri="{FF2B5EF4-FFF2-40B4-BE49-F238E27FC236}">
                <a16:creationId xmlns:a16="http://schemas.microsoft.com/office/drawing/2014/main" id="{15BD32A6-F0A8-4D80-93FA-B810B2820586}"/>
              </a:ext>
            </a:extLst>
          </p:cNvPr>
          <p:cNvSpPr>
            <a:spLocks noGrp="1"/>
          </p:cNvSpPr>
          <p:nvPr>
            <p:ph type="sldNum" sz="quarter" idx="12"/>
          </p:nvPr>
        </p:nvSpPr>
        <p:spPr/>
        <p:txBody>
          <a:bodyPr/>
          <a:lstStyle/>
          <a:p>
            <a:fld id="{D7D64531-B382-4A43-9C68-48B8EAAB1CA0}" type="slidenum">
              <a:rPr lang="en-US" smtClean="0"/>
              <a:t>44</a:t>
            </a:fld>
            <a:endParaRPr lang="en-US"/>
          </a:p>
        </p:txBody>
      </p:sp>
    </p:spTree>
    <p:extLst>
      <p:ext uri="{BB962C8B-B14F-4D97-AF65-F5344CB8AC3E}">
        <p14:creationId xmlns:p14="http://schemas.microsoft.com/office/powerpoint/2010/main" val="39472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xploratory Testing (ET) | TMap">
            <a:extLst>
              <a:ext uri="{FF2B5EF4-FFF2-40B4-BE49-F238E27FC236}">
                <a16:creationId xmlns:a16="http://schemas.microsoft.com/office/drawing/2014/main" id="{9CD285BD-C578-D36A-321C-FD28852C48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1016" y="154242"/>
            <a:ext cx="9349968" cy="654951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D6EFFE2-C7A4-422E-8B3C-FD7A3F32DC8B}"/>
              </a:ext>
            </a:extLst>
          </p:cNvPr>
          <p:cNvSpPr>
            <a:spLocks noGrp="1"/>
          </p:cNvSpPr>
          <p:nvPr>
            <p:ph type="sldNum" sz="quarter" idx="12"/>
          </p:nvPr>
        </p:nvSpPr>
        <p:spPr>
          <a:xfrm>
            <a:off x="7981950" y="5624513"/>
            <a:ext cx="2057400" cy="273844"/>
          </a:xfrm>
        </p:spPr>
        <p:txBody>
          <a:bodyPr>
            <a:normAutofit lnSpcReduction="10000"/>
          </a:bodyPr>
          <a:lstStyle/>
          <a:p>
            <a:pPr defTabSz="685800">
              <a:spcAft>
                <a:spcPts val="450"/>
              </a:spcAft>
            </a:pPr>
            <a:fld id="{D7D64531-B382-4A43-9C68-48B8EAAB1CA0}" type="slidenum">
              <a:rPr lang="en-US">
                <a:solidFill>
                  <a:srgbClr val="FFFFFF"/>
                </a:solidFill>
                <a:latin typeface="Calibri" panose="020F0502020204030204"/>
              </a:rPr>
              <a:pPr defTabSz="685800">
                <a:spcAft>
                  <a:spcPts val="450"/>
                </a:spcAft>
              </a:pPr>
              <a:t>45</a:t>
            </a:fld>
            <a:endParaRPr lang="en-US">
              <a:solidFill>
                <a:srgbClr val="FFFFFF"/>
              </a:solidFill>
              <a:latin typeface="Calibri" panose="020F0502020204030204"/>
            </a:endParaRPr>
          </a:p>
        </p:txBody>
      </p:sp>
    </p:spTree>
    <p:extLst>
      <p:ext uri="{BB962C8B-B14F-4D97-AF65-F5344CB8AC3E}">
        <p14:creationId xmlns:p14="http://schemas.microsoft.com/office/powerpoint/2010/main" val="2698141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15B76F-C793-EEC7-1F33-D7CDAE2C2526}"/>
              </a:ext>
            </a:extLst>
          </p:cNvPr>
          <p:cNvSpPr>
            <a:spLocks noGrp="1"/>
          </p:cNvSpPr>
          <p:nvPr>
            <p:ph type="title"/>
          </p:nvPr>
        </p:nvSpPr>
        <p:spPr/>
        <p:txBody>
          <a:bodyPr/>
          <a:lstStyle/>
          <a:p>
            <a:r>
              <a:rPr lang="en-US" b="1" dirty="0"/>
              <a:t>3. Experience-based Testing</a:t>
            </a:r>
            <a:br>
              <a:rPr lang="en-US" b="1" dirty="0"/>
            </a:br>
            <a:r>
              <a:rPr lang="en-US" b="1" dirty="0"/>
              <a:t>3.3 Checklist-based Testing</a:t>
            </a:r>
            <a:endParaRPr lang="en-GB" dirty="0"/>
          </a:p>
        </p:txBody>
      </p:sp>
      <p:sp>
        <p:nvSpPr>
          <p:cNvPr id="4" name="Content Placeholder 3">
            <a:extLst>
              <a:ext uri="{FF2B5EF4-FFF2-40B4-BE49-F238E27FC236}">
                <a16:creationId xmlns:a16="http://schemas.microsoft.com/office/drawing/2014/main" id="{78C146B4-A8E3-CB3F-85C8-A091F085716C}"/>
              </a:ext>
            </a:extLst>
          </p:cNvPr>
          <p:cNvSpPr>
            <a:spLocks noGrp="1"/>
          </p:cNvSpPr>
          <p:nvPr>
            <p:ph idx="1"/>
          </p:nvPr>
        </p:nvSpPr>
        <p:spPr>
          <a:xfrm>
            <a:off x="838199" y="1825625"/>
            <a:ext cx="9782175" cy="4667249"/>
          </a:xfrm>
        </p:spPr>
        <p:txBody>
          <a:bodyPr>
            <a:noAutofit/>
          </a:bodyPr>
          <a:lstStyle/>
          <a:p>
            <a:pPr marL="6350" indent="-6350" algn="just">
              <a:lnSpc>
                <a:spcPct val="103000"/>
              </a:lnSpc>
              <a:spcAft>
                <a:spcPts val="560"/>
              </a:spcAft>
            </a:pPr>
            <a:r>
              <a:rPr lang="en-GB" sz="2400" dirty="0">
                <a:solidFill>
                  <a:srgbClr val="000000"/>
                </a:solidFill>
                <a:ea typeface="Arial" panose="020B0604020202020204" pitchFamily="34" charset="0"/>
              </a:rPr>
              <a:t> In checklist-based testing, testers design, implement, and execute tests to cover test conditions found in a checklist. </a:t>
            </a:r>
          </a:p>
          <a:p>
            <a:pPr marL="6350" indent="-6350" algn="just">
              <a:lnSpc>
                <a:spcPct val="103000"/>
              </a:lnSpc>
              <a:spcAft>
                <a:spcPts val="560"/>
              </a:spcAft>
            </a:pPr>
            <a:r>
              <a:rPr lang="en-GB" sz="2400" dirty="0">
                <a:solidFill>
                  <a:srgbClr val="000000"/>
                </a:solidFill>
                <a:ea typeface="Arial" panose="020B0604020202020204" pitchFamily="34" charset="0"/>
              </a:rPr>
              <a:t> As part of analysis, testers create a new checklist or expand an existing checklist, or use an existing checklist without modification. </a:t>
            </a:r>
          </a:p>
          <a:p>
            <a:pPr marL="6350" indent="-6350" algn="just">
              <a:lnSpc>
                <a:spcPct val="103000"/>
              </a:lnSpc>
              <a:spcAft>
                <a:spcPts val="560"/>
              </a:spcAft>
            </a:pPr>
            <a:r>
              <a:rPr lang="en-GB" sz="2400" dirty="0">
                <a:solidFill>
                  <a:srgbClr val="000000"/>
                </a:solidFill>
                <a:ea typeface="Arial" panose="020B0604020202020204" pitchFamily="34" charset="0"/>
              </a:rPr>
              <a:t> Such checklists can be built based on experience, knowledge about what is important for the user, or an understanding of why and how software fails.  </a:t>
            </a:r>
          </a:p>
          <a:p>
            <a:pPr marL="6350" indent="-6350" algn="just">
              <a:lnSpc>
                <a:spcPct val="103000"/>
              </a:lnSpc>
              <a:spcAft>
                <a:spcPts val="560"/>
              </a:spcAft>
            </a:pPr>
            <a:r>
              <a:rPr lang="en-GB" sz="2400" dirty="0">
                <a:solidFill>
                  <a:srgbClr val="000000"/>
                </a:solidFill>
                <a:ea typeface="Arial" panose="020B0604020202020204" pitchFamily="34" charset="0"/>
              </a:rPr>
              <a:t> Checklists can be created to support various test types, including functional and non-functional testing. </a:t>
            </a:r>
          </a:p>
          <a:p>
            <a:pPr marL="0" indent="0" algn="just">
              <a:lnSpc>
                <a:spcPct val="103000"/>
              </a:lnSpc>
              <a:spcAft>
                <a:spcPts val="560"/>
              </a:spcAft>
              <a:buNone/>
            </a:pPr>
            <a:endParaRPr lang="en-GB" dirty="0"/>
          </a:p>
        </p:txBody>
      </p:sp>
      <p:sp>
        <p:nvSpPr>
          <p:cNvPr id="2" name="Slide Number Placeholder 1">
            <a:extLst>
              <a:ext uri="{FF2B5EF4-FFF2-40B4-BE49-F238E27FC236}">
                <a16:creationId xmlns:a16="http://schemas.microsoft.com/office/drawing/2014/main" id="{0FEEE473-7065-AC3F-D62C-63647B5A2C4B}"/>
              </a:ext>
            </a:extLst>
          </p:cNvPr>
          <p:cNvSpPr>
            <a:spLocks noGrp="1"/>
          </p:cNvSpPr>
          <p:nvPr>
            <p:ph type="sldNum" sz="quarter" idx="12"/>
          </p:nvPr>
        </p:nvSpPr>
        <p:spPr/>
        <p:txBody>
          <a:bodyPr/>
          <a:lstStyle/>
          <a:p>
            <a:fld id="{D7D64531-B382-4A43-9C68-48B8EAAB1CA0}" type="slidenum">
              <a:rPr lang="en-US" smtClean="0"/>
              <a:t>46</a:t>
            </a:fld>
            <a:endParaRPr lang="en-US"/>
          </a:p>
        </p:txBody>
      </p:sp>
    </p:spTree>
    <p:extLst>
      <p:ext uri="{BB962C8B-B14F-4D97-AF65-F5344CB8AC3E}">
        <p14:creationId xmlns:p14="http://schemas.microsoft.com/office/powerpoint/2010/main" val="39336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test techniques</a:t>
            </a:r>
          </a:p>
        </p:txBody>
      </p:sp>
      <p:sp>
        <p:nvSpPr>
          <p:cNvPr id="3" name="Content Placeholder 2"/>
          <p:cNvSpPr>
            <a:spLocks noGrp="1"/>
          </p:cNvSpPr>
          <p:nvPr>
            <p:ph idx="1"/>
          </p:nvPr>
        </p:nvSpPr>
        <p:spPr>
          <a:xfrm>
            <a:off x="1038228" y="1687446"/>
            <a:ext cx="10315572" cy="3263504"/>
          </a:xfrm>
        </p:spPr>
        <p:txBody>
          <a:bodyPr/>
          <a:lstStyle/>
          <a:p>
            <a:pPr marL="0" indent="0">
              <a:buNone/>
            </a:pPr>
            <a:r>
              <a:rPr lang="en-US" dirty="0"/>
              <a:t>The choice of which test techniques to use depends on a number of factors, including:</a:t>
            </a:r>
          </a:p>
        </p:txBody>
      </p:sp>
      <p:sp>
        <p:nvSpPr>
          <p:cNvPr id="4" name="Slide Number Placeholder 3"/>
          <p:cNvSpPr>
            <a:spLocks noGrp="1"/>
          </p:cNvSpPr>
          <p:nvPr>
            <p:ph type="sldNum" sz="quarter" idx="12"/>
          </p:nvPr>
        </p:nvSpPr>
        <p:spPr/>
        <p:txBody>
          <a:bodyPr/>
          <a:lstStyle/>
          <a:p>
            <a:pPr defTabSz="685800"/>
            <a:fld id="{B543A0FD-1CA6-4228-86A2-78061B4844C8}" type="slidenum">
              <a:rPr lang="en-US">
                <a:solidFill>
                  <a:prstClr val="black">
                    <a:tint val="75000"/>
                  </a:prstClr>
                </a:solidFill>
                <a:latin typeface="Calibri" panose="020F0502020204030204"/>
              </a:rPr>
              <a:pPr defTabSz="685800"/>
              <a:t>47</a:t>
            </a:fld>
            <a:endParaRPr lang="en-US">
              <a:solidFill>
                <a:prstClr val="black">
                  <a:tint val="75000"/>
                </a:prstClr>
              </a:solidFill>
              <a:latin typeface="Calibri" panose="020F0502020204030204"/>
            </a:endParaRPr>
          </a:p>
        </p:txBody>
      </p:sp>
      <p:pic>
        <p:nvPicPr>
          <p:cNvPr id="5" name="Picture 4"/>
          <p:cNvPicPr>
            <a:picLocks noChangeAspect="1"/>
          </p:cNvPicPr>
          <p:nvPr/>
        </p:nvPicPr>
        <p:blipFill>
          <a:blip r:embed="rId2">
            <a:grayscl/>
          </a:blip>
          <a:stretch>
            <a:fillRect/>
          </a:stretch>
        </p:blipFill>
        <p:spPr>
          <a:xfrm>
            <a:off x="1466851" y="2762807"/>
            <a:ext cx="9001124" cy="3720560"/>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4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A65F908-CBD6-F8F3-949C-B73F94116644}"/>
              </a:ext>
            </a:extLst>
          </p:cNvPr>
          <p:cNvPicPr>
            <a:picLocks noChangeAspect="1"/>
          </p:cNvPicPr>
          <p:nvPr/>
        </p:nvPicPr>
        <p:blipFill>
          <a:blip r:embed="rId2"/>
          <a:stretch>
            <a:fillRect/>
          </a:stretch>
        </p:blipFill>
        <p:spPr>
          <a:xfrm>
            <a:off x="873749" y="630562"/>
            <a:ext cx="10214155" cy="5596875"/>
          </a:xfrm>
          <a:prstGeom prst="rect">
            <a:avLst/>
          </a:prstGeom>
        </p:spPr>
      </p:pic>
      <p:sp>
        <p:nvSpPr>
          <p:cNvPr id="2" name="Slide Number Placeholder 1">
            <a:extLst>
              <a:ext uri="{FF2B5EF4-FFF2-40B4-BE49-F238E27FC236}">
                <a16:creationId xmlns:a16="http://schemas.microsoft.com/office/drawing/2014/main" id="{FDE4F512-F37E-3BEC-9FBB-FE2E0CC5441F}"/>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7D64531-B382-4A43-9C68-48B8EAAB1CA0}"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48</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8CE113-351D-0FD1-88DC-B768E4B7D9B3}"/>
              </a:ext>
            </a:extLst>
          </p:cNvPr>
          <p:cNvSpPr>
            <a:spLocks noGrp="1"/>
          </p:cNvSpPr>
          <p:nvPr>
            <p:ph type="title"/>
          </p:nvPr>
        </p:nvSpPr>
        <p:spPr>
          <a:xfrm>
            <a:off x="589560" y="856180"/>
            <a:ext cx="5279408" cy="1128068"/>
          </a:xfrm>
        </p:spPr>
        <p:txBody>
          <a:bodyPr anchor="ctr">
            <a:normAutofit/>
          </a:bodyPr>
          <a:lstStyle/>
          <a:p>
            <a:r>
              <a:rPr lang="en-GB" sz="4000"/>
              <a:t>Midterm Exam and Quiz</a:t>
            </a:r>
          </a:p>
        </p:txBody>
      </p:sp>
      <p:grpSp>
        <p:nvGrpSpPr>
          <p:cNvPr id="1044" name="Group 10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45" name="Rectangle 10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Rectangle 10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48" name="Rectangle 10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28B8BAA-763A-3970-8ADA-3A01DAB98F7D}"/>
              </a:ext>
            </a:extLst>
          </p:cNvPr>
          <p:cNvSpPr>
            <a:spLocks noGrp="1"/>
          </p:cNvSpPr>
          <p:nvPr>
            <p:ph idx="1"/>
          </p:nvPr>
        </p:nvSpPr>
        <p:spPr>
          <a:xfrm>
            <a:off x="590719" y="2330505"/>
            <a:ext cx="6143456" cy="3979585"/>
          </a:xfrm>
        </p:spPr>
        <p:txBody>
          <a:bodyPr anchor="ctr">
            <a:normAutofit/>
          </a:bodyPr>
          <a:lstStyle/>
          <a:p>
            <a:pPr marL="36000">
              <a:spcBef>
                <a:spcPts val="0"/>
              </a:spcBef>
              <a:spcAft>
                <a:spcPts val="600"/>
              </a:spcAft>
            </a:pPr>
            <a:r>
              <a:rPr lang="en-GB" sz="2400" dirty="0"/>
              <a:t>Lectures 1 to 4</a:t>
            </a:r>
          </a:p>
          <a:p>
            <a:pPr marL="36000">
              <a:spcBef>
                <a:spcPts val="0"/>
              </a:spcBef>
              <a:spcAft>
                <a:spcPts val="600"/>
              </a:spcAft>
            </a:pPr>
            <a:r>
              <a:rPr lang="en-GB" sz="2400" dirty="0"/>
              <a:t>Attend in your time slot according to the announced schedule </a:t>
            </a:r>
          </a:p>
          <a:p>
            <a:pPr marL="36000">
              <a:spcBef>
                <a:spcPts val="0"/>
              </a:spcBef>
              <a:spcAft>
                <a:spcPts val="600"/>
              </a:spcAft>
            </a:pPr>
            <a:r>
              <a:rPr lang="en-GB" sz="2400" dirty="0"/>
              <a:t>Write your name, ID, department and level on the exam paper </a:t>
            </a:r>
          </a:p>
          <a:p>
            <a:pPr marL="0" indent="0">
              <a:spcBef>
                <a:spcPts val="0"/>
              </a:spcBef>
              <a:spcAft>
                <a:spcPts val="600"/>
              </a:spcAft>
              <a:buNone/>
            </a:pPr>
            <a:r>
              <a:rPr lang="en-GB" sz="2400" dirty="0"/>
              <a:t>TWICE (on each side of the paper)</a:t>
            </a:r>
          </a:p>
          <a:p>
            <a:pPr marL="36000">
              <a:spcBef>
                <a:spcPts val="0"/>
              </a:spcBef>
              <a:spcAft>
                <a:spcPts val="600"/>
              </a:spcAft>
            </a:pPr>
            <a:r>
              <a:rPr lang="en-GB" sz="2400" dirty="0"/>
              <a:t>Answer both assessments in the exam paper</a:t>
            </a:r>
          </a:p>
          <a:p>
            <a:pPr marL="36000">
              <a:spcBef>
                <a:spcPts val="0"/>
              </a:spcBef>
              <a:spcAft>
                <a:spcPts val="600"/>
              </a:spcAft>
            </a:pPr>
            <a:r>
              <a:rPr lang="en-GB" sz="2400" dirty="0"/>
              <a:t>Sign your name in the attendance sheet once</a:t>
            </a:r>
          </a:p>
          <a:p>
            <a:pPr marL="36000">
              <a:spcBef>
                <a:spcPts val="0"/>
              </a:spcBef>
              <a:spcAft>
                <a:spcPts val="600"/>
              </a:spcAft>
            </a:pPr>
            <a:r>
              <a:rPr lang="en-GB" sz="2400" dirty="0"/>
              <a:t>No tolerance for cheating </a:t>
            </a:r>
          </a:p>
        </p:txBody>
      </p:sp>
      <p:sp>
        <p:nvSpPr>
          <p:cNvPr id="1050" name="Rectangle 10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2" name="Rectangle 10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megaphone with text and words&#10;&#10;Description automatically generated">
            <a:extLst>
              <a:ext uri="{FF2B5EF4-FFF2-40B4-BE49-F238E27FC236}">
                <a16:creationId xmlns:a16="http://schemas.microsoft.com/office/drawing/2014/main" id="{FCE9852B-9FF5-E946-3B63-01B8D6533E04}"/>
              </a:ext>
            </a:extLst>
          </p:cNvPr>
          <p:cNvPicPr>
            <a:picLocks noChangeAspect="1"/>
          </p:cNvPicPr>
          <p:nvPr/>
        </p:nvPicPr>
        <p:blipFill rotWithShape="1">
          <a:blip r:embed="rId2">
            <a:extLst>
              <a:ext uri="{28A0092B-C50C-407E-A947-70E740481C1C}">
                <a14:useLocalDpi xmlns:a14="http://schemas.microsoft.com/office/drawing/2010/main" val="0"/>
              </a:ext>
            </a:extLst>
          </a:blip>
          <a:srcRect r="4" b="23632"/>
          <a:stretch/>
        </p:blipFill>
        <p:spPr>
          <a:xfrm>
            <a:off x="7083423" y="581892"/>
            <a:ext cx="4397433" cy="2518756"/>
          </a:xfrm>
          <a:prstGeom prst="rect">
            <a:avLst/>
          </a:prstGeom>
        </p:spPr>
      </p:pic>
      <p:sp>
        <p:nvSpPr>
          <p:cNvPr id="4" name="Slide Number Placeholder 3">
            <a:extLst>
              <a:ext uri="{FF2B5EF4-FFF2-40B4-BE49-F238E27FC236}">
                <a16:creationId xmlns:a16="http://schemas.microsoft.com/office/drawing/2014/main" id="{6074E164-C831-DD7D-A068-B57BEC8FD059}"/>
              </a:ext>
            </a:extLst>
          </p:cNvPr>
          <p:cNvSpPr>
            <a:spLocks noGrp="1"/>
          </p:cNvSpPr>
          <p:nvPr>
            <p:ph type="sldNum" sz="quarter" idx="12"/>
          </p:nvPr>
        </p:nvSpPr>
        <p:spPr>
          <a:xfrm>
            <a:off x="9385070" y="6492240"/>
            <a:ext cx="1055716"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7D64531-B382-4A43-9C68-48B8EAAB1CA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54" name="Rectangle 105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ree Midterm Cliparts, Download Free Midterm Cliparts png images, Free  ClipArts on Clipart Library">
            <a:extLst>
              <a:ext uri="{FF2B5EF4-FFF2-40B4-BE49-F238E27FC236}">
                <a16:creationId xmlns:a16="http://schemas.microsoft.com/office/drawing/2014/main" id="{16979ECD-C60C-ABAB-9B2F-CC1E27845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30" r="1" b="14035"/>
          <a:stretch/>
        </p:blipFill>
        <p:spPr bwMode="auto">
          <a:xfrm>
            <a:off x="7083423" y="3707894"/>
            <a:ext cx="4395569"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99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CA4A79-8190-423B-97CC-E6875658A559}"/>
              </a:ext>
            </a:extLst>
          </p:cNvPr>
          <p:cNvSpPr>
            <a:spLocks noGrp="1"/>
          </p:cNvSpPr>
          <p:nvPr>
            <p:ph type="sldNum" sz="quarter" idx="12"/>
          </p:nvPr>
        </p:nvSpPr>
        <p:spPr/>
        <p:txBody>
          <a:bodyPr/>
          <a:lstStyle/>
          <a:p>
            <a:fld id="{D7D64531-B382-4A43-9C68-48B8EAAB1CA0}" type="slidenum">
              <a:rPr lang="en-US" smtClean="0"/>
              <a:t>5</a:t>
            </a:fld>
            <a:endParaRPr lang="en-US"/>
          </a:p>
        </p:txBody>
      </p:sp>
      <p:pic>
        <p:nvPicPr>
          <p:cNvPr id="4" name="Picture 3">
            <a:extLst>
              <a:ext uri="{FF2B5EF4-FFF2-40B4-BE49-F238E27FC236}">
                <a16:creationId xmlns:a16="http://schemas.microsoft.com/office/drawing/2014/main" id="{4C7086AD-EE24-4DD1-A46B-5C02708668BF}"/>
              </a:ext>
            </a:extLst>
          </p:cNvPr>
          <p:cNvPicPr>
            <a:picLocks noChangeAspect="1"/>
          </p:cNvPicPr>
          <p:nvPr/>
        </p:nvPicPr>
        <p:blipFill>
          <a:blip r:embed="rId2"/>
          <a:stretch>
            <a:fillRect/>
          </a:stretch>
        </p:blipFill>
        <p:spPr>
          <a:xfrm>
            <a:off x="0" y="774231"/>
            <a:ext cx="12192000" cy="5947244"/>
          </a:xfrm>
          <a:prstGeom prst="rect">
            <a:avLst/>
          </a:prstGeom>
        </p:spPr>
      </p:pic>
      <p:sp>
        <p:nvSpPr>
          <p:cNvPr id="5" name="TextBox 4">
            <a:extLst>
              <a:ext uri="{FF2B5EF4-FFF2-40B4-BE49-F238E27FC236}">
                <a16:creationId xmlns:a16="http://schemas.microsoft.com/office/drawing/2014/main" id="{B3DDB543-BB29-4652-B1D3-29B38C374215}"/>
              </a:ext>
            </a:extLst>
          </p:cNvPr>
          <p:cNvSpPr txBox="1"/>
          <p:nvPr/>
        </p:nvSpPr>
        <p:spPr>
          <a:xfrm>
            <a:off x="765110" y="136525"/>
            <a:ext cx="10879494" cy="584775"/>
          </a:xfrm>
          <a:prstGeom prst="rect">
            <a:avLst/>
          </a:prstGeom>
          <a:noFill/>
        </p:spPr>
        <p:txBody>
          <a:bodyPr wrap="square" rtlCol="0">
            <a:spAutoFit/>
          </a:bodyPr>
          <a:lstStyle/>
          <a:p>
            <a:pPr algn="ctr"/>
            <a:r>
              <a:rPr lang="en-GB" sz="3200" b="1" dirty="0"/>
              <a:t>Example Test Cases for Sign-up Page</a:t>
            </a:r>
          </a:p>
        </p:txBody>
      </p:sp>
    </p:spTree>
    <p:extLst>
      <p:ext uri="{BB962C8B-B14F-4D97-AF65-F5344CB8AC3E}">
        <p14:creationId xmlns:p14="http://schemas.microsoft.com/office/powerpoint/2010/main" val="7938847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9" name="Rectangle 3098">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101" name="Freeform: Shape 3100">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descr="Software Testing Methods - Atlas Computer Systems Ltd">
            <a:extLst>
              <a:ext uri="{FF2B5EF4-FFF2-40B4-BE49-F238E27FC236}">
                <a16:creationId xmlns:a16="http://schemas.microsoft.com/office/drawing/2014/main" id="{49D65AC9-B907-0941-7728-EDB63F647C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869"/>
          <a:stretch/>
        </p:blipFill>
        <p:spPr bwMode="auto">
          <a:xfrm>
            <a:off x="2547060" y="854205"/>
            <a:ext cx="7097880" cy="4885958"/>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51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6E36-7C65-4041-8829-2BAA6943F4F3}"/>
              </a:ext>
            </a:extLst>
          </p:cNvPr>
          <p:cNvSpPr>
            <a:spLocks noGrp="1"/>
          </p:cNvSpPr>
          <p:nvPr>
            <p:ph type="title"/>
          </p:nvPr>
        </p:nvSpPr>
        <p:spPr>
          <a:xfrm>
            <a:off x="149290" y="309141"/>
            <a:ext cx="10515600" cy="1325563"/>
          </a:xfrm>
        </p:spPr>
        <p:txBody>
          <a:bodyPr/>
          <a:lstStyle/>
          <a:p>
            <a:r>
              <a:rPr lang="en-US" b="1" dirty="0"/>
              <a:t>    Defect report</a:t>
            </a:r>
          </a:p>
        </p:txBody>
      </p:sp>
      <p:sp>
        <p:nvSpPr>
          <p:cNvPr id="3" name="Content Placeholder 2">
            <a:extLst>
              <a:ext uri="{FF2B5EF4-FFF2-40B4-BE49-F238E27FC236}">
                <a16:creationId xmlns:a16="http://schemas.microsoft.com/office/drawing/2014/main" id="{983FFE46-3F77-44F5-8731-BB4D54105A5F}"/>
              </a:ext>
            </a:extLst>
          </p:cNvPr>
          <p:cNvSpPr>
            <a:spLocks noGrp="1"/>
          </p:cNvSpPr>
          <p:nvPr>
            <p:ph idx="1"/>
          </p:nvPr>
        </p:nvSpPr>
        <p:spPr>
          <a:xfrm>
            <a:off x="595604" y="1634704"/>
            <a:ext cx="10515600" cy="5074440"/>
          </a:xfrm>
        </p:spPr>
        <p:txBody>
          <a:bodyPr>
            <a:normAutofit/>
          </a:bodyPr>
          <a:lstStyle/>
          <a:p>
            <a:pPr algn="just"/>
            <a:r>
              <a:rPr lang="en-US" dirty="0"/>
              <a:t>After uncovering a defect (bug), testers generate formal defect report. </a:t>
            </a:r>
          </a:p>
          <a:p>
            <a:pPr algn="just"/>
            <a:r>
              <a:rPr lang="en-US" dirty="0"/>
              <a:t>The </a:t>
            </a:r>
            <a:r>
              <a:rPr lang="en-US" b="1" dirty="0"/>
              <a:t>purpose</a:t>
            </a:r>
            <a:r>
              <a:rPr lang="en-US" dirty="0"/>
              <a:t> of a defect report is to </a:t>
            </a:r>
            <a:r>
              <a:rPr lang="en-US" b="1" dirty="0"/>
              <a:t>state the problem </a:t>
            </a:r>
            <a:r>
              <a:rPr lang="en-US" dirty="0"/>
              <a:t>as clearly as possible so that </a:t>
            </a:r>
            <a:r>
              <a:rPr lang="en-US" b="1" dirty="0"/>
              <a:t>developers</a:t>
            </a:r>
            <a:r>
              <a:rPr lang="en-US" dirty="0"/>
              <a:t> can </a:t>
            </a:r>
            <a:r>
              <a:rPr lang="en-US" b="1" dirty="0"/>
              <a:t>replicate</a:t>
            </a:r>
            <a:r>
              <a:rPr lang="en-US" dirty="0"/>
              <a:t> the </a:t>
            </a:r>
            <a:r>
              <a:rPr lang="en-US" b="1" dirty="0"/>
              <a:t>defect</a:t>
            </a:r>
            <a:r>
              <a:rPr lang="en-US" dirty="0"/>
              <a:t> easily and fix it.</a:t>
            </a:r>
          </a:p>
          <a:p>
            <a:pPr algn="just"/>
            <a:endParaRPr lang="en-US" dirty="0"/>
          </a:p>
          <a:p>
            <a:pPr algn="just"/>
            <a:r>
              <a:rPr lang="en-GB" b="1" i="0" dirty="0">
                <a:effectLst/>
              </a:rPr>
              <a:t>Defect severity </a:t>
            </a:r>
            <a:r>
              <a:rPr lang="en-GB" b="0" i="0" dirty="0">
                <a:effectLst/>
              </a:rPr>
              <a:t>can be defined as the impact/effect of the bug on the application. It can be</a:t>
            </a:r>
            <a:r>
              <a:rPr lang="en-US" dirty="0"/>
              <a:t> Showstopper/Critical/High/Medium/Low.</a:t>
            </a:r>
          </a:p>
          <a:p>
            <a:pPr algn="just"/>
            <a:r>
              <a:rPr lang="en-GB" b="1" dirty="0"/>
              <a:t>Defect priority </a:t>
            </a:r>
            <a:r>
              <a:rPr lang="en-GB" dirty="0"/>
              <a:t>can be defined as an impact of the bug on the customers business. Main focus on how soon/urgent the defect should be fixed. It gives the order in which a defect should be resolved by developers. It can be High/ Medium/Low.</a:t>
            </a:r>
            <a:endParaRPr lang="en-US" dirty="0"/>
          </a:p>
        </p:txBody>
      </p:sp>
    </p:spTree>
    <p:extLst>
      <p:ext uri="{BB962C8B-B14F-4D97-AF65-F5344CB8AC3E}">
        <p14:creationId xmlns:p14="http://schemas.microsoft.com/office/powerpoint/2010/main" val="166354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EAC-9984-4B98-FF53-EB3BD219E6EA}"/>
              </a:ext>
            </a:extLst>
          </p:cNvPr>
          <p:cNvSpPr>
            <a:spLocks noGrp="1"/>
          </p:cNvSpPr>
          <p:nvPr>
            <p:ph type="title"/>
          </p:nvPr>
        </p:nvSpPr>
        <p:spPr/>
        <p:txBody>
          <a:bodyPr/>
          <a:lstStyle/>
          <a:p>
            <a:r>
              <a:rPr lang="en-GB" b="1" dirty="0"/>
              <a:t>Exercise: Specify scenario severity and priority</a:t>
            </a:r>
          </a:p>
        </p:txBody>
      </p:sp>
      <p:sp>
        <p:nvSpPr>
          <p:cNvPr id="3" name="Content Placeholder 2">
            <a:extLst>
              <a:ext uri="{FF2B5EF4-FFF2-40B4-BE49-F238E27FC236}">
                <a16:creationId xmlns:a16="http://schemas.microsoft.com/office/drawing/2014/main" id="{D9C8A8E9-4609-B6A4-6B70-DE06EA9D0239}"/>
              </a:ext>
            </a:extLst>
          </p:cNvPr>
          <p:cNvSpPr>
            <a:spLocks noGrp="1"/>
          </p:cNvSpPr>
          <p:nvPr>
            <p:ph sz="half" idx="1"/>
          </p:nvPr>
        </p:nvSpPr>
        <p:spPr>
          <a:xfrm>
            <a:off x="350875" y="1825625"/>
            <a:ext cx="6943060" cy="4895850"/>
          </a:xfrm>
        </p:spPr>
        <p:txBody>
          <a:bodyPr>
            <a:normAutofit/>
          </a:bodyPr>
          <a:lstStyle/>
          <a:p>
            <a:pPr marL="457200" indent="-457200">
              <a:buFont typeface="+mj-lt"/>
              <a:buAutoNum type="alphaLcPeriod"/>
            </a:pPr>
            <a:r>
              <a:rPr lang="en-GB" sz="2400" b="0" i="0" dirty="0">
                <a:solidFill>
                  <a:srgbClr val="2D3748"/>
                </a:solidFill>
                <a:effectLst/>
                <a:latin typeface="-apple-system"/>
              </a:rPr>
              <a:t>Submit button is not working on a login page and customers are unable to login to the application.</a:t>
            </a:r>
          </a:p>
          <a:p>
            <a:pPr marL="457200" indent="-457200">
              <a:buFont typeface="+mj-lt"/>
              <a:buAutoNum type="alphaLcPeriod"/>
            </a:pPr>
            <a:r>
              <a:rPr lang="en-GB" sz="2400" b="0" i="0" dirty="0">
                <a:solidFill>
                  <a:srgbClr val="2D3748"/>
                </a:solidFill>
                <a:effectLst/>
                <a:latin typeface="-apple-system"/>
              </a:rPr>
              <a:t>Crash in some functionality which is going to deliver after couple of releases.</a:t>
            </a:r>
          </a:p>
          <a:p>
            <a:pPr marL="457200" indent="-457200">
              <a:buFont typeface="+mj-lt"/>
              <a:buAutoNum type="alphaLcPeriod"/>
            </a:pPr>
            <a:r>
              <a:rPr lang="en-GB" sz="2400" b="0" i="0" dirty="0">
                <a:solidFill>
                  <a:srgbClr val="2D3748"/>
                </a:solidFill>
                <a:effectLst/>
                <a:latin typeface="-apple-system"/>
              </a:rPr>
              <a:t>Spelling mistake of a company name on homepage.</a:t>
            </a:r>
          </a:p>
          <a:p>
            <a:pPr marL="457200" indent="-457200">
              <a:buFont typeface="+mj-lt"/>
              <a:buAutoNum type="alphaLcPeriod"/>
            </a:pPr>
            <a:r>
              <a:rPr lang="en-GB" sz="2400" b="0" i="0" dirty="0">
                <a:solidFill>
                  <a:srgbClr val="2D3748"/>
                </a:solidFill>
                <a:effectLst/>
                <a:latin typeface="-apple-system"/>
              </a:rPr>
              <a:t>FAQ page takes a long time to load.</a:t>
            </a:r>
          </a:p>
          <a:p>
            <a:pPr marL="457200" indent="-457200">
              <a:buFont typeface="+mj-lt"/>
              <a:buAutoNum type="alphaLcPeriod"/>
            </a:pPr>
            <a:r>
              <a:rPr lang="en-GB" sz="2400" b="0" i="0" dirty="0">
                <a:solidFill>
                  <a:srgbClr val="2D3748"/>
                </a:solidFill>
                <a:effectLst/>
                <a:latin typeface="-apple-system"/>
              </a:rPr>
              <a:t>Company logo or tagline issues.</a:t>
            </a:r>
          </a:p>
          <a:p>
            <a:pPr marL="457200" indent="-457200">
              <a:buFont typeface="+mj-lt"/>
              <a:buAutoNum type="alphaLcPeriod"/>
            </a:pPr>
            <a:r>
              <a:rPr lang="en-GB" sz="2400" b="0" i="0" dirty="0">
                <a:solidFill>
                  <a:srgbClr val="2D3748"/>
                </a:solidFill>
                <a:effectLst/>
                <a:latin typeface="-apple-system"/>
              </a:rPr>
              <a:t>On a bank website, an error message pops up when a customer clicks on transfer money button.</a:t>
            </a:r>
          </a:p>
          <a:p>
            <a:pPr marL="457200" indent="-457200">
              <a:buFont typeface="+mj-lt"/>
              <a:buAutoNum type="alphaLcPeriod"/>
            </a:pPr>
            <a:r>
              <a:rPr lang="en-GB" sz="2400" b="0" i="0" dirty="0">
                <a:solidFill>
                  <a:srgbClr val="2D3748"/>
                </a:solidFill>
                <a:effectLst/>
                <a:latin typeface="-apple-system"/>
              </a:rPr>
              <a:t>Font family or font size or colour or spelling issue in the application or reports.</a:t>
            </a:r>
          </a:p>
          <a:p>
            <a:pPr marL="457200" indent="-457200">
              <a:buFont typeface="+mj-lt"/>
              <a:buAutoNum type="alphaLcPeriod"/>
            </a:pPr>
            <a:endParaRPr lang="en-GB" sz="2400" b="0" i="0" dirty="0">
              <a:solidFill>
                <a:srgbClr val="2D3748"/>
              </a:solidFill>
              <a:effectLst/>
              <a:latin typeface="-apple-system"/>
            </a:endParaRPr>
          </a:p>
          <a:p>
            <a:pPr marL="457200" indent="-457200">
              <a:buFont typeface="+mj-lt"/>
              <a:buAutoNum type="alphaLcPeriod"/>
            </a:pPr>
            <a:endParaRPr lang="en-GB" sz="2400" b="0" i="0" dirty="0">
              <a:solidFill>
                <a:srgbClr val="2D3748"/>
              </a:solidFill>
              <a:effectLst/>
              <a:latin typeface="-apple-system"/>
            </a:endParaRPr>
          </a:p>
          <a:p>
            <a:pPr marL="457200" indent="-457200">
              <a:buFont typeface="+mj-lt"/>
              <a:buAutoNum type="alphaLcPeriod"/>
            </a:pPr>
            <a:endParaRPr lang="en-GB" sz="2400" b="0" i="0" dirty="0">
              <a:solidFill>
                <a:srgbClr val="2D3748"/>
              </a:solidFill>
              <a:effectLst/>
              <a:latin typeface="-apple-system"/>
            </a:endParaRPr>
          </a:p>
          <a:p>
            <a:pPr marL="457200" indent="-457200">
              <a:buFont typeface="+mj-lt"/>
              <a:buAutoNum type="alphaLcPeriod"/>
            </a:pPr>
            <a:endParaRPr lang="en-GB" sz="2400" dirty="0"/>
          </a:p>
        </p:txBody>
      </p:sp>
      <p:sp>
        <p:nvSpPr>
          <p:cNvPr id="4" name="Content Placeholder 3">
            <a:extLst>
              <a:ext uri="{FF2B5EF4-FFF2-40B4-BE49-F238E27FC236}">
                <a16:creationId xmlns:a16="http://schemas.microsoft.com/office/drawing/2014/main" id="{C2FD2575-D74A-67D8-D9E0-E73423E23BFF}"/>
              </a:ext>
            </a:extLst>
          </p:cNvPr>
          <p:cNvSpPr>
            <a:spLocks noGrp="1"/>
          </p:cNvSpPr>
          <p:nvPr>
            <p:ph sz="half" idx="2"/>
          </p:nvPr>
        </p:nvSpPr>
        <p:spPr>
          <a:xfrm>
            <a:off x="7527850" y="1825624"/>
            <a:ext cx="4391247" cy="4530725"/>
          </a:xfrm>
        </p:spPr>
        <p:txBody>
          <a:bodyPr>
            <a:normAutofit/>
          </a:bodyPr>
          <a:lstStyle/>
          <a:p>
            <a:pPr marL="457200" indent="-457200">
              <a:buFont typeface="+mj-lt"/>
              <a:buAutoNum type="alphaLcPeriod"/>
            </a:pPr>
            <a:r>
              <a:rPr lang="en-GB" sz="2400" i="0" dirty="0">
                <a:effectLst/>
                <a:latin typeface="-apple-system"/>
              </a:rPr>
              <a:t>High Priority &amp; High Severity</a:t>
            </a:r>
          </a:p>
          <a:p>
            <a:pPr marL="342900" indent="-342900">
              <a:buFont typeface="+mj-lt"/>
              <a:buAutoNum type="alphaLcPeriod"/>
            </a:pPr>
            <a:endParaRPr lang="en-GB" sz="2000" b="1" dirty="0">
              <a:latin typeface="-apple-system"/>
            </a:endParaRPr>
          </a:p>
          <a:p>
            <a:pPr marL="457200" indent="-457200">
              <a:buFont typeface="+mj-lt"/>
              <a:buAutoNum type="alphaLcPeriod"/>
            </a:pPr>
            <a:r>
              <a:rPr lang="en-GB" sz="2400" b="0" i="0" dirty="0">
                <a:effectLst/>
                <a:latin typeface="-apple-system"/>
              </a:rPr>
              <a:t>Low Priority &amp; High Severity</a:t>
            </a:r>
          </a:p>
          <a:p>
            <a:pPr marL="457200" indent="-457200">
              <a:buFont typeface="+mj-lt"/>
              <a:buAutoNum type="alphaLcPeriod"/>
            </a:pPr>
            <a:endParaRPr lang="en-GB" sz="2000" b="0" i="0" dirty="0">
              <a:effectLst/>
              <a:latin typeface="-apple-system"/>
            </a:endParaRPr>
          </a:p>
          <a:p>
            <a:pPr marL="457200" indent="-457200">
              <a:spcBef>
                <a:spcPts val="1200"/>
              </a:spcBef>
              <a:buFont typeface="+mj-lt"/>
              <a:buAutoNum type="alphaLcPeriod"/>
            </a:pPr>
            <a:r>
              <a:rPr lang="en-GB" sz="2400" b="0" i="0" dirty="0">
                <a:effectLst/>
                <a:latin typeface="-apple-system"/>
              </a:rPr>
              <a:t>High Priority &amp; Low Severity</a:t>
            </a:r>
          </a:p>
          <a:p>
            <a:pPr marL="457200" indent="-457200">
              <a:spcBef>
                <a:spcPts val="1800"/>
              </a:spcBef>
              <a:buFont typeface="+mj-lt"/>
              <a:buAutoNum type="alphaLcPeriod"/>
            </a:pPr>
            <a:r>
              <a:rPr lang="en-GB" sz="2400" b="0" i="0" dirty="0">
                <a:effectLst/>
                <a:latin typeface="-apple-system"/>
              </a:rPr>
              <a:t>Low Priority &amp; Low Severity</a:t>
            </a:r>
          </a:p>
          <a:p>
            <a:pPr marL="457200" indent="-457200">
              <a:spcBef>
                <a:spcPts val="1800"/>
              </a:spcBef>
              <a:buFont typeface="+mj-lt"/>
              <a:buAutoNum type="alphaLcPeriod"/>
            </a:pPr>
            <a:r>
              <a:rPr lang="en-GB" sz="2400" b="0" i="0" dirty="0">
                <a:effectLst/>
                <a:latin typeface="-apple-system"/>
              </a:rPr>
              <a:t>High Priority &amp; Low Severity</a:t>
            </a:r>
          </a:p>
          <a:p>
            <a:pPr marL="457200" indent="-457200">
              <a:spcBef>
                <a:spcPts val="1800"/>
              </a:spcBef>
              <a:buFont typeface="+mj-lt"/>
              <a:buAutoNum type="alphaLcPeriod"/>
            </a:pPr>
            <a:r>
              <a:rPr lang="en-GB" sz="2400" i="0" dirty="0">
                <a:effectLst/>
                <a:latin typeface="-apple-system"/>
              </a:rPr>
              <a:t>High Priority &amp; High Severity</a:t>
            </a:r>
          </a:p>
          <a:p>
            <a:pPr marL="457200" indent="-457200">
              <a:spcBef>
                <a:spcPts val="2400"/>
              </a:spcBef>
              <a:buFont typeface="+mj-lt"/>
              <a:buAutoNum type="alphaLcPeriod"/>
            </a:pPr>
            <a:r>
              <a:rPr lang="en-GB" sz="2400" i="0" dirty="0">
                <a:effectLst/>
                <a:latin typeface="-apple-system"/>
              </a:rPr>
              <a:t>Low Priority &amp; Low Severity</a:t>
            </a:r>
          </a:p>
          <a:p>
            <a:pPr marL="457200" indent="-457200">
              <a:spcBef>
                <a:spcPts val="1200"/>
              </a:spcBef>
              <a:buFont typeface="+mj-lt"/>
              <a:buAutoNum type="alphaLcPeriod"/>
            </a:pPr>
            <a:endParaRPr lang="en-GB" sz="2400" b="0" i="0" dirty="0">
              <a:effectLst/>
              <a:latin typeface="-apple-system"/>
            </a:endParaRPr>
          </a:p>
          <a:p>
            <a:pPr marL="457200" indent="-457200">
              <a:buFont typeface="+mj-lt"/>
              <a:buAutoNum type="alphaLcPeriod"/>
            </a:pPr>
            <a:endParaRPr lang="en-GB" sz="2400" dirty="0"/>
          </a:p>
        </p:txBody>
      </p:sp>
      <p:sp>
        <p:nvSpPr>
          <p:cNvPr id="5" name="Slide Number Placeholder 4">
            <a:extLst>
              <a:ext uri="{FF2B5EF4-FFF2-40B4-BE49-F238E27FC236}">
                <a16:creationId xmlns:a16="http://schemas.microsoft.com/office/drawing/2014/main" id="{1319D28B-9E39-92AD-D5ED-8AA44AF37ED3}"/>
              </a:ext>
            </a:extLst>
          </p:cNvPr>
          <p:cNvSpPr>
            <a:spLocks noGrp="1"/>
          </p:cNvSpPr>
          <p:nvPr>
            <p:ph type="sldNum" sz="quarter" idx="12"/>
          </p:nvPr>
        </p:nvSpPr>
        <p:spPr/>
        <p:txBody>
          <a:bodyPr/>
          <a:lstStyle/>
          <a:p>
            <a:fld id="{D7D64531-B382-4A43-9C68-48B8EAAB1CA0}" type="slidenum">
              <a:rPr lang="en-US" smtClean="0"/>
              <a:t>7</a:t>
            </a:fld>
            <a:endParaRPr lang="en-US"/>
          </a:p>
        </p:txBody>
      </p:sp>
    </p:spTree>
    <p:extLst>
      <p:ext uri="{BB962C8B-B14F-4D97-AF65-F5344CB8AC3E}">
        <p14:creationId xmlns:p14="http://schemas.microsoft.com/office/powerpoint/2010/main" val="25823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EABD41E-EA85-44F3-BA84-21317C2F6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082" y="475274"/>
            <a:ext cx="7443728" cy="5913762"/>
          </a:xfrm>
        </p:spPr>
      </p:pic>
      <p:sp>
        <p:nvSpPr>
          <p:cNvPr id="2" name="TextBox 1">
            <a:extLst>
              <a:ext uri="{FF2B5EF4-FFF2-40B4-BE49-F238E27FC236}">
                <a16:creationId xmlns:a16="http://schemas.microsoft.com/office/drawing/2014/main" id="{A8504308-1C75-B97C-CC75-B70B9D65737C}"/>
              </a:ext>
            </a:extLst>
          </p:cNvPr>
          <p:cNvSpPr txBox="1"/>
          <p:nvPr/>
        </p:nvSpPr>
        <p:spPr>
          <a:xfrm>
            <a:off x="298174" y="475274"/>
            <a:ext cx="1345691" cy="954107"/>
          </a:xfrm>
          <a:prstGeom prst="rect">
            <a:avLst/>
          </a:prstGeom>
          <a:noFill/>
        </p:spPr>
        <p:txBody>
          <a:bodyPr wrap="square" rtlCol="0">
            <a:spAutoFit/>
          </a:bodyPr>
          <a:lstStyle/>
          <a:p>
            <a:pPr algn="ctr"/>
            <a:r>
              <a:rPr lang="en-GB" sz="2800" b="1" dirty="0"/>
              <a:t>BUG Report</a:t>
            </a:r>
          </a:p>
        </p:txBody>
      </p:sp>
    </p:spTree>
    <p:extLst>
      <p:ext uri="{BB962C8B-B14F-4D97-AF65-F5344CB8AC3E}">
        <p14:creationId xmlns:p14="http://schemas.microsoft.com/office/powerpoint/2010/main" val="40237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72AE1D-3B69-4DBF-8EBD-8D421132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132" y="882343"/>
            <a:ext cx="8421458" cy="5093313"/>
          </a:xfrm>
          <a:prstGeom prst="rect">
            <a:avLst/>
          </a:prstGeom>
        </p:spPr>
      </p:pic>
      <p:sp>
        <p:nvSpPr>
          <p:cNvPr id="2" name="TextBox 1">
            <a:extLst>
              <a:ext uri="{FF2B5EF4-FFF2-40B4-BE49-F238E27FC236}">
                <a16:creationId xmlns:a16="http://schemas.microsoft.com/office/drawing/2014/main" id="{35D52C83-6E83-0085-1AE9-FB587490D948}"/>
              </a:ext>
            </a:extLst>
          </p:cNvPr>
          <p:cNvSpPr txBox="1"/>
          <p:nvPr/>
        </p:nvSpPr>
        <p:spPr>
          <a:xfrm>
            <a:off x="298174" y="515030"/>
            <a:ext cx="1103243" cy="1015663"/>
          </a:xfrm>
          <a:prstGeom prst="rect">
            <a:avLst/>
          </a:prstGeom>
          <a:noFill/>
        </p:spPr>
        <p:txBody>
          <a:bodyPr wrap="square" rtlCol="0">
            <a:spAutoFit/>
          </a:bodyPr>
          <a:lstStyle/>
          <a:p>
            <a:pPr algn="ctr"/>
            <a:r>
              <a:rPr lang="en-GB" sz="2000" b="1" dirty="0"/>
              <a:t>BUG Report</a:t>
            </a:r>
          </a:p>
          <a:p>
            <a:pPr algn="ctr"/>
            <a:r>
              <a:rPr lang="en-GB" sz="2000" b="1" dirty="0"/>
              <a:t>(cont.)</a:t>
            </a:r>
          </a:p>
        </p:txBody>
      </p:sp>
    </p:spTree>
    <p:extLst>
      <p:ext uri="{BB962C8B-B14F-4D97-AF65-F5344CB8AC3E}">
        <p14:creationId xmlns:p14="http://schemas.microsoft.com/office/powerpoint/2010/main" val="4266152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23011</TotalTime>
  <Words>3202</Words>
  <Application>Microsoft Office PowerPoint</Application>
  <PresentationFormat>Widescreen</PresentationFormat>
  <Paragraphs>387</Paragraphs>
  <Slides>50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-apple-system</vt:lpstr>
      <vt:lpstr>Arial</vt:lpstr>
      <vt:lpstr>Calibri</vt:lpstr>
      <vt:lpstr>Calibri Light</vt:lpstr>
      <vt:lpstr>Montserrat</vt:lpstr>
      <vt:lpstr>Rockwell</vt:lpstr>
      <vt:lpstr>Verdana</vt:lpstr>
      <vt:lpstr>Office Theme</vt:lpstr>
      <vt:lpstr>Software Quality Assurance Lecture 5</vt:lpstr>
      <vt:lpstr>Reference</vt:lpstr>
      <vt:lpstr>Test Case Template</vt:lpstr>
      <vt:lpstr>PowerPoint Presentation</vt:lpstr>
      <vt:lpstr>PowerPoint Presentation</vt:lpstr>
      <vt:lpstr>    Defect report</vt:lpstr>
      <vt:lpstr>Exercise: Specify scenario severity and priority</vt:lpstr>
      <vt:lpstr>PowerPoint Presentation</vt:lpstr>
      <vt:lpstr>PowerPoint Presentation</vt:lpstr>
      <vt:lpstr>Defect Report</vt:lpstr>
      <vt:lpstr>PowerPoint Presentation</vt:lpstr>
      <vt:lpstr>Test Procedure</vt:lpstr>
      <vt:lpstr>Test Execution Schedule</vt:lpstr>
      <vt:lpstr>Test Conditions, Cases, Procedures and Schedule</vt:lpstr>
      <vt:lpstr>Requirements Traceability Matrix (RTM)</vt:lpstr>
      <vt:lpstr>RTM</vt:lpstr>
      <vt:lpstr>Importance of Traceability</vt:lpstr>
      <vt:lpstr>    Test Closure Report</vt:lpstr>
      <vt:lpstr>PowerPoint Presentation</vt:lpstr>
      <vt:lpstr>PowerPoint Presentation</vt:lpstr>
      <vt:lpstr>PowerPoint Presentation</vt:lpstr>
      <vt:lpstr>Black-box Test Case Design Techniques 1. Equivalence Partitioning (EP) </vt:lpstr>
      <vt:lpstr>Black-box Testing Techniques 1. Equivalence Partitioning (EP)</vt:lpstr>
      <vt:lpstr>Specification-based (black-box)  Equivalence Partitioning EP</vt:lpstr>
      <vt:lpstr>Black-box Testing Techniques 2. Boundary value analysis (BVA)</vt:lpstr>
      <vt:lpstr>Specification-based (black-box)  Boundary Value Analysis</vt:lpstr>
      <vt:lpstr>PowerPoint Presentation</vt:lpstr>
      <vt:lpstr>PowerPoint Presentation</vt:lpstr>
      <vt:lpstr>PowerPoint Presentation</vt:lpstr>
      <vt:lpstr>Black-box Testing Techniques 4. State Transition</vt:lpstr>
      <vt:lpstr>State transition testing</vt:lpstr>
      <vt:lpstr>Black-box Testing Techniques 5. Use Case Testing</vt:lpstr>
      <vt:lpstr>PowerPoint Presentation</vt:lpstr>
      <vt:lpstr>Acceptance Test Cases</vt:lpstr>
      <vt:lpstr>Acceptance Test Cases</vt:lpstr>
      <vt:lpstr>Advantages Of Black-box Testing</vt:lpstr>
      <vt:lpstr>Early Black Box Testing</vt:lpstr>
      <vt:lpstr>2. Structure-based  (White-box) Techniques</vt:lpstr>
      <vt:lpstr>Structure-based (White-box)  1. Statement Testing &amp; Coverage</vt:lpstr>
      <vt:lpstr>Structure-based (White-box)  2. Decision Testing &amp; Coverage</vt:lpstr>
      <vt:lpstr>Decision Testing &amp; Coverage</vt:lpstr>
      <vt:lpstr>3. Experience-based Techniques</vt:lpstr>
      <vt:lpstr>3. Experience-based Techniques 3.1 Error Guessing </vt:lpstr>
      <vt:lpstr>3. Experience-based Techniques 3.2 Exploratory Testing</vt:lpstr>
      <vt:lpstr>PowerPoint Presentation</vt:lpstr>
      <vt:lpstr>3. Experience-based Testing 3.3 Checklist-based Testing</vt:lpstr>
      <vt:lpstr>Choosing test techniques</vt:lpstr>
      <vt:lpstr>PowerPoint Presentation</vt:lpstr>
      <vt:lpstr>Midterm Exam and 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Foundation Level</dc:title>
  <dc:creator>Ayman Hesham</dc:creator>
  <cp:lastModifiedBy>Dr. Yasmine Afify</cp:lastModifiedBy>
  <cp:revision>1165</cp:revision>
  <dcterms:created xsi:type="dcterms:W3CDTF">2017-09-18T20:10:46Z</dcterms:created>
  <dcterms:modified xsi:type="dcterms:W3CDTF">2024-03-17T12:24:13Z</dcterms:modified>
</cp:coreProperties>
</file>