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notesMasterIdLst>
    <p:notesMasterId r:id="rId17"/>
  </p:notesMasterIdLst>
  <p:handoutMasterIdLst>
    <p:handoutMasterId r:id="rId18"/>
  </p:handoutMasterIdLst>
  <p:sldIdLst>
    <p:sldId id="1878" r:id="rId5"/>
    <p:sldId id="1866" r:id="rId6"/>
    <p:sldId id="1877" r:id="rId7"/>
    <p:sldId id="1867" r:id="rId8"/>
    <p:sldId id="1879" r:id="rId9"/>
    <p:sldId id="1881" r:id="rId10"/>
    <p:sldId id="1883" r:id="rId11"/>
    <p:sldId id="1882" r:id="rId12"/>
    <p:sldId id="1885" r:id="rId13"/>
    <p:sldId id="1886" r:id="rId14"/>
    <p:sldId id="1875" r:id="rId15"/>
    <p:sldId id="1884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 1" id="{1CA46CF7-019E-4A07-AEE4-E178E9B912FC}">
          <p14:sldIdLst>
            <p14:sldId id="1878"/>
            <p14:sldId id="1866"/>
            <p14:sldId id="1877"/>
            <p14:sldId id="1867"/>
            <p14:sldId id="1879"/>
            <p14:sldId id="1881"/>
            <p14:sldId id="1883"/>
            <p14:sldId id="1882"/>
            <p14:sldId id="1885"/>
            <p14:sldId id="1886"/>
            <p14:sldId id="1875"/>
            <p14:sldId id="18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552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3" autoAdjust="0"/>
    <p:restoredTop sz="94641" autoAdjust="0"/>
  </p:normalViewPr>
  <p:slideViewPr>
    <p:cSldViewPr snapToGrid="0">
      <p:cViewPr>
        <p:scale>
          <a:sx n="100" d="100"/>
          <a:sy n="100" d="100"/>
        </p:scale>
        <p:origin x="144" y="-538"/>
      </p:cViewPr>
      <p:guideLst>
        <p:guide orient="horz" pos="2184"/>
        <p:guide pos="552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E63EFB-A45E-45D2-917C-2262C9B2BC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B3576-EAA7-4886-8787-F094B8D8E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40A2C-D4F8-447C-8646-65B623846323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69D18-8FB0-418D-B70C-328BCC8125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EAB1-782C-4544-A059-833371A45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8B11-E9E4-46BC-B69D-DFCBD1517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14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067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230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1092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91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6.sv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8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8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4.sv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4.sv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FA415FA-D077-4CB7-8CBC-8F39C7C517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0480" y="2770632"/>
            <a:ext cx="7443216" cy="1325563"/>
          </a:xfrm>
        </p:spPr>
        <p:txBody>
          <a:bodyPr anchor="ctr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484D66F-7657-44F5-BAE9-F676B76CB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00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1979441F-BDF5-41C8-933A-7E284F670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52905"/>
            <a:ext cx="12192000" cy="85725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4C7544D-BD57-4504-AC5A-951E353C24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066358F-3531-4B96-B041-02BD18401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E4664-9EEE-4A2F-B223-5F295C6B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5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2624" y="715962"/>
            <a:ext cx="4227375" cy="4727907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4D0D78-72DF-43BD-8B4F-DE52DA01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AFD71A9-C105-43A7-88DA-9FFC5174C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59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4AC9B3-247D-45E3-9C91-C248ADAFB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8295CA-882D-4533-80DA-6D6EA012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292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2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49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tx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41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accent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1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E98737-74D2-46C7-8655-74871A420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46B861-BC3C-4898-95DE-944AB08755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1560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4FBE5B2-2D6A-4DC6-9944-CF3D7EC50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9407BD0-C2EE-44A7-8749-433953FD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4128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5/24/2023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558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9" r:id="rId5"/>
    <p:sldLayoutId id="2147483730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301" y="1005285"/>
            <a:ext cx="9141397" cy="615553"/>
          </a:xfrm>
        </p:spPr>
        <p:txBody>
          <a:bodyPr/>
          <a:lstStyle/>
          <a:p>
            <a:r>
              <a:rPr lang="en-US" dirty="0" err="1" smtClean="0"/>
              <a:t>Demaidi</a:t>
            </a:r>
            <a:r>
              <a:rPr lang="en-US" dirty="0" smtClean="0"/>
              <a:t> Pharmacy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4" y="2410692"/>
            <a:ext cx="4248150" cy="367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5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1440" y="2458720"/>
            <a:ext cx="416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"/>
            <a:ext cx="12192000" cy="607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3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alt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8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68946" y="2447636"/>
            <a:ext cx="7620000" cy="1209963"/>
          </a:xfrm>
        </p:spPr>
        <p:txBody>
          <a:bodyPr/>
          <a:lstStyle/>
          <a:p>
            <a:pPr algn="ctr"/>
            <a:r>
              <a:rPr lang="en-US" sz="5400" dirty="0" smtClean="0">
                <a:latin typeface="Arial Black" panose="020B0A04020102020204" pitchFamily="34" charset="0"/>
              </a:rPr>
              <a:t>THANK YOU!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302849-2A9A-47A4-A0EB-5A3FA8BE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Ala’a</a:t>
            </a:r>
            <a:r>
              <a:rPr lang="en-US" dirty="0" smtClean="0"/>
              <a:t> Affori – CAP student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Ayat</a:t>
            </a:r>
            <a:r>
              <a:rPr lang="en-US" dirty="0" smtClean="0"/>
              <a:t> </a:t>
            </a:r>
            <a:r>
              <a:rPr lang="en-US" dirty="0" err="1" smtClean="0"/>
              <a:t>Dardouk</a:t>
            </a:r>
            <a:r>
              <a:rPr lang="en-US" dirty="0" smtClean="0"/>
              <a:t> – CS student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Kinana</a:t>
            </a:r>
            <a:r>
              <a:rPr lang="en-US" dirty="0" smtClean="0"/>
              <a:t> </a:t>
            </a:r>
            <a:r>
              <a:rPr lang="en-US" dirty="0" err="1" smtClean="0"/>
              <a:t>AbuEideh</a:t>
            </a:r>
            <a:r>
              <a:rPr lang="en-US" dirty="0" smtClean="0"/>
              <a:t> – CS 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27056" y="2385290"/>
            <a:ext cx="7554942" cy="36183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Introduction to the pharmacy and the offered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problem statement.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Entities and Attributes.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Full ER Diagram.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2272145"/>
            <a:ext cx="9141397" cy="1570182"/>
          </a:xfrm>
        </p:spPr>
        <p:txBody>
          <a:bodyPr>
            <a:normAutofit/>
          </a:bodyPr>
          <a:lstStyle/>
          <a:p>
            <a:r>
              <a:rPr lang="en-US" dirty="0" smtClean="0"/>
              <a:t>Let’s talk more about the pharmacy and what it offers!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62000" y="2318326"/>
            <a:ext cx="6477000" cy="286327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difficulty of maintaining a patient's medical </a:t>
            </a:r>
            <a:r>
              <a:rPr lang="en-US" sz="2400" dirty="0" smtClean="0"/>
              <a:t>record which leads </a:t>
            </a:r>
            <a:r>
              <a:rPr lang="en-US" sz="2400" dirty="0"/>
              <a:t>to challenges in accessing individuals' information during doctor visits, resulting in difficulties in re-diagnosing the condition in the future.</a:t>
            </a:r>
          </a:p>
          <a:p>
            <a:pPr algn="just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Statement: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62986" y="3554277"/>
            <a:ext cx="2364509" cy="7666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Patient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4793538" y="2279086"/>
            <a:ext cx="639620" cy="1253837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78428" y="2546058"/>
            <a:ext cx="1763856" cy="1300017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18578" y="1338688"/>
            <a:ext cx="867965" cy="606712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640946" y="2332199"/>
            <a:ext cx="256309" cy="1200724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15018" y="3026654"/>
            <a:ext cx="1066801" cy="951346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87464" y="1515618"/>
            <a:ext cx="1302327" cy="849747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455891" y="2648236"/>
            <a:ext cx="1454727" cy="69563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02798" y="1556324"/>
            <a:ext cx="1630219" cy="84974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Marital Status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306957" y="861284"/>
            <a:ext cx="1630219" cy="84974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618741" y="2223362"/>
            <a:ext cx="1630219" cy="84974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202049" y="2362781"/>
            <a:ext cx="1630219" cy="84974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036794" y="1937907"/>
            <a:ext cx="1630219" cy="84974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016391" y="1673219"/>
            <a:ext cx="1630219" cy="84974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Birth date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001759" y="913814"/>
            <a:ext cx="1630219" cy="84974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Mobile Number</a:t>
            </a:r>
            <a:endParaRPr lang="en-US" u="sng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029284" y="2533944"/>
            <a:ext cx="1053197" cy="316355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827474" y="1738741"/>
            <a:ext cx="11099" cy="1818991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20659" y="2294083"/>
            <a:ext cx="1630219" cy="84974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Street Address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40772" y="1040237"/>
            <a:ext cx="1630219" cy="84974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813285" y="3105720"/>
            <a:ext cx="1607877" cy="858982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diseases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402456" y="3627004"/>
            <a:ext cx="1252019" cy="299048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942286" y="3191168"/>
            <a:ext cx="1349873" cy="701963"/>
          </a:xfrm>
          <a:prstGeom prst="ellips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887854" y="3488477"/>
            <a:ext cx="1547091" cy="858982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ormonal </a:t>
            </a:r>
            <a:r>
              <a:rPr lang="en-US" sz="1400" dirty="0"/>
              <a:t>P</a:t>
            </a:r>
            <a:r>
              <a:rPr lang="en-US" sz="1400" dirty="0" smtClean="0"/>
              <a:t>roblems</a:t>
            </a:r>
            <a:endParaRPr 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7785190" y="3401288"/>
            <a:ext cx="1785063" cy="1013113"/>
          </a:xfrm>
          <a:prstGeom prst="ellipse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7037124" y="4010906"/>
            <a:ext cx="760541" cy="112465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772238" y="2787655"/>
            <a:ext cx="2962" cy="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36134" y="1286158"/>
            <a:ext cx="1217683" cy="2353599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751110" y="353718"/>
            <a:ext cx="1599303" cy="888994"/>
          </a:xfrm>
          <a:prstGeom prst="ellipse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Allergy to certain drug and products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>
          <a:xfrm>
            <a:off x="2686543" y="279391"/>
            <a:ext cx="1728439" cy="1037649"/>
          </a:xfrm>
          <a:prstGeom prst="ellipse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1831944" y="4069500"/>
            <a:ext cx="1709198" cy="858982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Gland Problems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3550761" y="4131708"/>
            <a:ext cx="1102596" cy="315628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663708" y="4347459"/>
            <a:ext cx="1777964" cy="1369849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used </a:t>
            </a:r>
            <a:r>
              <a:rPr lang="en-US" dirty="0" smtClean="0"/>
              <a:t>products and drugs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7027495" y="4244704"/>
            <a:ext cx="1650226" cy="630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667013" y="4260624"/>
            <a:ext cx="986344" cy="769465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419792" y="4964679"/>
            <a:ext cx="1630219" cy="84974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1739965" y="4010906"/>
            <a:ext cx="1875716" cy="997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724480" y="4434648"/>
            <a:ext cx="1656419" cy="118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56727" y="3394364"/>
            <a:ext cx="2382982" cy="11822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04509" y="3528291"/>
            <a:ext cx="2087418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Dependent</a:t>
            </a:r>
            <a:endParaRPr lang="en-US" sz="24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153564" y="2804968"/>
            <a:ext cx="766618" cy="997527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353893" y="2317750"/>
            <a:ext cx="1583446" cy="577850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11" name="Straight Connector 10"/>
          <p:cNvCxnSpPr>
            <a:endCxn id="15" idx="4"/>
          </p:cNvCxnSpPr>
          <p:nvPr/>
        </p:nvCxnSpPr>
        <p:spPr>
          <a:xfrm flipV="1">
            <a:off x="6643257" y="2238024"/>
            <a:ext cx="496452" cy="120115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35701" y="1452933"/>
            <a:ext cx="1808016" cy="785091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6017479" y="1319005"/>
            <a:ext cx="460096" cy="205726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88791" y="753745"/>
            <a:ext cx="1654466" cy="654629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Birth date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3605725" y="1527301"/>
            <a:ext cx="1475992" cy="1848964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39583" y="893916"/>
            <a:ext cx="2058553" cy="695326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8373367" y="1320223"/>
            <a:ext cx="766618" cy="997527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875149" y="1858843"/>
            <a:ext cx="1392072" cy="612951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937339" y="656729"/>
            <a:ext cx="1721426" cy="796204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948197" y="1419469"/>
            <a:ext cx="1776841" cy="842819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3629491" y="2471794"/>
            <a:ext cx="1135120" cy="1348288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876630" y="1915974"/>
            <a:ext cx="1775612" cy="888994"/>
          </a:xfrm>
          <a:prstGeom prst="ellipse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Allergy to certain drug and products</a:t>
            </a:r>
            <a:endParaRPr lang="en-US" sz="1400" dirty="0"/>
          </a:p>
        </p:txBody>
      </p:sp>
      <p:sp>
        <p:nvSpPr>
          <p:cNvPr id="36" name="Oval 35"/>
          <p:cNvSpPr/>
          <p:nvPr/>
        </p:nvSpPr>
        <p:spPr>
          <a:xfrm>
            <a:off x="1733699" y="1778740"/>
            <a:ext cx="2030118" cy="1133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33035" y="3262646"/>
            <a:ext cx="1626770" cy="84974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38" name="Straight Connector 37"/>
          <p:cNvCxnSpPr>
            <a:stCxn id="5" idx="1"/>
          </p:cNvCxnSpPr>
          <p:nvPr/>
        </p:nvCxnSpPr>
        <p:spPr>
          <a:xfrm flipH="1" flipV="1">
            <a:off x="3649859" y="3749461"/>
            <a:ext cx="1106868" cy="236031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1321048" y="3026149"/>
            <a:ext cx="966085" cy="332985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376674" y="3999501"/>
            <a:ext cx="854832" cy="225786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22198" y="2495625"/>
            <a:ext cx="1630219" cy="84974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0" y="3749461"/>
            <a:ext cx="1630219" cy="84974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Street Address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033035" y="4246641"/>
            <a:ext cx="1607877" cy="858982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diseases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3649859" y="4193278"/>
            <a:ext cx="1093013" cy="405931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876630" y="4170663"/>
            <a:ext cx="1887187" cy="10109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71878" y="3068274"/>
            <a:ext cx="1709198" cy="858982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Gland Problems</a:t>
            </a:r>
            <a:endParaRPr lang="en-US" dirty="0"/>
          </a:p>
        </p:txBody>
      </p:sp>
      <p:cxnSp>
        <p:nvCxnSpPr>
          <p:cNvPr id="56" name="Straight Connector 55"/>
          <p:cNvCxnSpPr>
            <a:stCxn id="5" idx="3"/>
          </p:cNvCxnSpPr>
          <p:nvPr/>
        </p:nvCxnSpPr>
        <p:spPr>
          <a:xfrm flipV="1">
            <a:off x="7139709" y="3518900"/>
            <a:ext cx="1418314" cy="466592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454772" y="2975326"/>
            <a:ext cx="1963845" cy="1024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45236" y="4193278"/>
            <a:ext cx="1547091" cy="858982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ormonal </a:t>
            </a:r>
            <a:r>
              <a:rPr lang="en-US" sz="1400" dirty="0"/>
              <a:t>P</a:t>
            </a:r>
            <a:r>
              <a:rPr lang="en-US" sz="1400" dirty="0" smtClean="0"/>
              <a:t>roblems</a:t>
            </a:r>
            <a:endParaRPr lang="en-US" sz="14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7153564" y="4246641"/>
            <a:ext cx="1491672" cy="329978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8508267" y="4110028"/>
            <a:ext cx="1821030" cy="10253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7180312" y="4369439"/>
            <a:ext cx="1166318" cy="910938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546109" y="5175058"/>
            <a:ext cx="2152073" cy="847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688677" y="5258216"/>
            <a:ext cx="1904480" cy="66504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Current used </a:t>
            </a:r>
            <a:r>
              <a:rPr lang="en-US" sz="1200" dirty="0" smtClean="0"/>
              <a:t>products and drugs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003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37762" y="3843033"/>
            <a:ext cx="2495627" cy="9537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289196" y="2601159"/>
            <a:ext cx="741839" cy="1190137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40539" y="2678186"/>
            <a:ext cx="13716" cy="1164846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4074270" y="2365744"/>
            <a:ext cx="873107" cy="1478999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3751746" y="3373126"/>
            <a:ext cx="871473" cy="107069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160882" y="4155888"/>
            <a:ext cx="1426467" cy="523333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4677412" y="1792932"/>
            <a:ext cx="1773924" cy="858982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picture of the skin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66831" y="1721179"/>
            <a:ext cx="1995086" cy="10024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7146624" y="4082473"/>
            <a:ext cx="1341492" cy="458947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88116" y="3454342"/>
            <a:ext cx="1529766" cy="858982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 </a:t>
            </a:r>
            <a:r>
              <a:rPr lang="en-US" dirty="0"/>
              <a:t>of </a:t>
            </a:r>
            <a:r>
              <a:rPr lang="en-US" dirty="0" smtClean="0"/>
              <a:t>visit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679082" y="1705839"/>
            <a:ext cx="1809034" cy="8694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Treatment’s drugs and products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6625367" y="1652511"/>
            <a:ext cx="1945978" cy="992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39236" y="1652510"/>
            <a:ext cx="1764145" cy="7019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Date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342566" y="2795129"/>
            <a:ext cx="1764145" cy="7019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Date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9190182" y="4082473"/>
            <a:ext cx="55318" cy="3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439450" y="3657283"/>
            <a:ext cx="1726631" cy="88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Description of the treatment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4793673" y="3965378"/>
            <a:ext cx="2198253" cy="6573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Treatment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680365" y="5326700"/>
            <a:ext cx="651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 of visit+ patient serial number=composite primary key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8936082" y="3861505"/>
            <a:ext cx="61883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912891" y="4155888"/>
            <a:ext cx="61883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93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2640" y="3754583"/>
            <a:ext cx="2885440" cy="11730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75564" y="3029527"/>
            <a:ext cx="443345" cy="701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916218" y="2318327"/>
            <a:ext cx="2087419" cy="711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91345" y="1444138"/>
            <a:ext cx="1468582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62400" y="2473872"/>
            <a:ext cx="199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total cost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7445" y="1513472"/>
            <a:ext cx="27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274195" y="1444139"/>
            <a:ext cx="1893223" cy="6557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380509" y="2363232"/>
            <a:ext cx="960583" cy="204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90910" y="943581"/>
            <a:ext cx="110835" cy="66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4"/>
          </p:cNvCxnSpPr>
          <p:nvPr/>
        </p:nvCxnSpPr>
        <p:spPr>
          <a:xfrm>
            <a:off x="4225636" y="1952138"/>
            <a:ext cx="288637" cy="41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21747" y="1598013"/>
            <a:ext cx="23460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Treatment cost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5394901" y="2099935"/>
            <a:ext cx="460376" cy="262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742472" y="3887036"/>
            <a:ext cx="2593047" cy="91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75564" y="4138757"/>
            <a:ext cx="1489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payment</a:t>
            </a:r>
            <a:endParaRPr lang="en-US" sz="2100" b="1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6640946" y="2692400"/>
            <a:ext cx="857134" cy="1066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335520" y="2099935"/>
            <a:ext cx="1615440" cy="7740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767783" y="2323068"/>
            <a:ext cx="153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FFFFFF"/>
      </a:accent6>
      <a:hlink>
        <a:srgbClr val="FFFFFF"/>
      </a:hlink>
      <a:folHlink>
        <a:srgbClr val="FFFFFF"/>
      </a:folHlink>
    </a:clrScheme>
    <a:fontScheme name="Heritage and Histor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panic Heritage Template_LW.pot  -  AutoRecovered" id="{0019F9B1-4944-4C3D-BD71-31454C82D899}" vid="{3EED11B8-4CEA-4EF8-BEA8-9CD170BA1D8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65C0B3-7604-4D93-9F1C-981C40B442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480248-08AD-4620-9429-5404D9635227}">
  <ds:schemaRefs>
    <ds:schemaRef ds:uri="230e9df3-be65-4c73-a93b-d1236ebd677e"/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AD7087E-F9AD-4FB2-8304-C563CC8DFA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</Words>
  <Application>Microsoft Office PowerPoint</Application>
  <PresentationFormat>Widescreen</PresentationFormat>
  <Paragraphs>72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Segoe UI</vt:lpstr>
      <vt:lpstr>Wingdings</vt:lpstr>
      <vt:lpstr>2_Office Theme</vt:lpstr>
      <vt:lpstr>Demaidi Pharmacy</vt:lpstr>
      <vt:lpstr>Who are we?</vt:lpstr>
      <vt:lpstr>Contents:</vt:lpstr>
      <vt:lpstr>Let’s talk more about the pharmacy and what it offers!</vt:lpstr>
      <vt:lpstr>The Problem Statement: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&amp; answers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2021-01-14T05:24:35Z</dcterms:created>
  <dcterms:modified xsi:type="dcterms:W3CDTF">2023-05-24T11:29:27Z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