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09"/>
  </p:normalViewPr>
  <p:slideViewPr>
    <p:cSldViewPr snapToGrid="0" snapToObjects="1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3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6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0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8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6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7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3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9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08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9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2784-F2F3-EF4B-BF37-6F5D71535D3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9F36-ED74-3146-A5F4-A2C980C03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10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5B45D-519C-6E49-8ABA-FC06B58E5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Material</a:t>
            </a:r>
            <a:r>
              <a:rPr lang="ru-RU" dirty="0"/>
              <a:t> </a:t>
            </a:r>
            <a:r>
              <a:rPr lang="ru-RU" dirty="0" err="1"/>
              <a:t>supply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3AC01-664B-3447-8292-F5349CB84935}"/>
              </a:ext>
            </a:extLst>
          </p:cNvPr>
          <p:cNvSpPr txBox="1"/>
          <p:nvPr/>
        </p:nvSpPr>
        <p:spPr>
          <a:xfrm>
            <a:off x="2964873" y="4488873"/>
            <a:ext cx="684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 : </a:t>
            </a:r>
            <a:r>
              <a:rPr lang="ru-RU" dirty="0" err="1"/>
              <a:t>Рахимжанов</a:t>
            </a:r>
            <a:r>
              <a:rPr lang="ru-RU" dirty="0"/>
              <a:t> </a:t>
            </a:r>
            <a:r>
              <a:rPr lang="ru-RU" dirty="0" err="1"/>
              <a:t>Аят</a:t>
            </a:r>
            <a:r>
              <a:rPr lang="ru-RU" dirty="0"/>
              <a:t> </a:t>
            </a:r>
            <a:r>
              <a:rPr lang="ru-RU" dirty="0" err="1"/>
              <a:t>мейрамович</a:t>
            </a:r>
            <a:endParaRPr lang="ru-RU" dirty="0"/>
          </a:p>
          <a:p>
            <a:r>
              <a:rPr lang="ru-RU" dirty="0"/>
              <a:t>Группа </a:t>
            </a:r>
            <a:r>
              <a:rPr lang="en-US" dirty="0"/>
              <a:t>: </a:t>
            </a:r>
            <a:r>
              <a:rPr lang="ru-RU" dirty="0"/>
              <a:t>ИС-Б18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CDAF6-7D90-5E4D-BDE4-F458AC590CB3}"/>
              </a:ext>
            </a:extLst>
          </p:cNvPr>
          <p:cNvSpPr txBox="1"/>
          <p:nvPr/>
        </p:nvSpPr>
        <p:spPr>
          <a:xfrm>
            <a:off x="4205721" y="1039381"/>
            <a:ext cx="59990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dirty="0"/>
              <a:t>ИФТЭ 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69557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80889-878F-4700-88E4-A1E44158AA26}"/>
              </a:ext>
            </a:extLst>
          </p:cNvPr>
          <p:cNvSpPr txBox="1"/>
          <p:nvPr/>
        </p:nvSpPr>
        <p:spPr>
          <a:xfrm>
            <a:off x="1999084" y="2457072"/>
            <a:ext cx="73035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Класс </a:t>
            </a:r>
            <a:r>
              <a:rPr lang="ru-RU" sz="2800" dirty="0" err="1"/>
              <a:t>Ssave_toFile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Данный класс сохраняет все данные о сотрудниках, поставщике и товарах в файл, нужно только указать путь к такому файлу</a:t>
            </a:r>
          </a:p>
        </p:txBody>
      </p:sp>
    </p:spTree>
    <p:extLst>
      <p:ext uri="{BB962C8B-B14F-4D97-AF65-F5344CB8AC3E}">
        <p14:creationId xmlns:p14="http://schemas.microsoft.com/office/powerpoint/2010/main" val="380725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39D47C-1782-6942-9C31-51A8F1B902B9}"/>
              </a:ext>
            </a:extLst>
          </p:cNvPr>
          <p:cNvSpPr txBox="1"/>
          <p:nvPr/>
        </p:nvSpPr>
        <p:spPr>
          <a:xfrm>
            <a:off x="1371600" y="692727"/>
            <a:ext cx="90331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           Программа и методика испытаний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/>
              <a:t>1) Ввод начальных данных </a:t>
            </a:r>
          </a:p>
          <a:p>
            <a:r>
              <a:rPr lang="ru-RU" sz="2400" dirty="0"/>
              <a:t>2) Обработка и запись входных данных</a:t>
            </a:r>
          </a:p>
          <a:p>
            <a:r>
              <a:rPr lang="ru-RU" sz="2400" dirty="0"/>
              <a:t>3) Сохранение данных в файл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0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A67CAF-CACE-134A-B902-6CBACED4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982"/>
            <a:ext cx="9905999" cy="476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Ввод начального кол-ва сотрудников и поставщика</a:t>
            </a:r>
          </a:p>
          <a:p>
            <a:r>
              <a:rPr lang="ru-RU" dirty="0"/>
              <a:t>Добавление нового сотрудника </a:t>
            </a:r>
          </a:p>
          <a:p>
            <a:r>
              <a:rPr lang="ru-RU" dirty="0"/>
              <a:t>Поставщик(Изменение его данных)</a:t>
            </a:r>
          </a:p>
          <a:p>
            <a:r>
              <a:rPr lang="ru-RU" dirty="0"/>
              <a:t>Вывод списка всех сотрудников</a:t>
            </a:r>
          </a:p>
          <a:p>
            <a:r>
              <a:rPr lang="ru-RU" dirty="0"/>
              <a:t>Поиск сотрудника</a:t>
            </a:r>
          </a:p>
          <a:p>
            <a:r>
              <a:rPr lang="ru-RU" dirty="0"/>
              <a:t>Состояние склада</a:t>
            </a:r>
          </a:p>
          <a:p>
            <a:r>
              <a:rPr lang="ru-RU" dirty="0"/>
              <a:t>Сборка продукта бытовой техники</a:t>
            </a:r>
          </a:p>
          <a:p>
            <a:r>
              <a:rPr lang="ru-RU" dirty="0" err="1"/>
              <a:t>Удалние</a:t>
            </a:r>
            <a:r>
              <a:rPr lang="ru-RU" dirty="0"/>
              <a:t> сотрудника</a:t>
            </a:r>
          </a:p>
          <a:p>
            <a:r>
              <a:rPr lang="ru-RU" dirty="0"/>
              <a:t>Определение зарплаты сотрудникам и цены на собранные продукты</a:t>
            </a:r>
          </a:p>
          <a:p>
            <a:r>
              <a:rPr lang="ru-RU" dirty="0"/>
              <a:t>Продажа собранных товаров</a:t>
            </a:r>
          </a:p>
          <a:p>
            <a:r>
              <a:rPr lang="ru-RU" dirty="0"/>
              <a:t>Сохранение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D10B1-0266-9B49-8AE7-40368645420B}"/>
              </a:ext>
            </a:extLst>
          </p:cNvPr>
          <p:cNvSpPr txBox="1"/>
          <p:nvPr/>
        </p:nvSpPr>
        <p:spPr>
          <a:xfrm>
            <a:off x="3621375" y="623454"/>
            <a:ext cx="990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Руководство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09641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79F0-4AA3-DB4A-BF93-A99A0F86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68D54-DA26-154E-A30F-1F8CC159D640}"/>
              </a:ext>
            </a:extLst>
          </p:cNvPr>
          <p:cNvSpPr txBox="1"/>
          <p:nvPr/>
        </p:nvSpPr>
        <p:spPr>
          <a:xfrm>
            <a:off x="668973" y="2967335"/>
            <a:ext cx="976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              				 ИС полностью соответствует ТЗ</a:t>
            </a:r>
          </a:p>
        </p:txBody>
      </p:sp>
    </p:spTree>
    <p:extLst>
      <p:ext uri="{BB962C8B-B14F-4D97-AF65-F5344CB8AC3E}">
        <p14:creationId xmlns:p14="http://schemas.microsoft.com/office/powerpoint/2010/main" val="873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0BD257-6BC9-BD4A-87BF-5C859F54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1)Хранение данных о сотрудниках,  поставщике и товарах в памяти на протяжении работы с ней и до записи в файл .</a:t>
            </a:r>
          </a:p>
          <a:p>
            <a:r>
              <a:rPr lang="ru-RU" dirty="0"/>
              <a:t>2)Работа с файлом/множеством файлов .</a:t>
            </a:r>
          </a:p>
          <a:p>
            <a:r>
              <a:rPr lang="ru-RU" dirty="0"/>
              <a:t>3)Пользовательский интерфейс позволяющий простое использование ИС.</a:t>
            </a:r>
          </a:p>
          <a:p>
            <a:r>
              <a:rPr lang="ru-RU" dirty="0"/>
              <a:t>4)Изменение данных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F6D5F-69EC-0949-9E71-2E9656ED4172}"/>
              </a:ext>
            </a:extLst>
          </p:cNvPr>
          <p:cNvSpPr txBox="1"/>
          <p:nvPr/>
        </p:nvSpPr>
        <p:spPr>
          <a:xfrm>
            <a:off x="1141412" y="651164"/>
            <a:ext cx="99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Функции выполняемые ИС</a:t>
            </a:r>
          </a:p>
        </p:txBody>
      </p:sp>
    </p:spTree>
    <p:extLst>
      <p:ext uri="{BB962C8B-B14F-4D97-AF65-F5344CB8AC3E}">
        <p14:creationId xmlns:p14="http://schemas.microsoft.com/office/powerpoint/2010/main" val="10838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BC6893-2733-9943-8222-D8F47E8B4D1D}"/>
              </a:ext>
            </a:extLst>
          </p:cNvPr>
          <p:cNvSpPr txBox="1"/>
          <p:nvPr/>
        </p:nvSpPr>
        <p:spPr>
          <a:xfrm>
            <a:off x="1141410" y="249382"/>
            <a:ext cx="990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Описание классов ИС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185DD-4666-B74E-BF40-CDA666C1E664}"/>
              </a:ext>
            </a:extLst>
          </p:cNvPr>
          <p:cNvSpPr txBox="1"/>
          <p:nvPr/>
        </p:nvSpPr>
        <p:spPr>
          <a:xfrm>
            <a:off x="1141409" y="675183"/>
            <a:ext cx="9905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MSM </a:t>
            </a:r>
            <a:r>
              <a:rPr lang="ru-RU" sz="2400" dirty="0"/>
              <a:t>состоит из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1)</a:t>
            </a:r>
            <a:r>
              <a:rPr lang="ru-RU" sz="2400" dirty="0" err="1"/>
              <a:t>Роботники</a:t>
            </a:r>
            <a:r>
              <a:rPr lang="en-US" sz="2400" dirty="0"/>
              <a:t>:</a:t>
            </a:r>
          </a:p>
          <a:p>
            <a:r>
              <a:rPr lang="ru-RU" sz="2400" dirty="0"/>
              <a:t>Класс сотрудников</a:t>
            </a:r>
            <a:r>
              <a:rPr lang="en-US" sz="2400" dirty="0"/>
              <a:t>: Worker</a:t>
            </a:r>
          </a:p>
          <a:p>
            <a:endParaRPr lang="ru-RU" sz="2400" dirty="0"/>
          </a:p>
          <a:p>
            <a:r>
              <a:rPr lang="ru-RU" sz="2400" dirty="0"/>
              <a:t>2)Поставщик</a:t>
            </a:r>
            <a:r>
              <a:rPr lang="en-US" sz="2400" dirty="0"/>
              <a:t>:</a:t>
            </a:r>
          </a:p>
          <a:p>
            <a:r>
              <a:rPr lang="ru-RU" sz="2400" dirty="0"/>
              <a:t>Класс поставщик</a:t>
            </a:r>
            <a:r>
              <a:rPr lang="en-US" sz="2400" dirty="0"/>
              <a:t>: Supplier</a:t>
            </a:r>
          </a:p>
          <a:p>
            <a:endParaRPr lang="en-US" sz="2400" dirty="0"/>
          </a:p>
          <a:p>
            <a:r>
              <a:rPr lang="ru-RU" sz="2400" dirty="0"/>
              <a:t>3)Материалы</a:t>
            </a:r>
            <a:r>
              <a:rPr lang="en-US" sz="2400" dirty="0"/>
              <a:t>:</a:t>
            </a:r>
          </a:p>
          <a:p>
            <a:r>
              <a:rPr lang="ru-RU" sz="2400" dirty="0"/>
              <a:t>Производный класс</a:t>
            </a:r>
            <a:r>
              <a:rPr lang="en-US" sz="2400" dirty="0"/>
              <a:t>: Storage</a:t>
            </a:r>
            <a:r>
              <a:rPr lang="ru-RU" sz="2400" dirty="0"/>
              <a:t> (Склад)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4)</a:t>
            </a:r>
            <a:r>
              <a:rPr lang="ru-RU" sz="2400" dirty="0"/>
              <a:t>Обращение к другим классам</a:t>
            </a:r>
            <a:r>
              <a:rPr lang="en-US" sz="2400" dirty="0"/>
              <a:t>:</a:t>
            </a:r>
          </a:p>
          <a:p>
            <a:r>
              <a:rPr lang="ru-RU" sz="2400" dirty="0"/>
              <a:t>Класс: </a:t>
            </a:r>
            <a:r>
              <a:rPr lang="en-US" sz="2400" dirty="0" err="1"/>
              <a:t>Second_Window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4) Сохранение данных</a:t>
            </a:r>
            <a:r>
              <a:rPr lang="en-US" sz="2400" dirty="0"/>
              <a:t>:</a:t>
            </a:r>
          </a:p>
          <a:p>
            <a:r>
              <a:rPr lang="ru-RU" sz="2400" dirty="0"/>
              <a:t>Класс сохранения в файл</a:t>
            </a:r>
            <a:r>
              <a:rPr lang="en-US" sz="2400" dirty="0"/>
              <a:t>: </a:t>
            </a:r>
            <a:r>
              <a:rPr lang="en-US" sz="2400" dirty="0" err="1"/>
              <a:t>Save_Data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557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F31D-C2F0-9243-B2CA-99D8C63DE4F8}"/>
              </a:ext>
            </a:extLst>
          </p:cNvPr>
          <p:cNvSpPr txBox="1"/>
          <p:nvPr/>
        </p:nvSpPr>
        <p:spPr>
          <a:xfrm>
            <a:off x="1141412" y="720436"/>
            <a:ext cx="990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Класс  </a:t>
            </a:r>
            <a:r>
              <a:rPr lang="en-US" sz="3000" dirty="0"/>
              <a:t>Worker</a:t>
            </a:r>
            <a:endParaRPr lang="ru-RU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33E32-5AD4-BB48-BBCC-BAFF847A9569}"/>
              </a:ext>
            </a:extLst>
          </p:cNvPr>
          <p:cNvSpPr txBox="1"/>
          <p:nvPr/>
        </p:nvSpPr>
        <p:spPr>
          <a:xfrm>
            <a:off x="1141412" y="1717964"/>
            <a:ext cx="9905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Данный класс включает в себя методы</a:t>
            </a:r>
            <a:r>
              <a:rPr lang="en-US" sz="2500" dirty="0"/>
              <a:t>:</a:t>
            </a:r>
          </a:p>
          <a:p>
            <a:pPr marL="342900" indent="-342900">
              <a:buAutoNum type="arabicParenR"/>
            </a:pPr>
            <a:r>
              <a:rPr lang="ru-RU" sz="2500" dirty="0"/>
              <a:t>Исходных данных о сотрудниках </a:t>
            </a:r>
          </a:p>
          <a:p>
            <a:pPr marL="342900" indent="-342900">
              <a:buAutoNum type="arabicParenR"/>
            </a:pPr>
            <a:r>
              <a:rPr lang="ru-RU" sz="2500" dirty="0"/>
              <a:t>Удаление сотрудников по ФИО или Удаление сотрудников по номеру телефона</a:t>
            </a:r>
          </a:p>
          <a:p>
            <a:pPr marL="342900" indent="-342900">
              <a:buAutoNum type="arabicParenR"/>
            </a:pPr>
            <a:r>
              <a:rPr lang="ru-RU" sz="2500" dirty="0"/>
              <a:t>Поиск сотрудника по ФИО или по номеру телефона</a:t>
            </a:r>
          </a:p>
          <a:p>
            <a:pPr marL="342900" indent="-342900">
              <a:buAutoNum type="arabicParenR"/>
            </a:pPr>
            <a:r>
              <a:rPr lang="ru-RU" sz="2500" dirty="0"/>
              <a:t>Установка зарплат</a:t>
            </a:r>
            <a:r>
              <a:rPr lang="en-US" sz="2500" dirty="0"/>
              <a:t> </a:t>
            </a:r>
            <a:r>
              <a:rPr lang="ru-RU" sz="2500" dirty="0"/>
              <a:t> </a:t>
            </a:r>
          </a:p>
          <a:p>
            <a:pPr marL="342900" indent="-342900">
              <a:buAutoNum type="arabicParenR"/>
            </a:pPr>
            <a:r>
              <a:rPr lang="ru-RU" sz="2500" dirty="0"/>
              <a:t>Вывод данных о всех сотрудника ФИО номер телефона заработная плата </a:t>
            </a:r>
          </a:p>
        </p:txBody>
      </p:sp>
    </p:spTree>
    <p:extLst>
      <p:ext uri="{BB962C8B-B14F-4D97-AF65-F5344CB8AC3E}">
        <p14:creationId xmlns:p14="http://schemas.microsoft.com/office/powerpoint/2010/main" val="87901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57B8C-701B-2447-A48F-1B6336F2CB97}"/>
              </a:ext>
            </a:extLst>
          </p:cNvPr>
          <p:cNvSpPr txBox="1"/>
          <p:nvPr/>
        </p:nvSpPr>
        <p:spPr>
          <a:xfrm>
            <a:off x="1087582" y="762000"/>
            <a:ext cx="10016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Класс </a:t>
            </a:r>
            <a:r>
              <a:rPr lang="en-US" sz="3000" dirty="0"/>
              <a:t>Supplier </a:t>
            </a:r>
            <a:endParaRPr lang="ru-RU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5086B-1143-A245-98FD-39605B71752B}"/>
              </a:ext>
            </a:extLst>
          </p:cNvPr>
          <p:cNvSpPr txBox="1"/>
          <p:nvPr/>
        </p:nvSpPr>
        <p:spPr>
          <a:xfrm>
            <a:off x="1087582" y="1593273"/>
            <a:ext cx="1000991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Данный класс включает в себя методы</a:t>
            </a:r>
            <a:r>
              <a:rPr lang="en-US" sz="2500" dirty="0"/>
              <a:t>: </a:t>
            </a:r>
          </a:p>
          <a:p>
            <a:r>
              <a:rPr lang="en-US" sz="2500" dirty="0"/>
              <a:t>1)</a:t>
            </a:r>
            <a:r>
              <a:rPr lang="ru-RU" sz="2500" dirty="0"/>
              <a:t> Записи данных поставщика ФИО номер телефона</a:t>
            </a:r>
            <a:r>
              <a:rPr lang="en-US" sz="2500" dirty="0"/>
              <a:t> _supplier</a:t>
            </a:r>
            <a:endParaRPr lang="ru-RU" sz="2500" dirty="0"/>
          </a:p>
          <a:p>
            <a:r>
              <a:rPr lang="ru-RU" sz="2500" dirty="0"/>
              <a:t>2) Вывод всех данных о поставщике ФИО и номер телефона</a:t>
            </a:r>
            <a:r>
              <a:rPr lang="en-US" sz="2500" dirty="0"/>
              <a:t> _Print</a:t>
            </a:r>
            <a:endParaRPr lang="ru-RU" sz="2500" dirty="0"/>
          </a:p>
          <a:p>
            <a:r>
              <a:rPr lang="ru-RU" sz="2500" dirty="0"/>
              <a:t>3) Установки стоимости комплектов деталей</a:t>
            </a:r>
            <a:r>
              <a:rPr lang="en-US" sz="2500" dirty="0"/>
              <a:t>. </a:t>
            </a:r>
            <a:r>
              <a:rPr lang="en-US" sz="2500" dirty="0" err="1"/>
              <a:t>Set_Cost_KitD_Sup</a:t>
            </a:r>
            <a:endParaRPr lang="ru-RU" sz="2500" dirty="0"/>
          </a:p>
          <a:p>
            <a:r>
              <a:rPr lang="ru-RU" sz="2500" dirty="0"/>
              <a:t>4) Возвращения стоимости комплектов деталей </a:t>
            </a:r>
            <a:r>
              <a:rPr lang="en-US" sz="2500" dirty="0" err="1"/>
              <a:t>Get_Cost_KitD_Sup</a:t>
            </a:r>
            <a:r>
              <a:rPr lang="en-US" sz="2500" dirty="0"/>
              <a:t>(_</a:t>
            </a:r>
            <a:r>
              <a:rPr lang="en-US" sz="2500" dirty="0" err="1"/>
              <a:t>ElCoffee</a:t>
            </a:r>
            <a:r>
              <a:rPr lang="en-US" sz="2500" dirty="0"/>
              <a:t>()) (_</a:t>
            </a:r>
            <a:r>
              <a:rPr lang="en-US" sz="2500" dirty="0" err="1"/>
              <a:t>ElBlender</a:t>
            </a:r>
            <a:r>
              <a:rPr lang="en-US" sz="2500" dirty="0"/>
              <a:t>()) (_</a:t>
            </a:r>
            <a:r>
              <a:rPr lang="en-US" sz="2500" dirty="0" err="1"/>
              <a:t>ElMyasoR</a:t>
            </a:r>
            <a:r>
              <a:rPr lang="en-US" sz="2500" dirty="0"/>
              <a:t>)</a:t>
            </a:r>
          </a:p>
          <a:p>
            <a:r>
              <a:rPr lang="en-US" sz="2500" dirty="0"/>
              <a:t>5) </a:t>
            </a:r>
            <a:r>
              <a:rPr lang="ru-RU" sz="2500" dirty="0"/>
              <a:t>Изменение некоторых данных поставщика </a:t>
            </a:r>
            <a:r>
              <a:rPr lang="en-US" sz="2800" b="1" dirty="0">
                <a:effectLst/>
              </a:rPr>
              <a:t>_</a:t>
            </a:r>
            <a:r>
              <a:rPr lang="en-US" sz="2800" b="1" dirty="0" err="1">
                <a:effectLst/>
              </a:rPr>
              <a:t>supplierDataChange</a:t>
            </a:r>
            <a:r>
              <a:rPr lang="en-US" sz="2800" dirty="0"/>
              <a:t>();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136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B4D4A-3EDD-C64F-9EE1-44FFF58E8683}"/>
              </a:ext>
            </a:extLst>
          </p:cNvPr>
          <p:cNvSpPr txBox="1"/>
          <p:nvPr/>
        </p:nvSpPr>
        <p:spPr>
          <a:xfrm>
            <a:off x="1537855" y="734291"/>
            <a:ext cx="89361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Класс </a:t>
            </a:r>
            <a:r>
              <a:rPr lang="en-US" sz="3200" dirty="0"/>
              <a:t>Storage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sz="2400" dirty="0"/>
              <a:t>Данный класс включает в себя методы</a:t>
            </a:r>
            <a:r>
              <a:rPr lang="en-US" sz="2400" dirty="0"/>
              <a:t>:</a:t>
            </a:r>
          </a:p>
          <a:p>
            <a:r>
              <a:rPr lang="ru-RU" sz="2400" dirty="0"/>
              <a:t>1)Установки Количества комплектов и </a:t>
            </a:r>
            <a:r>
              <a:rPr lang="ru-RU" sz="2400" i="1" dirty="0">
                <a:effectLst/>
              </a:rPr>
              <a:t>Кол-ва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деталей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заказанных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за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все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время</a:t>
            </a:r>
            <a:r>
              <a:rPr lang="ru-RU" sz="2400" dirty="0"/>
              <a:t> </a:t>
            </a:r>
            <a:r>
              <a:rPr lang="en-US" sz="2400" dirty="0" err="1"/>
              <a:t>Set_kit</a:t>
            </a:r>
            <a:r>
              <a:rPr lang="ru-RU" sz="2400" dirty="0"/>
              <a:t>(</a:t>
            </a:r>
            <a:r>
              <a:rPr lang="en-US" sz="2400" dirty="0" err="1">
                <a:effectLst/>
              </a:rPr>
              <a:t>kit_elekCoffee</a:t>
            </a:r>
            <a:r>
              <a:rPr lang="ru-RU" sz="2400" dirty="0"/>
              <a:t>) (</a:t>
            </a:r>
            <a:r>
              <a:rPr lang="en-US" sz="2400" dirty="0" err="1">
                <a:effectLst/>
              </a:rPr>
              <a:t>kit_elekBlender</a:t>
            </a:r>
            <a:r>
              <a:rPr lang="ru-RU" sz="2400" dirty="0"/>
              <a:t>)</a:t>
            </a:r>
            <a:r>
              <a:rPr lang="en-US" sz="2400" dirty="0"/>
              <a:t> (</a:t>
            </a:r>
            <a:r>
              <a:rPr lang="en-US" sz="2400" dirty="0" err="1">
                <a:effectLst/>
              </a:rPr>
              <a:t>kit_elekMyasoR</a:t>
            </a:r>
            <a:r>
              <a:rPr lang="en-US" sz="2400" dirty="0"/>
              <a:t>)</a:t>
            </a:r>
          </a:p>
          <a:p>
            <a:r>
              <a:rPr lang="en-US" sz="2400" dirty="0"/>
              <a:t>2)</a:t>
            </a:r>
            <a:r>
              <a:rPr lang="ru-RU" sz="2400" dirty="0"/>
              <a:t>Взятия кол-ва комплектов</a:t>
            </a:r>
            <a:r>
              <a:rPr lang="en-US" sz="2400" dirty="0"/>
              <a:t> </a:t>
            </a:r>
            <a:r>
              <a:rPr lang="ru-RU" sz="2400" dirty="0"/>
              <a:t>деталей </a:t>
            </a:r>
            <a:r>
              <a:rPr lang="en-US" sz="2400" dirty="0" err="1"/>
              <a:t>Get_kit</a:t>
            </a:r>
            <a:r>
              <a:rPr lang="ru-RU" sz="2400" dirty="0"/>
              <a:t>(</a:t>
            </a:r>
            <a:r>
              <a:rPr lang="en-US" sz="2400" dirty="0"/>
              <a:t>_</a:t>
            </a:r>
            <a:r>
              <a:rPr lang="en-US" sz="2400" dirty="0" err="1"/>
              <a:t>ElCoffee</a:t>
            </a:r>
            <a:r>
              <a:rPr lang="ru-RU" sz="2400" dirty="0"/>
              <a:t>) (_</a:t>
            </a:r>
            <a:r>
              <a:rPr lang="en-US" sz="2400" dirty="0" err="1"/>
              <a:t>ElBlender</a:t>
            </a:r>
            <a:r>
              <a:rPr lang="ru-RU" sz="2400" dirty="0"/>
              <a:t>)</a:t>
            </a:r>
            <a:r>
              <a:rPr lang="en-US" sz="2400" dirty="0"/>
              <a:t> (_</a:t>
            </a:r>
            <a:r>
              <a:rPr lang="en-US" sz="2400" dirty="0" err="1"/>
              <a:t>ElMyasoR</a:t>
            </a:r>
            <a:r>
              <a:rPr lang="en-US" sz="2400" dirty="0"/>
              <a:t>)</a:t>
            </a:r>
          </a:p>
          <a:p>
            <a:r>
              <a:rPr lang="en-US" sz="2400" dirty="0"/>
              <a:t>3)</a:t>
            </a:r>
            <a:r>
              <a:rPr lang="ru-RU" sz="2400" dirty="0"/>
              <a:t>Возвращение </a:t>
            </a:r>
            <a:r>
              <a:rPr lang="ru-RU" sz="2400" i="1" dirty="0">
                <a:effectLst/>
              </a:rPr>
              <a:t>стоимости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заказанных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деталей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за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все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время </a:t>
            </a:r>
          </a:p>
          <a:p>
            <a:r>
              <a:rPr lang="en-US" sz="2400" b="1" dirty="0" err="1">
                <a:effectLst/>
              </a:rPr>
              <a:t>get_Total_costOrder_elCoffee</a:t>
            </a:r>
            <a:r>
              <a:rPr lang="en-US" sz="2400" dirty="0"/>
              <a:t>()</a:t>
            </a:r>
            <a:r>
              <a:rPr lang="en-US" sz="2400" i="1" dirty="0"/>
              <a:t>,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get_Total_costOrder_elBlender</a:t>
            </a:r>
            <a:r>
              <a:rPr lang="en-US" sz="2400" dirty="0"/>
              <a:t>(</a:t>
            </a:r>
            <a:r>
              <a:rPr lang="en-US" sz="2400" i="1" dirty="0"/>
              <a:t>),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get_Total_costOrder_elMyasoR</a:t>
            </a:r>
            <a:r>
              <a:rPr lang="en-US" sz="2400" dirty="0"/>
              <a:t>()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F6C26-F61F-49D5-A4F2-37C9EF87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//Кол-ва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деталей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заказанных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все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время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E28AD-9B1B-49AF-9212-C01B8558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//Кол-ва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деталей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заказанных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все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EC0C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A8ABB0"/>
                </a:solidFill>
                <a:effectLst/>
                <a:latin typeface="Arial" panose="020B0604020202020204" pitchFamily="34" charset="0"/>
              </a:rPr>
              <a:t>время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A5A03-0398-6849-AAEB-0B024A4317DA}"/>
              </a:ext>
            </a:extLst>
          </p:cNvPr>
          <p:cNvSpPr txBox="1"/>
          <p:nvPr/>
        </p:nvSpPr>
        <p:spPr>
          <a:xfrm>
            <a:off x="1801091" y="720436"/>
            <a:ext cx="86868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Класс </a:t>
            </a:r>
            <a:r>
              <a:rPr lang="en-US" sz="3200" dirty="0"/>
              <a:t>Storage </a:t>
            </a:r>
          </a:p>
          <a:p>
            <a:endParaRPr lang="en-US" dirty="0"/>
          </a:p>
          <a:p>
            <a:r>
              <a:rPr lang="ru-RU" sz="2400" dirty="0"/>
              <a:t>Данный класс включает в себя методы</a:t>
            </a:r>
            <a:r>
              <a:rPr lang="en-US" sz="2400" dirty="0"/>
              <a:t>:</a:t>
            </a:r>
          </a:p>
          <a:p>
            <a:pPr marL="342900" indent="-342900">
              <a:buAutoNum type="arabicParenR"/>
            </a:pPr>
            <a:r>
              <a:rPr lang="ru-RU" sz="2400" dirty="0"/>
              <a:t>Сборки продукта бытовой техники </a:t>
            </a:r>
            <a:r>
              <a:rPr lang="en-US" sz="2400" dirty="0"/>
              <a:t>collect(_</a:t>
            </a:r>
            <a:r>
              <a:rPr lang="en-US" sz="2400" dirty="0" err="1"/>
              <a:t>ElekCoffee</a:t>
            </a:r>
            <a:r>
              <a:rPr lang="en-US" sz="2400" dirty="0"/>
              <a:t>) (_</a:t>
            </a:r>
            <a:r>
              <a:rPr lang="en-US" sz="2400" dirty="0" err="1"/>
              <a:t>Elekblender</a:t>
            </a:r>
            <a:r>
              <a:rPr lang="en-US" sz="2400" dirty="0"/>
              <a:t>) (</a:t>
            </a:r>
            <a:r>
              <a:rPr lang="en-US" sz="2400" dirty="0" err="1"/>
              <a:t>ElekMyasoR</a:t>
            </a:r>
            <a:r>
              <a:rPr lang="en-US" sz="2400" dirty="0"/>
              <a:t>)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Продажи продуктов </a:t>
            </a:r>
            <a:r>
              <a:rPr lang="en-US" sz="2400" dirty="0"/>
              <a:t>Sell (_</a:t>
            </a:r>
            <a:r>
              <a:rPr lang="en-US" sz="2400" dirty="0" err="1"/>
              <a:t>ElekCoffee</a:t>
            </a:r>
            <a:r>
              <a:rPr lang="en-US" sz="2400" dirty="0"/>
              <a:t>) (_</a:t>
            </a:r>
            <a:r>
              <a:rPr lang="en-US" sz="2400" dirty="0" err="1"/>
              <a:t>Elekblender</a:t>
            </a:r>
            <a:r>
              <a:rPr lang="en-US" sz="2400" dirty="0"/>
              <a:t>) (</a:t>
            </a:r>
            <a:r>
              <a:rPr lang="en-US" sz="2400" dirty="0" err="1"/>
              <a:t>ElekMyasoR</a:t>
            </a:r>
            <a:r>
              <a:rPr lang="en-US" sz="2400" dirty="0"/>
              <a:t>)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Установка стоимости собранных продуктов </a:t>
            </a:r>
            <a:r>
              <a:rPr lang="en-US" sz="2400" dirty="0" err="1"/>
              <a:t>Set_Cost</a:t>
            </a:r>
            <a:r>
              <a:rPr lang="en-US" sz="2400" dirty="0"/>
              <a:t>(_</a:t>
            </a:r>
            <a:r>
              <a:rPr lang="en-US" sz="2400" dirty="0" err="1"/>
              <a:t>ElekCoffee</a:t>
            </a:r>
            <a:r>
              <a:rPr lang="en-US" sz="2400" dirty="0"/>
              <a:t>) (_</a:t>
            </a:r>
            <a:r>
              <a:rPr lang="en-US" sz="2400" dirty="0" err="1"/>
              <a:t>Elekblender</a:t>
            </a:r>
            <a:r>
              <a:rPr lang="en-US" sz="2400" dirty="0"/>
              <a:t>) (</a:t>
            </a:r>
            <a:r>
              <a:rPr lang="en-US" sz="2400" dirty="0" err="1"/>
              <a:t>ElekMyasoR</a:t>
            </a:r>
            <a:r>
              <a:rPr lang="en-US" sz="2400" dirty="0"/>
              <a:t>)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Взять </a:t>
            </a:r>
            <a:r>
              <a:rPr lang="ru-RU" sz="2400" dirty="0" err="1"/>
              <a:t>стоимоть</a:t>
            </a:r>
            <a:r>
              <a:rPr lang="ru-RU" sz="2400" dirty="0"/>
              <a:t> собранных Продуктов </a:t>
            </a:r>
            <a:r>
              <a:rPr lang="en-US" sz="2400" dirty="0" err="1"/>
              <a:t>Get_Cost</a:t>
            </a:r>
            <a:r>
              <a:rPr lang="en-US" sz="2400" dirty="0"/>
              <a:t>(_</a:t>
            </a:r>
            <a:r>
              <a:rPr lang="en-US" sz="2400" dirty="0" err="1"/>
              <a:t>ElekCoffee</a:t>
            </a:r>
            <a:r>
              <a:rPr lang="en-US" sz="2400" dirty="0"/>
              <a:t>) (_</a:t>
            </a:r>
            <a:r>
              <a:rPr lang="en-US" sz="2400" dirty="0" err="1"/>
              <a:t>Elekblender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ElekMyasoR</a:t>
            </a:r>
            <a:r>
              <a:rPr lang="en-US" sz="2400" dirty="0"/>
              <a:t>)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Взятие количества собранных </a:t>
            </a:r>
            <a:r>
              <a:rPr lang="ru-RU" sz="2400" dirty="0" err="1"/>
              <a:t>продуктоа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Возвращение кол-ва проданных продуктов </a:t>
            </a:r>
            <a:r>
              <a:rPr lang="en-US" sz="2400" b="1" dirty="0" err="1">
                <a:effectLst/>
              </a:rPr>
              <a:t>get_quantity_SEllelekCoffee</a:t>
            </a:r>
            <a:r>
              <a:rPr lang="ru-RU" sz="2400" b="1" dirty="0">
                <a:effectLst/>
              </a:rPr>
              <a:t>(), </a:t>
            </a:r>
            <a:r>
              <a:rPr lang="en-US" sz="2400" b="1" dirty="0" err="1">
                <a:effectLst/>
              </a:rPr>
              <a:t>get_quantity_SEllelekBlender</a:t>
            </a:r>
            <a:r>
              <a:rPr lang="en-US" sz="2400" dirty="0"/>
              <a:t>()</a:t>
            </a:r>
            <a:r>
              <a:rPr lang="ru-RU" sz="2400" dirty="0"/>
              <a:t>, </a:t>
            </a:r>
            <a:r>
              <a:rPr lang="en-US" sz="2400" b="1" dirty="0" err="1">
                <a:effectLst/>
              </a:rPr>
              <a:t>get_quantity_SEllelekMyasoR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336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8AF7C-8FF2-CC45-B567-3856A0C3F028}"/>
              </a:ext>
            </a:extLst>
          </p:cNvPr>
          <p:cNvSpPr txBox="1"/>
          <p:nvPr/>
        </p:nvSpPr>
        <p:spPr>
          <a:xfrm>
            <a:off x="1413164" y="782121"/>
            <a:ext cx="97258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Класс </a:t>
            </a:r>
            <a:r>
              <a:rPr lang="en-US" sz="3200" dirty="0"/>
              <a:t>Storage</a:t>
            </a:r>
          </a:p>
          <a:p>
            <a:endParaRPr lang="en-US" dirty="0"/>
          </a:p>
          <a:p>
            <a:r>
              <a:rPr lang="ru-RU" sz="2400" dirty="0"/>
              <a:t>Данный класс включает в себя методы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/>
              <a:t>1)Просмотр</a:t>
            </a:r>
            <a:r>
              <a:rPr lang="en-US" sz="2400" dirty="0"/>
              <a:t> </a:t>
            </a:r>
            <a:r>
              <a:rPr lang="ru-RU" sz="2400" dirty="0"/>
              <a:t>количества всех деталей на складе</a:t>
            </a:r>
          </a:p>
          <a:p>
            <a:r>
              <a:rPr lang="ru-RU" sz="2400" dirty="0"/>
              <a:t>2)Просмотр количества всех собранных продуктов </a:t>
            </a:r>
          </a:p>
          <a:p>
            <a:r>
              <a:rPr lang="ru-RU" sz="2400" dirty="0"/>
              <a:t>3)Общая стоимость оставшихся продуктов на складе</a:t>
            </a:r>
          </a:p>
          <a:p>
            <a:r>
              <a:rPr lang="ru-RU" sz="2400" dirty="0"/>
              <a:t>4)Общая стоимость всех проданных продуктов бытовой техники за все время </a:t>
            </a:r>
            <a:r>
              <a:rPr lang="en-US" sz="2400" b="1" dirty="0" err="1">
                <a:effectLst/>
              </a:rPr>
              <a:t>get_total_costSell_elekCoffee</a:t>
            </a:r>
            <a:r>
              <a:rPr lang="en-US" sz="2400" dirty="0"/>
              <a:t>()</a:t>
            </a:r>
            <a:r>
              <a:rPr lang="ru-RU" sz="2400" dirty="0"/>
              <a:t>, </a:t>
            </a:r>
            <a:r>
              <a:rPr lang="en-US" sz="2400" b="1" dirty="0" err="1">
                <a:effectLst/>
              </a:rPr>
              <a:t>get_total_costSell_elekBlender</a:t>
            </a:r>
            <a:r>
              <a:rPr lang="en-US" sz="2400" dirty="0"/>
              <a:t>()</a:t>
            </a:r>
            <a:r>
              <a:rPr lang="ru-RU" sz="2400" dirty="0"/>
              <a:t>, </a:t>
            </a:r>
            <a:r>
              <a:rPr lang="en-US" sz="2400" b="1" dirty="0" err="1">
                <a:effectLst/>
              </a:rPr>
              <a:t>get_total_costSell_elekMyasoR</a:t>
            </a:r>
            <a:r>
              <a:rPr lang="en-US" sz="2400" dirty="0"/>
              <a:t>()</a:t>
            </a:r>
            <a:r>
              <a:rPr lang="ru-RU" sz="2400" dirty="0"/>
              <a:t>,</a:t>
            </a:r>
          </a:p>
          <a:p>
            <a:r>
              <a:rPr lang="ru-RU" sz="2400" dirty="0"/>
              <a:t>5) Общая стоимость всех </a:t>
            </a:r>
            <a:r>
              <a:rPr lang="ru-RU" sz="2400" dirty="0" err="1"/>
              <a:t>заказаных</a:t>
            </a:r>
            <a:r>
              <a:rPr lang="ru-RU" sz="2400" dirty="0"/>
              <a:t> комплектов деталей за все время </a:t>
            </a:r>
            <a:r>
              <a:rPr lang="en-US" sz="2400" b="1" dirty="0" err="1">
                <a:effectLst/>
              </a:rPr>
              <a:t>get_Total_costOrder_elCoffee</a:t>
            </a:r>
            <a:r>
              <a:rPr lang="en-US" sz="2400" dirty="0"/>
              <a:t>()</a:t>
            </a:r>
            <a:r>
              <a:rPr lang="ru-RU" sz="2400" dirty="0"/>
              <a:t>, </a:t>
            </a:r>
            <a:r>
              <a:rPr lang="en-US" sz="2400" b="1" dirty="0" err="1">
                <a:effectLst/>
              </a:rPr>
              <a:t>get_Total_costOrder_elBlender</a:t>
            </a:r>
            <a:r>
              <a:rPr lang="en-US" sz="2400" dirty="0"/>
              <a:t>()</a:t>
            </a:r>
            <a:r>
              <a:rPr lang="ru-RU" sz="2400" dirty="0"/>
              <a:t>, </a:t>
            </a:r>
            <a:r>
              <a:rPr lang="en-US" sz="2400" b="1" dirty="0" err="1">
                <a:effectLst/>
              </a:rPr>
              <a:t>get_Total_costOrder_elMyasoR</a:t>
            </a:r>
            <a:r>
              <a:rPr lang="en-US" sz="2400" dirty="0"/>
              <a:t>()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849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5E809-565E-4EA6-A90D-76ED8BCC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6" y="499998"/>
            <a:ext cx="9906000" cy="55886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</a:t>
            </a:r>
            <a:r>
              <a:rPr lang="ru-RU" dirty="0"/>
              <a:t>Класс </a:t>
            </a:r>
            <a:r>
              <a:rPr lang="en-US" dirty="0" err="1"/>
              <a:t>Second_window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C6BEC1-C1F1-4B30-B9F3-144D9435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26" y="1765136"/>
            <a:ext cx="10008636" cy="4924913"/>
          </a:xfrm>
        </p:spPr>
        <p:txBody>
          <a:bodyPr>
            <a:normAutofit/>
          </a:bodyPr>
          <a:lstStyle/>
          <a:p>
            <a:endParaRPr lang="ru-RU" sz="18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ru-RU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Garamond" panose="02020404030301010803" pitchFamily="18" charset="0"/>
              </a:rPr>
              <a:t>Данный класс включает в себя параметры , представленные в виде объектов других классов, обеспечивающих работу: поиска сотрудников, Удаление сотрудников, установка зарплаты и цены на продукты, создание продукта, Установка кол-ва сотрудников собирающих продукт бытовой техники, Установка цены на собранные продукты, просмотр стоимости товаров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0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{CCA11B2F-BB95-FC4D-947D-C80191991CD6}tf10001122</Template>
  <TotalTime>147</TotalTime>
  <Words>710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Garamond</vt:lpstr>
      <vt:lpstr>Tw Cen MT</vt:lpstr>
      <vt:lpstr>Контур</vt:lpstr>
      <vt:lpstr>Material supply management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Класс Second_window</vt:lpstr>
      <vt:lpstr>Презентация PowerPoint</vt:lpstr>
      <vt:lpstr>Презентация PowerPoint</vt:lpstr>
      <vt:lpstr>Презентация PowerPoint</vt:lpstr>
      <vt:lpstr>                           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supply management </dc:title>
  <dc:creator>ayatram4@gmail.com</dc:creator>
  <cp:lastModifiedBy>Аят Рахимжанов</cp:lastModifiedBy>
  <cp:revision>14</cp:revision>
  <dcterms:created xsi:type="dcterms:W3CDTF">2020-07-05T04:27:23Z</dcterms:created>
  <dcterms:modified xsi:type="dcterms:W3CDTF">2020-10-09T09:15:13Z</dcterms:modified>
</cp:coreProperties>
</file>