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73" r:id="rId5"/>
    <p:sldId id="274" r:id="rId6"/>
    <p:sldId id="264" r:id="rId7"/>
    <p:sldId id="269" r:id="rId8"/>
    <p:sldId id="270" r:id="rId9"/>
    <p:sldId id="271" r:id="rId10"/>
    <p:sldId id="272" r:id="rId11"/>
    <p:sldId id="256" r:id="rId12"/>
    <p:sldId id="261" r:id="rId13"/>
    <p:sldId id="285" r:id="rId14"/>
    <p:sldId id="275" r:id="rId15"/>
    <p:sldId id="276" r:id="rId16"/>
    <p:sldId id="289" r:id="rId17"/>
    <p:sldId id="291" r:id="rId18"/>
    <p:sldId id="284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B62E1-7715-4389-BB5F-C5AE115A0F63}" v="31" dt="2023-12-12T18:07:30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13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133B6-3512-44EA-9A5B-724CFC4D0F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9DFB4-8E38-4732-9BCE-ECA64F5AD9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Reduction: Use PCA to reduce the dimensionality of the dataset.</a:t>
          </a:r>
        </a:p>
      </dgm:t>
    </dgm:pt>
    <dgm:pt modelId="{1FAB2041-E443-4D18-B347-8697390CB2BE}" type="parTrans" cxnId="{D1E8903B-E406-484A-A4E7-EC1F76E0AC9E}">
      <dgm:prSet/>
      <dgm:spPr/>
      <dgm:t>
        <a:bodyPr/>
        <a:lstStyle/>
        <a:p>
          <a:endParaRPr lang="en-US"/>
        </a:p>
      </dgm:t>
    </dgm:pt>
    <dgm:pt modelId="{18062B1D-1B46-4729-8153-DD3D2923AE39}" type="sibTrans" cxnId="{D1E8903B-E406-484A-A4E7-EC1F76E0AC9E}">
      <dgm:prSet/>
      <dgm:spPr/>
      <dgm:t>
        <a:bodyPr/>
        <a:lstStyle/>
        <a:p>
          <a:endParaRPr lang="en-US"/>
        </a:p>
      </dgm:t>
    </dgm:pt>
    <dgm:pt modelId="{1F9A7637-41A2-4E6D-A10B-EBE599B1F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Correlation Analysis: Identify and possibly remove highly correlated features.</a:t>
          </a:r>
        </a:p>
      </dgm:t>
    </dgm:pt>
    <dgm:pt modelId="{D2F23D73-8490-4AA5-9E53-1F196DFC8336}" type="parTrans" cxnId="{78614991-52EF-4410-8FAF-125F53BFBFC5}">
      <dgm:prSet/>
      <dgm:spPr/>
      <dgm:t>
        <a:bodyPr/>
        <a:lstStyle/>
        <a:p>
          <a:endParaRPr lang="en-US"/>
        </a:p>
      </dgm:t>
    </dgm:pt>
    <dgm:pt modelId="{CB65FFC4-1DEB-47C9-829A-FA405606A408}" type="sibTrans" cxnId="{78614991-52EF-4410-8FAF-125F53BFBFC5}">
      <dgm:prSet/>
      <dgm:spPr/>
      <dgm:t>
        <a:bodyPr/>
        <a:lstStyle/>
        <a:p>
          <a:endParaRPr lang="en-US"/>
        </a:p>
      </dgm:t>
    </dgm:pt>
    <dgm:pt modelId="{B7BFC42E-1B8C-4210-96E7-CB71A86908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Ensemble Methods: Explore algorithms like Random Forest or Gradient Boosting for feature importance and classification.</a:t>
          </a:r>
        </a:p>
      </dgm:t>
    </dgm:pt>
    <dgm:pt modelId="{9DA0AD97-982F-4CC3-A257-C53B0B67B45B}" type="parTrans" cxnId="{A1E190F1-1B44-425A-B9C9-619756AE63E7}">
      <dgm:prSet/>
      <dgm:spPr/>
      <dgm:t>
        <a:bodyPr/>
        <a:lstStyle/>
        <a:p>
          <a:endParaRPr lang="en-US"/>
        </a:p>
      </dgm:t>
    </dgm:pt>
    <dgm:pt modelId="{B9388418-033C-4301-881B-001D63BFC0E8}" type="sibTrans" cxnId="{A1E190F1-1B44-425A-B9C9-619756AE63E7}">
      <dgm:prSet/>
      <dgm:spPr/>
      <dgm:t>
        <a:bodyPr/>
        <a:lstStyle/>
        <a:p>
          <a:endParaRPr lang="en-US"/>
        </a:p>
      </dgm:t>
    </dgm:pt>
    <dgm:pt modelId="{02887454-AAFA-42ED-9493-8EB9BA4FDAA5}" type="pres">
      <dgm:prSet presAssocID="{CE1133B6-3512-44EA-9A5B-724CFC4D0FD3}" presName="root" presStyleCnt="0">
        <dgm:presLayoutVars>
          <dgm:dir/>
          <dgm:resizeHandles val="exact"/>
        </dgm:presLayoutVars>
      </dgm:prSet>
      <dgm:spPr/>
    </dgm:pt>
    <dgm:pt modelId="{5765A174-2F74-47D7-81EC-A792B5B90645}" type="pres">
      <dgm:prSet presAssocID="{DCA9DFB4-8E38-4732-9BCE-ECA64F5AD93D}" presName="compNode" presStyleCnt="0"/>
      <dgm:spPr/>
    </dgm:pt>
    <dgm:pt modelId="{CD16E78F-831B-44E0-8A72-5184ED702423}" type="pres">
      <dgm:prSet presAssocID="{DCA9DFB4-8E38-4732-9BCE-ECA64F5AD93D}" presName="bgRect" presStyleLbl="bgShp" presStyleIdx="0" presStyleCnt="3"/>
      <dgm:spPr/>
    </dgm:pt>
    <dgm:pt modelId="{C4BE1C21-5262-4C59-872A-01EA1F86840E}" type="pres">
      <dgm:prSet presAssocID="{DCA9DFB4-8E38-4732-9BCE-ECA64F5AD9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FA58BB-CFD4-42B5-8FF6-F50E2D1F3C44}" type="pres">
      <dgm:prSet presAssocID="{DCA9DFB4-8E38-4732-9BCE-ECA64F5AD93D}" presName="spaceRect" presStyleCnt="0"/>
      <dgm:spPr/>
    </dgm:pt>
    <dgm:pt modelId="{6E67440B-6188-4FC8-9D33-8D398A4FEC7D}" type="pres">
      <dgm:prSet presAssocID="{DCA9DFB4-8E38-4732-9BCE-ECA64F5AD93D}" presName="parTx" presStyleLbl="revTx" presStyleIdx="0" presStyleCnt="3">
        <dgm:presLayoutVars>
          <dgm:chMax val="0"/>
          <dgm:chPref val="0"/>
        </dgm:presLayoutVars>
      </dgm:prSet>
      <dgm:spPr/>
    </dgm:pt>
    <dgm:pt modelId="{8479EBED-2634-45FA-AD2C-46BB8C5314F6}" type="pres">
      <dgm:prSet presAssocID="{18062B1D-1B46-4729-8153-DD3D2923AE39}" presName="sibTrans" presStyleCnt="0"/>
      <dgm:spPr/>
    </dgm:pt>
    <dgm:pt modelId="{6453996B-2AD4-46AA-8746-FEDD06B8F413}" type="pres">
      <dgm:prSet presAssocID="{1F9A7637-41A2-4E6D-A10B-EBE599B1F340}" presName="compNode" presStyleCnt="0"/>
      <dgm:spPr/>
    </dgm:pt>
    <dgm:pt modelId="{2B023F2B-1160-4DB6-85A5-30CD4B0834B4}" type="pres">
      <dgm:prSet presAssocID="{1F9A7637-41A2-4E6D-A10B-EBE599B1F340}" presName="bgRect" presStyleLbl="bgShp" presStyleIdx="1" presStyleCnt="3"/>
      <dgm:spPr/>
    </dgm:pt>
    <dgm:pt modelId="{30690E06-5A92-4A3C-BFAA-4615CF3BF791}" type="pres">
      <dgm:prSet presAssocID="{1F9A7637-41A2-4E6D-A10B-EBE599B1F3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811B3F4-8E85-4947-91CE-46146B5622E8}" type="pres">
      <dgm:prSet presAssocID="{1F9A7637-41A2-4E6D-A10B-EBE599B1F340}" presName="spaceRect" presStyleCnt="0"/>
      <dgm:spPr/>
    </dgm:pt>
    <dgm:pt modelId="{DF10F75D-C552-487D-850B-28AAAAA58B40}" type="pres">
      <dgm:prSet presAssocID="{1F9A7637-41A2-4E6D-A10B-EBE599B1F340}" presName="parTx" presStyleLbl="revTx" presStyleIdx="1" presStyleCnt="3">
        <dgm:presLayoutVars>
          <dgm:chMax val="0"/>
          <dgm:chPref val="0"/>
        </dgm:presLayoutVars>
      </dgm:prSet>
      <dgm:spPr/>
    </dgm:pt>
    <dgm:pt modelId="{72ECB686-8728-4B25-B9E4-93866DBDACD7}" type="pres">
      <dgm:prSet presAssocID="{CB65FFC4-1DEB-47C9-829A-FA405606A408}" presName="sibTrans" presStyleCnt="0"/>
      <dgm:spPr/>
    </dgm:pt>
    <dgm:pt modelId="{BC511A99-E399-4EFF-80B5-BAD5ED3BF998}" type="pres">
      <dgm:prSet presAssocID="{B7BFC42E-1B8C-4210-96E7-CB71A8690871}" presName="compNode" presStyleCnt="0"/>
      <dgm:spPr/>
    </dgm:pt>
    <dgm:pt modelId="{DA487783-636A-452F-9A25-062C35909970}" type="pres">
      <dgm:prSet presAssocID="{B7BFC42E-1B8C-4210-96E7-CB71A8690871}" presName="bgRect" presStyleLbl="bgShp" presStyleIdx="2" presStyleCnt="3"/>
      <dgm:spPr/>
    </dgm:pt>
    <dgm:pt modelId="{5C805D55-9BAB-4C98-846C-91D5B782E2FE}" type="pres">
      <dgm:prSet presAssocID="{B7BFC42E-1B8C-4210-96E7-CB71A86908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13D2929-877F-43E0-8650-FCD76CD0D4EF}" type="pres">
      <dgm:prSet presAssocID="{B7BFC42E-1B8C-4210-96E7-CB71A8690871}" presName="spaceRect" presStyleCnt="0"/>
      <dgm:spPr/>
    </dgm:pt>
    <dgm:pt modelId="{A4B2D7E5-C727-407A-8F89-8138D8A6E1C6}" type="pres">
      <dgm:prSet presAssocID="{B7BFC42E-1B8C-4210-96E7-CB71A86908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CEA524-5F18-4F60-B67F-1D6452756CAC}" type="presOf" srcId="{CE1133B6-3512-44EA-9A5B-724CFC4D0FD3}" destId="{02887454-AAFA-42ED-9493-8EB9BA4FDAA5}" srcOrd="0" destOrd="0" presId="urn:microsoft.com/office/officeart/2018/2/layout/IconVerticalSolidList"/>
    <dgm:cxn modelId="{D1E8903B-E406-484A-A4E7-EC1F76E0AC9E}" srcId="{CE1133B6-3512-44EA-9A5B-724CFC4D0FD3}" destId="{DCA9DFB4-8E38-4732-9BCE-ECA64F5AD93D}" srcOrd="0" destOrd="0" parTransId="{1FAB2041-E443-4D18-B347-8697390CB2BE}" sibTransId="{18062B1D-1B46-4729-8153-DD3D2923AE39}"/>
    <dgm:cxn modelId="{D8502546-CFC1-4A3D-A58A-48C04FDC9754}" type="presOf" srcId="{1F9A7637-41A2-4E6D-A10B-EBE599B1F340}" destId="{DF10F75D-C552-487D-850B-28AAAAA58B40}" srcOrd="0" destOrd="0" presId="urn:microsoft.com/office/officeart/2018/2/layout/IconVerticalSolidList"/>
    <dgm:cxn modelId="{0836D67C-5828-4E6F-B74A-700CBC550243}" type="presOf" srcId="{DCA9DFB4-8E38-4732-9BCE-ECA64F5AD93D}" destId="{6E67440B-6188-4FC8-9D33-8D398A4FEC7D}" srcOrd="0" destOrd="0" presId="urn:microsoft.com/office/officeart/2018/2/layout/IconVerticalSolidList"/>
    <dgm:cxn modelId="{78614991-52EF-4410-8FAF-125F53BFBFC5}" srcId="{CE1133B6-3512-44EA-9A5B-724CFC4D0FD3}" destId="{1F9A7637-41A2-4E6D-A10B-EBE599B1F340}" srcOrd="1" destOrd="0" parTransId="{D2F23D73-8490-4AA5-9E53-1F196DFC8336}" sibTransId="{CB65FFC4-1DEB-47C9-829A-FA405606A408}"/>
    <dgm:cxn modelId="{7C4F6DBE-9A97-41C4-90AB-F2D4083E2EB2}" type="presOf" srcId="{B7BFC42E-1B8C-4210-96E7-CB71A8690871}" destId="{A4B2D7E5-C727-407A-8F89-8138D8A6E1C6}" srcOrd="0" destOrd="0" presId="urn:microsoft.com/office/officeart/2018/2/layout/IconVerticalSolidList"/>
    <dgm:cxn modelId="{A1E190F1-1B44-425A-B9C9-619756AE63E7}" srcId="{CE1133B6-3512-44EA-9A5B-724CFC4D0FD3}" destId="{B7BFC42E-1B8C-4210-96E7-CB71A8690871}" srcOrd="2" destOrd="0" parTransId="{9DA0AD97-982F-4CC3-A257-C53B0B67B45B}" sibTransId="{B9388418-033C-4301-881B-001D63BFC0E8}"/>
    <dgm:cxn modelId="{F4BDD411-952B-4345-A4AE-DF5B619BBC50}" type="presParOf" srcId="{02887454-AAFA-42ED-9493-8EB9BA4FDAA5}" destId="{5765A174-2F74-47D7-81EC-A792B5B90645}" srcOrd="0" destOrd="0" presId="urn:microsoft.com/office/officeart/2018/2/layout/IconVerticalSolidList"/>
    <dgm:cxn modelId="{A06748EF-82D9-4B2C-BBA4-213992A3F530}" type="presParOf" srcId="{5765A174-2F74-47D7-81EC-A792B5B90645}" destId="{CD16E78F-831B-44E0-8A72-5184ED702423}" srcOrd="0" destOrd="0" presId="urn:microsoft.com/office/officeart/2018/2/layout/IconVerticalSolidList"/>
    <dgm:cxn modelId="{8BF4939B-6D8B-4389-BF6A-16CFD0C98D76}" type="presParOf" srcId="{5765A174-2F74-47D7-81EC-A792B5B90645}" destId="{C4BE1C21-5262-4C59-872A-01EA1F86840E}" srcOrd="1" destOrd="0" presId="urn:microsoft.com/office/officeart/2018/2/layout/IconVerticalSolidList"/>
    <dgm:cxn modelId="{46A39E29-2455-40CE-93F7-FD164744CD03}" type="presParOf" srcId="{5765A174-2F74-47D7-81EC-A792B5B90645}" destId="{F8FA58BB-CFD4-42B5-8FF6-F50E2D1F3C44}" srcOrd="2" destOrd="0" presId="urn:microsoft.com/office/officeart/2018/2/layout/IconVerticalSolidList"/>
    <dgm:cxn modelId="{D9279DF7-03C4-41B4-B29F-EBC8A4799BDB}" type="presParOf" srcId="{5765A174-2F74-47D7-81EC-A792B5B90645}" destId="{6E67440B-6188-4FC8-9D33-8D398A4FEC7D}" srcOrd="3" destOrd="0" presId="urn:microsoft.com/office/officeart/2018/2/layout/IconVerticalSolidList"/>
    <dgm:cxn modelId="{E602F456-75A3-4DF6-BCC1-643FE17455D0}" type="presParOf" srcId="{02887454-AAFA-42ED-9493-8EB9BA4FDAA5}" destId="{8479EBED-2634-45FA-AD2C-46BB8C5314F6}" srcOrd="1" destOrd="0" presId="urn:microsoft.com/office/officeart/2018/2/layout/IconVerticalSolidList"/>
    <dgm:cxn modelId="{EDFA91D8-7554-4ECF-933D-83536DD641D5}" type="presParOf" srcId="{02887454-AAFA-42ED-9493-8EB9BA4FDAA5}" destId="{6453996B-2AD4-46AA-8746-FEDD06B8F413}" srcOrd="2" destOrd="0" presId="urn:microsoft.com/office/officeart/2018/2/layout/IconVerticalSolidList"/>
    <dgm:cxn modelId="{05E17EE6-125F-44FF-B5AE-C064156EE673}" type="presParOf" srcId="{6453996B-2AD4-46AA-8746-FEDD06B8F413}" destId="{2B023F2B-1160-4DB6-85A5-30CD4B0834B4}" srcOrd="0" destOrd="0" presId="urn:microsoft.com/office/officeart/2018/2/layout/IconVerticalSolidList"/>
    <dgm:cxn modelId="{C5722C7C-2D3A-4EFD-90D3-1AB85F83C1F3}" type="presParOf" srcId="{6453996B-2AD4-46AA-8746-FEDD06B8F413}" destId="{30690E06-5A92-4A3C-BFAA-4615CF3BF791}" srcOrd="1" destOrd="0" presId="urn:microsoft.com/office/officeart/2018/2/layout/IconVerticalSolidList"/>
    <dgm:cxn modelId="{007DB0ED-AA95-4E2B-8E6F-5D47BD3E535B}" type="presParOf" srcId="{6453996B-2AD4-46AA-8746-FEDD06B8F413}" destId="{E811B3F4-8E85-4947-91CE-46146B5622E8}" srcOrd="2" destOrd="0" presId="urn:microsoft.com/office/officeart/2018/2/layout/IconVerticalSolidList"/>
    <dgm:cxn modelId="{936E94AD-9DBF-47D2-8E8D-50C92A71F60A}" type="presParOf" srcId="{6453996B-2AD4-46AA-8746-FEDD06B8F413}" destId="{DF10F75D-C552-487D-850B-28AAAAA58B40}" srcOrd="3" destOrd="0" presId="urn:microsoft.com/office/officeart/2018/2/layout/IconVerticalSolidList"/>
    <dgm:cxn modelId="{6C91B6B6-34FF-4F92-A25C-EA8BA138C802}" type="presParOf" srcId="{02887454-AAFA-42ED-9493-8EB9BA4FDAA5}" destId="{72ECB686-8728-4B25-B9E4-93866DBDACD7}" srcOrd="3" destOrd="0" presId="urn:microsoft.com/office/officeart/2018/2/layout/IconVerticalSolidList"/>
    <dgm:cxn modelId="{66E69E36-F98B-444F-B08E-D92E1B98A213}" type="presParOf" srcId="{02887454-AAFA-42ED-9493-8EB9BA4FDAA5}" destId="{BC511A99-E399-4EFF-80B5-BAD5ED3BF998}" srcOrd="4" destOrd="0" presId="urn:microsoft.com/office/officeart/2018/2/layout/IconVerticalSolidList"/>
    <dgm:cxn modelId="{2A3C6FA2-25C9-4F8B-A105-811FE02E1EB2}" type="presParOf" srcId="{BC511A99-E399-4EFF-80B5-BAD5ED3BF998}" destId="{DA487783-636A-452F-9A25-062C35909970}" srcOrd="0" destOrd="0" presId="urn:microsoft.com/office/officeart/2018/2/layout/IconVerticalSolidList"/>
    <dgm:cxn modelId="{C3E786FE-87CE-4177-B49D-AA53B2A1BBAA}" type="presParOf" srcId="{BC511A99-E399-4EFF-80B5-BAD5ED3BF998}" destId="{5C805D55-9BAB-4C98-846C-91D5B782E2FE}" srcOrd="1" destOrd="0" presId="urn:microsoft.com/office/officeart/2018/2/layout/IconVerticalSolidList"/>
    <dgm:cxn modelId="{BCF09711-C44F-43B0-89CD-C060EFD96BC6}" type="presParOf" srcId="{BC511A99-E399-4EFF-80B5-BAD5ED3BF998}" destId="{613D2929-877F-43E0-8650-FCD76CD0D4EF}" srcOrd="2" destOrd="0" presId="urn:microsoft.com/office/officeart/2018/2/layout/IconVerticalSolidList"/>
    <dgm:cxn modelId="{BB9A9498-D107-415C-A18F-79EE3B09F940}" type="presParOf" srcId="{BC511A99-E399-4EFF-80B5-BAD5ED3BF998}" destId="{A4B2D7E5-C727-407A-8F89-8138D8A6E1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6E78F-831B-44E0-8A72-5184ED70242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E1C21-5262-4C59-872A-01EA1F86840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440B-6188-4FC8-9D33-8D398A4FEC7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Reduction: Use PCA to reduce the dimensionality of the dataset.</a:t>
          </a:r>
        </a:p>
      </dsp:txBody>
      <dsp:txXfrm>
        <a:off x="1435590" y="531"/>
        <a:ext cx="9080009" cy="1242935"/>
      </dsp:txXfrm>
    </dsp:sp>
    <dsp:sp modelId="{2B023F2B-1160-4DB6-85A5-30CD4B0834B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90E06-5A92-4A3C-BFAA-4615CF3BF79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0F75D-C552-487D-850B-28AAAAA58B4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Correlation Analysis: Identify and possibly remove highly correlated features.</a:t>
          </a:r>
        </a:p>
      </dsp:txBody>
      <dsp:txXfrm>
        <a:off x="1435590" y="1554201"/>
        <a:ext cx="9080009" cy="1242935"/>
      </dsp:txXfrm>
    </dsp:sp>
    <dsp:sp modelId="{DA487783-636A-452F-9A25-062C3590997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05D55-9BAB-4C98-846C-91D5B782E2F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2D7E5-C727-407A-8F89-8138D8A6E1C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Ensemble Methods: Explore algorithms like Random Forest or Gradient Boosting for feature importance and classification.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F9EF-5C41-4414-A075-F3A1E2EFF73F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3216-606F-490A-AE66-F01E278F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Retention Time</a:t>
            </a:r>
            <a:r>
              <a:rPr lang="en-US" sz="1200" dirty="0"/>
              <a:t>: time it takes for a compound to travel through the chromatographic column and elute from the column. </a:t>
            </a:r>
          </a:p>
          <a:p>
            <a:r>
              <a:rPr lang="en-US" sz="1200" b="1" dirty="0"/>
              <a:t>Ion Mass Spectral Data (m/z): </a:t>
            </a:r>
            <a:r>
              <a:rPr lang="en-US" sz="1200" dirty="0"/>
              <a:t>mass of an ionized molecule divided by its charge. Mass spectrometry measures the mass-to-charge ratio of ions to identify and quantify compounds. </a:t>
            </a:r>
          </a:p>
          <a:p>
            <a:r>
              <a:rPr lang="en-US" sz="1200" b="1" dirty="0"/>
              <a:t>Peak Areas: </a:t>
            </a:r>
            <a:r>
              <a:rPr lang="en-US" sz="1200" dirty="0"/>
              <a:t>intensity of the signals detected at specific retention times and m/z values. These areas correspond to the abundance or concentration of specific compounds in the samples.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73216-606F-490A-AE66-F01E278FA7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BF60-712E-2DEA-B9B7-29142B2C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15F1-BB04-7DB3-2F6E-852EA58F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B304-313A-2A42-6056-D893E185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C67E-4193-C0D4-D216-3FF16467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7D30-5B9F-4864-99DD-A716D64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BA79-D519-07B3-C076-5173C2D2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44D16-3F28-14A9-09A8-F62EA87AC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CC61-F590-17D7-16EE-0D5E3CA0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CD7A-8E1E-1BAD-9E3F-E7798C6B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607A-D46D-B14C-EC7B-8EBB17B0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43524-DF26-F2A0-DEC6-DEF513DA8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CFBFA-056D-96A7-66A3-48E143CDD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2F89-0D66-82DB-5519-240E0B2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2E8D-1A22-133D-655B-23D6E2CD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80A5-F3D5-51D9-27AE-1046C009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D870-EC81-B462-314B-5D7D4F40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9859-7F77-6550-D176-FBBBBB46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EB0C-7F29-66BE-088B-6BA7F94F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2750-1C34-673A-B5E7-67534E8F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4EC0-8A7A-9B90-4850-178AF10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5FFF-D2CF-89D8-543C-3B6CDAC9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B4458-522E-865C-9A5E-058F05AC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848B-9730-83AF-70E2-2F7A57E5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C020-0AAF-E871-B832-55CC7827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C64E-ED1A-CB46-DF31-052C6F70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93B-F41E-1415-09C0-DFC63146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E2EA-69C8-954B-061F-69A43E67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1ABB-45FC-BEF0-967D-8C353121C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7547E-B870-2D73-FA28-8266ABAD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A5BC2-D4BE-5E77-2177-8B8B103C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B3F3-2FB2-12E9-2C77-155F57D3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56E-1B42-0566-C0E8-8A454DF6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34426-8AA8-F2BF-1093-DB490730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AD478-B876-ACE3-40DB-ABA1EA2E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71A5B-970D-50E1-EFC1-38908C84E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DE4B9-EF53-07CA-6B25-376F001E3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8A53-120E-2875-F303-87C07EF1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829DB-E3AF-33F2-3838-F81A5B54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3B08-F5E0-0863-3449-466A2D9C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AD16-0B4C-AFD0-7CD5-C62E940C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613E1-37A1-CC58-4A28-24DA7FF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40C59-1E66-00F5-F44C-BCDE16CA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A7C2D-8B29-781D-E173-3588E4D1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B0FF6-E448-686C-7AF2-87B1ED34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85CFC-5E73-B9B4-EB52-E0DE2AB6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3E000-7AF5-0FC5-128C-1F0C807E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01C7-2376-D406-5298-1A169FC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0828-732C-1EEA-50FE-AD20FFF5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B1A9D-7F71-D194-5BF4-7D4D5FCB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E7ACB-98E2-7F8C-A498-A516AB15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12483-0DE0-9088-2509-595EDAAF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6092-BAE6-CA02-81B3-7E06B823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A2A2-D3FC-2F1E-2AC8-48111C6C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CC782-7337-FF2E-B809-1B413FCB2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95BB-A1F9-8999-7260-54B2007E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6205D-248D-196D-85B4-437FEC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6971-0325-A822-D353-DEB479BF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07DA-8DB0-D0B9-9565-1959CE6E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3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32C-69DC-C77C-AAAE-EB44DF70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8050-8A73-5D6A-D8B7-D4DD78DD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1E28-8E9F-C776-DFA3-36E3DA599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4E6A-A11B-4762-8191-9E910EFCB2B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BDA-8EAE-9EBF-C93F-399E21B85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C4FA5-19DF-3835-53A5-9413F0210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9D850-EC2D-1E0E-9D5C-3CD65A9C9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933" y="3827844"/>
            <a:ext cx="6766405" cy="1168188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E"/>
                </a:solidFill>
              </a:rPr>
              <a:t>A Data Science-Driven Exploration of Beer Chemistry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83F43-F7D6-1C3F-48FA-BF32DDE31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3933" y="5088106"/>
            <a:ext cx="6766405" cy="11681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Ayat Omar</a:t>
            </a:r>
          </a:p>
        </p:txBody>
      </p: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Arc 103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01152D01-201F-1F49-7778-FF8FCCB9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5" y="2152321"/>
            <a:ext cx="3146891" cy="2421630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pic>
        <p:nvPicPr>
          <p:cNvPr id="1026" name="Picture 2" descr="beer GIFs | Tenor">
            <a:extLst>
              <a:ext uri="{FF2B5EF4-FFF2-40B4-BE49-F238E27FC236}">
                <a16:creationId xmlns:a16="http://schemas.microsoft.com/office/drawing/2014/main" id="{30AD8CB5-3741-0831-2206-2293C3A65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7404" y="133707"/>
            <a:ext cx="2257190" cy="2488039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hemical structure with letters and numbers&#10;&#10;Description automatically generated">
            <a:extLst>
              <a:ext uri="{FF2B5EF4-FFF2-40B4-BE49-F238E27FC236}">
                <a16:creationId xmlns:a16="http://schemas.microsoft.com/office/drawing/2014/main" id="{47198834-1EE3-26F9-8969-7AFDCF3FB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404" y="528396"/>
            <a:ext cx="2518129" cy="2136281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251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list of beer and a beer list&#10;&#10;Description automatically generated with medium confidence">
            <a:extLst>
              <a:ext uri="{FF2B5EF4-FFF2-40B4-BE49-F238E27FC236}">
                <a16:creationId xmlns:a16="http://schemas.microsoft.com/office/drawing/2014/main" id="{BD466F43-E0BC-EDE4-778C-605C1789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1" y="643467"/>
            <a:ext cx="10561258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3EB0F-6F15-2CE0-977C-64C5236E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and Formatting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453A9-0DF5-CBFB-ED33-C7CE7C4C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New columns were created for the ‘Abbreviation; which extracted the three letters from the sample column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Mapping was defined between abbreviations and classes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A new column for quality control was proposed where samples were marked as 1 if QC and 0 if not.</a:t>
            </a:r>
          </a:p>
        </p:txBody>
      </p:sp>
      <p:pic>
        <p:nvPicPr>
          <p:cNvPr id="13" name="Content Placeholder 12" descr="A screenshot of a table&#10;&#10;Description automatically generated">
            <a:extLst>
              <a:ext uri="{FF2B5EF4-FFF2-40B4-BE49-F238E27FC236}">
                <a16:creationId xmlns:a16="http://schemas.microsoft.com/office/drawing/2014/main" id="{42B8AD4C-FC74-5FE9-A007-74728BFB2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5" t="-5551" r="225" b="5551"/>
          <a:stretch/>
        </p:blipFill>
        <p:spPr>
          <a:xfrm>
            <a:off x="5445457" y="1317347"/>
            <a:ext cx="6155141" cy="42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6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election method&#10;&#10;Description automatically generated">
            <a:extLst>
              <a:ext uri="{FF2B5EF4-FFF2-40B4-BE49-F238E27FC236}">
                <a16:creationId xmlns:a16="http://schemas.microsoft.com/office/drawing/2014/main" id="{FE84892E-A022-972C-05C7-D447DC750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7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5A0C0-873B-570C-1880-39708CBA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10100919" cy="1618489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558E-B9FF-EA89-F741-AE7CA054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521132"/>
            <a:ext cx="8877663" cy="324873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+mj-lt"/>
              </a:rPr>
              <a:t>Objective: Identify features that significantly differentiate between beer classes.</a:t>
            </a:r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Using the ‘</a:t>
            </a:r>
            <a:r>
              <a:rPr lang="en-US" sz="2200" dirty="0" err="1">
                <a:latin typeface="+mj-lt"/>
              </a:rPr>
              <a:t>f_classif</a:t>
            </a:r>
            <a:r>
              <a:rPr lang="en-US" sz="2200" dirty="0">
                <a:latin typeface="+mj-lt"/>
              </a:rPr>
              <a:t>’ score function from ‘</a:t>
            </a:r>
            <a:r>
              <a:rPr lang="en-US" sz="2200" dirty="0" err="1">
                <a:latin typeface="+mj-lt"/>
              </a:rPr>
              <a:t>sklearn.feature_selection</a:t>
            </a:r>
            <a:r>
              <a:rPr lang="en-US" sz="2200" dirty="0">
                <a:latin typeface="+mj-lt"/>
              </a:rPr>
              <a:t>’ for ANOVA</a:t>
            </a:r>
          </a:p>
          <a:p>
            <a:pPr lvl="1"/>
            <a:r>
              <a:rPr lang="en-US" sz="2200" dirty="0">
                <a:latin typeface="+mj-lt"/>
              </a:rPr>
              <a:t>Producing top 10 features based on F-statistic values</a:t>
            </a:r>
          </a:p>
          <a:p>
            <a:r>
              <a:rPr lang="en-US" sz="2200" dirty="0">
                <a:latin typeface="+mj-lt"/>
              </a:rPr>
              <a:t>Calculating P-values</a:t>
            </a:r>
          </a:p>
          <a:p>
            <a:pPr lvl="1"/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Null Hypothesis (H0): here is no significant difference in the mean value of the feature across different classes.</a:t>
            </a:r>
          </a:p>
          <a:p>
            <a:pPr lvl="1"/>
            <a:r>
              <a:rPr lang="en-US" sz="2200" i="0" dirty="0">
                <a:solidFill>
                  <a:srgbClr val="000000"/>
                </a:solidFill>
                <a:effectLst/>
                <a:latin typeface="+mj-lt"/>
              </a:rPr>
              <a:t>Alternative Hypothesis (H1): There is a significant difference in the mean value of the feature across different classes.</a:t>
            </a:r>
          </a:p>
          <a:p>
            <a:pPr marL="0" indent="0">
              <a:buNone/>
            </a:pPr>
            <a:endParaRPr 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87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23A45-0D5A-9987-FD52-8AC3F309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10366829" cy="1618489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/>
              <a:t>Challenges Encountered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900D-662B-72ED-63A1-AF8A5DA9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86001"/>
            <a:ext cx="10066383" cy="3483864"/>
          </a:xfrm>
        </p:spPr>
        <p:txBody>
          <a:bodyPr anchor="t">
            <a:normAutofit/>
          </a:bodyPr>
          <a:lstStyle/>
          <a:p>
            <a:r>
              <a:rPr lang="en-US" sz="2400" dirty="0"/>
              <a:t>Performing ANOVA without dimensionality reduction </a:t>
            </a:r>
          </a:p>
          <a:p>
            <a:pPr lvl="1"/>
            <a:r>
              <a:rPr lang="en-US" sz="2000" dirty="0"/>
              <a:t>‘Curse of dimensionality’: volume of the feature space increases exponentially, making it difficult to analyze and interpret the data effectively</a:t>
            </a:r>
          </a:p>
          <a:p>
            <a:pPr lvl="1"/>
            <a:r>
              <a:rPr lang="en-US" sz="2000" dirty="0"/>
              <a:t>risk of overfitting is higher when the number of features is large compared to the number of samples</a:t>
            </a:r>
          </a:p>
          <a:p>
            <a:r>
              <a:rPr lang="en-US" sz="2400" dirty="0"/>
              <a:t>PCA transforms the original high-dimensional feature space into a lower-dimensional space while retaining most of the variance in the data</a:t>
            </a:r>
          </a:p>
          <a:p>
            <a:r>
              <a:rPr lang="en-US" sz="2400" dirty="0"/>
              <a:t>The principal components derived from PCA often represent underlying patterns in the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70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23A45-0D5A-9987-FD52-8AC3F309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/>
              <a:t>More Challenges….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900D-662B-72ED-63A1-AF8A5DA9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89" y="2272937"/>
            <a:ext cx="7949266" cy="3496927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Understanding the chemistry domain and what the features represent</a:t>
            </a:r>
          </a:p>
          <a:p>
            <a:r>
              <a:rPr lang="en-US" sz="2400" dirty="0"/>
              <a:t>Defining abbreviation and classes for beer samples</a:t>
            </a:r>
          </a:p>
          <a:p>
            <a:r>
              <a:rPr lang="en-US" sz="2400" dirty="0"/>
              <a:t>High dimensionality and limited sample size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72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4ED12C-9535-A470-3A1D-BBB0DF9720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AF10C01-B00E-6C24-78C3-39DEDD07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86"/>
            <a:ext cx="10515600" cy="1325563"/>
          </a:xfrm>
        </p:spPr>
        <p:txBody>
          <a:bodyPr/>
          <a:lstStyle/>
          <a:p>
            <a:r>
              <a:rPr lang="en-US" b="1" dirty="0"/>
              <a:t>Plan for Next Semester</a:t>
            </a:r>
          </a:p>
        </p:txBody>
      </p:sp>
    </p:spTree>
    <p:extLst>
      <p:ext uri="{BB962C8B-B14F-4D97-AF65-F5344CB8AC3E}">
        <p14:creationId xmlns:p14="http://schemas.microsoft.com/office/powerpoint/2010/main" val="203628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0BE89-D351-5074-AE18-A151C1A8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1432560"/>
            <a:ext cx="9545319" cy="4462911"/>
          </a:xfrm>
        </p:spPr>
        <p:txBody>
          <a:bodyPr anchor="t">
            <a:normAutofit/>
          </a:bodyPr>
          <a:lstStyle/>
          <a:p>
            <a:r>
              <a:rPr lang="en-US" sz="5400" dirty="0"/>
              <a:t>Objective </a:t>
            </a:r>
          </a:p>
          <a:p>
            <a:pPr lvl="2"/>
            <a:r>
              <a:rPr lang="en-US" sz="2400" b="1" dirty="0"/>
              <a:t>Exploring and Identifying features within a dataset containing beer samples that are most significant in differentiating between different classes of beer.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Identifying features have several practical benefits for the brewing and beverage industry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Quality Control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Product Development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Cost Efficiency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Feature engineering tools  can be employed to identify and analyze the most significant features within a dataset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95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B87EF6B4-6FB7-464D-E42F-F1DB18B3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5"/>
          <a:stretch/>
        </p:blipFill>
        <p:spPr>
          <a:xfrm>
            <a:off x="145723" y="1729817"/>
            <a:ext cx="11857393" cy="424835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00EB-7D83-8F5F-1FC0-A4175C96EF3E}"/>
              </a:ext>
            </a:extLst>
          </p:cNvPr>
          <p:cNvSpPr txBox="1"/>
          <p:nvPr/>
        </p:nvSpPr>
        <p:spPr>
          <a:xfrm>
            <a:off x="2781620" y="1201175"/>
            <a:ext cx="5889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Dataset Was Obtained</a:t>
            </a:r>
          </a:p>
        </p:txBody>
      </p:sp>
    </p:spTree>
    <p:extLst>
      <p:ext uri="{BB962C8B-B14F-4D97-AF65-F5344CB8AC3E}">
        <p14:creationId xmlns:p14="http://schemas.microsoft.com/office/powerpoint/2010/main" val="271196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9FBD-C2CC-3712-47B6-17BB833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1065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Beer Samples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Content Placeholder 21" descr="A group of glasses of beer&#10;&#10;Description automatically generated">
            <a:extLst>
              <a:ext uri="{FF2B5EF4-FFF2-40B4-BE49-F238E27FC236}">
                <a16:creationId xmlns:a16="http://schemas.microsoft.com/office/drawing/2014/main" id="{1AE7C57B-9C34-DFE4-E2A8-A9B8EB65D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327" y="578738"/>
            <a:ext cx="4621497" cy="567054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A1892C-AD91-8C51-6C6A-412509C2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589" y="2066109"/>
            <a:ext cx="4838527" cy="46842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Beer samples sent from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common types of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Beer is composed of a wide variety of chemical compounds, including sugars, proteins, phenolic compounds, hops-derived substances, yeast metabolites, etc..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9FBD-C2CC-3712-47B6-17BB833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" y="224444"/>
            <a:ext cx="5160112" cy="16176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i="0" dirty="0">
                <a:effectLst/>
                <a:latin typeface="Söhne"/>
              </a:rPr>
              <a:t>Liquid Chromatography Quadrupole Time-of-Flight Mass Spectrometer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two images of a beer and a stack of machines&#10;&#10;Description automatically generated with medium confidence">
            <a:extLst>
              <a:ext uri="{FF2B5EF4-FFF2-40B4-BE49-F238E27FC236}">
                <a16:creationId xmlns:a16="http://schemas.microsoft.com/office/drawing/2014/main" id="{0744DF39-1999-EA1B-DE81-346F9F86D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61"/>
          <a:stretch/>
        </p:blipFill>
        <p:spPr>
          <a:xfrm>
            <a:off x="6224214" y="578738"/>
            <a:ext cx="5051722" cy="567054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A1892C-AD91-8C51-6C6A-412509C2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038" y="1978429"/>
            <a:ext cx="5160112" cy="47881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Liquid Chromatography (LC): </a:t>
            </a:r>
            <a:r>
              <a:rPr lang="en-US" sz="2000" dirty="0"/>
              <a:t>Liquid chromatography is used to separate the components of a sample (such as beer) into individual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Quadrupole Mass Analyzer</a:t>
            </a:r>
            <a:r>
              <a:rPr lang="en-US" sz="2000" dirty="0"/>
              <a:t>: allows only specific mass-to-charge ratio (m/z) ions to pass through, filtering out unwanted 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Time-of-Flight Mass Analyzer (TOF-MS): </a:t>
            </a:r>
            <a:r>
              <a:rPr lang="en-US" sz="2000" dirty="0"/>
              <a:t>ions are accelerated and travel through a flight tube. The time it takes for ions to reach the detector provides information about their mass-to-charge ratio. This data is crucial for identifying the molecules present in the sample.</a:t>
            </a:r>
          </a:p>
        </p:txBody>
      </p:sp>
    </p:spTree>
    <p:extLst>
      <p:ext uri="{BB962C8B-B14F-4D97-AF65-F5344CB8AC3E}">
        <p14:creationId xmlns:p14="http://schemas.microsoft.com/office/powerpoint/2010/main" val="196309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9FBD-C2CC-3712-47B6-17BB833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2" y="809214"/>
            <a:ext cx="5023658" cy="894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pic>
        <p:nvPicPr>
          <p:cNvPr id="8" name="Content Placeholder 7" descr="A couple of red buckets with text&#10;&#10;Description automatically generated">
            <a:extLst>
              <a:ext uri="{FF2B5EF4-FFF2-40B4-BE49-F238E27FC236}">
                <a16:creationId xmlns:a16="http://schemas.microsoft.com/office/drawing/2014/main" id="{0375C2DA-A516-E81C-23F2-9C5FAAC05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0153"/>
          <a:stretch/>
        </p:blipFill>
        <p:spPr>
          <a:xfrm>
            <a:off x="6384062" y="578738"/>
            <a:ext cx="4732026" cy="567054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A1892C-AD91-8C51-6C6A-412509C2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942" y="2057399"/>
            <a:ext cx="5023658" cy="4858789"/>
          </a:xfrm>
        </p:spPr>
        <p:txBody>
          <a:bodyPr>
            <a:noAutofit/>
          </a:bodyPr>
          <a:lstStyle/>
          <a:p>
            <a:r>
              <a:rPr lang="en-US" sz="2000" b="1" dirty="0"/>
              <a:t>Retention Time</a:t>
            </a:r>
            <a:r>
              <a:rPr lang="en-US" sz="2000" dirty="0"/>
              <a:t>: time it takes for a compound to travel through the chromatographic column and elute from the column. </a:t>
            </a:r>
          </a:p>
          <a:p>
            <a:r>
              <a:rPr lang="en-US" sz="2000" b="1" dirty="0"/>
              <a:t>Ion Mass Spectral Data (m/z): </a:t>
            </a:r>
            <a:r>
              <a:rPr lang="en-US" sz="2000" dirty="0"/>
              <a:t>mass of an ionized molecule divided by its charge. </a:t>
            </a:r>
          </a:p>
          <a:p>
            <a:r>
              <a:rPr lang="en-US" sz="2000" b="1" dirty="0"/>
              <a:t>Peak Areas: </a:t>
            </a:r>
            <a:r>
              <a:rPr lang="en-US" sz="2000" dirty="0"/>
              <a:t>intensity of the signals detected at specific retention times and m/z values. </a:t>
            </a:r>
          </a:p>
        </p:txBody>
      </p:sp>
    </p:spTree>
    <p:extLst>
      <p:ext uri="{BB962C8B-B14F-4D97-AF65-F5344CB8AC3E}">
        <p14:creationId xmlns:p14="http://schemas.microsoft.com/office/powerpoint/2010/main" val="3518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9FBD-C2CC-3712-47B6-17BB833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Data Processing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A1892C-AD91-8C51-6C6A-412509C2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bucketing method, also known as binning or discretization, is a technique used in data analysis to group continuous data into discrete intervals or "buckets.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Each ‘bucket’ represents a feature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Peak areas within the buckets represent the prevalence or abundance of specific ions or compounds within those intervals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10,000 such features, each representing a specific combination of retention time and m/z range, along with the corresponding peak area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A couple of red buckets with text&#10;&#10;Description automatically generated">
            <a:extLst>
              <a:ext uri="{FF2B5EF4-FFF2-40B4-BE49-F238E27FC236}">
                <a16:creationId xmlns:a16="http://schemas.microsoft.com/office/drawing/2014/main" id="{ABD881FA-3E81-B8BC-47CE-4657ED510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09" t="11182" r="4490" b="7873"/>
          <a:stretch/>
        </p:blipFill>
        <p:spPr>
          <a:xfrm>
            <a:off x="8005203" y="502039"/>
            <a:ext cx="2552007" cy="2509809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red bucket with black arrows&#10;&#10;Description automatically generated">
            <a:extLst>
              <a:ext uri="{FF2B5EF4-FFF2-40B4-BE49-F238E27FC236}">
                <a16:creationId xmlns:a16="http://schemas.microsoft.com/office/drawing/2014/main" id="{CC8C2285-5A43-D7B4-06DC-B6070062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59" y="3707894"/>
            <a:ext cx="380189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0BE89-D351-5074-AE18-A151C1A8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1432560"/>
            <a:ext cx="9545319" cy="4462911"/>
          </a:xfrm>
        </p:spPr>
        <p:txBody>
          <a:bodyPr anchor="t">
            <a:normAutofit/>
          </a:bodyPr>
          <a:lstStyle/>
          <a:p>
            <a:r>
              <a:rPr lang="en-US" sz="4800" dirty="0"/>
              <a:t>Beer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10,815 columns x 122 rows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Feature columns contain integer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72 beer samples from 7 categories of beer (blonde, </a:t>
            </a:r>
            <a:r>
              <a:rPr lang="en-US" sz="3200" dirty="0" err="1"/>
              <a:t>german</a:t>
            </a:r>
            <a:r>
              <a:rPr lang="en-US" sz="3200" dirty="0"/>
              <a:t>, IPA, Stout, Wheat, Sour)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dataset also included quality control and water samples</a:t>
            </a:r>
          </a:p>
        </p:txBody>
      </p:sp>
    </p:spTree>
    <p:extLst>
      <p:ext uri="{BB962C8B-B14F-4D97-AF65-F5344CB8AC3E}">
        <p14:creationId xmlns:p14="http://schemas.microsoft.com/office/powerpoint/2010/main" val="269895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83414C-F513-F2CC-92A0-9A0AB2A0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7" y="816754"/>
            <a:ext cx="10440418" cy="438497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342F3A0-E922-6184-07CB-C4EE51869C87}"/>
              </a:ext>
            </a:extLst>
          </p:cNvPr>
          <p:cNvSpPr/>
          <p:nvPr/>
        </p:nvSpPr>
        <p:spPr>
          <a:xfrm>
            <a:off x="603849" y="4796286"/>
            <a:ext cx="2389516" cy="5779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800075-8CBE-52EA-B607-3833638379EB}"/>
              </a:ext>
            </a:extLst>
          </p:cNvPr>
          <p:cNvSpPr/>
          <p:nvPr/>
        </p:nvSpPr>
        <p:spPr>
          <a:xfrm>
            <a:off x="2093343" y="644226"/>
            <a:ext cx="6412302" cy="5779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FF5D-3571-17B4-7A7C-80D8F395944C}"/>
              </a:ext>
            </a:extLst>
          </p:cNvPr>
          <p:cNvSpPr txBox="1"/>
          <p:nvPr/>
        </p:nvSpPr>
        <p:spPr>
          <a:xfrm>
            <a:off x="4482859" y="5287992"/>
            <a:ext cx="596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cleaning the dataset, there is a lot of unnecessary information in the dataset, 50 columns were removed, only focusing on the features</a:t>
            </a:r>
          </a:p>
        </p:txBody>
      </p:sp>
    </p:spTree>
    <p:extLst>
      <p:ext uri="{BB962C8B-B14F-4D97-AF65-F5344CB8AC3E}">
        <p14:creationId xmlns:p14="http://schemas.microsoft.com/office/powerpoint/2010/main" val="252987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4F5D2AF20E54487B23F3ED1513DC1" ma:contentTypeVersion="14" ma:contentTypeDescription="Create a new document." ma:contentTypeScope="" ma:versionID="c798a096bcf7f659ca2306baa0e9c5b8">
  <xsd:schema xmlns:xsd="http://www.w3.org/2001/XMLSchema" xmlns:xs="http://www.w3.org/2001/XMLSchema" xmlns:p="http://schemas.microsoft.com/office/2006/metadata/properties" xmlns:ns3="936ddd92-f54a-4695-ab38-c16d1927527b" xmlns:ns4="ad630757-71e0-4ca7-b092-c5f5fc5fddab" targetNamespace="http://schemas.microsoft.com/office/2006/metadata/properties" ma:root="true" ma:fieldsID="acd34c1b9bc3468c06ffed68cc965987" ns3:_="" ns4:_="">
    <xsd:import namespace="936ddd92-f54a-4695-ab38-c16d1927527b"/>
    <xsd:import namespace="ad630757-71e0-4ca7-b092-c5f5fc5fdd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ddd92-f54a-4695-ab38-c16d19275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30757-71e0-4ca7-b092-c5f5fc5fdd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6ddd92-f54a-4695-ab38-c16d1927527b" xsi:nil="true"/>
  </documentManagement>
</p:properties>
</file>

<file path=customXml/itemProps1.xml><?xml version="1.0" encoding="utf-8"?>
<ds:datastoreItem xmlns:ds="http://schemas.openxmlformats.org/officeDocument/2006/customXml" ds:itemID="{3E69F073-8EB8-405B-B273-7340C60A79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858406-49C8-4FA0-AB39-87C480462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ddd92-f54a-4695-ab38-c16d1927527b"/>
    <ds:schemaRef ds:uri="ad630757-71e0-4ca7-b092-c5f5fc5fdd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16E327-4B7F-4994-9420-D7598B1458AD}">
  <ds:schemaRefs>
    <ds:schemaRef ds:uri="936ddd92-f54a-4695-ab38-c16d1927527b"/>
    <ds:schemaRef ds:uri="http://schemas.microsoft.com/office/2006/documentManagement/types"/>
    <ds:schemaRef ds:uri="http://www.w3.org/XML/1998/namespace"/>
    <ds:schemaRef ds:uri="ad630757-71e0-4ca7-b092-c5f5fc5fdda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792</Words>
  <Application>Microsoft Office PowerPoint</Application>
  <PresentationFormat>Widescreen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 Theme</vt:lpstr>
      <vt:lpstr>A Data Science-Driven Exploration of Beer Chemistry</vt:lpstr>
      <vt:lpstr>PowerPoint Presentation</vt:lpstr>
      <vt:lpstr>PowerPoint Presentation</vt:lpstr>
      <vt:lpstr>Beer Samples</vt:lpstr>
      <vt:lpstr>Liquid Chromatography Quadrupole Time-of-Flight Mass Spectrometer</vt:lpstr>
      <vt:lpstr>Data Acquisition</vt:lpstr>
      <vt:lpstr>Data Processing</vt:lpstr>
      <vt:lpstr>PowerPoint Presentation</vt:lpstr>
      <vt:lpstr>PowerPoint Presentation</vt:lpstr>
      <vt:lpstr>PowerPoint Presentation</vt:lpstr>
      <vt:lpstr>Data Cleaning and Formatting </vt:lpstr>
      <vt:lpstr>PowerPoint Presentation</vt:lpstr>
      <vt:lpstr>ANOVA</vt:lpstr>
      <vt:lpstr>Challenges Encountered and Solutions</vt:lpstr>
      <vt:lpstr>More Challenges….</vt:lpstr>
      <vt:lpstr>Plan for Next Semester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Omar, Ayat Mugeer</dc:creator>
  <cp:lastModifiedBy>Omar, Ayat Mugeer</cp:lastModifiedBy>
  <cp:revision>4</cp:revision>
  <dcterms:created xsi:type="dcterms:W3CDTF">2023-10-31T04:54:44Z</dcterms:created>
  <dcterms:modified xsi:type="dcterms:W3CDTF">2023-12-12T18:42:40Z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0x010100E664F5D2AF20E54487B23F3ED1513DC1</vt:lpwstr>
  </property>
</Properties>
</file>