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4" r:id="rId5"/>
    <p:sldId id="269" r:id="rId6"/>
    <p:sldId id="270" r:id="rId7"/>
    <p:sldId id="271" r:id="rId8"/>
    <p:sldId id="272" r:id="rId9"/>
    <p:sldId id="25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5077E-5BA9-4303-94FC-FA560FF8FE08}" v="18" dt="2023-11-07T20:50:05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F9EF-5C41-4414-A075-F3A1E2EFF73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73216-606F-490A-AE66-F01E278F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6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Retention Time</a:t>
            </a:r>
            <a:r>
              <a:rPr lang="en-US" sz="1200" dirty="0"/>
              <a:t>: time it takes for a compound to travel through the chromatographic column and elute from the column. </a:t>
            </a:r>
          </a:p>
          <a:p>
            <a:r>
              <a:rPr lang="en-US" sz="1200" b="1" dirty="0"/>
              <a:t>Ion Mass Spectral Data (m/z): </a:t>
            </a:r>
            <a:r>
              <a:rPr lang="en-US" sz="1200" dirty="0"/>
              <a:t>mass of an ionized molecule divided by its charge. Mass spectrometry measures the mass-to-charge ratio of ions to identify and quantify compounds. </a:t>
            </a:r>
          </a:p>
          <a:p>
            <a:r>
              <a:rPr lang="en-US" sz="1200" b="1" dirty="0"/>
              <a:t>Peak Areas: </a:t>
            </a:r>
            <a:r>
              <a:rPr lang="en-US" sz="1200" dirty="0"/>
              <a:t>intensity of the signals detected at specific retention times and m/z values. These areas correspond to the abundance or concentration of specific compounds in the samples.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73216-606F-490A-AE66-F01E278FA7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BF60-712E-2DEA-B9B7-29142B2C3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15F1-BB04-7DB3-2F6E-852EA58F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B304-313A-2A42-6056-D893E185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C67E-4193-C0D4-D216-3FF16467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7D30-5B9F-4864-99DD-A716D640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BA79-D519-07B3-C076-5173C2D2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44D16-3F28-14A9-09A8-F62EA87AC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CC61-F590-17D7-16EE-0D5E3CA0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CD7A-8E1E-1BAD-9E3F-E7798C6B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8607A-D46D-B14C-EC7B-8EBB17B0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43524-DF26-F2A0-DEC6-DEF513DA8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CFBFA-056D-96A7-66A3-48E143CDD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2F89-0D66-82DB-5519-240E0B27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02E8D-1A22-133D-655B-23D6E2CD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80A5-F3D5-51D9-27AE-1046C009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D870-EC81-B462-314B-5D7D4F40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9859-7F77-6550-D176-FBBBBB46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EB0C-7F29-66BE-088B-6BA7F94F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2750-1C34-673A-B5E7-67534E8F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4EC0-8A7A-9B90-4850-178AF105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5FFF-D2CF-89D8-543C-3B6CDAC9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B4458-522E-865C-9A5E-058F05AC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848B-9730-83AF-70E2-2F7A57E5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C020-0AAF-E871-B832-55CC7827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C64E-ED1A-CB46-DF31-052C6F70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6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993B-F41E-1415-09C0-DFC63146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E2EA-69C8-954B-061F-69A43E672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1ABB-45FC-BEF0-967D-8C353121C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7547E-B870-2D73-FA28-8266ABAD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A5BC2-D4BE-5E77-2177-8B8B103C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B3F3-2FB2-12E9-2C77-155F57D3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356E-1B42-0566-C0E8-8A454DF6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34426-8AA8-F2BF-1093-DB490730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AD478-B876-ACE3-40DB-ABA1EA2E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71A5B-970D-50E1-EFC1-38908C84E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DE4B9-EF53-07CA-6B25-376F001E3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8A53-120E-2875-F303-87C07EF1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829DB-E3AF-33F2-3838-F81A5B54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3B08-F5E0-0863-3449-466A2D9C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AD16-0B4C-AFD0-7CD5-C62E940C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613E1-37A1-CC58-4A28-24DA7FF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40C59-1E66-00F5-F44C-BCDE16CA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A7C2D-8B29-781D-E173-3588E4D1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B0FF6-E448-686C-7AF2-87B1ED34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85CFC-5E73-B9B4-EB52-E0DE2AB6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3E000-7AF5-0FC5-128C-1F0C807E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01C7-2376-D406-5298-1A169FC7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0828-732C-1EEA-50FE-AD20FFF5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B1A9D-7F71-D194-5BF4-7D4D5FCB0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E7ACB-98E2-7F8C-A498-A516AB15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12483-0DE0-9088-2509-595EDAAF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6092-BAE6-CA02-81B3-7E06B823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A2A2-D3FC-2F1E-2AC8-48111C6C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CC782-7337-FF2E-B809-1B413FCB2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995BB-A1F9-8999-7260-54B2007EC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6205D-248D-196D-85B4-437FEC83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6971-0325-A822-D353-DEB479BF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07DA-8DB0-D0B9-9565-1959CE6E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3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5932C-69DC-C77C-AAAE-EB44DF70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8050-8A73-5D6A-D8B7-D4DD78DD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1E28-8E9F-C776-DFA3-36E3DA599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4E6A-A11B-4762-8191-9E910EFCB2BE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2BDA-8EAE-9EBF-C93F-399E21B85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C4FA5-19DF-3835-53A5-9413F0210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2F31-BC56-4BF2-9C69-90F1D15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B87EF6B4-6FB7-464D-E42F-F1DB18B3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5"/>
          <a:stretch/>
        </p:blipFill>
        <p:spPr>
          <a:xfrm>
            <a:off x="145723" y="1729817"/>
            <a:ext cx="11857393" cy="424835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00EB-7D83-8F5F-1FC0-A4175C96EF3E}"/>
              </a:ext>
            </a:extLst>
          </p:cNvPr>
          <p:cNvSpPr txBox="1"/>
          <p:nvPr/>
        </p:nvSpPr>
        <p:spPr>
          <a:xfrm>
            <a:off x="2781620" y="1201175"/>
            <a:ext cx="5889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How Dataset Was Obtained</a:t>
            </a:r>
          </a:p>
        </p:txBody>
      </p:sp>
    </p:spTree>
    <p:extLst>
      <p:ext uri="{BB962C8B-B14F-4D97-AF65-F5344CB8AC3E}">
        <p14:creationId xmlns:p14="http://schemas.microsoft.com/office/powerpoint/2010/main" val="271196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9FBD-C2CC-3712-47B6-17BB8338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10653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/>
              <a:t>Beer Samples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" name="Content Placeholder 21" descr="A group of glasses of beer&#10;&#10;Description automatically generated">
            <a:extLst>
              <a:ext uri="{FF2B5EF4-FFF2-40B4-BE49-F238E27FC236}">
                <a16:creationId xmlns:a16="http://schemas.microsoft.com/office/drawing/2014/main" id="{1AE7C57B-9C34-DFE4-E2A8-A9B8EB65D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327" y="578738"/>
            <a:ext cx="4621497" cy="5670549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A1892C-AD91-8C51-6C6A-412509C2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9589" y="2066109"/>
            <a:ext cx="4838527" cy="468422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Beer samples sent from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common types of beers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Beer is composed of a wide variety of chemical compounds, including sugars, proteins, phenolic compounds, hops-derived substances, yeast metabolites,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Due to the sheer number of unknown compounds in beer, multivariate analysis and machine learning techniques are needed to pinpoint the compounds that are most influential in distinguishing beer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9FBD-C2CC-3712-47B6-17BB8338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5" y="224444"/>
            <a:ext cx="5160112" cy="16176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i="0" dirty="0">
                <a:effectLst/>
                <a:latin typeface="Söhne"/>
              </a:rPr>
              <a:t>Liquid Chromatography Quadrupole Time-of-Flight Mass Spectrometer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two images of a beer and a stack of machines&#10;&#10;Description automatically generated with medium confidence">
            <a:extLst>
              <a:ext uri="{FF2B5EF4-FFF2-40B4-BE49-F238E27FC236}">
                <a16:creationId xmlns:a16="http://schemas.microsoft.com/office/drawing/2014/main" id="{0744DF39-1999-EA1B-DE81-346F9F86D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461"/>
          <a:stretch/>
        </p:blipFill>
        <p:spPr>
          <a:xfrm>
            <a:off x="6224214" y="578738"/>
            <a:ext cx="5051722" cy="5670549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A1892C-AD91-8C51-6C6A-412509C2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038" y="1978429"/>
            <a:ext cx="5160112" cy="47881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Liquid Chromatography (LC): </a:t>
            </a:r>
            <a:r>
              <a:rPr lang="en-US" sz="2000" dirty="0"/>
              <a:t>Liquid chromatography is used to separate the components of a sample (such as beer) into individual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Quadrupole Mass Analyzer</a:t>
            </a:r>
            <a:r>
              <a:rPr lang="en-US" sz="2000" dirty="0"/>
              <a:t>: allows only specific mass-to-charge ratio (m/z) ions to pass through, filtering out unwanted 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Time-of-Flight Mass Analyzer (TOF-MS): </a:t>
            </a:r>
            <a:r>
              <a:rPr lang="en-US" sz="2000" dirty="0"/>
              <a:t>ions are accelerated and travel through a flight tube. The time it takes for ions to reach the detector provides information about their mass-to-charge ratio. This data is crucial for identifying the molecules present in the sample.</a:t>
            </a:r>
          </a:p>
        </p:txBody>
      </p:sp>
    </p:spTree>
    <p:extLst>
      <p:ext uri="{BB962C8B-B14F-4D97-AF65-F5344CB8AC3E}">
        <p14:creationId xmlns:p14="http://schemas.microsoft.com/office/powerpoint/2010/main" val="196309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9FBD-C2CC-3712-47B6-17BB8338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2" y="809214"/>
            <a:ext cx="5023658" cy="8948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Acquisition</a:t>
            </a:r>
          </a:p>
        </p:txBody>
      </p:sp>
      <p:pic>
        <p:nvPicPr>
          <p:cNvPr id="8" name="Content Placeholder 7" descr="A couple of red buckets with text&#10;&#10;Description automatically generated">
            <a:extLst>
              <a:ext uri="{FF2B5EF4-FFF2-40B4-BE49-F238E27FC236}">
                <a16:creationId xmlns:a16="http://schemas.microsoft.com/office/drawing/2014/main" id="{0375C2DA-A516-E81C-23F2-9C5FAAC05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60153"/>
          <a:stretch/>
        </p:blipFill>
        <p:spPr>
          <a:xfrm>
            <a:off x="6384062" y="578738"/>
            <a:ext cx="4732026" cy="5670549"/>
          </a:xfrm>
          <a:prstGeom prst="rect">
            <a:avLst/>
          </a:prstGeom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A1892C-AD91-8C51-6C6A-412509C2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942" y="2057399"/>
            <a:ext cx="5023658" cy="4858789"/>
          </a:xfrm>
        </p:spPr>
        <p:txBody>
          <a:bodyPr>
            <a:noAutofit/>
          </a:bodyPr>
          <a:lstStyle/>
          <a:p>
            <a:r>
              <a:rPr lang="en-US" sz="2000" b="1" dirty="0"/>
              <a:t>Retention Time</a:t>
            </a:r>
            <a:r>
              <a:rPr lang="en-US" sz="2000" dirty="0"/>
              <a:t>: time it takes for a compound to travel through the chromatographic column and elute from the column. </a:t>
            </a:r>
          </a:p>
          <a:p>
            <a:r>
              <a:rPr lang="en-US" sz="2000" b="1" dirty="0"/>
              <a:t>Ion Mass Spectral Data (m/z): </a:t>
            </a:r>
            <a:r>
              <a:rPr lang="en-US" sz="2000" dirty="0"/>
              <a:t>mass of an ionized molecule divided by its charge. </a:t>
            </a:r>
          </a:p>
          <a:p>
            <a:r>
              <a:rPr lang="en-US" sz="2000" b="1" dirty="0"/>
              <a:t>Peak Areas: </a:t>
            </a:r>
            <a:r>
              <a:rPr lang="en-US" sz="2000" dirty="0"/>
              <a:t>intensity of the signals detected at specific retention times and m/z values. </a:t>
            </a:r>
          </a:p>
        </p:txBody>
      </p:sp>
    </p:spTree>
    <p:extLst>
      <p:ext uri="{BB962C8B-B14F-4D97-AF65-F5344CB8AC3E}">
        <p14:creationId xmlns:p14="http://schemas.microsoft.com/office/powerpoint/2010/main" val="3518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F9FBD-C2CC-3712-47B6-17BB8338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Data Processing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A1892C-AD91-8C51-6C6A-412509C2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bucketing method, also known as binning or discretization, is a technique used in data analysis to group continuous data into discrete intervals or "buckets.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Each ‘bucket’ represents a feature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Peak areas within the buckets represent the prevalence or abundance of specific ions or compounds within those intervals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10,000 such features, each representing a specific combination of retention time and m/z range, along with the corresponding peak area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 descr="A couple of red buckets with text&#10;&#10;Description automatically generated">
            <a:extLst>
              <a:ext uri="{FF2B5EF4-FFF2-40B4-BE49-F238E27FC236}">
                <a16:creationId xmlns:a16="http://schemas.microsoft.com/office/drawing/2014/main" id="{ABD881FA-3E81-B8BC-47CE-4657ED510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09" t="11182" r="4490" b="7873"/>
          <a:stretch/>
        </p:blipFill>
        <p:spPr>
          <a:xfrm>
            <a:off x="8005203" y="502039"/>
            <a:ext cx="2552007" cy="2509809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red bucket with black arrows&#10;&#10;Description automatically generated">
            <a:extLst>
              <a:ext uri="{FF2B5EF4-FFF2-40B4-BE49-F238E27FC236}">
                <a16:creationId xmlns:a16="http://schemas.microsoft.com/office/drawing/2014/main" id="{CC8C2285-5A43-D7B4-06DC-B6070062C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59" y="3707894"/>
            <a:ext cx="380189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0BE89-D351-5074-AE18-A151C1A8A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1432560"/>
            <a:ext cx="9545319" cy="4462911"/>
          </a:xfrm>
        </p:spPr>
        <p:txBody>
          <a:bodyPr anchor="t">
            <a:normAutofit/>
          </a:bodyPr>
          <a:lstStyle/>
          <a:p>
            <a:r>
              <a:rPr lang="en-US" sz="4000" dirty="0"/>
              <a:t>Beer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72 beer samples from 7 categories of beer (blonde, </a:t>
            </a:r>
            <a:r>
              <a:rPr lang="en-US" dirty="0" err="1"/>
              <a:t>german</a:t>
            </a:r>
            <a:r>
              <a:rPr lang="en-US" dirty="0"/>
              <a:t>, IPA, Stout, Wheat, Sour) ran using LC-QTOF-MS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10,000 features obtained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LC-QTOF-MS data provides intensity and retention time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Intensity refers to the abundance or concentration of ions detected at a specific mass-to-charge ratio (m/z) in the mass spectrometer.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Retention time is the time it takes for a compound to travel through the chromatographic column during liquid chromatography.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3D (mass to charge ratio, retention time, intensity) -&gt; features extracted</a:t>
            </a:r>
          </a:p>
        </p:txBody>
      </p:sp>
    </p:spTree>
    <p:extLst>
      <p:ext uri="{BB962C8B-B14F-4D97-AF65-F5344CB8AC3E}">
        <p14:creationId xmlns:p14="http://schemas.microsoft.com/office/powerpoint/2010/main" val="269895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A6FE-8938-2854-5E89-8F7F2C11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Samples/QC (Beer List)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C785-7062-F5BD-54B0-DD1CCA27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0501B4-3B67-DCD8-BC4A-0D5F49A7AF24}"/>
              </a:ext>
            </a:extLst>
          </p:cNvPr>
          <p:cNvGraphicFramePr/>
          <p:nvPr/>
        </p:nvGraphicFramePr>
        <p:xfrm>
          <a:off x="370417" y="1511617"/>
          <a:ext cx="10983382" cy="4665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3888">
                  <a:extLst>
                    <a:ext uri="{9D8B030D-6E8A-4147-A177-3AD203B41FA5}">
                      <a16:colId xmlns:a16="http://schemas.microsoft.com/office/drawing/2014/main" val="3590312085"/>
                    </a:ext>
                  </a:extLst>
                </a:gridCol>
                <a:gridCol w="2431125">
                  <a:extLst>
                    <a:ext uri="{9D8B030D-6E8A-4147-A177-3AD203B41FA5}">
                      <a16:colId xmlns:a16="http://schemas.microsoft.com/office/drawing/2014/main" val="3158284547"/>
                    </a:ext>
                  </a:extLst>
                </a:gridCol>
                <a:gridCol w="2431125">
                  <a:extLst>
                    <a:ext uri="{9D8B030D-6E8A-4147-A177-3AD203B41FA5}">
                      <a16:colId xmlns:a16="http://schemas.microsoft.com/office/drawing/2014/main" val="3641659063"/>
                    </a:ext>
                  </a:extLst>
                </a:gridCol>
                <a:gridCol w="1060112">
                  <a:extLst>
                    <a:ext uri="{9D8B030D-6E8A-4147-A177-3AD203B41FA5}">
                      <a16:colId xmlns:a16="http://schemas.microsoft.com/office/drawing/2014/main" val="1953396895"/>
                    </a:ext>
                  </a:extLst>
                </a:gridCol>
                <a:gridCol w="978566">
                  <a:extLst>
                    <a:ext uri="{9D8B030D-6E8A-4147-A177-3AD203B41FA5}">
                      <a16:colId xmlns:a16="http://schemas.microsoft.com/office/drawing/2014/main" val="2094984088"/>
                    </a:ext>
                  </a:extLst>
                </a:gridCol>
                <a:gridCol w="978566">
                  <a:extLst>
                    <a:ext uri="{9D8B030D-6E8A-4147-A177-3AD203B41FA5}">
                      <a16:colId xmlns:a16="http://schemas.microsoft.com/office/drawing/2014/main" val="3957308407"/>
                    </a:ext>
                  </a:extLst>
                </a:gridCol>
              </a:tblGrid>
              <a:tr h="3267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Brewer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Brand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Category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Label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QC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QC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764508667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Deep Elum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Dallas Blonde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Blonde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BLD_QC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rowSpan="1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ALL_QC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513624856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Karbach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Love Street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Blonde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91472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Kurzer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Altbeir (Beer#2)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GER_QC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23385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Hausbrauerei "Zum Schlussel"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Altbeir (Beer#4)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620823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Uerige Obergarige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Altbeir (Beer#1)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7842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Schlussel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Gmbh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Altbeir (Beer#5)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430904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Fuchschen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Altbeir (Beer#3)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German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459105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Schumacher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Altbeir (Beer#6)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GER6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72887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Ballast 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Sculpin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IPA_QC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464037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Community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Mosaic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IPA2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4770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Left Hand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Nitro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STU_QC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98165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New Holland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Dragon's Milk White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Stout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STU2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8554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Avery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Island Rascal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Wheat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WHE1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WHE_QC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50080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Sierra Nevada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Sunny Little 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Wheat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WHE2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01409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Tupps Brewery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Neon Shade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SOU1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SOU_QC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72687"/>
                  </a:ext>
                </a:extLst>
              </a:tr>
              <a:tr h="271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Sierra Nevada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Wild Little 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Sour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SOU2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483414C-F513-F2CC-92A0-9A0AB2A0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17" y="816754"/>
            <a:ext cx="10440418" cy="438497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342F3A0-E922-6184-07CB-C4EE51869C87}"/>
              </a:ext>
            </a:extLst>
          </p:cNvPr>
          <p:cNvSpPr/>
          <p:nvPr/>
        </p:nvSpPr>
        <p:spPr>
          <a:xfrm>
            <a:off x="603849" y="4796286"/>
            <a:ext cx="2389516" cy="5779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800075-8CBE-52EA-B607-3833638379EB}"/>
              </a:ext>
            </a:extLst>
          </p:cNvPr>
          <p:cNvSpPr/>
          <p:nvPr/>
        </p:nvSpPr>
        <p:spPr>
          <a:xfrm>
            <a:off x="2093343" y="644226"/>
            <a:ext cx="6412302" cy="5779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EFF5D-3571-17B4-7A7C-80D8F395944C}"/>
              </a:ext>
            </a:extLst>
          </p:cNvPr>
          <p:cNvSpPr txBox="1"/>
          <p:nvPr/>
        </p:nvSpPr>
        <p:spPr>
          <a:xfrm>
            <a:off x="4482859" y="5287992"/>
            <a:ext cx="596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cleaning the dataset, there is a lot of unnecessary information in the dataset, 50 columns were removed, only focusing on the features</a:t>
            </a:r>
          </a:p>
        </p:txBody>
      </p:sp>
    </p:spTree>
    <p:extLst>
      <p:ext uri="{BB962C8B-B14F-4D97-AF65-F5344CB8AC3E}">
        <p14:creationId xmlns:p14="http://schemas.microsoft.com/office/powerpoint/2010/main" val="252987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6ddd92-f54a-4695-ab38-c16d1927527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4F5D2AF20E54487B23F3ED1513DC1" ma:contentTypeVersion="14" ma:contentTypeDescription="Create a new document." ma:contentTypeScope="" ma:versionID="c798a096bcf7f659ca2306baa0e9c5b8">
  <xsd:schema xmlns:xsd="http://www.w3.org/2001/XMLSchema" xmlns:xs="http://www.w3.org/2001/XMLSchema" xmlns:p="http://schemas.microsoft.com/office/2006/metadata/properties" xmlns:ns3="936ddd92-f54a-4695-ab38-c16d1927527b" xmlns:ns4="ad630757-71e0-4ca7-b092-c5f5fc5fddab" targetNamespace="http://schemas.microsoft.com/office/2006/metadata/properties" ma:root="true" ma:fieldsID="acd34c1b9bc3468c06ffed68cc965987" ns3:_="" ns4:_="">
    <xsd:import namespace="936ddd92-f54a-4695-ab38-c16d1927527b"/>
    <xsd:import namespace="ad630757-71e0-4ca7-b092-c5f5fc5fdd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ddd92-f54a-4695-ab38-c16d192752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30757-71e0-4ca7-b092-c5f5fc5fdda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16E327-4B7F-4994-9420-D7598B1458AD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936ddd92-f54a-4695-ab38-c16d1927527b"/>
    <ds:schemaRef ds:uri="http://purl.org/dc/elements/1.1/"/>
    <ds:schemaRef ds:uri="http://purl.org/dc/dcmitype/"/>
    <ds:schemaRef ds:uri="http://schemas.microsoft.com/office/infopath/2007/PartnerControls"/>
    <ds:schemaRef ds:uri="ad630757-71e0-4ca7-b092-c5f5fc5fddab"/>
  </ds:schemaRefs>
</ds:datastoreItem>
</file>

<file path=customXml/itemProps2.xml><?xml version="1.0" encoding="utf-8"?>
<ds:datastoreItem xmlns:ds="http://schemas.openxmlformats.org/officeDocument/2006/customXml" ds:itemID="{A9858406-49C8-4FA0-AB39-87C480462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ddd92-f54a-4695-ab38-c16d1927527b"/>
    <ds:schemaRef ds:uri="ad630757-71e0-4ca7-b092-c5f5fc5fdd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69F073-8EB8-405B-B273-7340C60A79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675</Words>
  <Application>Microsoft Office PowerPoint</Application>
  <PresentationFormat>Widescreen</PresentationFormat>
  <Paragraphs>109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PowerPoint Presentation</vt:lpstr>
      <vt:lpstr>Beer Samples</vt:lpstr>
      <vt:lpstr>Liquid Chromatography Quadrupole Time-of-Flight Mass Spectrometer</vt:lpstr>
      <vt:lpstr>Data Acquisition</vt:lpstr>
      <vt:lpstr>Data Processing</vt:lpstr>
      <vt:lpstr>PowerPoint Presentation</vt:lpstr>
      <vt:lpstr>Samples/QC (Beer List)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Omar, Ayat Mugeer</dc:creator>
  <cp:lastModifiedBy>Omar, Ayat Mugeer</cp:lastModifiedBy>
  <cp:revision>3</cp:revision>
  <dcterms:created xsi:type="dcterms:W3CDTF">2023-10-31T04:54:44Z</dcterms:created>
  <dcterms:modified xsi:type="dcterms:W3CDTF">2023-11-07T21:27:42Z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0x010100E664F5D2AF20E54487B23F3ED1513DC1</vt:lpwstr>
  </property>
</Properties>
</file>