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9" r:id="rId7"/>
    <p:sldId id="270" r:id="rId8"/>
    <p:sldId id="259" r:id="rId9"/>
    <p:sldId id="261" r:id="rId10"/>
    <p:sldId id="262" r:id="rId11"/>
    <p:sldId id="263" r:id="rId12"/>
    <p:sldId id="271" r:id="rId13"/>
    <p:sldId id="265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61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r" defTabSz="1218987" rtl="1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dobe Caslon Pro" panose="0205050205050A020403" pitchFamily="18" charset="0"/>
              </a:rPr>
              <a:t>         Operating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dobe Caslon Pro" panose="0205050205050A020403" pitchFamily="18" charset="0"/>
              </a:rPr>
              <a:t>System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Adobe Caslon Pro" panose="0205050205050A020403" pitchFamily="18" charset="0"/>
              </a:rPr>
              <a:t>          </a:t>
            </a:r>
            <a:r>
              <a:rPr lang="en-US" sz="4000" dirty="0">
                <a:latin typeface="Adobe Caslon Pro" panose="0205050205050A020403" pitchFamily="18" charset="0"/>
              </a:rPr>
              <a:t>Virtual disk shell project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99950" y="3068960"/>
            <a:ext cx="8860551" cy="216024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Project team </a:t>
            </a:r>
            <a:r>
              <a:rPr lang="en-US" dirty="0" smtClean="0"/>
              <a:t>:</a:t>
            </a:r>
          </a:p>
          <a:p>
            <a:r>
              <a:rPr lang="en-US" cap="non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  <a:r>
              <a:rPr lang="en-US" cap="none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mira </a:t>
            </a:r>
            <a:r>
              <a:rPr lang="en-US" cap="non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  <a:r>
              <a:rPr lang="en-US" cap="none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mad </a:t>
            </a:r>
            <a:r>
              <a:rPr lang="en-US" cap="non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  <a:r>
              <a:rPr lang="en-US" cap="none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bdelhamed</a:t>
            </a:r>
            <a:endParaRPr lang="ar-EG" cap="none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cap="non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  <a:r>
              <a:rPr lang="en-US" cap="none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yat </a:t>
            </a:r>
            <a:r>
              <a:rPr lang="en-US" cap="non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</a:t>
            </a:r>
            <a:r>
              <a:rPr lang="en-US" cap="none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aber </a:t>
            </a:r>
            <a:r>
              <a:rPr lang="en-US" cap="non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</a:t>
            </a:r>
            <a:r>
              <a:rPr lang="en-US" cap="none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ohamed</a:t>
            </a:r>
          </a:p>
          <a:p>
            <a:r>
              <a:rPr lang="en-US" cap="none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Rahma </a:t>
            </a:r>
            <a:r>
              <a:rPr lang="en-US" cap="non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  <a:r>
              <a:rPr lang="en-US" cap="none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hmed </a:t>
            </a:r>
            <a:r>
              <a:rPr lang="en-US" cap="non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Y</a:t>
            </a:r>
            <a:r>
              <a:rPr lang="en-US" cap="none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ounis</a:t>
            </a:r>
            <a:endParaRPr lang="en-US" cap="non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52" y="2060848"/>
            <a:ext cx="10360501" cy="1511995"/>
          </a:xfrm>
        </p:spPr>
        <p:txBody>
          <a:bodyPr>
            <a:normAutofit/>
          </a:bodyPr>
          <a:lstStyle/>
          <a:p>
            <a:pPr algn="ctr"/>
            <a:r>
              <a:rPr lang="ar-EG" sz="4800" dirty="0"/>
              <a:t> </a:t>
            </a:r>
            <a:r>
              <a:rPr lang="ar-EG" sz="4800" dirty="0" smtClean="0"/>
              <a:t>  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thanks</a:t>
            </a:r>
            <a:endParaRPr lang="ar-EG" sz="4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dobe Caslon Pro" panose="0205050205050A020403" pitchFamily="18" charset="0"/>
              </a:rPr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This project is designed by “C#” to simulate a computer operating 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system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0" indent="0" algn="l">
              <a:buNone/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There are 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7 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classes were created for this purpose and 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they’re:</a:t>
            </a:r>
          </a:p>
          <a:p>
            <a:pPr marL="0" indent="0" algn="l">
              <a:buNone/>
            </a:pP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1) 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Virtual 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Disk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2) Fat Table</a:t>
            </a:r>
          </a:p>
          <a:p>
            <a:pPr marL="0" indent="0" algn="l">
              <a:buNone/>
            </a:pP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3) Directory 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Entry</a:t>
            </a:r>
          </a:p>
          <a:p>
            <a:pPr marL="0" indent="0" algn="l">
              <a:buNone/>
            </a:pP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4) Directory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5) File Entry</a:t>
            </a:r>
            <a:endParaRPr lang="ar-EG" b="1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6) Converter</a:t>
            </a:r>
          </a:p>
          <a:p>
            <a:pPr marL="0" indent="0" algn="l">
              <a:buNone/>
            </a:pP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7)Program</a:t>
            </a:r>
            <a:r>
              <a:rPr lang="ar-EG" b="1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 algn="l">
              <a:buNone/>
            </a:pPr>
            <a:endParaRPr lang="en-US" b="1" dirty="0">
              <a:solidFill>
                <a:schemeClr val="tx1">
                  <a:lumMod val="85000"/>
                </a:schemeClr>
              </a:solidFill>
              <a:latin typeface="Adobe Caslon Pro" panose="0205050205050A020403" pitchFamily="18" charset="0"/>
            </a:endParaRPr>
          </a:p>
          <a:p>
            <a:pPr marL="0" indent="0" algn="l">
              <a:buNone/>
            </a:pPr>
            <a:endParaRPr lang="en-US" b="1" dirty="0">
              <a:solidFill>
                <a:schemeClr val="tx1">
                  <a:lumMod val="85000"/>
                </a:schemeClr>
              </a:solidFill>
              <a:latin typeface="Adobe Caslon Pro" panose="0205050205050A020403" pitchFamily="18" charset="0"/>
            </a:endParaRPr>
          </a:p>
          <a:p>
            <a:pPr marL="0" indent="0" algn="l">
              <a:buNone/>
            </a:pPr>
            <a:endParaRPr lang="en-US" b="1" dirty="0">
              <a:solidFill>
                <a:schemeClr val="tx1">
                  <a:lumMod val="85000"/>
                </a:schemeClr>
              </a:solidFill>
              <a:latin typeface="Adobe Caslon Pro" panose="0205050205050A020403" pitchFamily="18" charset="0"/>
            </a:endParaRPr>
          </a:p>
          <a:p>
            <a:pPr marL="0" indent="0" algn="l">
              <a:buNone/>
            </a:pPr>
            <a:endParaRPr lang="en-US" dirty="0">
              <a:solidFill>
                <a:schemeClr val="tx1">
                  <a:lumMod val="85000"/>
                </a:schemeClr>
              </a:solidFill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dobe Caslon Pro" panose="0205050205050A020403" pitchFamily="18" charset="0"/>
              </a:rPr>
              <a:t>Virtual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cs typeface="Adobe Arabic" panose="02040503050201020203" pitchFamily="18" charset="-78"/>
              </a:rPr>
              <a:t>This class create the virtual disk and  writes in it, and it contains the following methods: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cs typeface="Adobe Arabic" panose="02040503050201020203" pitchFamily="18" charset="-78"/>
              </a:rPr>
              <a:t>1-Initialize: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cs typeface="Adobe Arabic" panose="02040503050201020203" pitchFamily="18" charset="-78"/>
              </a:rPr>
              <a:t>this method Check if the file already exists. If it does not exist, it create a new file, but if it exists, it read the files and directories inside the file. </a:t>
            </a:r>
            <a:endParaRPr lang="ar-EG" dirty="0">
              <a:solidFill>
                <a:schemeClr val="tx1">
                  <a:lumMod val="95000"/>
                </a:schemeClr>
              </a:solidFill>
              <a:cs typeface="Adobe Arabic" panose="02040503050201020203" pitchFamily="18" charset="-78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cs typeface="Adobe Arabic" panose="02040503050201020203" pitchFamily="18" charset="-78"/>
              </a:rPr>
              <a:t>2-Write cluster</a:t>
            </a:r>
            <a:endParaRPr lang="ar-EG" dirty="0" smtClean="0">
              <a:solidFill>
                <a:schemeClr val="accent6">
                  <a:lumMod val="40000"/>
                  <a:lumOff val="60000"/>
                </a:schemeClr>
              </a:solidFill>
              <a:cs typeface="Adobe Arabic" panose="02040503050201020203" pitchFamily="18" charset="-78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cs typeface="Adobe Arabic" panose="02040503050201020203" pitchFamily="18" charset="-78"/>
              </a:rPr>
              <a:t>3-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read_cluster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cs typeface="Adobe Arabic" panose="02040503050201020203" pitchFamily="18" charset="-78"/>
              </a:rPr>
              <a:t>4-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getFreeSpace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53" y="274637"/>
            <a:ext cx="10525532" cy="85010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dobe Caslon Pro" panose="0205050205050A020403" pitchFamily="18" charset="0"/>
              </a:rPr>
              <a:t>Fat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548" y="1124744"/>
            <a:ext cx="9628057" cy="5328592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This Class creates the fat table in the virtual file system, and it contains the following methods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:</a:t>
            </a:r>
            <a:endParaRPr lang="ar-EG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Constructor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: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this method creates an array of 1024 bytes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  <a:endParaRPr lang="ar-EG" sz="24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createFAT</a:t>
            </a:r>
          </a:p>
          <a:p>
            <a:pPr marL="0" indent="0" algn="l">
              <a:buNone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writeFAT</a:t>
            </a:r>
          </a:p>
          <a:p>
            <a:pPr marL="0" indent="0" algn="l">
              <a:buNone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readFAT</a:t>
            </a:r>
          </a:p>
          <a:p>
            <a:pPr marL="0" indent="0" algn="l">
              <a:buNone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printFAT</a:t>
            </a:r>
            <a:endParaRPr lang="ar-EG" sz="24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setFAT</a:t>
            </a:r>
            <a:endParaRPr lang="ar-EG" sz="24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getAvalableCluster</a:t>
            </a:r>
            <a:endParaRPr lang="ar-EG" sz="24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setClusterPointer</a:t>
            </a:r>
            <a:endParaRPr lang="ar-EG" sz="24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getClusterPointer</a:t>
            </a:r>
            <a:endParaRPr lang="en-US" sz="24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 algn="l">
              <a:buNone/>
            </a:pPr>
            <a:endParaRPr lang="en-US" sz="2400" dirty="0">
              <a:solidFill>
                <a:schemeClr val="tx1">
                  <a:lumMod val="85000"/>
                </a:schemeClr>
              </a:solidFill>
              <a:latin typeface="Adobe Caslon Pro" panose="0205050205050A020403" pitchFamily="18" charset="0"/>
            </a:endParaRP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53" y="908720"/>
            <a:ext cx="10360501" cy="1066131"/>
          </a:xfrm>
        </p:spPr>
        <p:txBody>
          <a:bodyPr>
            <a:normAutofit fontScale="90000"/>
          </a:bodyPr>
          <a:lstStyle/>
          <a:p>
            <a:r>
              <a:rPr lang="en-US" sz="53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dobe Caslon Pro" panose="0205050205050A020403" pitchFamily="18" charset="0"/>
              </a:rPr>
              <a:t/>
            </a:r>
            <a:br>
              <a:rPr lang="en-US" sz="53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dobe Caslon Pro" panose="0205050205050A020403" pitchFamily="18" charset="0"/>
              </a:rPr>
            </a:br>
            <a:r>
              <a:rPr lang="en-US" sz="5300" dirty="0">
                <a:solidFill>
                  <a:schemeClr val="accent6">
                    <a:lumMod val="40000"/>
                    <a:lumOff val="60000"/>
                  </a:schemeClr>
                </a:solidFill>
                <a:latin typeface="Adobe Caslon Pro" panose="0205050205050A020403" pitchFamily="18" charset="0"/>
              </a:rPr>
              <a:t/>
            </a:r>
            <a:br>
              <a:rPr lang="en-US" sz="5300" dirty="0">
                <a:solidFill>
                  <a:schemeClr val="accent6">
                    <a:lumMod val="40000"/>
                    <a:lumOff val="60000"/>
                  </a:schemeClr>
                </a:solidFill>
                <a:latin typeface="Adobe Caslon Pro" panose="0205050205050A020403" pitchFamily="18" charset="0"/>
              </a:rPr>
            </a:br>
            <a:r>
              <a:rPr lang="en-US" sz="53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dobe Caslon Pro" panose="0205050205050A020403" pitchFamily="18" charset="0"/>
              </a:rPr>
              <a:t/>
            </a:r>
            <a:br>
              <a:rPr lang="en-US" sz="53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dobe Caslon Pro" panose="0205050205050A020403" pitchFamily="18" charset="0"/>
              </a:rPr>
            </a:br>
            <a:r>
              <a:rPr lang="en-US" sz="53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dobe Caslon Pro" panose="0205050205050A020403" pitchFamily="18" charset="0"/>
              </a:rPr>
              <a:t>Directory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dobe Caslon Pro" panose="0205050205050A020403" pitchFamily="18" charset="0"/>
              </a:rPr>
              <a:t> </a:t>
            </a:r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dobe Caslon Pro" panose="0205050205050A020403" pitchFamily="18" charset="0"/>
              </a:rPr>
              <a:t>Entry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dobe Caslon Pro" panose="0205050205050A020403" pitchFamily="18" charset="0"/>
              </a:rPr>
              <a:t/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dobe Caslon Pro" panose="0205050205050A020403" pitchFamily="18" charset="0"/>
              </a:rPr>
            </a:b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053853" y="1701797"/>
            <a:ext cx="10525532" cy="4462272"/>
          </a:xfrm>
        </p:spPr>
        <p:txBody>
          <a:bodyPr>
            <a:normAutofit/>
          </a:bodyPr>
          <a:lstStyle/>
          <a:p>
            <a:pPr marL="0" indent="0" algn="l">
              <a:spcBef>
                <a:spcPct val="0"/>
              </a:spcBef>
              <a:buNone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This class contains two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Constructor one of them is empty and the other 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set the values of directory name , attribute , empty , first cluster ,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file size and content of the file</a:t>
            </a:r>
            <a:endParaRPr lang="ar-EG" dirty="0" smtClean="0">
              <a:solidFill>
                <a:schemeClr val="tx1">
                  <a:lumMod val="95000"/>
                </a:schemeClr>
              </a:solidFill>
              <a:ea typeface="+mj-ea"/>
              <a:cs typeface="+mj-cs"/>
            </a:endParaRPr>
          </a:p>
          <a:p>
            <a:pPr marL="0" indent="0" algn="l">
              <a:spcBef>
                <a:spcPct val="0"/>
              </a:spcBef>
              <a:buNone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It also contains other methods :</a:t>
            </a:r>
          </a:p>
          <a:p>
            <a:pPr marL="0" indent="0" algn="l">
              <a:spcBef>
                <a:spcPct val="0"/>
              </a:spcBef>
              <a:buNone/>
            </a:pPr>
            <a:endParaRPr lang="en-US" dirty="0" smtClean="0">
              <a:solidFill>
                <a:schemeClr val="tx1">
                  <a:lumMod val="95000"/>
                </a:schemeClr>
              </a:solidFill>
              <a:ea typeface="+mj-ea"/>
              <a:cs typeface="+mj-cs"/>
            </a:endParaRPr>
          </a:p>
          <a:p>
            <a:pPr marL="0" indent="0" algn="l">
              <a:spcBef>
                <a:spcPct val="0"/>
              </a:spcBef>
              <a:buNone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1- 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assign file name</a:t>
            </a:r>
            <a:endParaRPr lang="ar-EG" sz="3200" dirty="0" smtClean="0">
              <a:solidFill>
                <a:schemeClr val="accent6">
                  <a:lumMod val="40000"/>
                  <a:lumOff val="60000"/>
                </a:schemeClr>
              </a:solidFill>
              <a:ea typeface="+mj-ea"/>
              <a:cs typeface="+mj-cs"/>
            </a:endParaRPr>
          </a:p>
          <a:p>
            <a:pPr marL="0" indent="0" algn="l">
              <a:spcBef>
                <a:spcPct val="0"/>
              </a:spcBef>
              <a:buNone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2-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assign directory name</a:t>
            </a:r>
            <a:endParaRPr lang="en-US" cap="none" dirty="0">
              <a:solidFill>
                <a:schemeClr val="accent6">
                  <a:lumMod val="40000"/>
                  <a:lumOff val="60000"/>
                </a:schemeClr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36" y="19797"/>
            <a:ext cx="9522673" cy="124896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dobe Caslon Pro" panose="0205050205050A020403" pitchFamily="18" charset="0"/>
              </a:rPr>
              <a:t>Directory </a:t>
            </a:r>
            <a:endParaRPr lang="ar-EG" sz="4800" dirty="0">
              <a:solidFill>
                <a:schemeClr val="accent6">
                  <a:lumMod val="40000"/>
                  <a:lumOff val="60000"/>
                </a:schemeClr>
              </a:solidFill>
              <a:latin typeface="Adobe Caslon Pro" panose="0205050205050A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820" y="1556792"/>
            <a:ext cx="11423005" cy="568863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2400" cap="none" dirty="0" smtClean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it inherits from the directory entry class and has a list of a directory entry and five methods: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2400" cap="none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1-write directory</a:t>
            </a:r>
            <a:r>
              <a:rPr lang="en-US" sz="2400" cap="none" dirty="0" smtClean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: that adds a file or directory to the directory entry list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2400" cap="none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2-read directory</a:t>
            </a:r>
            <a:r>
              <a:rPr lang="en-US" sz="2400" cap="none" dirty="0" smtClean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: that reads the information of a file or directory from the directory entry list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2400" cap="none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3-search</a:t>
            </a:r>
            <a:r>
              <a:rPr lang="en-US" sz="2400" cap="none" dirty="0" smtClean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: that takes a file name as an argument and searches for it in the directory entry list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2400" cap="none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4-update</a:t>
            </a:r>
            <a:r>
              <a:rPr lang="en-US" sz="2400" cap="none" dirty="0" smtClean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 content: that takes an instance of the directory entry class as an argument and updates the content of it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2400" cap="none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5-delete directory</a:t>
            </a:r>
            <a:r>
              <a:rPr lang="en-US" sz="2400" cap="none" dirty="0" smtClean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: that takes a file name as an argument and deletes it</a:t>
            </a:r>
          </a:p>
          <a:p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81844" y="584201"/>
            <a:ext cx="9378657" cy="140464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dobe Caslon Pro" panose="0205050205050A020403" pitchFamily="18" charset="0"/>
              </a:rPr>
              <a:t>File </a:t>
            </a:r>
            <a:r>
              <a:rPr lang="en-US" sz="4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dobe Caslon Pro" panose="0205050205050A020403" pitchFamily="18" charset="0"/>
              </a:rPr>
              <a:t>entry </a:t>
            </a:r>
            <a:endParaRPr lang="en-US" sz="4800" dirty="0">
              <a:solidFill>
                <a:schemeClr val="accent6">
                  <a:lumMod val="40000"/>
                  <a:lumOff val="60000"/>
                </a:schemeClr>
              </a:solidFill>
              <a:latin typeface="Adobe Caslon Pro" panose="0205050205050A020403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81844" y="1988841"/>
            <a:ext cx="9865096" cy="4320479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2400" cap="none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file entry class</a:t>
            </a:r>
            <a:r>
              <a:rPr lang="en-US" sz="2400" cap="none" dirty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: </a:t>
            </a:r>
            <a:r>
              <a:rPr lang="en-US" sz="2400" cap="none" dirty="0" smtClean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inherits </a:t>
            </a:r>
            <a:r>
              <a:rPr lang="en-US" sz="2400" cap="none" dirty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from the directory entry class, and has </a:t>
            </a:r>
            <a:r>
              <a:rPr lang="en-US" sz="2400" cap="none" dirty="0" smtClean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four </a:t>
            </a:r>
            <a:r>
              <a:rPr lang="en-US" sz="2400" cap="none" dirty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methods</a:t>
            </a:r>
            <a:r>
              <a:rPr lang="en-US" sz="2400" cap="none" dirty="0" smtClean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:</a:t>
            </a:r>
            <a:endParaRPr lang="ar-EG" sz="2400" cap="none" dirty="0" smtClean="0">
              <a:solidFill>
                <a:schemeClr val="tx1">
                  <a:lumMod val="95000"/>
                </a:schemeClr>
              </a:solidFill>
              <a:ea typeface="+mj-ea"/>
              <a:cs typeface="+mj-cs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2400" cap="none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1-Get Directory Entry </a:t>
            </a:r>
            <a:r>
              <a:rPr lang="en-US" sz="2400" cap="none" dirty="0" smtClean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: creates an instance of directory entry</a:t>
            </a:r>
            <a:endParaRPr lang="en-US" sz="2400" cap="none" dirty="0">
              <a:solidFill>
                <a:schemeClr val="tx1">
                  <a:lumMod val="95000"/>
                </a:schemeClr>
              </a:solidFill>
              <a:ea typeface="+mj-ea"/>
              <a:cs typeface="+mj-cs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2400" cap="none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2</a:t>
            </a:r>
            <a:r>
              <a:rPr lang="en-US" sz="2400" cap="none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-Write File </a:t>
            </a:r>
            <a:r>
              <a:rPr lang="en-US" sz="2400" cap="none" dirty="0" smtClean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content</a:t>
            </a:r>
            <a:r>
              <a:rPr lang="en-US" sz="2400" cap="none" dirty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: that writes data to the file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2400" cap="none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3</a:t>
            </a:r>
            <a:r>
              <a:rPr lang="en-US" sz="2400" cap="none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-Read File </a:t>
            </a:r>
            <a:r>
              <a:rPr lang="en-US" sz="2400" cap="none" dirty="0" smtClean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content</a:t>
            </a:r>
            <a:r>
              <a:rPr lang="en-US" sz="2400" cap="none" dirty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: that reads the content of a given </a:t>
            </a:r>
            <a:r>
              <a:rPr lang="en-US" sz="2400" cap="none" dirty="0" smtClean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file</a:t>
            </a:r>
            <a:endParaRPr lang="en-US" sz="2400" cap="none" dirty="0">
              <a:solidFill>
                <a:schemeClr val="tx1">
                  <a:lumMod val="95000"/>
                </a:schemeClr>
              </a:solidFill>
              <a:ea typeface="+mj-ea"/>
              <a:cs typeface="+mj-cs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2400" cap="none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4</a:t>
            </a:r>
            <a:r>
              <a:rPr lang="en-US" sz="2400" cap="none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-Delete </a:t>
            </a:r>
            <a:r>
              <a:rPr lang="en-US" sz="2400" cap="none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file </a:t>
            </a:r>
            <a:r>
              <a:rPr lang="en-US" sz="2400" cap="none" dirty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content: that takes a file name as an argument and delete the content of that file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9876" y="584201"/>
            <a:ext cx="9090625" cy="140464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dobe Caslon Pro" panose="0205050205050A020403" pitchFamily="18" charset="0"/>
              </a:rPr>
              <a:t>converter</a:t>
            </a:r>
            <a:endParaRPr lang="ar-EG" sz="4800" dirty="0">
              <a:solidFill>
                <a:schemeClr val="accent6">
                  <a:lumMod val="40000"/>
                  <a:lumOff val="60000"/>
                </a:schemeClr>
              </a:solidFill>
              <a:latin typeface="Adobe Caslon Pro" panose="0205050205050A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836" y="1988841"/>
            <a:ext cx="11017224" cy="4464495"/>
          </a:xfrm>
        </p:spPr>
        <p:txBody>
          <a:bodyPr/>
          <a:lstStyle/>
          <a:p>
            <a:r>
              <a:rPr lang="en-US" cap="none" dirty="0" smtClean="0">
                <a:solidFill>
                  <a:schemeClr val="tx1">
                    <a:lumMod val="85000"/>
                  </a:schemeClr>
                </a:solidFill>
              </a:rPr>
              <a:t>this class used to convert values all over other class when needed, it contains </a:t>
            </a:r>
            <a:r>
              <a:rPr lang="en-US" cap="none" dirty="0">
                <a:solidFill>
                  <a:schemeClr val="tx1">
                    <a:lumMod val="85000"/>
                  </a:schemeClr>
                </a:solidFill>
              </a:rPr>
              <a:t>7</a:t>
            </a:r>
            <a:r>
              <a:rPr lang="en-US" cap="none" dirty="0" smtClean="0">
                <a:solidFill>
                  <a:schemeClr val="tx1">
                    <a:lumMod val="85000"/>
                  </a:schemeClr>
                </a:solidFill>
              </a:rPr>
              <a:t> methods :</a:t>
            </a:r>
            <a:endParaRPr lang="ar-EG" cap="none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cap="none" dirty="0" smtClean="0">
                <a:solidFill>
                  <a:schemeClr val="tx1">
                    <a:lumMod val="85000"/>
                  </a:schemeClr>
                </a:solidFill>
              </a:rPr>
              <a:t>1-to byte</a:t>
            </a:r>
          </a:p>
          <a:p>
            <a:r>
              <a:rPr lang="en-US" cap="none" dirty="0" smtClean="0">
                <a:solidFill>
                  <a:schemeClr val="tx1">
                    <a:lumMod val="85000"/>
                  </a:schemeClr>
                </a:solidFill>
              </a:rPr>
              <a:t>2-to int</a:t>
            </a:r>
          </a:p>
          <a:p>
            <a:r>
              <a:rPr lang="en-US" cap="none" dirty="0" smtClean="0">
                <a:solidFill>
                  <a:schemeClr val="tx1">
                    <a:lumMod val="85000"/>
                  </a:schemeClr>
                </a:solidFill>
              </a:rPr>
              <a:t>3-split bytes </a:t>
            </a:r>
          </a:p>
          <a:p>
            <a:r>
              <a:rPr lang="en-US" cap="none" dirty="0" smtClean="0">
                <a:solidFill>
                  <a:schemeClr val="tx1">
                    <a:lumMod val="85000"/>
                  </a:schemeClr>
                </a:solidFill>
              </a:rPr>
              <a:t>4-string to byte</a:t>
            </a:r>
          </a:p>
          <a:p>
            <a:r>
              <a:rPr lang="en-US" cap="none" dirty="0" smtClean="0">
                <a:solidFill>
                  <a:schemeClr val="tx1">
                    <a:lumMod val="85000"/>
                  </a:schemeClr>
                </a:solidFill>
              </a:rPr>
              <a:t>5-byte to string</a:t>
            </a:r>
          </a:p>
          <a:p>
            <a:r>
              <a:rPr lang="en-US" cap="none" dirty="0" smtClean="0">
                <a:solidFill>
                  <a:schemeClr val="tx1">
                    <a:lumMod val="85000"/>
                  </a:schemeClr>
                </a:solidFill>
              </a:rPr>
              <a:t>6- directory entry to byte</a:t>
            </a:r>
          </a:p>
          <a:p>
            <a:r>
              <a:rPr lang="en-US" cap="none" dirty="0" smtClean="0">
                <a:solidFill>
                  <a:schemeClr val="tx1">
                    <a:lumMod val="85000"/>
                  </a:schemeClr>
                </a:solidFill>
              </a:rPr>
              <a:t>7- byte to directory entry </a:t>
            </a:r>
          </a:p>
          <a:p>
            <a:endParaRPr lang="ar-EG" cap="none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269876" y="584200"/>
            <a:ext cx="9090625" cy="1332631"/>
          </a:xfrm>
        </p:spPr>
        <p:txBody>
          <a:bodyPr/>
          <a:lstStyle/>
          <a:p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dobe Caslon Pro" panose="0205050205050A020403" pitchFamily="18" charset="0"/>
              </a:rPr>
              <a:t>Program</a:t>
            </a:r>
            <a:r>
              <a:rPr lang="en-US" dirty="0" smtClean="0"/>
              <a:t> </a:t>
            </a:r>
            <a:endParaRPr lang="ar-E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81844" y="2132856"/>
            <a:ext cx="10513168" cy="3816424"/>
          </a:xfrm>
        </p:spPr>
        <p:txBody>
          <a:bodyPr>
            <a:normAutofit fontScale="70000" lnSpcReduction="20000"/>
          </a:bodyPr>
          <a:lstStyle/>
          <a:p>
            <a:r>
              <a:rPr lang="en-US" cap="none" dirty="0" smtClean="0">
                <a:solidFill>
                  <a:schemeClr val="tx1">
                    <a:lumMod val="85000"/>
                  </a:schemeClr>
                </a:solidFill>
              </a:rPr>
              <a:t>this class takes the command from the user insure from command syntax and call that command method to execute the command this class contains 13 method one for each command :</a:t>
            </a:r>
          </a:p>
          <a:p>
            <a:r>
              <a:rPr lang="en-US" sz="29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1-cd </a:t>
            </a:r>
            <a:endParaRPr lang="en-US" sz="2900" cap="non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9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2-cls</a:t>
            </a:r>
            <a:endParaRPr lang="en-US" sz="2900" cap="non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9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3-dir, </a:t>
            </a:r>
            <a:endParaRPr lang="en-US" sz="2900" cap="non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9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4-help </a:t>
            </a:r>
            <a:endParaRPr lang="en-US" sz="2900" cap="non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9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5-exit</a:t>
            </a:r>
            <a:endParaRPr lang="en-US" sz="2900" cap="non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9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6-copy </a:t>
            </a:r>
            <a:endParaRPr lang="en-US" sz="2900" cap="non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9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7-del</a:t>
            </a:r>
            <a:endParaRPr lang="en-US" sz="2900" cap="non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9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8-md</a:t>
            </a:r>
          </a:p>
          <a:p>
            <a:r>
              <a:rPr lang="en-US" sz="29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9-rd</a:t>
            </a:r>
          </a:p>
          <a:p>
            <a:r>
              <a:rPr lang="en-US" sz="29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10-rename</a:t>
            </a:r>
            <a:endParaRPr lang="en-US" sz="2900" cap="non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9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11-type </a:t>
            </a:r>
            <a:endParaRPr lang="en-US" sz="2900" cap="non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9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12-import</a:t>
            </a:r>
            <a:endParaRPr lang="en-US" sz="2900" cap="non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9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13-export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en-US" cap="none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cap="none" dirty="0" smtClean="0"/>
              <a:t> </a:t>
            </a:r>
            <a:r>
              <a:rPr lang="ar-EG" cap="none" dirty="0" smtClean="0"/>
              <a:t> </a:t>
            </a:r>
            <a:endParaRPr lang="ar-EG" cap="none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172</TotalTime>
  <Words>482</Words>
  <Application>Microsoft Office PowerPoint</Application>
  <PresentationFormat>Custom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Arabic</vt:lpstr>
      <vt:lpstr>Adobe Caslon Pro</vt:lpstr>
      <vt:lpstr>Arial</vt:lpstr>
      <vt:lpstr>Calibri</vt:lpstr>
      <vt:lpstr>Tahoma</vt:lpstr>
      <vt:lpstr>Tech 16x9</vt:lpstr>
      <vt:lpstr>         Operating System            Virtual disk shell project</vt:lpstr>
      <vt:lpstr>Introduction</vt:lpstr>
      <vt:lpstr> Virtual Disk</vt:lpstr>
      <vt:lpstr>Fat Table</vt:lpstr>
      <vt:lpstr>   Directory Entry </vt:lpstr>
      <vt:lpstr>Directory </vt:lpstr>
      <vt:lpstr>File entry </vt:lpstr>
      <vt:lpstr>converter</vt:lpstr>
      <vt:lpstr>Program </vt:lpstr>
      <vt:lpstr>   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           Virtual disk shell project</dc:title>
  <dc:creator>Laptop Market</dc:creator>
  <cp:lastModifiedBy>Laptop Market</cp:lastModifiedBy>
  <cp:revision>13</cp:revision>
  <dcterms:created xsi:type="dcterms:W3CDTF">2022-05-07T12:04:22Z</dcterms:created>
  <dcterms:modified xsi:type="dcterms:W3CDTF">2022-05-07T14:57:16Z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