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  <p:sldMasterId id="2147483682" r:id="rId2"/>
  </p:sldMasterIdLst>
  <p:notesMasterIdLst>
    <p:notesMasterId r:id="rId33"/>
  </p:notesMasterIdLst>
  <p:sldIdLst>
    <p:sldId id="256" r:id="rId3"/>
    <p:sldId id="290" r:id="rId4"/>
    <p:sldId id="257" r:id="rId5"/>
    <p:sldId id="336" r:id="rId6"/>
    <p:sldId id="339" r:id="rId7"/>
    <p:sldId id="343" r:id="rId8"/>
    <p:sldId id="347" r:id="rId9"/>
    <p:sldId id="348" r:id="rId10"/>
    <p:sldId id="342" r:id="rId11"/>
    <p:sldId id="344" r:id="rId12"/>
    <p:sldId id="345" r:id="rId13"/>
    <p:sldId id="349" r:id="rId14"/>
    <p:sldId id="350" r:id="rId15"/>
    <p:sldId id="352" r:id="rId16"/>
    <p:sldId id="357" r:id="rId17"/>
    <p:sldId id="358" r:id="rId18"/>
    <p:sldId id="359" r:id="rId19"/>
    <p:sldId id="363" r:id="rId20"/>
    <p:sldId id="365" r:id="rId21"/>
    <p:sldId id="367" r:id="rId22"/>
    <p:sldId id="370" r:id="rId23"/>
    <p:sldId id="371" r:id="rId24"/>
    <p:sldId id="372" r:id="rId25"/>
    <p:sldId id="373" r:id="rId26"/>
    <p:sldId id="374" r:id="rId27"/>
    <p:sldId id="375" r:id="rId28"/>
    <p:sldId id="376" r:id="rId29"/>
    <p:sldId id="377" r:id="rId30"/>
    <p:sldId id="378" r:id="rId31"/>
    <p:sldId id="369" r:id="rId32"/>
  </p:sldIdLst>
  <p:sldSz cx="9144000" cy="5143500" type="screen16x9"/>
  <p:notesSz cx="6858000" cy="9144000"/>
  <p:embeddedFontLst>
    <p:embeddedFont>
      <p:font typeface="Aileron Bold" panose="020B0604020202020204" charset="0"/>
      <p:regular r:id="rId34"/>
    </p:embeddedFont>
    <p:embeddedFont>
      <p:font typeface="Aileron Ultra-Bold" panose="020B0604020202020204" charset="0"/>
      <p:regular r:id="rId35"/>
    </p:embeddedFont>
    <p:embeddedFont>
      <p:font typeface="Tahoma" panose="020B0604030504040204" pitchFamily="34" charset="0"/>
      <p:regular r:id="rId36"/>
      <p:bold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0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E9E8"/>
    <a:srgbClr val="37C8EF"/>
    <a:srgbClr val="26C4C0"/>
    <a:srgbClr val="12538A"/>
    <a:srgbClr val="2B91D5"/>
    <a:srgbClr val="3DD9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FDE8CC-EF1D-4FF4-8D93-AF3579B8AF57}">
  <a:tblStyle styleId="{03FDE8CC-EF1D-4FF4-8D93-AF3579B8AF5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2759" autoAdjust="0"/>
  </p:normalViewPr>
  <p:slideViewPr>
    <p:cSldViewPr snapToGrid="0">
      <p:cViewPr varScale="1">
        <p:scale>
          <a:sx n="90" d="100"/>
          <a:sy n="90" d="100"/>
        </p:scale>
        <p:origin x="1262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font" Target="fonts/font1.fntdata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4.fntdata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3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2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90131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56e5ec77e2_2_7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49950" tIns="49950" rIns="49950" bIns="49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8" name="Google Shape;198;g156e5ec77e2_2_7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79604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fr-FR" dirty="0"/>
              <a:t>Pour introduire la phase de conception :</a:t>
            </a:r>
          </a:p>
          <a:p>
            <a:r>
              <a:rPr lang="fr-FR" dirty="0"/>
              <a:t>Je commencerai par la conception graphique. </a:t>
            </a:r>
          </a:p>
          <a:p>
            <a:r>
              <a:rPr lang="fr-FR" dirty="0"/>
              <a:t>Ensuite, je passerai à la conception détaillée, et enfin, je terminerai en abordant la conception des données.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ABAE9-19E6-4778-8E2F-85ED34E0D556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43349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Acteur principal :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L'utilisateur (</a:t>
            </a:r>
            <a:r>
              <a:rPr lang="fr-FR" b="1" dirty="0"/>
              <a:t>User</a:t>
            </a:r>
            <a:r>
              <a:rPr lang="fr-FR" dirty="0"/>
              <a:t>) interagit avec le système pour gérer son budget.</a:t>
            </a:r>
          </a:p>
          <a:p>
            <a:r>
              <a:rPr lang="fr-FR" b="1" dirty="0"/>
              <a:t>Fonctionnalités principales :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Gestion de projets :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Créer un projet.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Modifier un projet.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Supprimer un projet.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Gestion des dépenses :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Ajouter une dépense.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Modifier une dépense.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Supprimer des dépenses.</a:t>
            </a:r>
          </a:p>
          <a:p>
            <a:r>
              <a:rPr lang="fr-FR" b="1" dirty="0"/>
              <a:t>Authentification obligatoire :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L'utilisateur doit être authentifié pour accéder aux fonctionnalités de </a:t>
            </a:r>
            <a:r>
              <a:rPr lang="fr-FR" b="1" dirty="0"/>
              <a:t>gestion de projets</a:t>
            </a:r>
            <a:r>
              <a:rPr lang="fr-FR" dirty="0"/>
              <a:t> et </a:t>
            </a:r>
            <a:r>
              <a:rPr lang="fr-FR" b="1" dirty="0"/>
              <a:t>gestion des dépenses</a:t>
            </a:r>
            <a:r>
              <a:rPr lang="fr-FR" dirty="0"/>
              <a:t>.</a:t>
            </a:r>
          </a:p>
          <a:p>
            <a:r>
              <a:rPr lang="fr-FR" b="1" dirty="0"/>
              <a:t>Relations entre cas d'utilisation :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Inclure (</a:t>
            </a:r>
            <a:r>
              <a:rPr lang="fr-FR" b="1" dirty="0" err="1"/>
              <a:t>include</a:t>
            </a:r>
            <a:r>
              <a:rPr lang="fr-FR" b="1" dirty="0"/>
              <a:t>)</a:t>
            </a:r>
            <a:r>
              <a:rPr lang="fr-FR" dirty="0"/>
              <a:t>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L'authentification est une étape obligatoire pour gérer les projets ou les dépenses.</a:t>
            </a:r>
          </a:p>
          <a:p>
            <a:r>
              <a:rPr lang="fr-FR" b="1" dirty="0"/>
              <a:t>Structure modulaire :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Les fonctionnalités sont regroupées en deux grandes catégories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/>
              <a:t>Gestion de projets.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/>
              <a:t>Gestion des dépenses.</a:t>
            </a:r>
            <a:endParaRPr lang="fr-FR" dirty="0"/>
          </a:p>
          <a:p>
            <a:pPr marL="15875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374E5B9-60F2-480D-B372-31435B5F88AD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1969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fr-FR" dirty="0"/>
              <a:t>L’utilisateur peut </a:t>
            </a:r>
            <a:r>
              <a:rPr lang="fr-FR" dirty="0" err="1"/>
              <a:t>gere</a:t>
            </a:r>
            <a:r>
              <a:rPr lang="fr-FR" dirty="0"/>
              <a:t> </a:t>
            </a:r>
            <a:r>
              <a:rPr lang="fr-FR" dirty="0" err="1"/>
              <a:t>plusieur</a:t>
            </a:r>
            <a:r>
              <a:rPr lang="fr-FR" dirty="0"/>
              <a:t> projet (1,N)</a:t>
            </a:r>
          </a:p>
          <a:p>
            <a:pPr marL="158750" indent="0">
              <a:buNone/>
            </a:pPr>
            <a:r>
              <a:rPr lang="fr-FR" dirty="0"/>
              <a:t>Le projet peut contient </a:t>
            </a:r>
            <a:r>
              <a:rPr lang="fr-FR" dirty="0" err="1"/>
              <a:t>plusieur</a:t>
            </a:r>
            <a:r>
              <a:rPr lang="fr-FR" dirty="0"/>
              <a:t> </a:t>
            </a:r>
            <a:r>
              <a:rPr lang="fr-FR" dirty="0" err="1"/>
              <a:t>depense</a:t>
            </a:r>
            <a:r>
              <a:rPr lang="fr-FR" dirty="0"/>
              <a:t> (1,N)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374E5B9-60F2-480D-B372-31435B5F88AD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4442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55095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fr-FR" dirty="0"/>
              <a:t>Pour entamer la phase de réalisation</a:t>
            </a:r>
            <a:r>
              <a:rPr lang="fr-FR" baseline="0" dirty="0"/>
              <a:t> :</a:t>
            </a:r>
          </a:p>
          <a:p>
            <a:pPr marL="158750" indent="0">
              <a:buNone/>
            </a:pPr>
            <a:endParaRPr lang="fr-FR" baseline="0" dirty="0"/>
          </a:p>
          <a:p>
            <a:pPr marL="457200" indent="-298450"/>
            <a:r>
              <a:rPr lang="fr-FR" dirty="0"/>
              <a:t>je débuterai en expliquant l’architecture</a:t>
            </a:r>
            <a:r>
              <a:rPr lang="fr-FR" baseline="0" dirty="0"/>
              <a:t> </a:t>
            </a:r>
            <a:r>
              <a:rPr lang="fr-FR" sz="1100" b="0" i="0" u="none" strike="noStrike" cap="none" baseline="0" dirty="0">
                <a:solidFill>
                  <a:srgbClr val="000000"/>
                </a:solidFill>
                <a:latin typeface="Arial"/>
                <a:cs typeface="Calibri" panose="020F0502020204030204" pitchFamily="34" charset="0"/>
                <a:sym typeface="Arial"/>
              </a:rPr>
              <a:t>Technique</a:t>
            </a:r>
            <a:r>
              <a:rPr lang="fr-FR" dirty="0"/>
              <a:t>. </a:t>
            </a:r>
          </a:p>
          <a:p>
            <a:pPr marL="457200" indent="-298450"/>
            <a:r>
              <a:rPr lang="fr-FR" dirty="0"/>
              <a:t>Ensuite, je poursuivrai en présentant les outils employés, et enfin, je procéderai à la démonstration de l'application.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ABAE9-19E6-4778-8E2F-85ED34E0D556}" type="slidenum">
              <a:rPr lang="fr-FR" smtClean="0"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4600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100" dirty="0">
              <a:solidFill>
                <a:srgbClr val="12538A"/>
              </a:solidFill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374E5B9-60F2-480D-B372-31435B5F88AD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68703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En guise de conclusion, je peux dire que le déroulement de ce projet a connu deux phases importantes.</a:t>
            </a:r>
            <a:br>
              <a:rPr lang="fr-FR" dirty="0"/>
            </a:br>
            <a:r>
              <a:rPr lang="fr-FR" dirty="0"/>
              <a:t>Dans</a:t>
            </a:r>
            <a:r>
              <a:rPr lang="fr-FR" baseline="0" dirty="0"/>
              <a:t> un premier temps, nous avons pu couvrir l’intégralité de l’étude fonctionnelle et conceptuelle du projet.</a:t>
            </a:r>
          </a:p>
          <a:p>
            <a:r>
              <a:rPr lang="fr-FR" baseline="0" dirty="0"/>
              <a:t>Par la suite nous avons réussi à développer la plupart des fonctionnalités répondant aux objectifs</a:t>
            </a:r>
            <a:endParaRPr lang="fr-FR" dirty="0"/>
          </a:p>
          <a:p>
            <a:pPr marL="15875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46745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Interfaces Personnalisées :</a:t>
            </a:r>
            <a:r>
              <a:rPr lang="fr-FR" dirty="0"/>
              <a:t> Développement d'interfaces distinctes pour les employés, les gestionnaires et les responsables RH.</a:t>
            </a:r>
          </a:p>
          <a:p>
            <a:r>
              <a:rPr lang="fr-FR" b="1" dirty="0"/>
              <a:t>Compatibilité Universelle :</a:t>
            </a:r>
            <a:r>
              <a:rPr lang="fr-FR" dirty="0"/>
              <a:t> Conception adaptable pour répondre aux besoins spécifiques de diverses entreprises.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374E5B9-60F2-480D-B372-31435B5F88AD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9381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374E5B9-60F2-480D-B372-31435B5F88AD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6816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374E5B9-60F2-480D-B372-31435B5F88AD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5195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5562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374E5B9-60F2-480D-B372-31435B5F88AD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6552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374E5B9-60F2-480D-B372-31435B5F88AD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65164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Interfaces Personnalisées :</a:t>
            </a:r>
            <a:r>
              <a:rPr lang="fr-FR" dirty="0"/>
              <a:t> Développement d'interfaces distinctes pour les employés, les gestionnaires et les responsables RH.</a:t>
            </a:r>
          </a:p>
          <a:p>
            <a:r>
              <a:rPr lang="fr-FR" b="1" dirty="0"/>
              <a:t>Compatibilité Universelle :</a:t>
            </a:r>
            <a:r>
              <a:rPr lang="fr-FR" dirty="0"/>
              <a:t> Conception adaptable pour répondre aux besoins spécifiques de diverses entreprises.</a:t>
            </a:r>
          </a:p>
          <a:p>
            <a:r>
              <a:rPr lang="fr-FR" b="1" dirty="0"/>
              <a:t>Analyse de Données Avancée :</a:t>
            </a:r>
            <a:r>
              <a:rPr lang="fr-FR" dirty="0"/>
              <a:t> Intégrer des outils d'analyse pour extraire des informations utiles des données, permettant une meilleure prise de décision.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374E5B9-60F2-480D-B372-31435B5F88AD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29784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374E5B9-60F2-480D-B372-31435B5F88AD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76582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374E5B9-60F2-480D-B372-31435B5F88AD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87902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374E5B9-60F2-480D-B372-31435B5F88AD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7484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374E5B9-60F2-480D-B372-31435B5F88AD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46472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ff1fee096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1" name="Google Shape;951;gff1fee096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2065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5772bd34aa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5772bd34aa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None/>
              <a:tabLst/>
              <a:defRPr/>
            </a:pPr>
            <a:r>
              <a:rPr lang="fr-FR" dirty="0"/>
              <a:t>Pour examiner en détail le sujet actuel, j'ai choisi d'organiser ma présentation selon le plan suivant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None/>
              <a:tabLst/>
              <a:defRPr/>
            </a:pPr>
            <a:endParaRPr lang="fr-FR" dirty="0"/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  <a:tabLst/>
              <a:defRPr/>
            </a:pPr>
            <a:r>
              <a:rPr lang="fr-FR" dirty="0"/>
              <a:t>Je débuterai en abordant : Le Contexte Général du Projet</a:t>
            </a:r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fr-FR" dirty="0"/>
              <a:t>Par la suite, je traiterai : L'Étude de l'Existant</a:t>
            </a:r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fr-FR" dirty="0"/>
              <a:t>Ensuite, je vous exposerai la phase de : Conception</a:t>
            </a:r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fr-FR" dirty="0"/>
              <a:t>Juste avant de conclure, je passerai a la phase de : Réalisation</a:t>
            </a:r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fr-FR" dirty="0"/>
              <a:t>Enfin, je terminerai en abordant : La Conclusion et les Perspectives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3616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fr-FR" dirty="0"/>
              <a:t>Tout d'abord, je commencerai par situer le projet dans son contexte général en présentant l'organisme d'accueil. </a:t>
            </a:r>
            <a:br>
              <a:rPr lang="fr-FR" dirty="0"/>
            </a:br>
            <a:r>
              <a:rPr lang="fr-FR" dirty="0"/>
              <a:t>Ensuite, j'exposerai la problématique et présenterai la conduite du projet.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ABAE9-19E6-4778-8E2F-85ED34E0D556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8877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7575205F-0088-4B1F-A182-62B8E2DC382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9077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fr-FR" dirty="0"/>
              <a:t>Pour introduire la phase d'étude de l'existant :</a:t>
            </a:r>
          </a:p>
          <a:p>
            <a:r>
              <a:rPr lang="fr-FR" dirty="0"/>
              <a:t>je commencerai par la situation actuelle.</a:t>
            </a:r>
          </a:p>
          <a:p>
            <a:r>
              <a:rPr lang="fr-FR" dirty="0"/>
              <a:t>Par la suite, je mettrai en évidence les besoins fonctionnels</a:t>
            </a:r>
            <a:r>
              <a:rPr lang="fr-FR" baseline="0" dirty="0"/>
              <a:t> </a:t>
            </a:r>
            <a:r>
              <a:rPr lang="fr-FR" dirty="0"/>
              <a:t>et enfin, je terminerai en abordant les besoins non fonctionnels.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ABAE9-19E6-4778-8E2F-85ED34E0D556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8166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fr-FR" dirty="0"/>
          </a:p>
          <a:p>
            <a:r>
              <a:rPr lang="fr-FR" dirty="0"/>
              <a:t>dans un premier temps, </a:t>
            </a:r>
            <a:r>
              <a:rPr lang="fr-FR" dirty="0" err="1"/>
              <a:t>Clever</a:t>
            </a:r>
            <a:r>
              <a:rPr lang="fr-FR" dirty="0"/>
              <a:t> Council se trouve face à des défis et des insuffisances dans sa gestion des ressources humaines. Les méthodes manuelles reposant sur des fichiers Excel et des documents ont généré des problèmes.</a:t>
            </a:r>
          </a:p>
          <a:p>
            <a:r>
              <a:rPr lang="fr-FR" dirty="0"/>
              <a:t>Ensuite, </a:t>
            </a:r>
            <a:r>
              <a:rPr lang="fr-FR" dirty="0" err="1"/>
              <a:t>Clever</a:t>
            </a:r>
            <a:r>
              <a:rPr lang="fr-FR" dirty="0"/>
              <a:t> Council a entamé une réflexion sur l'automatisation des processus RH en vue d'améliorer l'efficacité.</a:t>
            </a:r>
          </a:p>
          <a:p>
            <a:r>
              <a:rPr lang="fr-FR" dirty="0"/>
              <a:t>Enfin, le logo représente notre transition vers une application moderne pour une gestion RH automatisée.</a:t>
            </a:r>
          </a:p>
          <a:p>
            <a:pPr marL="158750" indent="0">
              <a:buNone/>
            </a:pPr>
            <a:endParaRPr lang="fr-FR" dirty="0"/>
          </a:p>
          <a:p>
            <a:pPr marL="158750" indent="0">
              <a:buNone/>
            </a:pPr>
            <a:r>
              <a:rPr lang="fr-FR" dirty="0"/>
              <a:t>Ces éléments résument notre cheminement vers une gestion RH plus efficiente et technologiquement avancée.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374E5B9-60F2-480D-B372-31435B5F88AD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9163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fr-FR" dirty="0"/>
              <a:t>Dans le cadre de notre projet, nous avons identifié les besoins fonctionnels suivants pour la mise en place d'une solution de gestion des ressources humaines innovante :</a:t>
            </a:r>
          </a:p>
          <a:p>
            <a:pPr marL="15875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6733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fr-FR" dirty="0"/>
              <a:t>En ce qui concerne les besoins non fonctionnels :</a:t>
            </a:r>
            <a:br>
              <a:rPr lang="fr-FR" dirty="0"/>
            </a:br>
            <a:endParaRPr lang="fr-FR" dirty="0"/>
          </a:p>
          <a:p>
            <a:r>
              <a:rPr lang="fr-FR" b="1" dirty="0"/>
              <a:t>Sécurité des Données :</a:t>
            </a:r>
            <a:r>
              <a:rPr lang="fr-FR" dirty="0"/>
              <a:t> Établir des mesures de sécurité pour protéger les informations sensibles des employés.</a:t>
            </a:r>
          </a:p>
          <a:p>
            <a:r>
              <a:rPr lang="fr-FR" b="1" dirty="0"/>
              <a:t> :</a:t>
            </a:r>
            <a:r>
              <a:rPr lang="fr-FR" dirty="0"/>
              <a:t> Concevoir l'application pour gérer efficacement une croissance du nombre d'utilisateurs et de données.</a:t>
            </a:r>
          </a:p>
          <a:p>
            <a:r>
              <a:rPr lang="fr-FR" b="1" dirty="0"/>
              <a:t>Interface Utilisateur Conviviale :</a:t>
            </a:r>
            <a:r>
              <a:rPr lang="fr-FR" dirty="0"/>
              <a:t> Créer une interface intuitive et ergonomique pour une expérience utilisateur agréable et une adoption rapide.</a:t>
            </a:r>
          </a:p>
          <a:p>
            <a:r>
              <a:rPr lang="fr-FR" b="1" dirty="0"/>
              <a:t>Performance et Temps de Réponse :</a:t>
            </a:r>
            <a:r>
              <a:rPr lang="fr-FR" dirty="0"/>
              <a:t> Assurer des temps de réponse rapides et des performances optimales.</a:t>
            </a:r>
          </a:p>
          <a:p>
            <a:r>
              <a:rPr lang="fr-FR" b="1" dirty="0"/>
              <a:t>Disponibilité :</a:t>
            </a:r>
            <a:r>
              <a:rPr lang="fr-FR" dirty="0"/>
              <a:t> Maintenir une haute disponibilité de l'application.</a:t>
            </a:r>
          </a:p>
          <a:p>
            <a:r>
              <a:rPr lang="fr-FR" b="1" dirty="0"/>
              <a:t>Flexibilité :</a:t>
            </a:r>
            <a:r>
              <a:rPr lang="fr-FR" dirty="0"/>
              <a:t> Concevoir l'application pour s'ajuster aux futurs changements.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6228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>
            <a:spLocks noGrp="1"/>
          </p:cNvSpPr>
          <p:nvPr>
            <p:ph type="title"/>
          </p:nvPr>
        </p:nvSpPr>
        <p:spPr>
          <a:xfrm>
            <a:off x="3519775" y="493744"/>
            <a:ext cx="2104449" cy="287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1800" b="1" i="0">
                <a:solidFill>
                  <a:srgbClr val="18181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 dirty="0"/>
          </a:p>
        </p:txBody>
      </p:sp>
      <p:sp>
        <p:nvSpPr>
          <p:cNvPr id="138" name="Google Shape;138;p2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 dirty="0"/>
          </a:p>
        </p:txBody>
      </p:sp>
      <p:sp>
        <p:nvSpPr>
          <p:cNvPr id="139" name="Google Shape;139;p26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 dirty="0"/>
          </a:p>
        </p:txBody>
      </p:sp>
      <p:sp>
        <p:nvSpPr>
          <p:cNvPr id="144" name="Google Shape;144;p27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 dirty="0"/>
          </a:p>
        </p:txBody>
      </p:sp>
      <p:sp>
        <p:nvSpPr>
          <p:cNvPr id="145" name="Google Shape;145;p27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title"/>
          </p:nvPr>
        </p:nvSpPr>
        <p:spPr>
          <a:xfrm>
            <a:off x="3519775" y="493744"/>
            <a:ext cx="2104449" cy="287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1800" b="1" i="0">
                <a:solidFill>
                  <a:srgbClr val="18181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body" idx="2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8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 dirty="0"/>
          </a:p>
        </p:txBody>
      </p:sp>
      <p:sp>
        <p:nvSpPr>
          <p:cNvPr id="151" name="Google Shape;151;p28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 dirty="0"/>
          </a:p>
        </p:txBody>
      </p:sp>
      <p:sp>
        <p:nvSpPr>
          <p:cNvPr id="152" name="Google Shape;152;p28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>
            <a:spLocks noGrp="1"/>
          </p:cNvSpPr>
          <p:nvPr>
            <p:ph type="title"/>
          </p:nvPr>
        </p:nvSpPr>
        <p:spPr>
          <a:xfrm>
            <a:off x="3519775" y="493744"/>
            <a:ext cx="2104449" cy="287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1800" b="1" i="0">
                <a:solidFill>
                  <a:srgbClr val="18181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9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 dirty="0"/>
          </a:p>
        </p:txBody>
      </p:sp>
      <p:sp>
        <p:nvSpPr>
          <p:cNvPr id="156" name="Google Shape;156;p29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 dirty="0"/>
          </a:p>
        </p:txBody>
      </p:sp>
      <p:sp>
        <p:nvSpPr>
          <p:cNvPr id="157" name="Google Shape;157;p29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57200" y="4783455"/>
            <a:ext cx="2103120" cy="138499"/>
          </a:xfrm>
        </p:spPr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108960" y="4783455"/>
            <a:ext cx="2926080" cy="138499"/>
          </a:xfr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583680" y="4783455"/>
            <a:ext cx="2103120" cy="138499"/>
          </a:xfrm>
        </p:spPr>
        <p:txBody>
          <a:bodyPr/>
          <a:lstStyle/>
          <a:p>
            <a:fld id="{8D4B8304-E90C-4A70-9A96-5560FBD5F81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1310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3519775" y="493744"/>
            <a:ext cx="2104449" cy="287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1800" b="1" i="0" u="none" strike="noStrike" cap="none">
                <a:solidFill>
                  <a:srgbClr val="18181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 sz="9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>
            <a:endParaRPr dirty="0"/>
          </a:p>
        </p:txBody>
      </p:sp>
      <p:sp>
        <p:nvSpPr>
          <p:cNvPr id="132" name="Google Shape;132;p25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9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>
            <a:endParaRPr dirty="0"/>
          </a:p>
        </p:txBody>
      </p:sp>
      <p:sp>
        <p:nvSpPr>
          <p:cNvPr id="133" name="Google Shape;133;p25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 sz="700" dirty="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8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>
            <a:spLocks noGrp="1"/>
          </p:cNvSpPr>
          <p:nvPr>
            <p:ph type="title"/>
          </p:nvPr>
        </p:nvSpPr>
        <p:spPr>
          <a:xfrm>
            <a:off x="0" y="1243900"/>
            <a:ext cx="9001200" cy="803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25" rIns="0" bIns="0" anchor="t" anchorCtr="0">
            <a:spAutoFit/>
          </a:bodyPr>
          <a:lstStyle/>
          <a:p>
            <a:pPr marL="12700" algn="ctr">
              <a:lnSpc>
                <a:spcPct val="107600"/>
              </a:lnSpc>
            </a:pPr>
            <a:r>
              <a:rPr lang="fr-FR" sz="2400" dirty="0">
                <a:solidFill>
                  <a:schemeClr val="dk2"/>
                </a:solidFill>
              </a:rPr>
              <a:t>Conception et mise en place d'une Application de gestion de budget </a:t>
            </a:r>
            <a:endParaRPr sz="2400" dirty="0">
              <a:solidFill>
                <a:schemeClr val="dk2"/>
              </a:solidFill>
            </a:endParaRPr>
          </a:p>
        </p:txBody>
      </p:sp>
      <p:pic>
        <p:nvPicPr>
          <p:cNvPr id="201" name="Google Shape;20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687" y="150770"/>
            <a:ext cx="2674868" cy="427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4071317" y="-1489680"/>
            <a:ext cx="909650" cy="8508202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7"/>
          <p:cNvSpPr txBox="1"/>
          <p:nvPr/>
        </p:nvSpPr>
        <p:spPr>
          <a:xfrm>
            <a:off x="844110" y="2171772"/>
            <a:ext cx="7484377" cy="569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fr-FR" sz="2500" b="1" dirty="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Soutenance du Projet Symfony</a:t>
            </a:r>
          </a:p>
        </p:txBody>
      </p:sp>
      <p:sp>
        <p:nvSpPr>
          <p:cNvPr id="205" name="Google Shape;205;p37"/>
          <p:cNvSpPr/>
          <p:nvPr/>
        </p:nvSpPr>
        <p:spPr>
          <a:xfrm>
            <a:off x="393747" y="3488418"/>
            <a:ext cx="3028635" cy="90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dirty="0"/>
              <a:t>Soutenu le  Janvier 2025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 dirty="0"/>
              <a:t>Par </a:t>
            </a:r>
            <a:r>
              <a:rPr lang="fr" sz="1300" b="1" dirty="0"/>
              <a:t>: </a:t>
            </a:r>
            <a:r>
              <a:rPr lang="fr" sz="1200" b="1" dirty="0"/>
              <a:t>AYA TIKA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 dirty="0"/>
              <a:t>        Mohssine Mochaffaa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 dirty="0"/>
              <a:t>        Samir larabi</a:t>
            </a:r>
            <a:endParaRPr lang="fr" sz="1200" dirty="0"/>
          </a:p>
        </p:txBody>
      </p:sp>
      <p:pic>
        <p:nvPicPr>
          <p:cNvPr id="206" name="Google Shape;206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425" y="3302083"/>
            <a:ext cx="2171700" cy="4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4425" y="3300393"/>
            <a:ext cx="47625" cy="5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7"/>
          <p:cNvSpPr txBox="1"/>
          <p:nvPr/>
        </p:nvSpPr>
        <p:spPr>
          <a:xfrm>
            <a:off x="2946929" y="4547470"/>
            <a:ext cx="3000000" cy="596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600" b="1" dirty="0">
                <a:solidFill>
                  <a:srgbClr val="37C8EF"/>
                </a:solidFill>
                <a:latin typeface="Calibri"/>
                <a:ea typeface="Calibri"/>
                <a:cs typeface="Calibri"/>
                <a:sym typeface="Calibri"/>
              </a:rPr>
              <a:t>Année universitaire: 2024/2025</a:t>
            </a:r>
            <a:endParaRPr sz="1600" b="1" dirty="0">
              <a:solidFill>
                <a:srgbClr val="37C8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7575" y="3297755"/>
            <a:ext cx="2171700" cy="4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47575" y="3297767"/>
            <a:ext cx="47625" cy="5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7"/>
          <p:cNvSpPr/>
          <p:nvPr/>
        </p:nvSpPr>
        <p:spPr>
          <a:xfrm>
            <a:off x="4978199" y="3429452"/>
            <a:ext cx="3919616" cy="125012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dirty="0"/>
              <a:t>Membre du jury: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r>
              <a:rPr lang="fr-FR" sz="1200" dirty="0"/>
              <a:t>Pr. Soufiane Hamida	   Encadrant pédagogique 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</a:t>
            </a:fld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e 63"/>
          <p:cNvGrpSpPr/>
          <p:nvPr/>
        </p:nvGrpSpPr>
        <p:grpSpPr>
          <a:xfrm>
            <a:off x="3709875" y="1731435"/>
            <a:ext cx="3594148" cy="867876"/>
            <a:chOff x="4190849" y="1339731"/>
            <a:chExt cx="3594148" cy="867876"/>
          </a:xfrm>
        </p:grpSpPr>
        <p:grpSp>
          <p:nvGrpSpPr>
            <p:cNvPr id="5" name="Group 5"/>
            <p:cNvGrpSpPr/>
            <p:nvPr/>
          </p:nvGrpSpPr>
          <p:grpSpPr>
            <a:xfrm>
              <a:off x="4190849" y="1339731"/>
              <a:ext cx="867876" cy="867876"/>
              <a:chOff x="0" y="0"/>
              <a:chExt cx="812800" cy="8128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52425">
                <a:solidFill>
                  <a:srgbClr val="7CD4D2"/>
                </a:solidFill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" name="TextBox 7"/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25400" tIns="25400" rIns="25400" bIns="25400" rtlCol="0" anchor="ctr"/>
              <a:lstStyle/>
              <a:p>
                <a:pPr algn="ctr">
                  <a:lnSpc>
                    <a:spcPts val="1875"/>
                  </a:lnSpc>
                </a:pPr>
                <a:r>
                  <a:rPr lang="en-US" sz="1250" dirty="0">
                    <a:solidFill>
                      <a:srgbClr val="191919"/>
                    </a:solidFill>
                    <a:latin typeface="Aileron Bold"/>
                  </a:rPr>
                  <a:t>01</a:t>
                </a:r>
              </a:p>
            </p:txBody>
          </p:sp>
        </p:grpSp>
        <p:sp>
          <p:nvSpPr>
            <p:cNvPr id="8" name="AutoShape 8"/>
            <p:cNvSpPr/>
            <p:nvPr/>
          </p:nvSpPr>
          <p:spPr>
            <a:xfrm>
              <a:off x="5058725" y="1766525"/>
              <a:ext cx="1201182" cy="14288"/>
            </a:xfrm>
            <a:prstGeom prst="line">
              <a:avLst/>
            </a:prstGeom>
            <a:ln w="28575" cap="rnd">
              <a:solidFill>
                <a:srgbClr val="7CD4D2"/>
              </a:solidFill>
              <a:prstDash val="sysDash"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6213796" y="1551081"/>
              <a:ext cx="1571201" cy="4308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/>
              <a:r>
                <a:rPr lang="fr-FR" b="1" dirty="0">
                  <a:solidFill>
                    <a:srgbClr val="3DD9D8"/>
                  </a:solidFill>
                </a:rPr>
                <a:t>Gestion des budgets</a:t>
              </a:r>
              <a:endParaRPr lang="en-US" b="1" dirty="0">
                <a:solidFill>
                  <a:srgbClr val="3DD9D8"/>
                </a:solidFill>
              </a:endParaRPr>
            </a:p>
          </p:txBody>
        </p:sp>
      </p:grpSp>
      <p:grpSp>
        <p:nvGrpSpPr>
          <p:cNvPr id="70" name="Groupe 69"/>
          <p:cNvGrpSpPr/>
          <p:nvPr/>
        </p:nvGrpSpPr>
        <p:grpSpPr>
          <a:xfrm>
            <a:off x="4846728" y="2656995"/>
            <a:ext cx="3607628" cy="867876"/>
            <a:chOff x="4856240" y="2127466"/>
            <a:chExt cx="3607628" cy="867876"/>
          </a:xfrm>
        </p:grpSpPr>
        <p:sp>
          <p:nvSpPr>
            <p:cNvPr id="27" name="AutoShape 27"/>
            <p:cNvSpPr/>
            <p:nvPr/>
          </p:nvSpPr>
          <p:spPr>
            <a:xfrm>
              <a:off x="5814800" y="2508560"/>
              <a:ext cx="1235717" cy="14288"/>
            </a:xfrm>
            <a:prstGeom prst="line">
              <a:avLst/>
            </a:prstGeom>
            <a:ln w="28575" cap="rnd">
              <a:solidFill>
                <a:srgbClr val="4AB1B4"/>
              </a:solidFill>
              <a:prstDash val="sysDash"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67" name="Groupe 66"/>
            <p:cNvGrpSpPr/>
            <p:nvPr/>
          </p:nvGrpSpPr>
          <p:grpSpPr>
            <a:xfrm>
              <a:off x="4856240" y="2127466"/>
              <a:ext cx="3607628" cy="867876"/>
              <a:chOff x="4946924" y="2081766"/>
              <a:chExt cx="3607628" cy="867876"/>
            </a:xfrm>
          </p:grpSpPr>
          <p:grpSp>
            <p:nvGrpSpPr>
              <p:cNvPr id="12" name="Group 12"/>
              <p:cNvGrpSpPr/>
              <p:nvPr/>
            </p:nvGrpSpPr>
            <p:grpSpPr>
              <a:xfrm>
                <a:off x="4946924" y="2081766"/>
                <a:ext cx="867876" cy="867876"/>
                <a:chOff x="0" y="0"/>
                <a:chExt cx="812800" cy="812800"/>
              </a:xfrm>
            </p:grpSpPr>
            <p:sp>
              <p:nvSpPr>
                <p:cNvPr id="13" name="Freeform 13"/>
                <p:cNvSpPr/>
                <p:nvPr/>
              </p:nvSpPr>
              <p:spPr>
                <a:xfrm>
                  <a:off x="1813" y="0"/>
                  <a:ext cx="809173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173" h="812800">
                      <a:moveTo>
                        <a:pt x="404587" y="0"/>
                      </a:moveTo>
                      <a:cubicBezTo>
                        <a:pt x="628326" y="1001"/>
                        <a:pt x="809174" y="182659"/>
                        <a:pt x="809174" y="406400"/>
                      </a:cubicBezTo>
                      <a:cubicBezTo>
                        <a:pt x="809174" y="630141"/>
                        <a:pt x="628326" y="811799"/>
                        <a:pt x="404587" y="812800"/>
                      </a:cubicBezTo>
                      <a:cubicBezTo>
                        <a:pt x="180848" y="811799"/>
                        <a:pt x="0" y="630141"/>
                        <a:pt x="0" y="406400"/>
                      </a:cubicBezTo>
                      <a:cubicBezTo>
                        <a:pt x="0" y="182659"/>
                        <a:pt x="180848" y="1001"/>
                        <a:pt x="40458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52425">
                  <a:solidFill>
                    <a:srgbClr val="4AB1B4"/>
                  </a:solidFill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4" name="TextBox 14"/>
                <p:cNvSpPr txBox="1"/>
                <p:nvPr/>
              </p:nvSpPr>
              <p:spPr>
                <a:xfrm>
                  <a:off x="76200" y="0"/>
                  <a:ext cx="660400" cy="736600"/>
                </a:xfrm>
                <a:prstGeom prst="rect">
                  <a:avLst/>
                </a:prstGeom>
              </p:spPr>
              <p:txBody>
                <a:bodyPr lIns="25400" tIns="25400" rIns="25400" bIns="25400" rtlCol="0" anchor="ctr"/>
                <a:lstStyle/>
                <a:p>
                  <a:pPr algn="ctr">
                    <a:lnSpc>
                      <a:spcPts val="1875"/>
                    </a:lnSpc>
                  </a:pPr>
                  <a:r>
                    <a:rPr lang="en-US" sz="1250" dirty="0">
                      <a:solidFill>
                        <a:srgbClr val="191919"/>
                      </a:solidFill>
                      <a:latin typeface="Aileron Bold"/>
                    </a:rPr>
                    <a:t>02</a:t>
                  </a:r>
                </a:p>
              </p:txBody>
            </p:sp>
          </p:grpSp>
          <p:sp>
            <p:nvSpPr>
              <p:cNvPr id="31" name="TextBox 31"/>
              <p:cNvSpPr txBox="1"/>
              <p:nvPr/>
            </p:nvSpPr>
            <p:spPr>
              <a:xfrm>
                <a:off x="7015442" y="2348525"/>
                <a:ext cx="1539110" cy="430887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/>
                <a:r>
                  <a:rPr lang="fr-FR" b="1" dirty="0">
                    <a:solidFill>
                      <a:srgbClr val="26C4C0"/>
                    </a:solidFill>
                  </a:rPr>
                  <a:t>Gestion des projets</a:t>
                </a:r>
                <a:endParaRPr lang="en-US" b="1" dirty="0">
                  <a:solidFill>
                    <a:srgbClr val="26C4C0"/>
                  </a:solidFill>
                </a:endParaRPr>
              </a:p>
            </p:txBody>
          </p:sp>
        </p:grpSp>
      </p:grpSp>
      <p:grpSp>
        <p:nvGrpSpPr>
          <p:cNvPr id="74" name="Groupe 73"/>
          <p:cNvGrpSpPr/>
          <p:nvPr/>
        </p:nvGrpSpPr>
        <p:grpSpPr>
          <a:xfrm>
            <a:off x="60156" y="2656995"/>
            <a:ext cx="3539007" cy="867876"/>
            <a:chOff x="676694" y="2081766"/>
            <a:chExt cx="3539007" cy="867876"/>
          </a:xfrm>
        </p:grpSpPr>
        <p:grpSp>
          <p:nvGrpSpPr>
            <p:cNvPr id="15" name="Group 15"/>
            <p:cNvGrpSpPr/>
            <p:nvPr/>
          </p:nvGrpSpPr>
          <p:grpSpPr>
            <a:xfrm>
              <a:off x="3347825" y="2081766"/>
              <a:ext cx="867876" cy="867876"/>
              <a:chOff x="0" y="0"/>
              <a:chExt cx="812800" cy="8128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52425">
                <a:solidFill>
                  <a:srgbClr val="191919"/>
                </a:solidFill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7" name="TextBox 17"/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25400" tIns="25400" rIns="25400" bIns="25400" rtlCol="0" anchor="ctr"/>
              <a:lstStyle/>
              <a:p>
                <a:pPr algn="ctr">
                  <a:lnSpc>
                    <a:spcPts val="1875"/>
                  </a:lnSpc>
                </a:pPr>
                <a:r>
                  <a:rPr lang="en-US" sz="1250" dirty="0">
                    <a:solidFill>
                      <a:srgbClr val="191919"/>
                    </a:solidFill>
                    <a:latin typeface="Aileron Bold"/>
                  </a:rPr>
                  <a:t>05</a:t>
                </a:r>
              </a:p>
            </p:txBody>
          </p:sp>
        </p:grpSp>
        <p:sp>
          <p:nvSpPr>
            <p:cNvPr id="35" name="AutoShape 35"/>
            <p:cNvSpPr/>
            <p:nvPr/>
          </p:nvSpPr>
          <p:spPr>
            <a:xfrm>
              <a:off x="2102399" y="2508560"/>
              <a:ext cx="1245426" cy="14288"/>
            </a:xfrm>
            <a:prstGeom prst="line">
              <a:avLst/>
            </a:prstGeom>
            <a:ln w="28575" cap="rnd">
              <a:solidFill>
                <a:srgbClr val="191919"/>
              </a:solidFill>
              <a:prstDash val="sysDash"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676694" y="2270214"/>
              <a:ext cx="1741452" cy="43088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Authentification sécurise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Groupe 70"/>
          <p:cNvGrpSpPr/>
          <p:nvPr/>
        </p:nvGrpSpPr>
        <p:grpSpPr>
          <a:xfrm>
            <a:off x="366910" y="3860369"/>
            <a:ext cx="3595444" cy="867876"/>
            <a:chOff x="1463281" y="3783078"/>
            <a:chExt cx="3595444" cy="867876"/>
          </a:xfrm>
        </p:grpSpPr>
        <p:grpSp>
          <p:nvGrpSpPr>
            <p:cNvPr id="24" name="Group 24"/>
            <p:cNvGrpSpPr/>
            <p:nvPr/>
          </p:nvGrpSpPr>
          <p:grpSpPr>
            <a:xfrm>
              <a:off x="4190849" y="3783078"/>
              <a:ext cx="867876" cy="867876"/>
              <a:chOff x="0" y="0"/>
              <a:chExt cx="812800" cy="8128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52425">
                <a:solidFill>
                  <a:srgbClr val="2C92D5"/>
                </a:solidFill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6" name="TextBox 26"/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25400" tIns="25400" rIns="25400" bIns="25400" rtlCol="0" anchor="ctr"/>
              <a:lstStyle/>
              <a:p>
                <a:pPr algn="ctr">
                  <a:lnSpc>
                    <a:spcPts val="1875"/>
                  </a:lnSpc>
                </a:pPr>
                <a:r>
                  <a:rPr lang="en-US" sz="1250" dirty="0">
                    <a:solidFill>
                      <a:srgbClr val="191919"/>
                    </a:solidFill>
                    <a:latin typeface="Aileron Bold"/>
                  </a:rPr>
                  <a:t>04</a:t>
                </a:r>
              </a:p>
            </p:txBody>
          </p:sp>
        </p:grpSp>
        <p:sp>
          <p:nvSpPr>
            <p:cNvPr id="37" name="AutoShape 37"/>
            <p:cNvSpPr/>
            <p:nvPr/>
          </p:nvSpPr>
          <p:spPr>
            <a:xfrm>
              <a:off x="2954348" y="4209872"/>
              <a:ext cx="1236501" cy="14288"/>
            </a:xfrm>
            <a:prstGeom prst="line">
              <a:avLst/>
            </a:prstGeom>
            <a:ln w="28575" cap="rnd">
              <a:solidFill>
                <a:srgbClr val="2C92D5"/>
              </a:solidFill>
              <a:prstDash val="sysDash"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6" name="TextBox 46"/>
            <p:cNvSpPr txBox="1"/>
            <p:nvPr/>
          </p:nvSpPr>
          <p:spPr>
            <a:xfrm>
              <a:off x="1463281" y="3940159"/>
              <a:ext cx="1682243" cy="64633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b="1" dirty="0" err="1">
                  <a:solidFill>
                    <a:srgbClr val="2B91D5"/>
                  </a:solidFill>
                </a:rPr>
                <a:t>Suivie</a:t>
              </a:r>
              <a:r>
                <a:rPr lang="en-US" b="1" dirty="0">
                  <a:solidFill>
                    <a:srgbClr val="2B91D5"/>
                  </a:solidFill>
                </a:rPr>
                <a:t> des revenues et </a:t>
              </a:r>
              <a:r>
                <a:rPr lang="en-US" b="1" dirty="0" err="1">
                  <a:solidFill>
                    <a:srgbClr val="2B91D5"/>
                  </a:solidFill>
                </a:rPr>
                <a:t>depenses</a:t>
              </a:r>
              <a:endParaRPr lang="en-US" b="1" dirty="0">
                <a:solidFill>
                  <a:srgbClr val="2B91D5"/>
                </a:solidFill>
              </a:endParaRPr>
            </a:p>
          </p:txBody>
        </p:sp>
      </p:grpSp>
      <p:grpSp>
        <p:nvGrpSpPr>
          <p:cNvPr id="47" name="Groupe 46"/>
          <p:cNvGrpSpPr/>
          <p:nvPr/>
        </p:nvGrpSpPr>
        <p:grpSpPr>
          <a:xfrm>
            <a:off x="60156" y="12279"/>
            <a:ext cx="8977286" cy="509017"/>
            <a:chOff x="60156" y="-10392"/>
            <a:chExt cx="8977286" cy="509017"/>
          </a:xfrm>
        </p:grpSpPr>
        <p:sp>
          <p:nvSpPr>
            <p:cNvPr id="48" name="Google Shape;232;p39">
              <a:extLst>
                <a:ext uri="{FF2B5EF4-FFF2-40B4-BE49-F238E27FC236}">
                  <a16:creationId xmlns:a16="http://schemas.microsoft.com/office/drawing/2014/main" id="{A424D565-4238-DF46-EA8E-4B5D06FED785}"/>
                </a:ext>
              </a:extLst>
            </p:cNvPr>
            <p:cNvSpPr/>
            <p:nvPr/>
          </p:nvSpPr>
          <p:spPr>
            <a:xfrm>
              <a:off x="6740126" y="-5209"/>
              <a:ext cx="2297316" cy="495935"/>
            </a:xfrm>
            <a:custGeom>
              <a:avLst/>
              <a:gdLst/>
              <a:ahLst/>
              <a:cxnLst/>
              <a:rect l="l" t="t" r="r" b="b"/>
              <a:pathLst>
                <a:path w="5179059" h="991869" extrusionOk="0">
                  <a:moveTo>
                    <a:pt x="4685267" y="991730"/>
                  </a:moveTo>
                  <a:lnTo>
                    <a:pt x="494732" y="986076"/>
                  </a:lnTo>
                  <a:lnTo>
                    <a:pt x="447050" y="983821"/>
                  </a:lnTo>
                  <a:lnTo>
                    <a:pt x="400658" y="977194"/>
                  </a:lnTo>
                  <a:lnTo>
                    <a:pt x="355762" y="966401"/>
                  </a:lnTo>
                  <a:lnTo>
                    <a:pt x="312570" y="951646"/>
                  </a:lnTo>
                  <a:lnTo>
                    <a:pt x="271287" y="933137"/>
                  </a:lnTo>
                  <a:lnTo>
                    <a:pt x="232121" y="911079"/>
                  </a:lnTo>
                  <a:lnTo>
                    <a:pt x="195276" y="885677"/>
                  </a:lnTo>
                  <a:lnTo>
                    <a:pt x="160961" y="857137"/>
                  </a:lnTo>
                  <a:lnTo>
                    <a:pt x="129382" y="825666"/>
                  </a:lnTo>
                  <a:lnTo>
                    <a:pt x="100744" y="791468"/>
                  </a:lnTo>
                  <a:lnTo>
                    <a:pt x="75255" y="754750"/>
                  </a:lnTo>
                  <a:lnTo>
                    <a:pt x="53120" y="715717"/>
                  </a:lnTo>
                  <a:lnTo>
                    <a:pt x="34547" y="674576"/>
                  </a:lnTo>
                  <a:lnTo>
                    <a:pt x="19742" y="631532"/>
                  </a:lnTo>
                  <a:lnTo>
                    <a:pt x="8912" y="586790"/>
                  </a:lnTo>
                  <a:lnTo>
                    <a:pt x="2262" y="540557"/>
                  </a:lnTo>
                  <a:lnTo>
                    <a:pt x="0" y="493038"/>
                  </a:lnTo>
                  <a:lnTo>
                    <a:pt x="2262" y="445519"/>
                  </a:lnTo>
                  <a:lnTo>
                    <a:pt x="8912" y="399286"/>
                  </a:lnTo>
                  <a:lnTo>
                    <a:pt x="19742" y="354544"/>
                  </a:lnTo>
                  <a:lnTo>
                    <a:pt x="34547" y="311500"/>
                  </a:lnTo>
                  <a:lnTo>
                    <a:pt x="53120" y="270358"/>
                  </a:lnTo>
                  <a:lnTo>
                    <a:pt x="75255" y="231326"/>
                  </a:lnTo>
                  <a:lnTo>
                    <a:pt x="100744" y="194608"/>
                  </a:lnTo>
                  <a:lnTo>
                    <a:pt x="129382" y="160410"/>
                  </a:lnTo>
                  <a:lnTo>
                    <a:pt x="160961" y="128939"/>
                  </a:lnTo>
                  <a:lnTo>
                    <a:pt x="195276" y="100399"/>
                  </a:lnTo>
                  <a:lnTo>
                    <a:pt x="232121" y="74997"/>
                  </a:lnTo>
                  <a:lnTo>
                    <a:pt x="271287" y="52938"/>
                  </a:lnTo>
                  <a:lnTo>
                    <a:pt x="312570" y="34429"/>
                  </a:lnTo>
                  <a:lnTo>
                    <a:pt x="355762" y="19675"/>
                  </a:lnTo>
                  <a:lnTo>
                    <a:pt x="400658" y="8881"/>
                  </a:lnTo>
                  <a:lnTo>
                    <a:pt x="447050" y="2254"/>
                  </a:lnTo>
                  <a:lnTo>
                    <a:pt x="494732" y="0"/>
                  </a:lnTo>
                  <a:lnTo>
                    <a:pt x="4685267" y="0"/>
                  </a:lnTo>
                  <a:lnTo>
                    <a:pt x="5178865" y="497561"/>
                  </a:lnTo>
                  <a:lnTo>
                    <a:pt x="4685267" y="991730"/>
                  </a:lnTo>
                  <a:close/>
                </a:path>
              </a:pathLst>
            </a:custGeom>
            <a:solidFill>
              <a:srgbClr val="86E9E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33;p39">
              <a:extLst>
                <a:ext uri="{FF2B5EF4-FFF2-40B4-BE49-F238E27FC236}">
                  <a16:creationId xmlns:a16="http://schemas.microsoft.com/office/drawing/2014/main" id="{38354B51-5ACB-3426-722E-4DE093626A3E}"/>
                </a:ext>
              </a:extLst>
            </p:cNvPr>
            <p:cNvSpPr/>
            <p:nvPr/>
          </p:nvSpPr>
          <p:spPr>
            <a:xfrm>
              <a:off x="5350700" y="-10392"/>
              <a:ext cx="2109434" cy="495935"/>
            </a:xfrm>
            <a:custGeom>
              <a:avLst/>
              <a:gdLst/>
              <a:ahLst/>
              <a:cxnLst/>
              <a:rect l="l" t="t" r="r" b="b"/>
              <a:pathLst>
                <a:path w="5179059" h="991869" extrusionOk="0">
                  <a:moveTo>
                    <a:pt x="4685267" y="991730"/>
                  </a:moveTo>
                  <a:lnTo>
                    <a:pt x="494732" y="986076"/>
                  </a:lnTo>
                  <a:lnTo>
                    <a:pt x="447050" y="983821"/>
                  </a:lnTo>
                  <a:lnTo>
                    <a:pt x="400658" y="977194"/>
                  </a:lnTo>
                  <a:lnTo>
                    <a:pt x="355762" y="966401"/>
                  </a:lnTo>
                  <a:lnTo>
                    <a:pt x="312570" y="951646"/>
                  </a:lnTo>
                  <a:lnTo>
                    <a:pt x="271287" y="933137"/>
                  </a:lnTo>
                  <a:lnTo>
                    <a:pt x="232121" y="911079"/>
                  </a:lnTo>
                  <a:lnTo>
                    <a:pt x="195276" y="885677"/>
                  </a:lnTo>
                  <a:lnTo>
                    <a:pt x="160961" y="857137"/>
                  </a:lnTo>
                  <a:lnTo>
                    <a:pt x="129382" y="825666"/>
                  </a:lnTo>
                  <a:lnTo>
                    <a:pt x="100744" y="791468"/>
                  </a:lnTo>
                  <a:lnTo>
                    <a:pt x="75255" y="754750"/>
                  </a:lnTo>
                  <a:lnTo>
                    <a:pt x="53120" y="715717"/>
                  </a:lnTo>
                  <a:lnTo>
                    <a:pt x="34547" y="674576"/>
                  </a:lnTo>
                  <a:lnTo>
                    <a:pt x="19742" y="631532"/>
                  </a:lnTo>
                  <a:lnTo>
                    <a:pt x="8912" y="586790"/>
                  </a:lnTo>
                  <a:lnTo>
                    <a:pt x="2262" y="540557"/>
                  </a:lnTo>
                  <a:lnTo>
                    <a:pt x="0" y="493038"/>
                  </a:lnTo>
                  <a:lnTo>
                    <a:pt x="2262" y="445519"/>
                  </a:lnTo>
                  <a:lnTo>
                    <a:pt x="8912" y="399286"/>
                  </a:lnTo>
                  <a:lnTo>
                    <a:pt x="19742" y="354544"/>
                  </a:lnTo>
                  <a:lnTo>
                    <a:pt x="34547" y="311500"/>
                  </a:lnTo>
                  <a:lnTo>
                    <a:pt x="53120" y="270358"/>
                  </a:lnTo>
                  <a:lnTo>
                    <a:pt x="75255" y="231326"/>
                  </a:lnTo>
                  <a:lnTo>
                    <a:pt x="100744" y="194608"/>
                  </a:lnTo>
                  <a:lnTo>
                    <a:pt x="129382" y="160410"/>
                  </a:lnTo>
                  <a:lnTo>
                    <a:pt x="160961" y="128939"/>
                  </a:lnTo>
                  <a:lnTo>
                    <a:pt x="195276" y="100399"/>
                  </a:lnTo>
                  <a:lnTo>
                    <a:pt x="232121" y="74997"/>
                  </a:lnTo>
                  <a:lnTo>
                    <a:pt x="271287" y="52938"/>
                  </a:lnTo>
                  <a:lnTo>
                    <a:pt x="312570" y="34429"/>
                  </a:lnTo>
                  <a:lnTo>
                    <a:pt x="355762" y="19675"/>
                  </a:lnTo>
                  <a:lnTo>
                    <a:pt x="400658" y="8881"/>
                  </a:lnTo>
                  <a:lnTo>
                    <a:pt x="447050" y="2254"/>
                  </a:lnTo>
                  <a:lnTo>
                    <a:pt x="494732" y="0"/>
                  </a:lnTo>
                  <a:lnTo>
                    <a:pt x="4685267" y="0"/>
                  </a:lnTo>
                  <a:lnTo>
                    <a:pt x="5178865" y="497561"/>
                  </a:lnTo>
                  <a:lnTo>
                    <a:pt x="4685267" y="991730"/>
                  </a:lnTo>
                  <a:close/>
                </a:path>
              </a:pathLst>
            </a:custGeom>
            <a:solidFill>
              <a:srgbClr val="3DD9D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127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fr-FR" sz="800" b="1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0" name="Google Shape;234;p39">
              <a:extLst>
                <a:ext uri="{FF2B5EF4-FFF2-40B4-BE49-F238E27FC236}">
                  <a16:creationId xmlns:a16="http://schemas.microsoft.com/office/drawing/2014/main" id="{D7042C64-D162-0461-2E6B-86549D005EAD}"/>
                </a:ext>
              </a:extLst>
            </p:cNvPr>
            <p:cNvSpPr/>
            <p:nvPr/>
          </p:nvSpPr>
          <p:spPr>
            <a:xfrm>
              <a:off x="3423342" y="-7558"/>
              <a:ext cx="2297316" cy="487553"/>
            </a:xfrm>
            <a:custGeom>
              <a:avLst/>
              <a:gdLst/>
              <a:ahLst/>
              <a:cxnLst/>
              <a:rect l="l" t="t" r="r" b="b"/>
              <a:pathLst>
                <a:path w="5179059" h="991869" extrusionOk="0">
                  <a:moveTo>
                    <a:pt x="4685267" y="991730"/>
                  </a:moveTo>
                  <a:lnTo>
                    <a:pt x="494732" y="986076"/>
                  </a:lnTo>
                  <a:lnTo>
                    <a:pt x="447050" y="983821"/>
                  </a:lnTo>
                  <a:lnTo>
                    <a:pt x="400658" y="977194"/>
                  </a:lnTo>
                  <a:lnTo>
                    <a:pt x="355762" y="966401"/>
                  </a:lnTo>
                  <a:lnTo>
                    <a:pt x="312570" y="951646"/>
                  </a:lnTo>
                  <a:lnTo>
                    <a:pt x="271287" y="933137"/>
                  </a:lnTo>
                  <a:lnTo>
                    <a:pt x="232121" y="911079"/>
                  </a:lnTo>
                  <a:lnTo>
                    <a:pt x="195276" y="885677"/>
                  </a:lnTo>
                  <a:lnTo>
                    <a:pt x="160961" y="857137"/>
                  </a:lnTo>
                  <a:lnTo>
                    <a:pt x="129382" y="825666"/>
                  </a:lnTo>
                  <a:lnTo>
                    <a:pt x="100744" y="791468"/>
                  </a:lnTo>
                  <a:lnTo>
                    <a:pt x="75255" y="754750"/>
                  </a:lnTo>
                  <a:lnTo>
                    <a:pt x="53120" y="715717"/>
                  </a:lnTo>
                  <a:lnTo>
                    <a:pt x="34547" y="674576"/>
                  </a:lnTo>
                  <a:lnTo>
                    <a:pt x="19742" y="631532"/>
                  </a:lnTo>
                  <a:lnTo>
                    <a:pt x="8912" y="586790"/>
                  </a:lnTo>
                  <a:lnTo>
                    <a:pt x="2262" y="540557"/>
                  </a:lnTo>
                  <a:lnTo>
                    <a:pt x="0" y="493038"/>
                  </a:lnTo>
                  <a:lnTo>
                    <a:pt x="2262" y="445519"/>
                  </a:lnTo>
                  <a:lnTo>
                    <a:pt x="8912" y="399286"/>
                  </a:lnTo>
                  <a:lnTo>
                    <a:pt x="19742" y="354544"/>
                  </a:lnTo>
                  <a:lnTo>
                    <a:pt x="34547" y="311500"/>
                  </a:lnTo>
                  <a:lnTo>
                    <a:pt x="53120" y="270358"/>
                  </a:lnTo>
                  <a:lnTo>
                    <a:pt x="75255" y="231326"/>
                  </a:lnTo>
                  <a:lnTo>
                    <a:pt x="100744" y="194608"/>
                  </a:lnTo>
                  <a:lnTo>
                    <a:pt x="129382" y="160410"/>
                  </a:lnTo>
                  <a:lnTo>
                    <a:pt x="160961" y="128939"/>
                  </a:lnTo>
                  <a:lnTo>
                    <a:pt x="195276" y="100399"/>
                  </a:lnTo>
                  <a:lnTo>
                    <a:pt x="232121" y="74997"/>
                  </a:lnTo>
                  <a:lnTo>
                    <a:pt x="271287" y="52938"/>
                  </a:lnTo>
                  <a:lnTo>
                    <a:pt x="312570" y="34429"/>
                  </a:lnTo>
                  <a:lnTo>
                    <a:pt x="355762" y="19675"/>
                  </a:lnTo>
                  <a:lnTo>
                    <a:pt x="400658" y="8881"/>
                  </a:lnTo>
                  <a:lnTo>
                    <a:pt x="447050" y="2254"/>
                  </a:lnTo>
                  <a:lnTo>
                    <a:pt x="494732" y="0"/>
                  </a:lnTo>
                  <a:lnTo>
                    <a:pt x="4685267" y="0"/>
                  </a:lnTo>
                  <a:lnTo>
                    <a:pt x="5178865" y="497561"/>
                  </a:lnTo>
                  <a:lnTo>
                    <a:pt x="4685267" y="991730"/>
                  </a:lnTo>
                  <a:close/>
                </a:path>
              </a:pathLst>
            </a:custGeom>
            <a:solidFill>
              <a:srgbClr val="37C8E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53;p40">
              <a:extLst>
                <a:ext uri="{FF2B5EF4-FFF2-40B4-BE49-F238E27FC236}">
                  <a16:creationId xmlns:a16="http://schemas.microsoft.com/office/drawing/2014/main" id="{E2B415DB-AE33-741C-BE46-875BCF26B56C}"/>
                </a:ext>
              </a:extLst>
            </p:cNvPr>
            <p:cNvSpPr/>
            <p:nvPr/>
          </p:nvSpPr>
          <p:spPr>
            <a:xfrm>
              <a:off x="1530679" y="-8382"/>
              <a:ext cx="2423098" cy="495935"/>
            </a:xfrm>
            <a:custGeom>
              <a:avLst/>
              <a:gdLst/>
              <a:ahLst/>
              <a:cxnLst/>
              <a:rect l="l" t="t" r="r" b="b"/>
              <a:pathLst>
                <a:path w="5179059" h="991869" extrusionOk="0">
                  <a:moveTo>
                    <a:pt x="4685267" y="991730"/>
                  </a:moveTo>
                  <a:lnTo>
                    <a:pt x="494732" y="986076"/>
                  </a:lnTo>
                  <a:lnTo>
                    <a:pt x="447050" y="983821"/>
                  </a:lnTo>
                  <a:lnTo>
                    <a:pt x="400658" y="977194"/>
                  </a:lnTo>
                  <a:lnTo>
                    <a:pt x="355762" y="966401"/>
                  </a:lnTo>
                  <a:lnTo>
                    <a:pt x="312570" y="951646"/>
                  </a:lnTo>
                  <a:lnTo>
                    <a:pt x="271287" y="933137"/>
                  </a:lnTo>
                  <a:lnTo>
                    <a:pt x="232121" y="911079"/>
                  </a:lnTo>
                  <a:lnTo>
                    <a:pt x="195276" y="885677"/>
                  </a:lnTo>
                  <a:lnTo>
                    <a:pt x="160961" y="857137"/>
                  </a:lnTo>
                  <a:lnTo>
                    <a:pt x="129382" y="825666"/>
                  </a:lnTo>
                  <a:lnTo>
                    <a:pt x="100744" y="791468"/>
                  </a:lnTo>
                  <a:lnTo>
                    <a:pt x="75255" y="754750"/>
                  </a:lnTo>
                  <a:lnTo>
                    <a:pt x="53120" y="715717"/>
                  </a:lnTo>
                  <a:lnTo>
                    <a:pt x="34547" y="674576"/>
                  </a:lnTo>
                  <a:lnTo>
                    <a:pt x="19742" y="631532"/>
                  </a:lnTo>
                  <a:lnTo>
                    <a:pt x="8912" y="586790"/>
                  </a:lnTo>
                  <a:lnTo>
                    <a:pt x="2262" y="540557"/>
                  </a:lnTo>
                  <a:lnTo>
                    <a:pt x="0" y="493038"/>
                  </a:lnTo>
                  <a:lnTo>
                    <a:pt x="2262" y="445519"/>
                  </a:lnTo>
                  <a:lnTo>
                    <a:pt x="8912" y="399286"/>
                  </a:lnTo>
                  <a:lnTo>
                    <a:pt x="19742" y="354544"/>
                  </a:lnTo>
                  <a:lnTo>
                    <a:pt x="34547" y="311500"/>
                  </a:lnTo>
                  <a:lnTo>
                    <a:pt x="53120" y="270358"/>
                  </a:lnTo>
                  <a:lnTo>
                    <a:pt x="75255" y="231326"/>
                  </a:lnTo>
                  <a:lnTo>
                    <a:pt x="100744" y="194608"/>
                  </a:lnTo>
                  <a:lnTo>
                    <a:pt x="129382" y="160410"/>
                  </a:lnTo>
                  <a:lnTo>
                    <a:pt x="160961" y="128939"/>
                  </a:lnTo>
                  <a:lnTo>
                    <a:pt x="195276" y="100399"/>
                  </a:lnTo>
                  <a:lnTo>
                    <a:pt x="232121" y="74997"/>
                  </a:lnTo>
                  <a:lnTo>
                    <a:pt x="271287" y="52938"/>
                  </a:lnTo>
                  <a:lnTo>
                    <a:pt x="312570" y="34429"/>
                  </a:lnTo>
                  <a:lnTo>
                    <a:pt x="355762" y="19675"/>
                  </a:lnTo>
                  <a:lnTo>
                    <a:pt x="400658" y="8881"/>
                  </a:lnTo>
                  <a:lnTo>
                    <a:pt x="447050" y="2254"/>
                  </a:lnTo>
                  <a:lnTo>
                    <a:pt x="494732" y="0"/>
                  </a:lnTo>
                  <a:lnTo>
                    <a:pt x="4685267" y="0"/>
                  </a:lnTo>
                  <a:lnTo>
                    <a:pt x="5178865" y="497561"/>
                  </a:lnTo>
                  <a:lnTo>
                    <a:pt x="4685267" y="991730"/>
                  </a:lnTo>
                  <a:close/>
                </a:path>
              </a:pathLst>
            </a:custGeom>
            <a:solidFill>
              <a:srgbClr val="2B91D5"/>
            </a:solidFill>
            <a:ln>
              <a:noFill/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54;p40">
              <a:extLst>
                <a:ext uri="{FF2B5EF4-FFF2-40B4-BE49-F238E27FC236}">
                  <a16:creationId xmlns:a16="http://schemas.microsoft.com/office/drawing/2014/main" id="{21888E1E-20AA-AA7A-67CB-FC85627F8334}"/>
                </a:ext>
              </a:extLst>
            </p:cNvPr>
            <p:cNvSpPr/>
            <p:nvPr/>
          </p:nvSpPr>
          <p:spPr>
            <a:xfrm>
              <a:off x="60156" y="-8382"/>
              <a:ext cx="2036892" cy="495935"/>
            </a:xfrm>
            <a:custGeom>
              <a:avLst/>
              <a:gdLst/>
              <a:ahLst/>
              <a:cxnLst/>
              <a:rect l="l" t="t" r="r" b="b"/>
              <a:pathLst>
                <a:path w="5179059" h="991869" extrusionOk="0">
                  <a:moveTo>
                    <a:pt x="4685267" y="991730"/>
                  </a:moveTo>
                  <a:lnTo>
                    <a:pt x="494732" y="986076"/>
                  </a:lnTo>
                  <a:lnTo>
                    <a:pt x="447050" y="983821"/>
                  </a:lnTo>
                  <a:lnTo>
                    <a:pt x="400658" y="977194"/>
                  </a:lnTo>
                  <a:lnTo>
                    <a:pt x="355762" y="966401"/>
                  </a:lnTo>
                  <a:lnTo>
                    <a:pt x="312570" y="951646"/>
                  </a:lnTo>
                  <a:lnTo>
                    <a:pt x="271287" y="933137"/>
                  </a:lnTo>
                  <a:lnTo>
                    <a:pt x="232121" y="911079"/>
                  </a:lnTo>
                  <a:lnTo>
                    <a:pt x="195276" y="885677"/>
                  </a:lnTo>
                  <a:lnTo>
                    <a:pt x="160961" y="857137"/>
                  </a:lnTo>
                  <a:lnTo>
                    <a:pt x="129382" y="825666"/>
                  </a:lnTo>
                  <a:lnTo>
                    <a:pt x="100744" y="791468"/>
                  </a:lnTo>
                  <a:lnTo>
                    <a:pt x="75255" y="754750"/>
                  </a:lnTo>
                  <a:lnTo>
                    <a:pt x="53120" y="715717"/>
                  </a:lnTo>
                  <a:lnTo>
                    <a:pt x="34547" y="674576"/>
                  </a:lnTo>
                  <a:lnTo>
                    <a:pt x="19742" y="631532"/>
                  </a:lnTo>
                  <a:lnTo>
                    <a:pt x="8912" y="586790"/>
                  </a:lnTo>
                  <a:lnTo>
                    <a:pt x="2262" y="540557"/>
                  </a:lnTo>
                  <a:lnTo>
                    <a:pt x="0" y="493038"/>
                  </a:lnTo>
                  <a:lnTo>
                    <a:pt x="2262" y="445519"/>
                  </a:lnTo>
                  <a:lnTo>
                    <a:pt x="8912" y="399286"/>
                  </a:lnTo>
                  <a:lnTo>
                    <a:pt x="19742" y="354544"/>
                  </a:lnTo>
                  <a:lnTo>
                    <a:pt x="34547" y="311500"/>
                  </a:lnTo>
                  <a:lnTo>
                    <a:pt x="53120" y="270358"/>
                  </a:lnTo>
                  <a:lnTo>
                    <a:pt x="75255" y="231326"/>
                  </a:lnTo>
                  <a:lnTo>
                    <a:pt x="100744" y="194608"/>
                  </a:lnTo>
                  <a:lnTo>
                    <a:pt x="129382" y="160410"/>
                  </a:lnTo>
                  <a:lnTo>
                    <a:pt x="160961" y="128939"/>
                  </a:lnTo>
                  <a:lnTo>
                    <a:pt x="195276" y="100399"/>
                  </a:lnTo>
                  <a:lnTo>
                    <a:pt x="232121" y="74997"/>
                  </a:lnTo>
                  <a:lnTo>
                    <a:pt x="271287" y="52938"/>
                  </a:lnTo>
                  <a:lnTo>
                    <a:pt x="312570" y="34429"/>
                  </a:lnTo>
                  <a:lnTo>
                    <a:pt x="355762" y="19675"/>
                  </a:lnTo>
                  <a:lnTo>
                    <a:pt x="400658" y="8881"/>
                  </a:lnTo>
                  <a:lnTo>
                    <a:pt x="447050" y="2254"/>
                  </a:lnTo>
                  <a:lnTo>
                    <a:pt x="494732" y="0"/>
                  </a:lnTo>
                  <a:lnTo>
                    <a:pt x="4685267" y="0"/>
                  </a:lnTo>
                  <a:lnTo>
                    <a:pt x="5178865" y="497561"/>
                  </a:lnTo>
                  <a:lnTo>
                    <a:pt x="4685267" y="991730"/>
                  </a:lnTo>
                  <a:close/>
                </a:path>
              </a:pathLst>
            </a:custGeom>
            <a:solidFill>
              <a:srgbClr val="12538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54;p40">
              <a:extLst>
                <a:ext uri="{FF2B5EF4-FFF2-40B4-BE49-F238E27FC236}">
                  <a16:creationId xmlns:a16="http://schemas.microsoft.com/office/drawing/2014/main" id="{51CE1D69-09D2-11D3-3065-70E3C9DFB544}"/>
                </a:ext>
              </a:extLst>
            </p:cNvPr>
            <p:cNvSpPr/>
            <p:nvPr/>
          </p:nvSpPr>
          <p:spPr>
            <a:xfrm>
              <a:off x="60156" y="0"/>
              <a:ext cx="2036892" cy="466771"/>
            </a:xfrm>
            <a:custGeom>
              <a:avLst/>
              <a:gdLst/>
              <a:ahLst/>
              <a:cxnLst/>
              <a:rect l="l" t="t" r="r" b="b"/>
              <a:pathLst>
                <a:path w="5179059" h="991869" extrusionOk="0">
                  <a:moveTo>
                    <a:pt x="4685267" y="991730"/>
                  </a:moveTo>
                  <a:lnTo>
                    <a:pt x="494732" y="986076"/>
                  </a:lnTo>
                  <a:lnTo>
                    <a:pt x="447050" y="983821"/>
                  </a:lnTo>
                  <a:lnTo>
                    <a:pt x="400658" y="977194"/>
                  </a:lnTo>
                  <a:lnTo>
                    <a:pt x="355762" y="966401"/>
                  </a:lnTo>
                  <a:lnTo>
                    <a:pt x="312570" y="951646"/>
                  </a:lnTo>
                  <a:lnTo>
                    <a:pt x="271287" y="933137"/>
                  </a:lnTo>
                  <a:lnTo>
                    <a:pt x="232121" y="911079"/>
                  </a:lnTo>
                  <a:lnTo>
                    <a:pt x="195276" y="885677"/>
                  </a:lnTo>
                  <a:lnTo>
                    <a:pt x="160961" y="857137"/>
                  </a:lnTo>
                  <a:lnTo>
                    <a:pt x="129382" y="825666"/>
                  </a:lnTo>
                  <a:lnTo>
                    <a:pt x="100744" y="791468"/>
                  </a:lnTo>
                  <a:lnTo>
                    <a:pt x="75255" y="754750"/>
                  </a:lnTo>
                  <a:lnTo>
                    <a:pt x="53120" y="715717"/>
                  </a:lnTo>
                  <a:lnTo>
                    <a:pt x="34547" y="674576"/>
                  </a:lnTo>
                  <a:lnTo>
                    <a:pt x="19742" y="631532"/>
                  </a:lnTo>
                  <a:lnTo>
                    <a:pt x="8912" y="586790"/>
                  </a:lnTo>
                  <a:lnTo>
                    <a:pt x="2262" y="540557"/>
                  </a:lnTo>
                  <a:lnTo>
                    <a:pt x="0" y="493038"/>
                  </a:lnTo>
                  <a:lnTo>
                    <a:pt x="2262" y="445519"/>
                  </a:lnTo>
                  <a:lnTo>
                    <a:pt x="8912" y="399286"/>
                  </a:lnTo>
                  <a:lnTo>
                    <a:pt x="19742" y="354544"/>
                  </a:lnTo>
                  <a:lnTo>
                    <a:pt x="34547" y="311500"/>
                  </a:lnTo>
                  <a:lnTo>
                    <a:pt x="53120" y="270358"/>
                  </a:lnTo>
                  <a:lnTo>
                    <a:pt x="75255" y="231326"/>
                  </a:lnTo>
                  <a:lnTo>
                    <a:pt x="100744" y="194608"/>
                  </a:lnTo>
                  <a:lnTo>
                    <a:pt x="129382" y="160410"/>
                  </a:lnTo>
                  <a:lnTo>
                    <a:pt x="160961" y="128939"/>
                  </a:lnTo>
                  <a:lnTo>
                    <a:pt x="195276" y="100399"/>
                  </a:lnTo>
                  <a:lnTo>
                    <a:pt x="232121" y="74997"/>
                  </a:lnTo>
                  <a:lnTo>
                    <a:pt x="271287" y="52938"/>
                  </a:lnTo>
                  <a:lnTo>
                    <a:pt x="312570" y="34429"/>
                  </a:lnTo>
                  <a:lnTo>
                    <a:pt x="355762" y="19675"/>
                  </a:lnTo>
                  <a:lnTo>
                    <a:pt x="400658" y="8881"/>
                  </a:lnTo>
                  <a:lnTo>
                    <a:pt x="447050" y="2254"/>
                  </a:lnTo>
                  <a:lnTo>
                    <a:pt x="494732" y="0"/>
                  </a:lnTo>
                  <a:lnTo>
                    <a:pt x="4685267" y="0"/>
                  </a:lnTo>
                  <a:lnTo>
                    <a:pt x="5178865" y="497561"/>
                  </a:lnTo>
                  <a:lnTo>
                    <a:pt x="4685267" y="991730"/>
                  </a:lnTo>
                  <a:close/>
                </a:path>
              </a:pathLst>
            </a:custGeom>
            <a:solidFill>
              <a:srgbClr val="12538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37;p39">
              <a:extLst>
                <a:ext uri="{FF2B5EF4-FFF2-40B4-BE49-F238E27FC236}">
                  <a16:creationId xmlns:a16="http://schemas.microsoft.com/office/drawing/2014/main" id="{5019570C-104F-DD0A-A46F-3F549F4AEED1}"/>
                </a:ext>
              </a:extLst>
            </p:cNvPr>
            <p:cNvSpPr txBox="1"/>
            <p:nvPr/>
          </p:nvSpPr>
          <p:spPr>
            <a:xfrm>
              <a:off x="106558" y="-8382"/>
              <a:ext cx="1661239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1270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 b="1" i="0" u="none" strike="noStrike" cap="none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1 - Contexte général du projet</a:t>
              </a:r>
              <a:endParaRPr sz="1200" b="1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5" name="Google Shape;238;p39">
              <a:extLst>
                <a:ext uri="{FF2B5EF4-FFF2-40B4-BE49-F238E27FC236}">
                  <a16:creationId xmlns:a16="http://schemas.microsoft.com/office/drawing/2014/main" id="{3275BD33-8831-F773-3817-1534DB1A4719}"/>
                </a:ext>
              </a:extLst>
            </p:cNvPr>
            <p:cNvSpPr txBox="1"/>
            <p:nvPr/>
          </p:nvSpPr>
          <p:spPr>
            <a:xfrm>
              <a:off x="1932454" y="-6928"/>
              <a:ext cx="1619548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1270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 b="1" i="0" u="none" strike="noStrike" cap="none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2 - Etude de l’existant</a:t>
              </a:r>
              <a:endParaRPr sz="1200" b="1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6" name="Google Shape;239;p39">
              <a:extLst>
                <a:ext uri="{FF2B5EF4-FFF2-40B4-BE49-F238E27FC236}">
                  <a16:creationId xmlns:a16="http://schemas.microsoft.com/office/drawing/2014/main" id="{76825021-4FF8-3ABA-6729-640876B32F2A}"/>
                </a:ext>
              </a:extLst>
            </p:cNvPr>
            <p:cNvSpPr txBox="1"/>
            <p:nvPr/>
          </p:nvSpPr>
          <p:spPr>
            <a:xfrm>
              <a:off x="3982644" y="87658"/>
              <a:ext cx="136805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1270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 b="1" i="0" u="none" strike="noStrike" cap="none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3 - Conception</a:t>
              </a:r>
              <a:endParaRPr sz="1200" b="1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7" name="Google Shape;240;p39">
              <a:extLst>
                <a:ext uri="{FF2B5EF4-FFF2-40B4-BE49-F238E27FC236}">
                  <a16:creationId xmlns:a16="http://schemas.microsoft.com/office/drawing/2014/main" id="{0F14DB75-73C0-8A42-6911-ED845FDD4693}"/>
                </a:ext>
              </a:extLst>
            </p:cNvPr>
            <p:cNvSpPr txBox="1"/>
            <p:nvPr/>
          </p:nvSpPr>
          <p:spPr>
            <a:xfrm>
              <a:off x="5769272" y="99659"/>
              <a:ext cx="136805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127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 b="1" i="0" u="none" strike="noStrike" cap="none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4 - Réalisation</a:t>
              </a:r>
              <a:endParaRPr sz="1200" b="1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8" name="Google Shape;241;p39">
              <a:extLst>
                <a:ext uri="{FF2B5EF4-FFF2-40B4-BE49-F238E27FC236}">
                  <a16:creationId xmlns:a16="http://schemas.microsoft.com/office/drawing/2014/main" id="{0A3D5134-A446-0966-FEC9-963594DBFF53}"/>
                </a:ext>
              </a:extLst>
            </p:cNvPr>
            <p:cNvSpPr txBox="1"/>
            <p:nvPr/>
          </p:nvSpPr>
          <p:spPr>
            <a:xfrm>
              <a:off x="7375048" y="36960"/>
              <a:ext cx="1453142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 b="1" i="0" u="none" strike="noStrike" cap="none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5 - Conclusion et perspectives</a:t>
              </a:r>
              <a:endParaRPr dirty="0"/>
            </a:p>
          </p:txBody>
        </p:sp>
      </p:grp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8304-E90C-4A70-9A96-5560FBD5F813}" type="slidenum">
              <a:rPr lang="fr-FR" smtClean="0"/>
              <a:t>10</a:t>
            </a:fld>
            <a:endParaRPr lang="fr-FR" dirty="0"/>
          </a:p>
        </p:txBody>
      </p:sp>
      <p:sp>
        <p:nvSpPr>
          <p:cNvPr id="45" name="Google Shape;1280;p85">
            <a:extLst>
              <a:ext uri="{FF2B5EF4-FFF2-40B4-BE49-F238E27FC236}">
                <a16:creationId xmlns:a16="http://schemas.microsoft.com/office/drawing/2014/main" id="{846A27F3-B834-7595-CBE1-4584E2D39079}"/>
              </a:ext>
            </a:extLst>
          </p:cNvPr>
          <p:cNvSpPr/>
          <p:nvPr/>
        </p:nvSpPr>
        <p:spPr>
          <a:xfrm>
            <a:off x="913635" y="680151"/>
            <a:ext cx="2037638" cy="589217"/>
          </a:xfrm>
          <a:custGeom>
            <a:avLst/>
            <a:gdLst/>
            <a:ahLst/>
            <a:cxnLst/>
            <a:rect l="l" t="t" r="r" b="b"/>
            <a:pathLst>
              <a:path w="3190875" h="5867400" extrusionOk="0">
                <a:moveTo>
                  <a:pt x="3190874" y="5867399"/>
                </a:moveTo>
                <a:lnTo>
                  <a:pt x="0" y="5867399"/>
                </a:lnTo>
                <a:lnTo>
                  <a:pt x="0" y="0"/>
                </a:lnTo>
                <a:lnTo>
                  <a:pt x="3190874" y="0"/>
                </a:lnTo>
                <a:lnTo>
                  <a:pt x="3190874" y="5867399"/>
                </a:lnTo>
                <a:close/>
              </a:path>
            </a:pathLst>
          </a:custGeom>
          <a:solidFill>
            <a:srgbClr val="86E9E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/>
          </a:p>
        </p:txBody>
      </p:sp>
      <p:sp>
        <p:nvSpPr>
          <p:cNvPr id="65" name="Google Shape;1283;p85">
            <a:extLst>
              <a:ext uri="{FF2B5EF4-FFF2-40B4-BE49-F238E27FC236}">
                <a16:creationId xmlns:a16="http://schemas.microsoft.com/office/drawing/2014/main" id="{BBE02A47-FC59-E751-8821-6695468B6F18}"/>
              </a:ext>
            </a:extLst>
          </p:cNvPr>
          <p:cNvSpPr/>
          <p:nvPr/>
        </p:nvSpPr>
        <p:spPr>
          <a:xfrm>
            <a:off x="3269954" y="725668"/>
            <a:ext cx="1952754" cy="552784"/>
          </a:xfrm>
          <a:custGeom>
            <a:avLst/>
            <a:gdLst/>
            <a:ahLst/>
            <a:cxnLst/>
            <a:rect l="l" t="t" r="r" b="b"/>
            <a:pathLst>
              <a:path w="3190875" h="5867400" extrusionOk="0">
                <a:moveTo>
                  <a:pt x="3190874" y="5867399"/>
                </a:moveTo>
                <a:lnTo>
                  <a:pt x="0" y="5867399"/>
                </a:lnTo>
                <a:lnTo>
                  <a:pt x="0" y="0"/>
                </a:lnTo>
                <a:lnTo>
                  <a:pt x="3190874" y="0"/>
                </a:lnTo>
                <a:lnTo>
                  <a:pt x="3190874" y="5867399"/>
                </a:lnTo>
                <a:close/>
              </a:path>
            </a:pathLst>
          </a:custGeom>
          <a:solidFill>
            <a:srgbClr val="12538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/>
          </a:p>
        </p:txBody>
      </p:sp>
      <p:sp>
        <p:nvSpPr>
          <p:cNvPr id="66" name="Google Shape;1280;p85">
            <a:extLst>
              <a:ext uri="{FF2B5EF4-FFF2-40B4-BE49-F238E27FC236}">
                <a16:creationId xmlns:a16="http://schemas.microsoft.com/office/drawing/2014/main" id="{BE0AB639-3ED7-43EB-A3FA-C61D3732E0A5}"/>
              </a:ext>
            </a:extLst>
          </p:cNvPr>
          <p:cNvSpPr/>
          <p:nvPr/>
        </p:nvSpPr>
        <p:spPr>
          <a:xfrm>
            <a:off x="5540839" y="720287"/>
            <a:ext cx="2260011" cy="613845"/>
          </a:xfrm>
          <a:custGeom>
            <a:avLst/>
            <a:gdLst/>
            <a:ahLst/>
            <a:cxnLst/>
            <a:rect l="l" t="t" r="r" b="b"/>
            <a:pathLst>
              <a:path w="3190875" h="5867400" extrusionOk="0">
                <a:moveTo>
                  <a:pt x="3190874" y="5867399"/>
                </a:moveTo>
                <a:lnTo>
                  <a:pt x="0" y="5867399"/>
                </a:lnTo>
                <a:lnTo>
                  <a:pt x="0" y="0"/>
                </a:lnTo>
                <a:lnTo>
                  <a:pt x="3190874" y="0"/>
                </a:lnTo>
                <a:lnTo>
                  <a:pt x="3190874" y="5867399"/>
                </a:lnTo>
                <a:close/>
              </a:path>
            </a:pathLst>
          </a:custGeom>
          <a:solidFill>
            <a:srgbClr val="86E9E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/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9B2F56FF-2FA1-E553-F65D-CAD2CDE38CF8}"/>
              </a:ext>
            </a:extLst>
          </p:cNvPr>
          <p:cNvSpPr txBox="1"/>
          <p:nvPr/>
        </p:nvSpPr>
        <p:spPr>
          <a:xfrm>
            <a:off x="5523264" y="849740"/>
            <a:ext cx="2369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Besoin non  fonctionnels</a:t>
            </a:r>
          </a:p>
        </p:txBody>
      </p:sp>
      <p:sp>
        <p:nvSpPr>
          <p:cNvPr id="69" name="Google Shape;1308;p85">
            <a:extLst>
              <a:ext uri="{FF2B5EF4-FFF2-40B4-BE49-F238E27FC236}">
                <a16:creationId xmlns:a16="http://schemas.microsoft.com/office/drawing/2014/main" id="{C58AFE32-62D7-7860-04C4-0A73B803C5CC}"/>
              </a:ext>
            </a:extLst>
          </p:cNvPr>
          <p:cNvSpPr/>
          <p:nvPr/>
        </p:nvSpPr>
        <p:spPr>
          <a:xfrm>
            <a:off x="4031879" y="1269368"/>
            <a:ext cx="350520" cy="175260"/>
          </a:xfrm>
          <a:custGeom>
            <a:avLst/>
            <a:gdLst/>
            <a:ahLst/>
            <a:cxnLst/>
            <a:rect l="l" t="t" r="r" b="b"/>
            <a:pathLst>
              <a:path w="701040" h="350520" extrusionOk="0">
                <a:moveTo>
                  <a:pt x="350229" y="350229"/>
                </a:moveTo>
                <a:lnTo>
                  <a:pt x="0" y="0"/>
                </a:lnTo>
                <a:lnTo>
                  <a:pt x="700458" y="0"/>
                </a:lnTo>
                <a:lnTo>
                  <a:pt x="350229" y="350229"/>
                </a:lnTo>
                <a:close/>
              </a:path>
            </a:pathLst>
          </a:custGeom>
          <a:solidFill>
            <a:srgbClr val="12538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/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64F9CF67-9BF7-B658-8DC8-682A4E52586A}"/>
              </a:ext>
            </a:extLst>
          </p:cNvPr>
          <p:cNvSpPr txBox="1"/>
          <p:nvPr/>
        </p:nvSpPr>
        <p:spPr>
          <a:xfrm>
            <a:off x="3278546" y="814122"/>
            <a:ext cx="2027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Besoin  fonctionnels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6682E720-D2DF-CE2F-BDAF-993B77AA1978}"/>
              </a:ext>
            </a:extLst>
          </p:cNvPr>
          <p:cNvSpPr txBox="1"/>
          <p:nvPr/>
        </p:nvSpPr>
        <p:spPr>
          <a:xfrm>
            <a:off x="1395646" y="807537"/>
            <a:ext cx="2027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L’existant</a:t>
            </a:r>
          </a:p>
        </p:txBody>
      </p:sp>
      <p:grpSp>
        <p:nvGrpSpPr>
          <p:cNvPr id="59" name="Groupe 58"/>
          <p:cNvGrpSpPr/>
          <p:nvPr/>
        </p:nvGrpSpPr>
        <p:grpSpPr>
          <a:xfrm>
            <a:off x="4382399" y="3822532"/>
            <a:ext cx="3428754" cy="867876"/>
            <a:chOff x="4910115" y="3041044"/>
            <a:chExt cx="3428754" cy="867876"/>
          </a:xfrm>
        </p:grpSpPr>
        <p:grpSp>
          <p:nvGrpSpPr>
            <p:cNvPr id="60" name="Groupe 59"/>
            <p:cNvGrpSpPr/>
            <p:nvPr/>
          </p:nvGrpSpPr>
          <p:grpSpPr>
            <a:xfrm>
              <a:off x="4910115" y="3041044"/>
              <a:ext cx="2140402" cy="867876"/>
              <a:chOff x="4910115" y="3041044"/>
              <a:chExt cx="2140402" cy="867876"/>
            </a:xfrm>
          </p:grpSpPr>
          <p:grpSp>
            <p:nvGrpSpPr>
              <p:cNvPr id="62" name="Group 18"/>
              <p:cNvGrpSpPr/>
              <p:nvPr/>
            </p:nvGrpSpPr>
            <p:grpSpPr>
              <a:xfrm>
                <a:off x="4910115" y="3041044"/>
                <a:ext cx="864003" cy="867876"/>
                <a:chOff x="-34473" y="0"/>
                <a:chExt cx="809173" cy="812800"/>
              </a:xfrm>
            </p:grpSpPr>
            <p:sp>
              <p:nvSpPr>
                <p:cNvPr id="76" name="Freeform 19"/>
                <p:cNvSpPr/>
                <p:nvPr/>
              </p:nvSpPr>
              <p:spPr>
                <a:xfrm>
                  <a:off x="-34473" y="0"/>
                  <a:ext cx="809173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173" h="812800">
                      <a:moveTo>
                        <a:pt x="404587" y="0"/>
                      </a:moveTo>
                      <a:cubicBezTo>
                        <a:pt x="628326" y="1001"/>
                        <a:pt x="809174" y="182659"/>
                        <a:pt x="809174" y="406400"/>
                      </a:cubicBezTo>
                      <a:cubicBezTo>
                        <a:pt x="809174" y="630141"/>
                        <a:pt x="628326" y="811799"/>
                        <a:pt x="404587" y="812800"/>
                      </a:cubicBezTo>
                      <a:cubicBezTo>
                        <a:pt x="180848" y="811799"/>
                        <a:pt x="0" y="630141"/>
                        <a:pt x="0" y="406400"/>
                      </a:cubicBezTo>
                      <a:cubicBezTo>
                        <a:pt x="0" y="182659"/>
                        <a:pt x="180848" y="1001"/>
                        <a:pt x="40458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52425">
                  <a:solidFill>
                    <a:srgbClr val="37C9EF"/>
                  </a:solidFill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7" name="TextBox 20"/>
                <p:cNvSpPr txBox="1"/>
                <p:nvPr/>
              </p:nvSpPr>
              <p:spPr>
                <a:xfrm>
                  <a:off x="76200" y="0"/>
                  <a:ext cx="660400" cy="736600"/>
                </a:xfrm>
                <a:prstGeom prst="rect">
                  <a:avLst/>
                </a:prstGeom>
              </p:spPr>
              <p:txBody>
                <a:bodyPr lIns="25400" tIns="25400" rIns="25400" bIns="25400" rtlCol="0" anchor="ctr"/>
                <a:lstStyle/>
                <a:p>
                  <a:pPr algn="ctr">
                    <a:lnSpc>
                      <a:spcPts val="1875"/>
                    </a:lnSpc>
                  </a:pPr>
                  <a:r>
                    <a:rPr lang="en-US" sz="1250">
                      <a:solidFill>
                        <a:srgbClr val="191919"/>
                      </a:solidFill>
                      <a:latin typeface="Aileron Bold"/>
                    </a:rPr>
                    <a:t>03</a:t>
                  </a:r>
                </a:p>
              </p:txBody>
            </p:sp>
          </p:grpSp>
          <p:sp>
            <p:nvSpPr>
              <p:cNvPr id="75" name="AutoShape 28"/>
              <p:cNvSpPr/>
              <p:nvPr/>
            </p:nvSpPr>
            <p:spPr>
              <a:xfrm>
                <a:off x="5814800" y="3467838"/>
                <a:ext cx="1235717" cy="14288"/>
              </a:xfrm>
              <a:prstGeom prst="line">
                <a:avLst/>
              </a:prstGeom>
              <a:ln w="28575" cap="rnd">
                <a:solidFill>
                  <a:srgbClr val="37C9EF"/>
                </a:solidFill>
                <a:prstDash val="sysDash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61" name="TextBox 34"/>
            <p:cNvSpPr txBox="1"/>
            <p:nvPr/>
          </p:nvSpPr>
          <p:spPr>
            <a:xfrm>
              <a:off x="6955890" y="3310947"/>
              <a:ext cx="1382979" cy="4308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/>
              <a:r>
                <a:rPr lang="fr-FR" b="1" dirty="0">
                  <a:solidFill>
                    <a:srgbClr val="37C8EF"/>
                  </a:solidFill>
                </a:rPr>
                <a:t>Planification financière</a:t>
              </a:r>
              <a:endParaRPr lang="en-US" b="1" dirty="0">
                <a:solidFill>
                  <a:srgbClr val="37C8E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193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e 58"/>
          <p:cNvGrpSpPr/>
          <p:nvPr/>
        </p:nvGrpSpPr>
        <p:grpSpPr>
          <a:xfrm>
            <a:off x="414702" y="2977510"/>
            <a:ext cx="1862159" cy="1494081"/>
            <a:chOff x="414702" y="3064223"/>
            <a:chExt cx="1862159" cy="1494081"/>
          </a:xfrm>
        </p:grpSpPr>
        <p:grpSp>
          <p:nvGrpSpPr>
            <p:cNvPr id="2" name="Group 2"/>
            <p:cNvGrpSpPr/>
            <p:nvPr/>
          </p:nvGrpSpPr>
          <p:grpSpPr>
            <a:xfrm>
              <a:off x="514350" y="3543142"/>
              <a:ext cx="1762511" cy="1015162"/>
              <a:chOff x="0" y="0"/>
              <a:chExt cx="928401" cy="534735"/>
            </a:xfrm>
          </p:grpSpPr>
          <p:sp>
            <p:nvSpPr>
              <p:cNvPr id="3" name="Freeform 3"/>
              <p:cNvSpPr/>
              <p:nvPr/>
            </p:nvSpPr>
            <p:spPr>
              <a:xfrm>
                <a:off x="0" y="0"/>
                <a:ext cx="928401" cy="534735"/>
              </a:xfrm>
              <a:custGeom>
                <a:avLst/>
                <a:gdLst/>
                <a:ahLst/>
                <a:cxnLst/>
                <a:rect l="l" t="t" r="r" b="b"/>
                <a:pathLst>
                  <a:path w="928401" h="534735">
                    <a:moveTo>
                      <a:pt x="0" y="0"/>
                    </a:moveTo>
                    <a:lnTo>
                      <a:pt x="928401" y="0"/>
                    </a:lnTo>
                    <a:lnTo>
                      <a:pt x="928401" y="534735"/>
                    </a:lnTo>
                    <a:lnTo>
                      <a:pt x="0" y="534735"/>
                    </a:lnTo>
                    <a:close/>
                  </a:path>
                </a:pathLst>
              </a:custGeom>
              <a:solidFill>
                <a:srgbClr val="4FCDCC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" name="TextBox 4"/>
              <p:cNvSpPr txBox="1"/>
              <p:nvPr/>
            </p:nvSpPr>
            <p:spPr>
              <a:xfrm>
                <a:off x="0" y="-76200"/>
                <a:ext cx="812800" cy="889000"/>
              </a:xfrm>
              <a:prstGeom prst="rect">
                <a:avLst/>
              </a:prstGeom>
            </p:spPr>
            <p:txBody>
              <a:bodyPr lIns="25400" tIns="25400" rIns="25400" bIns="25400" rtlCol="0" anchor="ctr"/>
              <a:lstStyle/>
              <a:p>
                <a:pPr algn="ctr">
                  <a:lnSpc>
                    <a:spcPts val="2800"/>
                  </a:lnSpc>
                </a:pPr>
                <a:r>
                  <a:rPr lang="en-US" sz="2000" spc="100" dirty="0">
                    <a:solidFill>
                      <a:srgbClr val="FFFFFF"/>
                    </a:solidFill>
                    <a:latin typeface="Aileron Ultra-Bold"/>
                  </a:rPr>
                  <a:t>1</a:t>
                </a:r>
              </a:p>
            </p:txBody>
          </p:sp>
        </p:grpSp>
        <p:sp>
          <p:nvSpPr>
            <p:cNvPr id="25" name="TextBox 25"/>
            <p:cNvSpPr txBox="1"/>
            <p:nvPr/>
          </p:nvSpPr>
          <p:spPr>
            <a:xfrm>
              <a:off x="414702" y="3064223"/>
              <a:ext cx="1452488" cy="36933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fr-FR" sz="1200" b="1" dirty="0">
                  <a:solidFill>
                    <a:srgbClr val="3DD9D8"/>
                  </a:solidFill>
                </a:rPr>
                <a:t>Sécurité des Données</a:t>
              </a:r>
              <a:endParaRPr lang="en-US" sz="1200" b="1" dirty="0">
                <a:solidFill>
                  <a:srgbClr val="3DD9D8"/>
                </a:solidFill>
              </a:endParaRPr>
            </a:p>
          </p:txBody>
        </p:sp>
      </p:grpSp>
      <p:grpSp>
        <p:nvGrpSpPr>
          <p:cNvPr id="58" name="Groupe 57"/>
          <p:cNvGrpSpPr/>
          <p:nvPr/>
        </p:nvGrpSpPr>
        <p:grpSpPr>
          <a:xfrm>
            <a:off x="1959612" y="2734476"/>
            <a:ext cx="1762511" cy="1737115"/>
            <a:chOff x="1954849" y="2821188"/>
            <a:chExt cx="1762511" cy="1737115"/>
          </a:xfrm>
        </p:grpSpPr>
        <p:grpSp>
          <p:nvGrpSpPr>
            <p:cNvPr id="5" name="Group 5"/>
            <p:cNvGrpSpPr/>
            <p:nvPr/>
          </p:nvGrpSpPr>
          <p:grpSpPr>
            <a:xfrm rot="-10800000">
              <a:off x="1954849" y="4249719"/>
              <a:ext cx="322012" cy="308584"/>
              <a:chOff x="0" y="0"/>
              <a:chExt cx="6350000" cy="633984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6350000" cy="633984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39840">
                    <a:moveTo>
                      <a:pt x="6350000" y="6339840"/>
                    </a:moveTo>
                    <a:lnTo>
                      <a:pt x="0" y="63398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8B6B4">
                  <a:alpha val="49804"/>
                </a:srgbClr>
              </a:solidFill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>
              <a:off x="1954849" y="3234558"/>
              <a:ext cx="1762511" cy="1015162"/>
              <a:chOff x="0" y="0"/>
              <a:chExt cx="928401" cy="534735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928401" cy="534735"/>
              </a:xfrm>
              <a:custGeom>
                <a:avLst/>
                <a:gdLst/>
                <a:ahLst/>
                <a:cxnLst/>
                <a:rect l="l" t="t" r="r" b="b"/>
                <a:pathLst>
                  <a:path w="928401" h="534735">
                    <a:moveTo>
                      <a:pt x="0" y="0"/>
                    </a:moveTo>
                    <a:lnTo>
                      <a:pt x="928401" y="0"/>
                    </a:lnTo>
                    <a:lnTo>
                      <a:pt x="928401" y="534735"/>
                    </a:lnTo>
                    <a:lnTo>
                      <a:pt x="0" y="534735"/>
                    </a:lnTo>
                    <a:close/>
                  </a:path>
                </a:pathLst>
              </a:custGeom>
              <a:solidFill>
                <a:srgbClr val="18B6B4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76200"/>
                <a:ext cx="812800" cy="889000"/>
              </a:xfrm>
              <a:prstGeom prst="rect">
                <a:avLst/>
              </a:prstGeom>
            </p:spPr>
            <p:txBody>
              <a:bodyPr lIns="25400" tIns="25400" rIns="25400" bIns="25400" rtlCol="0" anchor="ctr"/>
              <a:lstStyle/>
              <a:p>
                <a:pPr algn="ctr">
                  <a:lnSpc>
                    <a:spcPts val="2800"/>
                  </a:lnSpc>
                </a:pPr>
                <a:r>
                  <a:rPr lang="en-US" sz="2000" spc="100" dirty="0">
                    <a:solidFill>
                      <a:srgbClr val="FFFFFF"/>
                    </a:solidFill>
                    <a:latin typeface="Aileron Ultra-Bold"/>
                  </a:rPr>
                  <a:t>2</a:t>
                </a:r>
              </a:p>
            </p:txBody>
          </p:sp>
        </p:grpSp>
        <p:sp>
          <p:nvSpPr>
            <p:cNvPr id="26" name="TextBox 26"/>
            <p:cNvSpPr txBox="1"/>
            <p:nvPr/>
          </p:nvSpPr>
          <p:spPr>
            <a:xfrm>
              <a:off x="2097048" y="2821188"/>
              <a:ext cx="943877" cy="20819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820"/>
                </a:lnSpc>
              </a:pPr>
              <a:r>
                <a:rPr lang="fr-FR" sz="1200" b="1" dirty="0">
                  <a:solidFill>
                    <a:srgbClr val="26C4C0"/>
                  </a:solidFill>
                </a:rPr>
                <a:t>Scalabilité </a:t>
              </a:r>
              <a:endParaRPr lang="en-US" sz="1200" b="1" dirty="0">
                <a:solidFill>
                  <a:srgbClr val="26C4C0"/>
                </a:solidFill>
              </a:endParaRPr>
            </a:p>
          </p:txBody>
        </p:sp>
      </p:grpSp>
      <p:grpSp>
        <p:nvGrpSpPr>
          <p:cNvPr id="57" name="Groupe 56"/>
          <p:cNvGrpSpPr/>
          <p:nvPr/>
        </p:nvGrpSpPr>
        <p:grpSpPr>
          <a:xfrm>
            <a:off x="2984807" y="2312442"/>
            <a:ext cx="2194157" cy="1850565"/>
            <a:chOff x="2989569" y="2399154"/>
            <a:chExt cx="2194157" cy="1850565"/>
          </a:xfrm>
        </p:grpSpPr>
        <p:grpSp>
          <p:nvGrpSpPr>
            <p:cNvPr id="10" name="Group 10"/>
            <p:cNvGrpSpPr/>
            <p:nvPr/>
          </p:nvGrpSpPr>
          <p:grpSpPr>
            <a:xfrm>
              <a:off x="3421215" y="2925974"/>
              <a:ext cx="1762511" cy="1015162"/>
              <a:chOff x="0" y="0"/>
              <a:chExt cx="928401" cy="534735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928401" cy="534735"/>
              </a:xfrm>
              <a:custGeom>
                <a:avLst/>
                <a:gdLst/>
                <a:ahLst/>
                <a:cxnLst/>
                <a:rect l="l" t="t" r="r" b="b"/>
                <a:pathLst>
                  <a:path w="928401" h="534735">
                    <a:moveTo>
                      <a:pt x="0" y="0"/>
                    </a:moveTo>
                    <a:lnTo>
                      <a:pt x="928401" y="0"/>
                    </a:lnTo>
                    <a:lnTo>
                      <a:pt x="928401" y="534735"/>
                    </a:lnTo>
                    <a:lnTo>
                      <a:pt x="0" y="534735"/>
                    </a:lnTo>
                    <a:close/>
                  </a:path>
                </a:pathLst>
              </a:custGeom>
              <a:solidFill>
                <a:srgbClr val="37C9EF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76200"/>
                <a:ext cx="812800" cy="889000"/>
              </a:xfrm>
              <a:prstGeom prst="rect">
                <a:avLst/>
              </a:prstGeom>
            </p:spPr>
            <p:txBody>
              <a:bodyPr lIns="25400" tIns="25400" rIns="25400" bIns="25400" rtlCol="0" anchor="ctr"/>
              <a:lstStyle/>
              <a:p>
                <a:pPr algn="ctr">
                  <a:lnSpc>
                    <a:spcPts val="2800"/>
                  </a:lnSpc>
                </a:pPr>
                <a:r>
                  <a:rPr lang="en-US" sz="2000" spc="100" dirty="0">
                    <a:solidFill>
                      <a:srgbClr val="FFFFFF"/>
                    </a:solidFill>
                    <a:latin typeface="Aileron Ultra-Bold"/>
                  </a:rPr>
                  <a:t>3</a:t>
                </a:r>
              </a:p>
            </p:txBody>
          </p:sp>
        </p:grpSp>
        <p:grpSp>
          <p:nvGrpSpPr>
            <p:cNvPr id="18" name="Group 18"/>
            <p:cNvGrpSpPr/>
            <p:nvPr/>
          </p:nvGrpSpPr>
          <p:grpSpPr>
            <a:xfrm rot="-10800000">
              <a:off x="3413044" y="3941135"/>
              <a:ext cx="309079" cy="308584"/>
              <a:chOff x="0" y="0"/>
              <a:chExt cx="6350000" cy="633984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3984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39840">
                    <a:moveTo>
                      <a:pt x="6350000" y="6339840"/>
                    </a:moveTo>
                    <a:lnTo>
                      <a:pt x="0" y="63398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7C9EF">
                  <a:alpha val="49804"/>
                </a:srgbClr>
              </a:solidFill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27" name="TextBox 27"/>
            <p:cNvSpPr txBox="1"/>
            <p:nvPr/>
          </p:nvSpPr>
          <p:spPr>
            <a:xfrm>
              <a:off x="2989569" y="2399154"/>
              <a:ext cx="1986150" cy="43903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820"/>
                </a:lnSpc>
              </a:pPr>
              <a:r>
                <a:rPr lang="fr-FR" sz="1200" b="1" dirty="0">
                  <a:solidFill>
                    <a:srgbClr val="37C8EF"/>
                  </a:solidFill>
                </a:rPr>
                <a:t>Interface Utilisateur Conviviale</a:t>
              </a:r>
              <a:endParaRPr lang="en-US" sz="1200" b="1" dirty="0">
                <a:solidFill>
                  <a:srgbClr val="37C8EF"/>
                </a:solidFill>
              </a:endParaRPr>
            </a:p>
          </p:txBody>
        </p:sp>
      </p:grpSp>
      <p:grpSp>
        <p:nvGrpSpPr>
          <p:cNvPr id="56" name="Groupe 55"/>
          <p:cNvGrpSpPr/>
          <p:nvPr/>
        </p:nvGrpSpPr>
        <p:grpSpPr>
          <a:xfrm>
            <a:off x="4693287" y="2220352"/>
            <a:ext cx="1946521" cy="1633548"/>
            <a:chOff x="4690638" y="2307587"/>
            <a:chExt cx="1946521" cy="1633548"/>
          </a:xfrm>
        </p:grpSpPr>
        <p:grpSp>
          <p:nvGrpSpPr>
            <p:cNvPr id="13" name="Group 13"/>
            <p:cNvGrpSpPr/>
            <p:nvPr/>
          </p:nvGrpSpPr>
          <p:grpSpPr>
            <a:xfrm>
              <a:off x="4874648" y="2620069"/>
              <a:ext cx="1762511" cy="1015162"/>
              <a:chOff x="0" y="0"/>
              <a:chExt cx="928401" cy="534735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928401" cy="534735"/>
              </a:xfrm>
              <a:custGeom>
                <a:avLst/>
                <a:gdLst/>
                <a:ahLst/>
                <a:cxnLst/>
                <a:rect l="l" t="t" r="r" b="b"/>
                <a:pathLst>
                  <a:path w="928401" h="534735">
                    <a:moveTo>
                      <a:pt x="0" y="0"/>
                    </a:moveTo>
                    <a:lnTo>
                      <a:pt x="928401" y="0"/>
                    </a:lnTo>
                    <a:lnTo>
                      <a:pt x="928401" y="534735"/>
                    </a:lnTo>
                    <a:lnTo>
                      <a:pt x="0" y="534735"/>
                    </a:lnTo>
                    <a:close/>
                  </a:path>
                </a:pathLst>
              </a:custGeom>
              <a:solidFill>
                <a:srgbClr val="2C92D5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0" y="-76200"/>
                <a:ext cx="812800" cy="889000"/>
              </a:xfrm>
              <a:prstGeom prst="rect">
                <a:avLst/>
              </a:prstGeom>
            </p:spPr>
            <p:txBody>
              <a:bodyPr lIns="25400" tIns="25400" rIns="25400" bIns="25400" rtlCol="0" anchor="ctr"/>
              <a:lstStyle/>
              <a:p>
                <a:pPr algn="ctr">
                  <a:lnSpc>
                    <a:spcPts val="2800"/>
                  </a:lnSpc>
                </a:pPr>
                <a:r>
                  <a:rPr lang="en-US" sz="2000" spc="100">
                    <a:solidFill>
                      <a:srgbClr val="FFFFFF"/>
                    </a:solidFill>
                    <a:latin typeface="Aileron Ultra-Bold"/>
                  </a:rPr>
                  <a:t>4</a:t>
                </a:r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 rot="-10800000">
              <a:off x="4869885" y="3632551"/>
              <a:ext cx="309079" cy="308584"/>
              <a:chOff x="0" y="0"/>
              <a:chExt cx="6350000" cy="633984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6350000" cy="633984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39840">
                    <a:moveTo>
                      <a:pt x="6350000" y="6339840"/>
                    </a:moveTo>
                    <a:lnTo>
                      <a:pt x="0" y="63398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C92D5">
                  <a:alpha val="49804"/>
                </a:srgbClr>
              </a:solidFill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28" name="TextBox 28"/>
            <p:cNvSpPr txBox="1"/>
            <p:nvPr/>
          </p:nvSpPr>
          <p:spPr>
            <a:xfrm>
              <a:off x="4690638" y="2307587"/>
              <a:ext cx="1686222" cy="20819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820"/>
                </a:lnSpc>
              </a:pPr>
              <a:r>
                <a:rPr lang="fr-FR" sz="1200" b="1" dirty="0">
                  <a:solidFill>
                    <a:srgbClr val="2B91D5"/>
                  </a:solidFill>
                </a:rPr>
                <a:t>Temps de réponse </a:t>
              </a:r>
              <a:endParaRPr lang="en-US" sz="1200" b="1" dirty="0">
                <a:solidFill>
                  <a:srgbClr val="2B91D5"/>
                </a:solidFill>
              </a:endParaRPr>
            </a:p>
          </p:txBody>
        </p:sp>
      </p:grpSp>
      <p:grpSp>
        <p:nvGrpSpPr>
          <p:cNvPr id="55" name="Groupe 54"/>
          <p:cNvGrpSpPr/>
          <p:nvPr/>
        </p:nvGrpSpPr>
        <p:grpSpPr>
          <a:xfrm>
            <a:off x="6320455" y="1700543"/>
            <a:ext cx="2267733" cy="2010308"/>
            <a:chOff x="6320455" y="1787256"/>
            <a:chExt cx="2267733" cy="2010308"/>
          </a:xfrm>
        </p:grpSpPr>
        <p:grpSp>
          <p:nvGrpSpPr>
            <p:cNvPr id="20" name="Group 20"/>
            <p:cNvGrpSpPr/>
            <p:nvPr/>
          </p:nvGrpSpPr>
          <p:grpSpPr>
            <a:xfrm>
              <a:off x="6325217" y="1787256"/>
              <a:ext cx="2262971" cy="2010308"/>
              <a:chOff x="0" y="0"/>
              <a:chExt cx="977479" cy="868343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977479" cy="868343"/>
              </a:xfrm>
              <a:custGeom>
                <a:avLst/>
                <a:gdLst/>
                <a:ahLst/>
                <a:cxnLst/>
                <a:rect l="l" t="t" r="r" b="b"/>
                <a:pathLst>
                  <a:path w="977479" h="868343">
                    <a:moveTo>
                      <a:pt x="977479" y="434171"/>
                    </a:moveTo>
                    <a:lnTo>
                      <a:pt x="571079" y="0"/>
                    </a:lnTo>
                    <a:lnTo>
                      <a:pt x="571079" y="203200"/>
                    </a:lnTo>
                    <a:lnTo>
                      <a:pt x="0" y="203200"/>
                    </a:lnTo>
                    <a:lnTo>
                      <a:pt x="0" y="665143"/>
                    </a:lnTo>
                    <a:lnTo>
                      <a:pt x="571079" y="665143"/>
                    </a:lnTo>
                    <a:lnTo>
                      <a:pt x="571079" y="868343"/>
                    </a:lnTo>
                    <a:lnTo>
                      <a:pt x="977479" y="434171"/>
                    </a:lnTo>
                    <a:close/>
                  </a:path>
                </a:pathLst>
              </a:custGeom>
              <a:solidFill>
                <a:srgbClr val="13538A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2" name="TextBox 22"/>
              <p:cNvSpPr txBox="1"/>
              <p:nvPr/>
            </p:nvSpPr>
            <p:spPr>
              <a:xfrm>
                <a:off x="0" y="127000"/>
                <a:ext cx="711200" cy="482600"/>
              </a:xfrm>
              <a:prstGeom prst="rect">
                <a:avLst/>
              </a:prstGeom>
            </p:spPr>
            <p:txBody>
              <a:bodyPr lIns="25400" tIns="25400" rIns="25400" bIns="25400" rtlCol="0" anchor="ctr"/>
              <a:lstStyle/>
              <a:p>
                <a:pPr algn="ctr">
                  <a:lnSpc>
                    <a:spcPts val="2800"/>
                  </a:lnSpc>
                </a:pPr>
                <a:r>
                  <a:rPr lang="en-US" sz="2000" spc="100">
                    <a:solidFill>
                      <a:srgbClr val="FFFFFF"/>
                    </a:solidFill>
                    <a:latin typeface="Aileron Ultra-Bold"/>
                  </a:rPr>
                  <a:t>5</a:t>
                </a:r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 rot="-10800000">
              <a:off x="6320455" y="3323967"/>
              <a:ext cx="309079" cy="308584"/>
              <a:chOff x="0" y="0"/>
              <a:chExt cx="6350000" cy="633984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6350000" cy="633984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39840">
                    <a:moveTo>
                      <a:pt x="6350000" y="6339840"/>
                    </a:moveTo>
                    <a:lnTo>
                      <a:pt x="0" y="63398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3538A">
                  <a:alpha val="49804"/>
                </a:srgbClr>
              </a:solidFill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29" name="TextBox 29"/>
            <p:cNvSpPr txBox="1"/>
            <p:nvPr/>
          </p:nvSpPr>
          <p:spPr>
            <a:xfrm>
              <a:off x="6528854" y="1935002"/>
              <a:ext cx="943877" cy="2081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20"/>
                </a:lnSpc>
              </a:pPr>
              <a:r>
                <a:rPr lang="fr-FR" sz="1200" b="1" dirty="0">
                  <a:solidFill>
                    <a:schemeClr val="bg2"/>
                  </a:solidFill>
                </a:rPr>
                <a:t>Flexibilité 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3" name="Groupe 32"/>
          <p:cNvGrpSpPr/>
          <p:nvPr/>
        </p:nvGrpSpPr>
        <p:grpSpPr>
          <a:xfrm>
            <a:off x="60156" y="12279"/>
            <a:ext cx="8977286" cy="509017"/>
            <a:chOff x="60156" y="-10392"/>
            <a:chExt cx="8977286" cy="509017"/>
          </a:xfrm>
        </p:grpSpPr>
        <p:sp>
          <p:nvSpPr>
            <p:cNvPr id="34" name="Google Shape;232;p39">
              <a:extLst>
                <a:ext uri="{FF2B5EF4-FFF2-40B4-BE49-F238E27FC236}">
                  <a16:creationId xmlns:a16="http://schemas.microsoft.com/office/drawing/2014/main" id="{A424D565-4238-DF46-EA8E-4B5D06FED785}"/>
                </a:ext>
              </a:extLst>
            </p:cNvPr>
            <p:cNvSpPr/>
            <p:nvPr/>
          </p:nvSpPr>
          <p:spPr>
            <a:xfrm>
              <a:off x="6740126" y="-5209"/>
              <a:ext cx="2297316" cy="495935"/>
            </a:xfrm>
            <a:custGeom>
              <a:avLst/>
              <a:gdLst/>
              <a:ahLst/>
              <a:cxnLst/>
              <a:rect l="l" t="t" r="r" b="b"/>
              <a:pathLst>
                <a:path w="5179059" h="991869" extrusionOk="0">
                  <a:moveTo>
                    <a:pt x="4685267" y="991730"/>
                  </a:moveTo>
                  <a:lnTo>
                    <a:pt x="494732" y="986076"/>
                  </a:lnTo>
                  <a:lnTo>
                    <a:pt x="447050" y="983821"/>
                  </a:lnTo>
                  <a:lnTo>
                    <a:pt x="400658" y="977194"/>
                  </a:lnTo>
                  <a:lnTo>
                    <a:pt x="355762" y="966401"/>
                  </a:lnTo>
                  <a:lnTo>
                    <a:pt x="312570" y="951646"/>
                  </a:lnTo>
                  <a:lnTo>
                    <a:pt x="271287" y="933137"/>
                  </a:lnTo>
                  <a:lnTo>
                    <a:pt x="232121" y="911079"/>
                  </a:lnTo>
                  <a:lnTo>
                    <a:pt x="195276" y="885677"/>
                  </a:lnTo>
                  <a:lnTo>
                    <a:pt x="160961" y="857137"/>
                  </a:lnTo>
                  <a:lnTo>
                    <a:pt x="129382" y="825666"/>
                  </a:lnTo>
                  <a:lnTo>
                    <a:pt x="100744" y="791468"/>
                  </a:lnTo>
                  <a:lnTo>
                    <a:pt x="75255" y="754750"/>
                  </a:lnTo>
                  <a:lnTo>
                    <a:pt x="53120" y="715717"/>
                  </a:lnTo>
                  <a:lnTo>
                    <a:pt x="34547" y="674576"/>
                  </a:lnTo>
                  <a:lnTo>
                    <a:pt x="19742" y="631532"/>
                  </a:lnTo>
                  <a:lnTo>
                    <a:pt x="8912" y="586790"/>
                  </a:lnTo>
                  <a:lnTo>
                    <a:pt x="2262" y="540557"/>
                  </a:lnTo>
                  <a:lnTo>
                    <a:pt x="0" y="493038"/>
                  </a:lnTo>
                  <a:lnTo>
                    <a:pt x="2262" y="445519"/>
                  </a:lnTo>
                  <a:lnTo>
                    <a:pt x="8912" y="399286"/>
                  </a:lnTo>
                  <a:lnTo>
                    <a:pt x="19742" y="354544"/>
                  </a:lnTo>
                  <a:lnTo>
                    <a:pt x="34547" y="311500"/>
                  </a:lnTo>
                  <a:lnTo>
                    <a:pt x="53120" y="270358"/>
                  </a:lnTo>
                  <a:lnTo>
                    <a:pt x="75255" y="231326"/>
                  </a:lnTo>
                  <a:lnTo>
                    <a:pt x="100744" y="194608"/>
                  </a:lnTo>
                  <a:lnTo>
                    <a:pt x="129382" y="160410"/>
                  </a:lnTo>
                  <a:lnTo>
                    <a:pt x="160961" y="128939"/>
                  </a:lnTo>
                  <a:lnTo>
                    <a:pt x="195276" y="100399"/>
                  </a:lnTo>
                  <a:lnTo>
                    <a:pt x="232121" y="74997"/>
                  </a:lnTo>
                  <a:lnTo>
                    <a:pt x="271287" y="52938"/>
                  </a:lnTo>
                  <a:lnTo>
                    <a:pt x="312570" y="34429"/>
                  </a:lnTo>
                  <a:lnTo>
                    <a:pt x="355762" y="19675"/>
                  </a:lnTo>
                  <a:lnTo>
                    <a:pt x="400658" y="8881"/>
                  </a:lnTo>
                  <a:lnTo>
                    <a:pt x="447050" y="2254"/>
                  </a:lnTo>
                  <a:lnTo>
                    <a:pt x="494732" y="0"/>
                  </a:lnTo>
                  <a:lnTo>
                    <a:pt x="4685267" y="0"/>
                  </a:lnTo>
                  <a:lnTo>
                    <a:pt x="5178865" y="497561"/>
                  </a:lnTo>
                  <a:lnTo>
                    <a:pt x="4685267" y="991730"/>
                  </a:lnTo>
                  <a:close/>
                </a:path>
              </a:pathLst>
            </a:custGeom>
            <a:solidFill>
              <a:srgbClr val="86E9E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33;p39">
              <a:extLst>
                <a:ext uri="{FF2B5EF4-FFF2-40B4-BE49-F238E27FC236}">
                  <a16:creationId xmlns:a16="http://schemas.microsoft.com/office/drawing/2014/main" id="{38354B51-5ACB-3426-722E-4DE093626A3E}"/>
                </a:ext>
              </a:extLst>
            </p:cNvPr>
            <p:cNvSpPr/>
            <p:nvPr/>
          </p:nvSpPr>
          <p:spPr>
            <a:xfrm>
              <a:off x="5350700" y="-10392"/>
              <a:ext cx="2109434" cy="495935"/>
            </a:xfrm>
            <a:custGeom>
              <a:avLst/>
              <a:gdLst/>
              <a:ahLst/>
              <a:cxnLst/>
              <a:rect l="l" t="t" r="r" b="b"/>
              <a:pathLst>
                <a:path w="5179059" h="991869" extrusionOk="0">
                  <a:moveTo>
                    <a:pt x="4685267" y="991730"/>
                  </a:moveTo>
                  <a:lnTo>
                    <a:pt x="494732" y="986076"/>
                  </a:lnTo>
                  <a:lnTo>
                    <a:pt x="447050" y="983821"/>
                  </a:lnTo>
                  <a:lnTo>
                    <a:pt x="400658" y="977194"/>
                  </a:lnTo>
                  <a:lnTo>
                    <a:pt x="355762" y="966401"/>
                  </a:lnTo>
                  <a:lnTo>
                    <a:pt x="312570" y="951646"/>
                  </a:lnTo>
                  <a:lnTo>
                    <a:pt x="271287" y="933137"/>
                  </a:lnTo>
                  <a:lnTo>
                    <a:pt x="232121" y="911079"/>
                  </a:lnTo>
                  <a:lnTo>
                    <a:pt x="195276" y="885677"/>
                  </a:lnTo>
                  <a:lnTo>
                    <a:pt x="160961" y="857137"/>
                  </a:lnTo>
                  <a:lnTo>
                    <a:pt x="129382" y="825666"/>
                  </a:lnTo>
                  <a:lnTo>
                    <a:pt x="100744" y="791468"/>
                  </a:lnTo>
                  <a:lnTo>
                    <a:pt x="75255" y="754750"/>
                  </a:lnTo>
                  <a:lnTo>
                    <a:pt x="53120" y="715717"/>
                  </a:lnTo>
                  <a:lnTo>
                    <a:pt x="34547" y="674576"/>
                  </a:lnTo>
                  <a:lnTo>
                    <a:pt x="19742" y="631532"/>
                  </a:lnTo>
                  <a:lnTo>
                    <a:pt x="8912" y="586790"/>
                  </a:lnTo>
                  <a:lnTo>
                    <a:pt x="2262" y="540557"/>
                  </a:lnTo>
                  <a:lnTo>
                    <a:pt x="0" y="493038"/>
                  </a:lnTo>
                  <a:lnTo>
                    <a:pt x="2262" y="445519"/>
                  </a:lnTo>
                  <a:lnTo>
                    <a:pt x="8912" y="399286"/>
                  </a:lnTo>
                  <a:lnTo>
                    <a:pt x="19742" y="354544"/>
                  </a:lnTo>
                  <a:lnTo>
                    <a:pt x="34547" y="311500"/>
                  </a:lnTo>
                  <a:lnTo>
                    <a:pt x="53120" y="270358"/>
                  </a:lnTo>
                  <a:lnTo>
                    <a:pt x="75255" y="231326"/>
                  </a:lnTo>
                  <a:lnTo>
                    <a:pt x="100744" y="194608"/>
                  </a:lnTo>
                  <a:lnTo>
                    <a:pt x="129382" y="160410"/>
                  </a:lnTo>
                  <a:lnTo>
                    <a:pt x="160961" y="128939"/>
                  </a:lnTo>
                  <a:lnTo>
                    <a:pt x="195276" y="100399"/>
                  </a:lnTo>
                  <a:lnTo>
                    <a:pt x="232121" y="74997"/>
                  </a:lnTo>
                  <a:lnTo>
                    <a:pt x="271287" y="52938"/>
                  </a:lnTo>
                  <a:lnTo>
                    <a:pt x="312570" y="34429"/>
                  </a:lnTo>
                  <a:lnTo>
                    <a:pt x="355762" y="19675"/>
                  </a:lnTo>
                  <a:lnTo>
                    <a:pt x="400658" y="8881"/>
                  </a:lnTo>
                  <a:lnTo>
                    <a:pt x="447050" y="2254"/>
                  </a:lnTo>
                  <a:lnTo>
                    <a:pt x="494732" y="0"/>
                  </a:lnTo>
                  <a:lnTo>
                    <a:pt x="4685267" y="0"/>
                  </a:lnTo>
                  <a:lnTo>
                    <a:pt x="5178865" y="497561"/>
                  </a:lnTo>
                  <a:lnTo>
                    <a:pt x="4685267" y="991730"/>
                  </a:lnTo>
                  <a:close/>
                </a:path>
              </a:pathLst>
            </a:custGeom>
            <a:solidFill>
              <a:srgbClr val="3DD9D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127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fr-FR" sz="800" b="1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6" name="Google Shape;234;p39">
              <a:extLst>
                <a:ext uri="{FF2B5EF4-FFF2-40B4-BE49-F238E27FC236}">
                  <a16:creationId xmlns:a16="http://schemas.microsoft.com/office/drawing/2014/main" id="{D7042C64-D162-0461-2E6B-86549D005EAD}"/>
                </a:ext>
              </a:extLst>
            </p:cNvPr>
            <p:cNvSpPr/>
            <p:nvPr/>
          </p:nvSpPr>
          <p:spPr>
            <a:xfrm>
              <a:off x="3423342" y="-7558"/>
              <a:ext cx="2297316" cy="487553"/>
            </a:xfrm>
            <a:custGeom>
              <a:avLst/>
              <a:gdLst/>
              <a:ahLst/>
              <a:cxnLst/>
              <a:rect l="l" t="t" r="r" b="b"/>
              <a:pathLst>
                <a:path w="5179059" h="991869" extrusionOk="0">
                  <a:moveTo>
                    <a:pt x="4685267" y="991730"/>
                  </a:moveTo>
                  <a:lnTo>
                    <a:pt x="494732" y="986076"/>
                  </a:lnTo>
                  <a:lnTo>
                    <a:pt x="447050" y="983821"/>
                  </a:lnTo>
                  <a:lnTo>
                    <a:pt x="400658" y="977194"/>
                  </a:lnTo>
                  <a:lnTo>
                    <a:pt x="355762" y="966401"/>
                  </a:lnTo>
                  <a:lnTo>
                    <a:pt x="312570" y="951646"/>
                  </a:lnTo>
                  <a:lnTo>
                    <a:pt x="271287" y="933137"/>
                  </a:lnTo>
                  <a:lnTo>
                    <a:pt x="232121" y="911079"/>
                  </a:lnTo>
                  <a:lnTo>
                    <a:pt x="195276" y="885677"/>
                  </a:lnTo>
                  <a:lnTo>
                    <a:pt x="160961" y="857137"/>
                  </a:lnTo>
                  <a:lnTo>
                    <a:pt x="129382" y="825666"/>
                  </a:lnTo>
                  <a:lnTo>
                    <a:pt x="100744" y="791468"/>
                  </a:lnTo>
                  <a:lnTo>
                    <a:pt x="75255" y="754750"/>
                  </a:lnTo>
                  <a:lnTo>
                    <a:pt x="53120" y="715717"/>
                  </a:lnTo>
                  <a:lnTo>
                    <a:pt x="34547" y="674576"/>
                  </a:lnTo>
                  <a:lnTo>
                    <a:pt x="19742" y="631532"/>
                  </a:lnTo>
                  <a:lnTo>
                    <a:pt x="8912" y="586790"/>
                  </a:lnTo>
                  <a:lnTo>
                    <a:pt x="2262" y="540557"/>
                  </a:lnTo>
                  <a:lnTo>
                    <a:pt x="0" y="493038"/>
                  </a:lnTo>
                  <a:lnTo>
                    <a:pt x="2262" y="445519"/>
                  </a:lnTo>
                  <a:lnTo>
                    <a:pt x="8912" y="399286"/>
                  </a:lnTo>
                  <a:lnTo>
                    <a:pt x="19742" y="354544"/>
                  </a:lnTo>
                  <a:lnTo>
                    <a:pt x="34547" y="311500"/>
                  </a:lnTo>
                  <a:lnTo>
                    <a:pt x="53120" y="270358"/>
                  </a:lnTo>
                  <a:lnTo>
                    <a:pt x="75255" y="231326"/>
                  </a:lnTo>
                  <a:lnTo>
                    <a:pt x="100744" y="194608"/>
                  </a:lnTo>
                  <a:lnTo>
                    <a:pt x="129382" y="160410"/>
                  </a:lnTo>
                  <a:lnTo>
                    <a:pt x="160961" y="128939"/>
                  </a:lnTo>
                  <a:lnTo>
                    <a:pt x="195276" y="100399"/>
                  </a:lnTo>
                  <a:lnTo>
                    <a:pt x="232121" y="74997"/>
                  </a:lnTo>
                  <a:lnTo>
                    <a:pt x="271287" y="52938"/>
                  </a:lnTo>
                  <a:lnTo>
                    <a:pt x="312570" y="34429"/>
                  </a:lnTo>
                  <a:lnTo>
                    <a:pt x="355762" y="19675"/>
                  </a:lnTo>
                  <a:lnTo>
                    <a:pt x="400658" y="8881"/>
                  </a:lnTo>
                  <a:lnTo>
                    <a:pt x="447050" y="2254"/>
                  </a:lnTo>
                  <a:lnTo>
                    <a:pt x="494732" y="0"/>
                  </a:lnTo>
                  <a:lnTo>
                    <a:pt x="4685267" y="0"/>
                  </a:lnTo>
                  <a:lnTo>
                    <a:pt x="5178865" y="497561"/>
                  </a:lnTo>
                  <a:lnTo>
                    <a:pt x="4685267" y="991730"/>
                  </a:lnTo>
                  <a:close/>
                </a:path>
              </a:pathLst>
            </a:custGeom>
            <a:solidFill>
              <a:srgbClr val="37C8E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53;p40">
              <a:extLst>
                <a:ext uri="{FF2B5EF4-FFF2-40B4-BE49-F238E27FC236}">
                  <a16:creationId xmlns:a16="http://schemas.microsoft.com/office/drawing/2014/main" id="{E2B415DB-AE33-741C-BE46-875BCF26B56C}"/>
                </a:ext>
              </a:extLst>
            </p:cNvPr>
            <p:cNvSpPr/>
            <p:nvPr/>
          </p:nvSpPr>
          <p:spPr>
            <a:xfrm>
              <a:off x="1530679" y="-8382"/>
              <a:ext cx="2423098" cy="495935"/>
            </a:xfrm>
            <a:custGeom>
              <a:avLst/>
              <a:gdLst/>
              <a:ahLst/>
              <a:cxnLst/>
              <a:rect l="l" t="t" r="r" b="b"/>
              <a:pathLst>
                <a:path w="5179059" h="991869" extrusionOk="0">
                  <a:moveTo>
                    <a:pt x="4685267" y="991730"/>
                  </a:moveTo>
                  <a:lnTo>
                    <a:pt x="494732" y="986076"/>
                  </a:lnTo>
                  <a:lnTo>
                    <a:pt x="447050" y="983821"/>
                  </a:lnTo>
                  <a:lnTo>
                    <a:pt x="400658" y="977194"/>
                  </a:lnTo>
                  <a:lnTo>
                    <a:pt x="355762" y="966401"/>
                  </a:lnTo>
                  <a:lnTo>
                    <a:pt x="312570" y="951646"/>
                  </a:lnTo>
                  <a:lnTo>
                    <a:pt x="271287" y="933137"/>
                  </a:lnTo>
                  <a:lnTo>
                    <a:pt x="232121" y="911079"/>
                  </a:lnTo>
                  <a:lnTo>
                    <a:pt x="195276" y="885677"/>
                  </a:lnTo>
                  <a:lnTo>
                    <a:pt x="160961" y="857137"/>
                  </a:lnTo>
                  <a:lnTo>
                    <a:pt x="129382" y="825666"/>
                  </a:lnTo>
                  <a:lnTo>
                    <a:pt x="100744" y="791468"/>
                  </a:lnTo>
                  <a:lnTo>
                    <a:pt x="75255" y="754750"/>
                  </a:lnTo>
                  <a:lnTo>
                    <a:pt x="53120" y="715717"/>
                  </a:lnTo>
                  <a:lnTo>
                    <a:pt x="34547" y="674576"/>
                  </a:lnTo>
                  <a:lnTo>
                    <a:pt x="19742" y="631532"/>
                  </a:lnTo>
                  <a:lnTo>
                    <a:pt x="8912" y="586790"/>
                  </a:lnTo>
                  <a:lnTo>
                    <a:pt x="2262" y="540557"/>
                  </a:lnTo>
                  <a:lnTo>
                    <a:pt x="0" y="493038"/>
                  </a:lnTo>
                  <a:lnTo>
                    <a:pt x="2262" y="445519"/>
                  </a:lnTo>
                  <a:lnTo>
                    <a:pt x="8912" y="399286"/>
                  </a:lnTo>
                  <a:lnTo>
                    <a:pt x="19742" y="354544"/>
                  </a:lnTo>
                  <a:lnTo>
                    <a:pt x="34547" y="311500"/>
                  </a:lnTo>
                  <a:lnTo>
                    <a:pt x="53120" y="270358"/>
                  </a:lnTo>
                  <a:lnTo>
                    <a:pt x="75255" y="231326"/>
                  </a:lnTo>
                  <a:lnTo>
                    <a:pt x="100744" y="194608"/>
                  </a:lnTo>
                  <a:lnTo>
                    <a:pt x="129382" y="160410"/>
                  </a:lnTo>
                  <a:lnTo>
                    <a:pt x="160961" y="128939"/>
                  </a:lnTo>
                  <a:lnTo>
                    <a:pt x="195276" y="100399"/>
                  </a:lnTo>
                  <a:lnTo>
                    <a:pt x="232121" y="74997"/>
                  </a:lnTo>
                  <a:lnTo>
                    <a:pt x="271287" y="52938"/>
                  </a:lnTo>
                  <a:lnTo>
                    <a:pt x="312570" y="34429"/>
                  </a:lnTo>
                  <a:lnTo>
                    <a:pt x="355762" y="19675"/>
                  </a:lnTo>
                  <a:lnTo>
                    <a:pt x="400658" y="8881"/>
                  </a:lnTo>
                  <a:lnTo>
                    <a:pt x="447050" y="2254"/>
                  </a:lnTo>
                  <a:lnTo>
                    <a:pt x="494732" y="0"/>
                  </a:lnTo>
                  <a:lnTo>
                    <a:pt x="4685267" y="0"/>
                  </a:lnTo>
                  <a:lnTo>
                    <a:pt x="5178865" y="497561"/>
                  </a:lnTo>
                  <a:lnTo>
                    <a:pt x="4685267" y="991730"/>
                  </a:lnTo>
                  <a:close/>
                </a:path>
              </a:pathLst>
            </a:custGeom>
            <a:solidFill>
              <a:srgbClr val="2B91D5"/>
            </a:solidFill>
            <a:ln>
              <a:noFill/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54;p40">
              <a:extLst>
                <a:ext uri="{FF2B5EF4-FFF2-40B4-BE49-F238E27FC236}">
                  <a16:creationId xmlns:a16="http://schemas.microsoft.com/office/drawing/2014/main" id="{21888E1E-20AA-AA7A-67CB-FC85627F8334}"/>
                </a:ext>
              </a:extLst>
            </p:cNvPr>
            <p:cNvSpPr/>
            <p:nvPr/>
          </p:nvSpPr>
          <p:spPr>
            <a:xfrm>
              <a:off x="60156" y="-8382"/>
              <a:ext cx="2036892" cy="495935"/>
            </a:xfrm>
            <a:custGeom>
              <a:avLst/>
              <a:gdLst/>
              <a:ahLst/>
              <a:cxnLst/>
              <a:rect l="l" t="t" r="r" b="b"/>
              <a:pathLst>
                <a:path w="5179059" h="991869" extrusionOk="0">
                  <a:moveTo>
                    <a:pt x="4685267" y="991730"/>
                  </a:moveTo>
                  <a:lnTo>
                    <a:pt x="494732" y="986076"/>
                  </a:lnTo>
                  <a:lnTo>
                    <a:pt x="447050" y="983821"/>
                  </a:lnTo>
                  <a:lnTo>
                    <a:pt x="400658" y="977194"/>
                  </a:lnTo>
                  <a:lnTo>
                    <a:pt x="355762" y="966401"/>
                  </a:lnTo>
                  <a:lnTo>
                    <a:pt x="312570" y="951646"/>
                  </a:lnTo>
                  <a:lnTo>
                    <a:pt x="271287" y="933137"/>
                  </a:lnTo>
                  <a:lnTo>
                    <a:pt x="232121" y="911079"/>
                  </a:lnTo>
                  <a:lnTo>
                    <a:pt x="195276" y="885677"/>
                  </a:lnTo>
                  <a:lnTo>
                    <a:pt x="160961" y="857137"/>
                  </a:lnTo>
                  <a:lnTo>
                    <a:pt x="129382" y="825666"/>
                  </a:lnTo>
                  <a:lnTo>
                    <a:pt x="100744" y="791468"/>
                  </a:lnTo>
                  <a:lnTo>
                    <a:pt x="75255" y="754750"/>
                  </a:lnTo>
                  <a:lnTo>
                    <a:pt x="53120" y="715717"/>
                  </a:lnTo>
                  <a:lnTo>
                    <a:pt x="34547" y="674576"/>
                  </a:lnTo>
                  <a:lnTo>
                    <a:pt x="19742" y="631532"/>
                  </a:lnTo>
                  <a:lnTo>
                    <a:pt x="8912" y="586790"/>
                  </a:lnTo>
                  <a:lnTo>
                    <a:pt x="2262" y="540557"/>
                  </a:lnTo>
                  <a:lnTo>
                    <a:pt x="0" y="493038"/>
                  </a:lnTo>
                  <a:lnTo>
                    <a:pt x="2262" y="445519"/>
                  </a:lnTo>
                  <a:lnTo>
                    <a:pt x="8912" y="399286"/>
                  </a:lnTo>
                  <a:lnTo>
                    <a:pt x="19742" y="354544"/>
                  </a:lnTo>
                  <a:lnTo>
                    <a:pt x="34547" y="311500"/>
                  </a:lnTo>
                  <a:lnTo>
                    <a:pt x="53120" y="270358"/>
                  </a:lnTo>
                  <a:lnTo>
                    <a:pt x="75255" y="231326"/>
                  </a:lnTo>
                  <a:lnTo>
                    <a:pt x="100744" y="194608"/>
                  </a:lnTo>
                  <a:lnTo>
                    <a:pt x="129382" y="160410"/>
                  </a:lnTo>
                  <a:lnTo>
                    <a:pt x="160961" y="128939"/>
                  </a:lnTo>
                  <a:lnTo>
                    <a:pt x="195276" y="100399"/>
                  </a:lnTo>
                  <a:lnTo>
                    <a:pt x="232121" y="74997"/>
                  </a:lnTo>
                  <a:lnTo>
                    <a:pt x="271287" y="52938"/>
                  </a:lnTo>
                  <a:lnTo>
                    <a:pt x="312570" y="34429"/>
                  </a:lnTo>
                  <a:lnTo>
                    <a:pt x="355762" y="19675"/>
                  </a:lnTo>
                  <a:lnTo>
                    <a:pt x="400658" y="8881"/>
                  </a:lnTo>
                  <a:lnTo>
                    <a:pt x="447050" y="2254"/>
                  </a:lnTo>
                  <a:lnTo>
                    <a:pt x="494732" y="0"/>
                  </a:lnTo>
                  <a:lnTo>
                    <a:pt x="4685267" y="0"/>
                  </a:lnTo>
                  <a:lnTo>
                    <a:pt x="5178865" y="497561"/>
                  </a:lnTo>
                  <a:lnTo>
                    <a:pt x="4685267" y="991730"/>
                  </a:lnTo>
                  <a:close/>
                </a:path>
              </a:pathLst>
            </a:custGeom>
            <a:solidFill>
              <a:srgbClr val="12538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54;p40">
              <a:extLst>
                <a:ext uri="{FF2B5EF4-FFF2-40B4-BE49-F238E27FC236}">
                  <a16:creationId xmlns:a16="http://schemas.microsoft.com/office/drawing/2014/main" id="{51CE1D69-09D2-11D3-3065-70E3C9DFB544}"/>
                </a:ext>
              </a:extLst>
            </p:cNvPr>
            <p:cNvSpPr/>
            <p:nvPr/>
          </p:nvSpPr>
          <p:spPr>
            <a:xfrm>
              <a:off x="60156" y="0"/>
              <a:ext cx="2036892" cy="466771"/>
            </a:xfrm>
            <a:custGeom>
              <a:avLst/>
              <a:gdLst/>
              <a:ahLst/>
              <a:cxnLst/>
              <a:rect l="l" t="t" r="r" b="b"/>
              <a:pathLst>
                <a:path w="5179059" h="991869" extrusionOk="0">
                  <a:moveTo>
                    <a:pt x="4685267" y="991730"/>
                  </a:moveTo>
                  <a:lnTo>
                    <a:pt x="494732" y="986076"/>
                  </a:lnTo>
                  <a:lnTo>
                    <a:pt x="447050" y="983821"/>
                  </a:lnTo>
                  <a:lnTo>
                    <a:pt x="400658" y="977194"/>
                  </a:lnTo>
                  <a:lnTo>
                    <a:pt x="355762" y="966401"/>
                  </a:lnTo>
                  <a:lnTo>
                    <a:pt x="312570" y="951646"/>
                  </a:lnTo>
                  <a:lnTo>
                    <a:pt x="271287" y="933137"/>
                  </a:lnTo>
                  <a:lnTo>
                    <a:pt x="232121" y="911079"/>
                  </a:lnTo>
                  <a:lnTo>
                    <a:pt x="195276" y="885677"/>
                  </a:lnTo>
                  <a:lnTo>
                    <a:pt x="160961" y="857137"/>
                  </a:lnTo>
                  <a:lnTo>
                    <a:pt x="129382" y="825666"/>
                  </a:lnTo>
                  <a:lnTo>
                    <a:pt x="100744" y="791468"/>
                  </a:lnTo>
                  <a:lnTo>
                    <a:pt x="75255" y="754750"/>
                  </a:lnTo>
                  <a:lnTo>
                    <a:pt x="53120" y="715717"/>
                  </a:lnTo>
                  <a:lnTo>
                    <a:pt x="34547" y="674576"/>
                  </a:lnTo>
                  <a:lnTo>
                    <a:pt x="19742" y="631532"/>
                  </a:lnTo>
                  <a:lnTo>
                    <a:pt x="8912" y="586790"/>
                  </a:lnTo>
                  <a:lnTo>
                    <a:pt x="2262" y="540557"/>
                  </a:lnTo>
                  <a:lnTo>
                    <a:pt x="0" y="493038"/>
                  </a:lnTo>
                  <a:lnTo>
                    <a:pt x="2262" y="445519"/>
                  </a:lnTo>
                  <a:lnTo>
                    <a:pt x="8912" y="399286"/>
                  </a:lnTo>
                  <a:lnTo>
                    <a:pt x="19742" y="354544"/>
                  </a:lnTo>
                  <a:lnTo>
                    <a:pt x="34547" y="311500"/>
                  </a:lnTo>
                  <a:lnTo>
                    <a:pt x="53120" y="270358"/>
                  </a:lnTo>
                  <a:lnTo>
                    <a:pt x="75255" y="231326"/>
                  </a:lnTo>
                  <a:lnTo>
                    <a:pt x="100744" y="194608"/>
                  </a:lnTo>
                  <a:lnTo>
                    <a:pt x="129382" y="160410"/>
                  </a:lnTo>
                  <a:lnTo>
                    <a:pt x="160961" y="128939"/>
                  </a:lnTo>
                  <a:lnTo>
                    <a:pt x="195276" y="100399"/>
                  </a:lnTo>
                  <a:lnTo>
                    <a:pt x="232121" y="74997"/>
                  </a:lnTo>
                  <a:lnTo>
                    <a:pt x="271287" y="52938"/>
                  </a:lnTo>
                  <a:lnTo>
                    <a:pt x="312570" y="34429"/>
                  </a:lnTo>
                  <a:lnTo>
                    <a:pt x="355762" y="19675"/>
                  </a:lnTo>
                  <a:lnTo>
                    <a:pt x="400658" y="8881"/>
                  </a:lnTo>
                  <a:lnTo>
                    <a:pt x="447050" y="2254"/>
                  </a:lnTo>
                  <a:lnTo>
                    <a:pt x="494732" y="0"/>
                  </a:lnTo>
                  <a:lnTo>
                    <a:pt x="4685267" y="0"/>
                  </a:lnTo>
                  <a:lnTo>
                    <a:pt x="5178865" y="497561"/>
                  </a:lnTo>
                  <a:lnTo>
                    <a:pt x="4685267" y="991730"/>
                  </a:lnTo>
                  <a:close/>
                </a:path>
              </a:pathLst>
            </a:custGeom>
            <a:solidFill>
              <a:srgbClr val="12538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37;p39">
              <a:extLst>
                <a:ext uri="{FF2B5EF4-FFF2-40B4-BE49-F238E27FC236}">
                  <a16:creationId xmlns:a16="http://schemas.microsoft.com/office/drawing/2014/main" id="{5019570C-104F-DD0A-A46F-3F549F4AEED1}"/>
                </a:ext>
              </a:extLst>
            </p:cNvPr>
            <p:cNvSpPr txBox="1"/>
            <p:nvPr/>
          </p:nvSpPr>
          <p:spPr>
            <a:xfrm>
              <a:off x="106558" y="-8382"/>
              <a:ext cx="1661239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1270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 b="1" i="0" u="none" strike="noStrike" cap="none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1 - Contexte général du projet</a:t>
              </a:r>
              <a:endParaRPr sz="1200" b="1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1" name="Google Shape;238;p39">
              <a:extLst>
                <a:ext uri="{FF2B5EF4-FFF2-40B4-BE49-F238E27FC236}">
                  <a16:creationId xmlns:a16="http://schemas.microsoft.com/office/drawing/2014/main" id="{3275BD33-8831-F773-3817-1534DB1A4719}"/>
                </a:ext>
              </a:extLst>
            </p:cNvPr>
            <p:cNvSpPr txBox="1"/>
            <p:nvPr/>
          </p:nvSpPr>
          <p:spPr>
            <a:xfrm>
              <a:off x="1932454" y="-6928"/>
              <a:ext cx="1619548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1270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 b="1" i="0" u="none" strike="noStrike" cap="none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2 - Etude de l’existant</a:t>
              </a:r>
              <a:endParaRPr sz="1200" b="1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2" name="Google Shape;239;p39">
              <a:extLst>
                <a:ext uri="{FF2B5EF4-FFF2-40B4-BE49-F238E27FC236}">
                  <a16:creationId xmlns:a16="http://schemas.microsoft.com/office/drawing/2014/main" id="{76825021-4FF8-3ABA-6729-640876B32F2A}"/>
                </a:ext>
              </a:extLst>
            </p:cNvPr>
            <p:cNvSpPr txBox="1"/>
            <p:nvPr/>
          </p:nvSpPr>
          <p:spPr>
            <a:xfrm>
              <a:off x="3982644" y="87658"/>
              <a:ext cx="136805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1270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 b="1" i="0" u="none" strike="noStrike" cap="none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3 - Conception</a:t>
              </a:r>
              <a:endParaRPr sz="1200" b="1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3" name="Google Shape;240;p39">
              <a:extLst>
                <a:ext uri="{FF2B5EF4-FFF2-40B4-BE49-F238E27FC236}">
                  <a16:creationId xmlns:a16="http://schemas.microsoft.com/office/drawing/2014/main" id="{0F14DB75-73C0-8A42-6911-ED845FDD4693}"/>
                </a:ext>
              </a:extLst>
            </p:cNvPr>
            <p:cNvSpPr txBox="1"/>
            <p:nvPr/>
          </p:nvSpPr>
          <p:spPr>
            <a:xfrm>
              <a:off x="5769272" y="99659"/>
              <a:ext cx="136805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127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 b="1" i="0" u="none" strike="noStrike" cap="none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4 - Réalisation</a:t>
              </a:r>
              <a:endParaRPr sz="1200" b="1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4" name="Google Shape;241;p39">
              <a:extLst>
                <a:ext uri="{FF2B5EF4-FFF2-40B4-BE49-F238E27FC236}">
                  <a16:creationId xmlns:a16="http://schemas.microsoft.com/office/drawing/2014/main" id="{0A3D5134-A446-0966-FEC9-963594DBFF53}"/>
                </a:ext>
              </a:extLst>
            </p:cNvPr>
            <p:cNvSpPr txBox="1"/>
            <p:nvPr/>
          </p:nvSpPr>
          <p:spPr>
            <a:xfrm>
              <a:off x="7375048" y="36960"/>
              <a:ext cx="1453142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 b="1" i="0" u="none" strike="noStrike" cap="none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5 - Conclusion et perspectives</a:t>
              </a:r>
              <a:endParaRPr dirty="0"/>
            </a:p>
          </p:txBody>
        </p:sp>
      </p:grpSp>
      <p:sp>
        <p:nvSpPr>
          <p:cNvPr id="30" name="Espace réservé du numéro de diapositive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8304-E90C-4A70-9A96-5560FBD5F813}" type="slidenum">
              <a:rPr lang="fr-FR" smtClean="0"/>
              <a:t>11</a:t>
            </a:fld>
            <a:endParaRPr lang="fr-FR"/>
          </a:p>
        </p:txBody>
      </p:sp>
      <p:sp>
        <p:nvSpPr>
          <p:cNvPr id="53" name="Google Shape;1280;p85">
            <a:extLst>
              <a:ext uri="{FF2B5EF4-FFF2-40B4-BE49-F238E27FC236}">
                <a16:creationId xmlns:a16="http://schemas.microsoft.com/office/drawing/2014/main" id="{94E0BDBC-7C64-2FF9-08C0-0A5C041B83BB}"/>
              </a:ext>
            </a:extLst>
          </p:cNvPr>
          <p:cNvSpPr/>
          <p:nvPr/>
        </p:nvSpPr>
        <p:spPr>
          <a:xfrm>
            <a:off x="713610" y="769003"/>
            <a:ext cx="2260011" cy="613845"/>
          </a:xfrm>
          <a:custGeom>
            <a:avLst/>
            <a:gdLst/>
            <a:ahLst/>
            <a:cxnLst/>
            <a:rect l="l" t="t" r="r" b="b"/>
            <a:pathLst>
              <a:path w="3190875" h="5867400" extrusionOk="0">
                <a:moveTo>
                  <a:pt x="3190874" y="5867399"/>
                </a:moveTo>
                <a:lnTo>
                  <a:pt x="0" y="5867399"/>
                </a:lnTo>
                <a:lnTo>
                  <a:pt x="0" y="0"/>
                </a:lnTo>
                <a:lnTo>
                  <a:pt x="3190874" y="0"/>
                </a:lnTo>
                <a:lnTo>
                  <a:pt x="3190874" y="5867399"/>
                </a:lnTo>
                <a:close/>
              </a:path>
            </a:pathLst>
          </a:custGeom>
          <a:solidFill>
            <a:srgbClr val="86E9E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/>
          </a:p>
        </p:txBody>
      </p:sp>
      <p:sp>
        <p:nvSpPr>
          <p:cNvPr id="54" name="Google Shape;1283;p85">
            <a:extLst>
              <a:ext uri="{FF2B5EF4-FFF2-40B4-BE49-F238E27FC236}">
                <a16:creationId xmlns:a16="http://schemas.microsoft.com/office/drawing/2014/main" id="{DD8153A5-1E92-C4E3-CB8C-17D32E535598}"/>
              </a:ext>
            </a:extLst>
          </p:cNvPr>
          <p:cNvSpPr/>
          <p:nvPr/>
        </p:nvSpPr>
        <p:spPr>
          <a:xfrm>
            <a:off x="5492381" y="769003"/>
            <a:ext cx="2138408" cy="640125"/>
          </a:xfrm>
          <a:custGeom>
            <a:avLst/>
            <a:gdLst/>
            <a:ahLst/>
            <a:cxnLst/>
            <a:rect l="l" t="t" r="r" b="b"/>
            <a:pathLst>
              <a:path w="3190875" h="5867400" extrusionOk="0">
                <a:moveTo>
                  <a:pt x="3190874" y="5867399"/>
                </a:moveTo>
                <a:lnTo>
                  <a:pt x="0" y="5867399"/>
                </a:lnTo>
                <a:lnTo>
                  <a:pt x="0" y="0"/>
                </a:lnTo>
                <a:lnTo>
                  <a:pt x="3190874" y="0"/>
                </a:lnTo>
                <a:lnTo>
                  <a:pt x="3190874" y="5867399"/>
                </a:lnTo>
                <a:close/>
              </a:path>
            </a:pathLst>
          </a:custGeom>
          <a:solidFill>
            <a:srgbClr val="12538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/>
          </a:p>
        </p:txBody>
      </p:sp>
      <p:sp>
        <p:nvSpPr>
          <p:cNvPr id="60" name="Google Shape;1280;p85">
            <a:extLst>
              <a:ext uri="{FF2B5EF4-FFF2-40B4-BE49-F238E27FC236}">
                <a16:creationId xmlns:a16="http://schemas.microsoft.com/office/drawing/2014/main" id="{741ECC77-D703-3531-8F96-3094BA596FBE}"/>
              </a:ext>
            </a:extLst>
          </p:cNvPr>
          <p:cNvSpPr/>
          <p:nvPr/>
        </p:nvSpPr>
        <p:spPr>
          <a:xfrm>
            <a:off x="3123363" y="769003"/>
            <a:ext cx="2260011" cy="613845"/>
          </a:xfrm>
          <a:custGeom>
            <a:avLst/>
            <a:gdLst/>
            <a:ahLst/>
            <a:cxnLst/>
            <a:rect l="l" t="t" r="r" b="b"/>
            <a:pathLst>
              <a:path w="3190875" h="5867400" extrusionOk="0">
                <a:moveTo>
                  <a:pt x="3190874" y="5867399"/>
                </a:moveTo>
                <a:lnTo>
                  <a:pt x="0" y="5867399"/>
                </a:lnTo>
                <a:lnTo>
                  <a:pt x="0" y="0"/>
                </a:lnTo>
                <a:lnTo>
                  <a:pt x="3190874" y="0"/>
                </a:lnTo>
                <a:lnTo>
                  <a:pt x="3190874" y="5867399"/>
                </a:lnTo>
                <a:close/>
              </a:path>
            </a:pathLst>
          </a:custGeom>
          <a:solidFill>
            <a:srgbClr val="86E9E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/>
          </a:p>
        </p:txBody>
      </p:sp>
      <p:sp>
        <p:nvSpPr>
          <p:cNvPr id="61" name="Google Shape;1308;p85">
            <a:extLst>
              <a:ext uri="{FF2B5EF4-FFF2-40B4-BE49-F238E27FC236}">
                <a16:creationId xmlns:a16="http://schemas.microsoft.com/office/drawing/2014/main" id="{FA476896-4D88-7F91-3374-298ACAE30F40}"/>
              </a:ext>
            </a:extLst>
          </p:cNvPr>
          <p:cNvSpPr/>
          <p:nvPr/>
        </p:nvSpPr>
        <p:spPr>
          <a:xfrm>
            <a:off x="6353594" y="1382234"/>
            <a:ext cx="350520" cy="175260"/>
          </a:xfrm>
          <a:custGeom>
            <a:avLst/>
            <a:gdLst/>
            <a:ahLst/>
            <a:cxnLst/>
            <a:rect l="l" t="t" r="r" b="b"/>
            <a:pathLst>
              <a:path w="701040" h="350520" extrusionOk="0">
                <a:moveTo>
                  <a:pt x="350229" y="350229"/>
                </a:moveTo>
                <a:lnTo>
                  <a:pt x="0" y="0"/>
                </a:lnTo>
                <a:lnTo>
                  <a:pt x="700458" y="0"/>
                </a:lnTo>
                <a:lnTo>
                  <a:pt x="350229" y="350229"/>
                </a:lnTo>
                <a:close/>
              </a:path>
            </a:pathLst>
          </a:custGeom>
          <a:solidFill>
            <a:srgbClr val="12538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06574CBD-2E04-2CD9-237F-5109DC32B906}"/>
              </a:ext>
            </a:extLst>
          </p:cNvPr>
          <p:cNvSpPr txBox="1"/>
          <p:nvPr/>
        </p:nvSpPr>
        <p:spPr>
          <a:xfrm>
            <a:off x="918606" y="922036"/>
            <a:ext cx="2027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L’existant</a:t>
            </a:r>
            <a:endParaRPr lang="fr-FR" dirty="0">
              <a:effectLst/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AD4AEA11-E7A3-87C7-CD02-E8AEA44CC002}"/>
              </a:ext>
            </a:extLst>
          </p:cNvPr>
          <p:cNvSpPr txBox="1"/>
          <p:nvPr/>
        </p:nvSpPr>
        <p:spPr>
          <a:xfrm>
            <a:off x="5414736" y="893772"/>
            <a:ext cx="2578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Besoin non  fonctionnels</a:t>
            </a:r>
            <a:endParaRPr lang="fr-FR" dirty="0">
              <a:effectLst/>
            </a:endParaRP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73124E65-A03F-3181-ACCB-7B65C851A8F9}"/>
              </a:ext>
            </a:extLst>
          </p:cNvPr>
          <p:cNvSpPr txBox="1"/>
          <p:nvPr/>
        </p:nvSpPr>
        <p:spPr>
          <a:xfrm>
            <a:off x="3304271" y="893955"/>
            <a:ext cx="2027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Besoin  fonctionnels</a:t>
            </a:r>
            <a:endParaRPr lang="fr-F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0084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9">
            <a:extLst>
              <a:ext uri="{FF2B5EF4-FFF2-40B4-BE49-F238E27FC236}">
                <a16:creationId xmlns:a16="http://schemas.microsoft.com/office/drawing/2014/main" id="{555AE49E-A3A5-2332-CD39-FD03C1C93ECD}"/>
              </a:ext>
            </a:extLst>
          </p:cNvPr>
          <p:cNvSpPr>
            <a:spLocks/>
          </p:cNvSpPr>
          <p:nvPr/>
        </p:nvSpPr>
        <p:spPr bwMode="gray">
          <a:xfrm>
            <a:off x="4628808" y="1501854"/>
            <a:ext cx="528320" cy="2058309"/>
          </a:xfrm>
          <a:custGeom>
            <a:avLst/>
            <a:gdLst>
              <a:gd name="T0" fmla="*/ 2147483647 w 132"/>
              <a:gd name="T1" fmla="*/ 2147483647 h 378"/>
              <a:gd name="T2" fmla="*/ 2147483647 w 132"/>
              <a:gd name="T3" fmla="*/ 2147483647 h 378"/>
              <a:gd name="T4" fmla="*/ 0 w 132"/>
              <a:gd name="T5" fmla="*/ 0 h 378"/>
              <a:gd name="T6" fmla="*/ 0 w 132"/>
              <a:gd name="T7" fmla="*/ 2147483647 h 378"/>
              <a:gd name="T8" fmla="*/ 2147483647 w 132"/>
              <a:gd name="T9" fmla="*/ 2147483647 h 378"/>
              <a:gd name="T10" fmla="*/ 2147483647 w 132"/>
              <a:gd name="T11" fmla="*/ 2147483647 h 378"/>
              <a:gd name="T12" fmla="*/ 2147483647 w 132"/>
              <a:gd name="T13" fmla="*/ 2147483647 h 37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2"/>
              <a:gd name="T22" fmla="*/ 0 h 378"/>
              <a:gd name="T23" fmla="*/ 132 w 132"/>
              <a:gd name="T24" fmla="*/ 378 h 37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2" h="378">
                <a:moveTo>
                  <a:pt x="132" y="378"/>
                </a:moveTo>
                <a:cubicBezTo>
                  <a:pt x="132" y="134"/>
                  <a:pt x="132" y="134"/>
                  <a:pt x="132" y="134"/>
                </a:cubicBezTo>
                <a:cubicBezTo>
                  <a:pt x="131" y="61"/>
                  <a:pt x="73" y="1"/>
                  <a:pt x="0" y="0"/>
                </a:cubicBezTo>
                <a:cubicBezTo>
                  <a:pt x="0" y="55"/>
                  <a:pt x="0" y="55"/>
                  <a:pt x="0" y="55"/>
                </a:cubicBezTo>
                <a:cubicBezTo>
                  <a:pt x="43" y="61"/>
                  <a:pt x="73" y="91"/>
                  <a:pt x="74" y="133"/>
                </a:cubicBezTo>
                <a:cubicBezTo>
                  <a:pt x="74" y="378"/>
                  <a:pt x="74" y="378"/>
                  <a:pt x="74" y="378"/>
                </a:cubicBezTo>
                <a:cubicBezTo>
                  <a:pt x="132" y="378"/>
                  <a:pt x="132" y="378"/>
                  <a:pt x="132" y="378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fr-FR" dirty="0">
              <a:solidFill>
                <a:schemeClr val="bg2"/>
              </a:solidFill>
              <a:highlight>
                <a:srgbClr val="000080"/>
              </a:highlight>
            </a:endParaRP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381A9E20-A8BF-93AE-9340-F889C9DEB199}"/>
              </a:ext>
            </a:extLst>
          </p:cNvPr>
          <p:cNvSpPr>
            <a:spLocks/>
          </p:cNvSpPr>
          <p:nvPr/>
        </p:nvSpPr>
        <p:spPr bwMode="gray">
          <a:xfrm>
            <a:off x="4167073" y="1521813"/>
            <a:ext cx="527050" cy="2038350"/>
          </a:xfrm>
          <a:custGeom>
            <a:avLst/>
            <a:gdLst>
              <a:gd name="T0" fmla="*/ 0 w 132"/>
              <a:gd name="T1" fmla="*/ 0 h 378"/>
              <a:gd name="T2" fmla="*/ 0 w 132"/>
              <a:gd name="T3" fmla="*/ 2147483647 h 378"/>
              <a:gd name="T4" fmla="*/ 2147483647 w 132"/>
              <a:gd name="T5" fmla="*/ 2147483647 h 378"/>
              <a:gd name="T6" fmla="*/ 2147483647 w 132"/>
              <a:gd name="T7" fmla="*/ 2147483647 h 378"/>
              <a:gd name="T8" fmla="*/ 2147483647 w 132"/>
              <a:gd name="T9" fmla="*/ 2147483647 h 378"/>
              <a:gd name="T10" fmla="*/ 2147483647 w 132"/>
              <a:gd name="T11" fmla="*/ 0 h 378"/>
              <a:gd name="T12" fmla="*/ 0 w 132"/>
              <a:gd name="T13" fmla="*/ 0 h 37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2"/>
              <a:gd name="T22" fmla="*/ 0 h 378"/>
              <a:gd name="T23" fmla="*/ 132 w 132"/>
              <a:gd name="T24" fmla="*/ 378 h 37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2" h="378">
                <a:moveTo>
                  <a:pt x="0" y="0"/>
                </a:moveTo>
                <a:cubicBezTo>
                  <a:pt x="0" y="243"/>
                  <a:pt x="0" y="243"/>
                  <a:pt x="0" y="243"/>
                </a:cubicBezTo>
                <a:cubicBezTo>
                  <a:pt x="0" y="316"/>
                  <a:pt x="59" y="376"/>
                  <a:pt x="132" y="378"/>
                </a:cubicBezTo>
                <a:cubicBezTo>
                  <a:pt x="132" y="322"/>
                  <a:pt x="132" y="322"/>
                  <a:pt x="132" y="322"/>
                </a:cubicBezTo>
                <a:cubicBezTo>
                  <a:pt x="88" y="317"/>
                  <a:pt x="58" y="286"/>
                  <a:pt x="58" y="244"/>
                </a:cubicBezTo>
                <a:cubicBezTo>
                  <a:pt x="58" y="0"/>
                  <a:pt x="58" y="0"/>
                  <a:pt x="58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fr-FR" dirty="0">
              <a:solidFill>
                <a:srgbClr val="262626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C0F19C5-F95F-3741-3A5E-9194A83479EB}"/>
              </a:ext>
            </a:extLst>
          </p:cNvPr>
          <p:cNvSpPr txBox="1"/>
          <p:nvPr/>
        </p:nvSpPr>
        <p:spPr>
          <a:xfrm>
            <a:off x="2587165" y="2093223"/>
            <a:ext cx="38507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fr-FR" sz="3600" dirty="0">
                <a:solidFill>
                  <a:schemeClr val="bg2">
                    <a:lumMod val="60000"/>
                    <a:lumOff val="40000"/>
                  </a:schemeClr>
                </a:solidFill>
                <a:cs typeface="Times New Roman" pitchFamily="18" charset="0"/>
                <a:sym typeface="Tahoma"/>
              </a:rPr>
              <a:t>Conception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837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69136E-6 L 0.19375 0.00092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87" y="3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19753E-6 L -0.23386 -0.00463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01" y="-2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583680" y="4783455"/>
            <a:ext cx="2103120" cy="138499"/>
          </a:xfrm>
        </p:spPr>
        <p:txBody>
          <a:bodyPr/>
          <a:lstStyle/>
          <a:p>
            <a:fld id="{2CE7FF67-BA0B-4E78-8AD4-062B3A9CE905}" type="slidenum">
              <a:rPr lang="fr-FR" smtClean="0"/>
              <a:t>13</a:t>
            </a:fld>
            <a:endParaRPr lang="fr-FR" dirty="0"/>
          </a:p>
        </p:txBody>
      </p:sp>
      <p:grpSp>
        <p:nvGrpSpPr>
          <p:cNvPr id="12" name="Groupe 11"/>
          <p:cNvGrpSpPr/>
          <p:nvPr/>
        </p:nvGrpSpPr>
        <p:grpSpPr>
          <a:xfrm>
            <a:off x="145843" y="421917"/>
            <a:ext cx="2548371" cy="1111580"/>
            <a:chOff x="835941" y="871386"/>
            <a:chExt cx="3397829" cy="1482105"/>
          </a:xfrm>
        </p:grpSpPr>
        <p:sp>
          <p:nvSpPr>
            <p:cNvPr id="9" name="Freeform 9"/>
            <p:cNvSpPr>
              <a:spLocks/>
            </p:cNvSpPr>
            <p:nvPr/>
          </p:nvSpPr>
          <p:spPr bwMode="gray">
            <a:xfrm>
              <a:off x="3858527" y="871386"/>
              <a:ext cx="375243" cy="1411762"/>
            </a:xfrm>
            <a:custGeom>
              <a:avLst/>
              <a:gdLst>
                <a:gd name="T0" fmla="*/ 2147483647 w 132"/>
                <a:gd name="T1" fmla="*/ 2147483647 h 378"/>
                <a:gd name="T2" fmla="*/ 2147483647 w 132"/>
                <a:gd name="T3" fmla="*/ 2147483647 h 378"/>
                <a:gd name="T4" fmla="*/ 0 w 132"/>
                <a:gd name="T5" fmla="*/ 0 h 378"/>
                <a:gd name="T6" fmla="*/ 0 w 132"/>
                <a:gd name="T7" fmla="*/ 2147483647 h 378"/>
                <a:gd name="T8" fmla="*/ 2147483647 w 132"/>
                <a:gd name="T9" fmla="*/ 2147483647 h 378"/>
                <a:gd name="T10" fmla="*/ 2147483647 w 132"/>
                <a:gd name="T11" fmla="*/ 2147483647 h 378"/>
                <a:gd name="T12" fmla="*/ 2147483647 w 132"/>
                <a:gd name="T13" fmla="*/ 2147483647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2"/>
                <a:gd name="T22" fmla="*/ 0 h 378"/>
                <a:gd name="T23" fmla="*/ 132 w 132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2" h="378">
                  <a:moveTo>
                    <a:pt x="132" y="378"/>
                  </a:moveTo>
                  <a:cubicBezTo>
                    <a:pt x="132" y="134"/>
                    <a:pt x="132" y="134"/>
                    <a:pt x="132" y="134"/>
                  </a:cubicBezTo>
                  <a:cubicBezTo>
                    <a:pt x="131" y="61"/>
                    <a:pt x="73" y="1"/>
                    <a:pt x="0" y="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43" y="61"/>
                    <a:pt x="73" y="91"/>
                    <a:pt x="74" y="133"/>
                  </a:cubicBezTo>
                  <a:cubicBezTo>
                    <a:pt x="74" y="378"/>
                    <a:pt x="74" y="378"/>
                    <a:pt x="74" y="378"/>
                  </a:cubicBezTo>
                  <a:cubicBezTo>
                    <a:pt x="132" y="378"/>
                    <a:pt x="132" y="378"/>
                    <a:pt x="132" y="378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fr-FR" sz="1200" dirty="0">
                <a:solidFill>
                  <a:srgbClr val="262626"/>
                </a:solidFill>
              </a:endParaRPr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835941" y="1254344"/>
              <a:ext cx="339782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fr-FR" sz="1500" dirty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  <a:sym typeface="Tahoma"/>
                </a:rPr>
                <a:t>Conception</a:t>
              </a:r>
            </a:p>
          </p:txBody>
        </p:sp>
        <p:sp>
          <p:nvSpPr>
            <p:cNvPr id="11" name="Freeform 5"/>
            <p:cNvSpPr>
              <a:spLocks/>
            </p:cNvSpPr>
            <p:nvPr/>
          </p:nvSpPr>
          <p:spPr bwMode="gray">
            <a:xfrm>
              <a:off x="835941" y="955418"/>
              <a:ext cx="374340" cy="1398073"/>
            </a:xfrm>
            <a:custGeom>
              <a:avLst/>
              <a:gdLst>
                <a:gd name="T0" fmla="*/ 0 w 132"/>
                <a:gd name="T1" fmla="*/ 0 h 378"/>
                <a:gd name="T2" fmla="*/ 0 w 132"/>
                <a:gd name="T3" fmla="*/ 2147483647 h 378"/>
                <a:gd name="T4" fmla="*/ 2147483647 w 132"/>
                <a:gd name="T5" fmla="*/ 2147483647 h 378"/>
                <a:gd name="T6" fmla="*/ 2147483647 w 132"/>
                <a:gd name="T7" fmla="*/ 2147483647 h 378"/>
                <a:gd name="T8" fmla="*/ 2147483647 w 132"/>
                <a:gd name="T9" fmla="*/ 2147483647 h 378"/>
                <a:gd name="T10" fmla="*/ 2147483647 w 132"/>
                <a:gd name="T11" fmla="*/ 0 h 378"/>
                <a:gd name="T12" fmla="*/ 0 w 132"/>
                <a:gd name="T13" fmla="*/ 0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2"/>
                <a:gd name="T22" fmla="*/ 0 h 378"/>
                <a:gd name="T23" fmla="*/ 132 w 132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2" h="378">
                  <a:moveTo>
                    <a:pt x="0" y="0"/>
                  </a:moveTo>
                  <a:cubicBezTo>
                    <a:pt x="0" y="243"/>
                    <a:pt x="0" y="243"/>
                    <a:pt x="0" y="243"/>
                  </a:cubicBezTo>
                  <a:cubicBezTo>
                    <a:pt x="0" y="316"/>
                    <a:pt x="59" y="376"/>
                    <a:pt x="132" y="378"/>
                  </a:cubicBezTo>
                  <a:cubicBezTo>
                    <a:pt x="132" y="322"/>
                    <a:pt x="132" y="322"/>
                    <a:pt x="132" y="322"/>
                  </a:cubicBezTo>
                  <a:cubicBezTo>
                    <a:pt x="88" y="317"/>
                    <a:pt x="58" y="286"/>
                    <a:pt x="58" y="244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fr-FR" sz="1200" dirty="0">
                <a:solidFill>
                  <a:srgbClr val="262626"/>
                </a:solidFill>
              </a:endParaRPr>
            </a:p>
          </p:txBody>
        </p:sp>
      </p:grpSp>
      <p:grpSp>
        <p:nvGrpSpPr>
          <p:cNvPr id="5" name="Groupe 4"/>
          <p:cNvGrpSpPr/>
          <p:nvPr/>
        </p:nvGrpSpPr>
        <p:grpSpPr>
          <a:xfrm>
            <a:off x="309477" y="2800379"/>
            <a:ext cx="2908155" cy="458470"/>
            <a:chOff x="321274" y="2812220"/>
            <a:chExt cx="2908155" cy="458470"/>
          </a:xfrm>
        </p:grpSpPr>
        <p:sp>
          <p:nvSpPr>
            <p:cNvPr id="29" name="Google Shape;527;p51">
              <a:extLst>
                <a:ext uri="{FF2B5EF4-FFF2-40B4-BE49-F238E27FC236}">
                  <a16:creationId xmlns:a16="http://schemas.microsoft.com/office/drawing/2014/main" id="{D4C4A982-7DB7-A394-D40E-8C502F120E7F}"/>
                </a:ext>
              </a:extLst>
            </p:cNvPr>
            <p:cNvSpPr/>
            <p:nvPr/>
          </p:nvSpPr>
          <p:spPr>
            <a:xfrm>
              <a:off x="321274" y="2812220"/>
              <a:ext cx="870585" cy="458470"/>
            </a:xfrm>
            <a:custGeom>
              <a:avLst/>
              <a:gdLst/>
              <a:ahLst/>
              <a:cxnLst/>
              <a:rect l="l" t="t" r="r" b="b"/>
              <a:pathLst>
                <a:path w="1741170" h="916940" extrusionOk="0">
                  <a:moveTo>
                    <a:pt x="1513378" y="916679"/>
                  </a:moveTo>
                  <a:lnTo>
                    <a:pt x="0" y="916679"/>
                  </a:lnTo>
                  <a:lnTo>
                    <a:pt x="0" y="0"/>
                  </a:lnTo>
                  <a:lnTo>
                    <a:pt x="1513378" y="0"/>
                  </a:lnTo>
                  <a:lnTo>
                    <a:pt x="1740806" y="458339"/>
                  </a:lnTo>
                  <a:lnTo>
                    <a:pt x="1513378" y="916679"/>
                  </a:lnTo>
                  <a:close/>
                </a:path>
              </a:pathLst>
            </a:custGeom>
            <a:solidFill>
              <a:srgbClr val="37C8E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925D0F9-4877-F551-96A8-BD623F9227A9}"/>
                </a:ext>
              </a:extLst>
            </p:cNvPr>
            <p:cNvSpPr/>
            <p:nvPr/>
          </p:nvSpPr>
          <p:spPr>
            <a:xfrm>
              <a:off x="1283773" y="2890233"/>
              <a:ext cx="194565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200" dirty="0">
                  <a:cs typeface="Calibri" panose="020F0502020204030204" pitchFamily="34" charset="0"/>
                </a:rPr>
                <a:t>Conception des données</a:t>
              </a:r>
            </a:p>
          </p:txBody>
        </p:sp>
      </p:grpSp>
      <p:grpSp>
        <p:nvGrpSpPr>
          <p:cNvPr id="2" name="Groupe 1"/>
          <p:cNvGrpSpPr/>
          <p:nvPr/>
        </p:nvGrpSpPr>
        <p:grpSpPr>
          <a:xfrm>
            <a:off x="309477" y="2062953"/>
            <a:ext cx="3826934" cy="458470"/>
            <a:chOff x="309477" y="2062953"/>
            <a:chExt cx="3826934" cy="458470"/>
          </a:xfrm>
        </p:grpSpPr>
        <p:sp>
          <p:nvSpPr>
            <p:cNvPr id="22" name="Google Shape;538;p51">
              <a:extLst>
                <a:ext uri="{FF2B5EF4-FFF2-40B4-BE49-F238E27FC236}">
                  <a16:creationId xmlns:a16="http://schemas.microsoft.com/office/drawing/2014/main" id="{1C6FDB70-6651-87F8-F837-5E87B4424E0D}"/>
                </a:ext>
              </a:extLst>
            </p:cNvPr>
            <p:cNvSpPr/>
            <p:nvPr/>
          </p:nvSpPr>
          <p:spPr>
            <a:xfrm>
              <a:off x="309477" y="2062953"/>
              <a:ext cx="870585" cy="458470"/>
            </a:xfrm>
            <a:custGeom>
              <a:avLst/>
              <a:gdLst/>
              <a:ahLst/>
              <a:cxnLst/>
              <a:rect l="l" t="t" r="r" b="b"/>
              <a:pathLst>
                <a:path w="1741170" h="916939" extrusionOk="0">
                  <a:moveTo>
                    <a:pt x="1513378" y="916679"/>
                  </a:moveTo>
                  <a:lnTo>
                    <a:pt x="0" y="916679"/>
                  </a:lnTo>
                  <a:lnTo>
                    <a:pt x="0" y="0"/>
                  </a:lnTo>
                  <a:lnTo>
                    <a:pt x="1513378" y="0"/>
                  </a:lnTo>
                  <a:lnTo>
                    <a:pt x="1740806" y="458339"/>
                  </a:lnTo>
                  <a:lnTo>
                    <a:pt x="1513378" y="916679"/>
                  </a:lnTo>
                  <a:close/>
                </a:path>
              </a:pathLst>
            </a:custGeom>
            <a:solidFill>
              <a:srgbClr val="86E9E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F2A2589-F26A-A8FB-6226-C7FFD79F73B1}"/>
                </a:ext>
              </a:extLst>
            </p:cNvPr>
            <p:cNvSpPr/>
            <p:nvPr/>
          </p:nvSpPr>
          <p:spPr>
            <a:xfrm>
              <a:off x="1252019" y="2149348"/>
              <a:ext cx="288439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200" dirty="0">
                  <a:cs typeface="Calibri" panose="020F0502020204030204" pitchFamily="34" charset="0"/>
                </a:rPr>
                <a:t>Conception détaillée </a:t>
              </a:r>
            </a:p>
          </p:txBody>
        </p:sp>
      </p:grpSp>
      <p:sp>
        <p:nvSpPr>
          <p:cNvPr id="20" name="TextBox 7"/>
          <p:cNvSpPr txBox="1"/>
          <p:nvPr/>
        </p:nvSpPr>
        <p:spPr>
          <a:xfrm>
            <a:off x="426598" y="2815087"/>
            <a:ext cx="483398" cy="429054"/>
          </a:xfrm>
          <a:prstGeom prst="rect">
            <a:avLst/>
          </a:prstGeom>
        </p:spPr>
        <p:txBody>
          <a:bodyPr lIns="25400" tIns="25400" rIns="25400" bIns="25400" rtlCol="0" anchor="ctr"/>
          <a:lstStyle/>
          <a:p>
            <a:pPr algn="ctr">
              <a:lnSpc>
                <a:spcPts val="1875"/>
              </a:lnSpc>
            </a:pPr>
            <a:r>
              <a:rPr lang="en-US" dirty="0">
                <a:solidFill>
                  <a:schemeClr val="bg1"/>
                </a:solidFill>
                <a:latin typeface="Aileron Bold"/>
              </a:rPr>
              <a:t>02</a:t>
            </a:r>
          </a:p>
        </p:txBody>
      </p:sp>
      <p:sp>
        <p:nvSpPr>
          <p:cNvPr id="23" name="TextBox 7"/>
          <p:cNvSpPr txBox="1"/>
          <p:nvPr/>
        </p:nvSpPr>
        <p:spPr>
          <a:xfrm>
            <a:off x="426598" y="2092217"/>
            <a:ext cx="459014" cy="391260"/>
          </a:xfrm>
          <a:prstGeom prst="rect">
            <a:avLst/>
          </a:prstGeom>
        </p:spPr>
        <p:txBody>
          <a:bodyPr lIns="25400" tIns="25400" rIns="25400" bIns="25400" rtlCol="0" anchor="ctr"/>
          <a:lstStyle/>
          <a:p>
            <a:pPr algn="ctr">
              <a:lnSpc>
                <a:spcPts val="1875"/>
              </a:lnSpc>
            </a:pPr>
            <a:r>
              <a:rPr lang="en-US" dirty="0">
                <a:solidFill>
                  <a:schemeClr val="bg1"/>
                </a:solidFill>
                <a:latin typeface="Aileron Bold"/>
              </a:rPr>
              <a:t>01</a:t>
            </a:r>
          </a:p>
        </p:txBody>
      </p:sp>
      <p:sp>
        <p:nvSpPr>
          <p:cNvPr id="25" name="TextBox 7"/>
          <p:cNvSpPr txBox="1"/>
          <p:nvPr/>
        </p:nvSpPr>
        <p:spPr>
          <a:xfrm>
            <a:off x="478686" y="3573156"/>
            <a:ext cx="483398" cy="429054"/>
          </a:xfrm>
          <a:prstGeom prst="rect">
            <a:avLst/>
          </a:prstGeom>
        </p:spPr>
        <p:txBody>
          <a:bodyPr lIns="25400" tIns="25400" rIns="25400" bIns="25400" rtlCol="0" anchor="ctr"/>
          <a:lstStyle/>
          <a:p>
            <a:pPr algn="ctr">
              <a:lnSpc>
                <a:spcPts val="1875"/>
              </a:lnSpc>
            </a:pPr>
            <a:endParaRPr lang="en-US" dirty="0">
              <a:solidFill>
                <a:schemeClr val="bg1"/>
              </a:solidFill>
              <a:latin typeface="Aileron Bold"/>
            </a:endParaRPr>
          </a:p>
        </p:txBody>
      </p:sp>
    </p:spTree>
    <p:extLst>
      <p:ext uri="{BB962C8B-B14F-4D97-AF65-F5344CB8AC3E}">
        <p14:creationId xmlns:p14="http://schemas.microsoft.com/office/powerpoint/2010/main" val="27921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232;p39">
            <a:extLst>
              <a:ext uri="{FF2B5EF4-FFF2-40B4-BE49-F238E27FC236}">
                <a16:creationId xmlns:a16="http://schemas.microsoft.com/office/drawing/2014/main" id="{A424D565-4238-DF46-EA8E-4B5D06FED785}"/>
              </a:ext>
            </a:extLst>
          </p:cNvPr>
          <p:cNvSpPr/>
          <p:nvPr/>
        </p:nvSpPr>
        <p:spPr>
          <a:xfrm>
            <a:off x="6740126" y="-763"/>
            <a:ext cx="2297316" cy="495935"/>
          </a:xfrm>
          <a:custGeom>
            <a:avLst/>
            <a:gdLst/>
            <a:ahLst/>
            <a:cxnLst/>
            <a:rect l="l" t="t" r="r" b="b"/>
            <a:pathLst>
              <a:path w="5179059" h="991869" extrusionOk="0">
                <a:moveTo>
                  <a:pt x="4685267" y="991730"/>
                </a:moveTo>
                <a:lnTo>
                  <a:pt x="494732" y="986076"/>
                </a:lnTo>
                <a:lnTo>
                  <a:pt x="447050" y="983821"/>
                </a:lnTo>
                <a:lnTo>
                  <a:pt x="400658" y="977194"/>
                </a:lnTo>
                <a:lnTo>
                  <a:pt x="355762" y="966401"/>
                </a:lnTo>
                <a:lnTo>
                  <a:pt x="312570" y="951646"/>
                </a:lnTo>
                <a:lnTo>
                  <a:pt x="271287" y="933137"/>
                </a:lnTo>
                <a:lnTo>
                  <a:pt x="232121" y="911079"/>
                </a:lnTo>
                <a:lnTo>
                  <a:pt x="195276" y="885677"/>
                </a:lnTo>
                <a:lnTo>
                  <a:pt x="160961" y="857137"/>
                </a:lnTo>
                <a:lnTo>
                  <a:pt x="129382" y="825666"/>
                </a:lnTo>
                <a:lnTo>
                  <a:pt x="100744" y="791468"/>
                </a:lnTo>
                <a:lnTo>
                  <a:pt x="75255" y="754750"/>
                </a:lnTo>
                <a:lnTo>
                  <a:pt x="53120" y="715717"/>
                </a:lnTo>
                <a:lnTo>
                  <a:pt x="34547" y="674576"/>
                </a:lnTo>
                <a:lnTo>
                  <a:pt x="19742" y="631532"/>
                </a:lnTo>
                <a:lnTo>
                  <a:pt x="8912" y="586790"/>
                </a:lnTo>
                <a:lnTo>
                  <a:pt x="2262" y="540557"/>
                </a:lnTo>
                <a:lnTo>
                  <a:pt x="0" y="493038"/>
                </a:lnTo>
                <a:lnTo>
                  <a:pt x="2262" y="445519"/>
                </a:lnTo>
                <a:lnTo>
                  <a:pt x="8912" y="399286"/>
                </a:lnTo>
                <a:lnTo>
                  <a:pt x="19742" y="354544"/>
                </a:lnTo>
                <a:lnTo>
                  <a:pt x="34547" y="311500"/>
                </a:lnTo>
                <a:lnTo>
                  <a:pt x="53120" y="270358"/>
                </a:lnTo>
                <a:lnTo>
                  <a:pt x="75255" y="231326"/>
                </a:lnTo>
                <a:lnTo>
                  <a:pt x="100744" y="194608"/>
                </a:lnTo>
                <a:lnTo>
                  <a:pt x="129382" y="160410"/>
                </a:lnTo>
                <a:lnTo>
                  <a:pt x="160961" y="128939"/>
                </a:lnTo>
                <a:lnTo>
                  <a:pt x="195276" y="100399"/>
                </a:lnTo>
                <a:lnTo>
                  <a:pt x="232121" y="74997"/>
                </a:lnTo>
                <a:lnTo>
                  <a:pt x="271287" y="52938"/>
                </a:lnTo>
                <a:lnTo>
                  <a:pt x="312570" y="34429"/>
                </a:lnTo>
                <a:lnTo>
                  <a:pt x="355762" y="19675"/>
                </a:lnTo>
                <a:lnTo>
                  <a:pt x="400658" y="8881"/>
                </a:lnTo>
                <a:lnTo>
                  <a:pt x="447050" y="2254"/>
                </a:lnTo>
                <a:lnTo>
                  <a:pt x="494732" y="0"/>
                </a:lnTo>
                <a:lnTo>
                  <a:pt x="4685267" y="0"/>
                </a:lnTo>
                <a:lnTo>
                  <a:pt x="5178865" y="497561"/>
                </a:lnTo>
                <a:lnTo>
                  <a:pt x="4685267" y="991730"/>
                </a:lnTo>
                <a:close/>
              </a:path>
            </a:pathLst>
          </a:custGeom>
          <a:solidFill>
            <a:srgbClr val="86E9E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233;p39">
            <a:extLst>
              <a:ext uri="{FF2B5EF4-FFF2-40B4-BE49-F238E27FC236}">
                <a16:creationId xmlns:a16="http://schemas.microsoft.com/office/drawing/2014/main" id="{38354B51-5ACB-3426-722E-4DE093626A3E}"/>
              </a:ext>
            </a:extLst>
          </p:cNvPr>
          <p:cNvSpPr/>
          <p:nvPr/>
        </p:nvSpPr>
        <p:spPr>
          <a:xfrm>
            <a:off x="5350700" y="-612"/>
            <a:ext cx="2109434" cy="495935"/>
          </a:xfrm>
          <a:custGeom>
            <a:avLst/>
            <a:gdLst/>
            <a:ahLst/>
            <a:cxnLst/>
            <a:rect l="l" t="t" r="r" b="b"/>
            <a:pathLst>
              <a:path w="5179059" h="991869" extrusionOk="0">
                <a:moveTo>
                  <a:pt x="4685267" y="991730"/>
                </a:moveTo>
                <a:lnTo>
                  <a:pt x="494732" y="986076"/>
                </a:lnTo>
                <a:lnTo>
                  <a:pt x="447050" y="983821"/>
                </a:lnTo>
                <a:lnTo>
                  <a:pt x="400658" y="977194"/>
                </a:lnTo>
                <a:lnTo>
                  <a:pt x="355762" y="966401"/>
                </a:lnTo>
                <a:lnTo>
                  <a:pt x="312570" y="951646"/>
                </a:lnTo>
                <a:lnTo>
                  <a:pt x="271287" y="933137"/>
                </a:lnTo>
                <a:lnTo>
                  <a:pt x="232121" y="911079"/>
                </a:lnTo>
                <a:lnTo>
                  <a:pt x="195276" y="885677"/>
                </a:lnTo>
                <a:lnTo>
                  <a:pt x="160961" y="857137"/>
                </a:lnTo>
                <a:lnTo>
                  <a:pt x="129382" y="825666"/>
                </a:lnTo>
                <a:lnTo>
                  <a:pt x="100744" y="791468"/>
                </a:lnTo>
                <a:lnTo>
                  <a:pt x="75255" y="754750"/>
                </a:lnTo>
                <a:lnTo>
                  <a:pt x="53120" y="715717"/>
                </a:lnTo>
                <a:lnTo>
                  <a:pt x="34547" y="674576"/>
                </a:lnTo>
                <a:lnTo>
                  <a:pt x="19742" y="631532"/>
                </a:lnTo>
                <a:lnTo>
                  <a:pt x="8912" y="586790"/>
                </a:lnTo>
                <a:lnTo>
                  <a:pt x="2262" y="540557"/>
                </a:lnTo>
                <a:lnTo>
                  <a:pt x="0" y="493038"/>
                </a:lnTo>
                <a:lnTo>
                  <a:pt x="2262" y="445519"/>
                </a:lnTo>
                <a:lnTo>
                  <a:pt x="8912" y="399286"/>
                </a:lnTo>
                <a:lnTo>
                  <a:pt x="19742" y="354544"/>
                </a:lnTo>
                <a:lnTo>
                  <a:pt x="34547" y="311500"/>
                </a:lnTo>
                <a:lnTo>
                  <a:pt x="53120" y="270358"/>
                </a:lnTo>
                <a:lnTo>
                  <a:pt x="75255" y="231326"/>
                </a:lnTo>
                <a:lnTo>
                  <a:pt x="100744" y="194608"/>
                </a:lnTo>
                <a:lnTo>
                  <a:pt x="129382" y="160410"/>
                </a:lnTo>
                <a:lnTo>
                  <a:pt x="160961" y="128939"/>
                </a:lnTo>
                <a:lnTo>
                  <a:pt x="195276" y="100399"/>
                </a:lnTo>
                <a:lnTo>
                  <a:pt x="232121" y="74997"/>
                </a:lnTo>
                <a:lnTo>
                  <a:pt x="271287" y="52938"/>
                </a:lnTo>
                <a:lnTo>
                  <a:pt x="312570" y="34429"/>
                </a:lnTo>
                <a:lnTo>
                  <a:pt x="355762" y="19675"/>
                </a:lnTo>
                <a:lnTo>
                  <a:pt x="400658" y="8881"/>
                </a:lnTo>
                <a:lnTo>
                  <a:pt x="447050" y="2254"/>
                </a:lnTo>
                <a:lnTo>
                  <a:pt x="494732" y="0"/>
                </a:lnTo>
                <a:lnTo>
                  <a:pt x="4685267" y="0"/>
                </a:lnTo>
                <a:lnTo>
                  <a:pt x="5178865" y="497561"/>
                </a:lnTo>
                <a:lnTo>
                  <a:pt x="4685267" y="991730"/>
                </a:lnTo>
                <a:close/>
              </a:path>
            </a:pathLst>
          </a:custGeom>
          <a:solidFill>
            <a:srgbClr val="3DD9D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sz="800" b="1" i="0" u="none" strike="noStrike" cap="none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9" name="Google Shape;234;p39">
            <a:extLst>
              <a:ext uri="{FF2B5EF4-FFF2-40B4-BE49-F238E27FC236}">
                <a16:creationId xmlns:a16="http://schemas.microsoft.com/office/drawing/2014/main" id="{D7042C64-D162-0461-2E6B-86549D005EAD}"/>
              </a:ext>
            </a:extLst>
          </p:cNvPr>
          <p:cNvSpPr/>
          <p:nvPr/>
        </p:nvSpPr>
        <p:spPr>
          <a:xfrm>
            <a:off x="3423342" y="-1"/>
            <a:ext cx="2297316" cy="487553"/>
          </a:xfrm>
          <a:custGeom>
            <a:avLst/>
            <a:gdLst/>
            <a:ahLst/>
            <a:cxnLst/>
            <a:rect l="l" t="t" r="r" b="b"/>
            <a:pathLst>
              <a:path w="5179059" h="991869" extrusionOk="0">
                <a:moveTo>
                  <a:pt x="4685267" y="991730"/>
                </a:moveTo>
                <a:lnTo>
                  <a:pt x="494732" y="986076"/>
                </a:lnTo>
                <a:lnTo>
                  <a:pt x="447050" y="983821"/>
                </a:lnTo>
                <a:lnTo>
                  <a:pt x="400658" y="977194"/>
                </a:lnTo>
                <a:lnTo>
                  <a:pt x="355762" y="966401"/>
                </a:lnTo>
                <a:lnTo>
                  <a:pt x="312570" y="951646"/>
                </a:lnTo>
                <a:lnTo>
                  <a:pt x="271287" y="933137"/>
                </a:lnTo>
                <a:lnTo>
                  <a:pt x="232121" y="911079"/>
                </a:lnTo>
                <a:lnTo>
                  <a:pt x="195276" y="885677"/>
                </a:lnTo>
                <a:lnTo>
                  <a:pt x="160961" y="857137"/>
                </a:lnTo>
                <a:lnTo>
                  <a:pt x="129382" y="825666"/>
                </a:lnTo>
                <a:lnTo>
                  <a:pt x="100744" y="791468"/>
                </a:lnTo>
                <a:lnTo>
                  <a:pt x="75255" y="754750"/>
                </a:lnTo>
                <a:lnTo>
                  <a:pt x="53120" y="715717"/>
                </a:lnTo>
                <a:lnTo>
                  <a:pt x="34547" y="674576"/>
                </a:lnTo>
                <a:lnTo>
                  <a:pt x="19742" y="631532"/>
                </a:lnTo>
                <a:lnTo>
                  <a:pt x="8912" y="586790"/>
                </a:lnTo>
                <a:lnTo>
                  <a:pt x="2262" y="540557"/>
                </a:lnTo>
                <a:lnTo>
                  <a:pt x="0" y="493038"/>
                </a:lnTo>
                <a:lnTo>
                  <a:pt x="2262" y="445519"/>
                </a:lnTo>
                <a:lnTo>
                  <a:pt x="8912" y="399286"/>
                </a:lnTo>
                <a:lnTo>
                  <a:pt x="19742" y="354544"/>
                </a:lnTo>
                <a:lnTo>
                  <a:pt x="34547" y="311500"/>
                </a:lnTo>
                <a:lnTo>
                  <a:pt x="53120" y="270358"/>
                </a:lnTo>
                <a:lnTo>
                  <a:pt x="75255" y="231326"/>
                </a:lnTo>
                <a:lnTo>
                  <a:pt x="100744" y="194608"/>
                </a:lnTo>
                <a:lnTo>
                  <a:pt x="129382" y="160410"/>
                </a:lnTo>
                <a:lnTo>
                  <a:pt x="160961" y="128939"/>
                </a:lnTo>
                <a:lnTo>
                  <a:pt x="195276" y="100399"/>
                </a:lnTo>
                <a:lnTo>
                  <a:pt x="232121" y="74997"/>
                </a:lnTo>
                <a:lnTo>
                  <a:pt x="271287" y="52938"/>
                </a:lnTo>
                <a:lnTo>
                  <a:pt x="312570" y="34429"/>
                </a:lnTo>
                <a:lnTo>
                  <a:pt x="355762" y="19675"/>
                </a:lnTo>
                <a:lnTo>
                  <a:pt x="400658" y="8881"/>
                </a:lnTo>
                <a:lnTo>
                  <a:pt x="447050" y="2254"/>
                </a:lnTo>
                <a:lnTo>
                  <a:pt x="494732" y="0"/>
                </a:lnTo>
                <a:lnTo>
                  <a:pt x="4685267" y="0"/>
                </a:lnTo>
                <a:lnTo>
                  <a:pt x="5178865" y="497561"/>
                </a:lnTo>
                <a:lnTo>
                  <a:pt x="4685267" y="991730"/>
                </a:lnTo>
                <a:close/>
              </a:path>
            </a:pathLst>
          </a:custGeom>
          <a:solidFill>
            <a:srgbClr val="37C8EF"/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253;p40">
            <a:extLst>
              <a:ext uri="{FF2B5EF4-FFF2-40B4-BE49-F238E27FC236}">
                <a16:creationId xmlns:a16="http://schemas.microsoft.com/office/drawing/2014/main" id="{E2B415DB-AE33-741C-BE46-875BCF26B56C}"/>
              </a:ext>
            </a:extLst>
          </p:cNvPr>
          <p:cNvSpPr/>
          <p:nvPr/>
        </p:nvSpPr>
        <p:spPr>
          <a:xfrm>
            <a:off x="1530679" y="-8382"/>
            <a:ext cx="2423098" cy="495935"/>
          </a:xfrm>
          <a:custGeom>
            <a:avLst/>
            <a:gdLst/>
            <a:ahLst/>
            <a:cxnLst/>
            <a:rect l="l" t="t" r="r" b="b"/>
            <a:pathLst>
              <a:path w="5179059" h="991869" extrusionOk="0">
                <a:moveTo>
                  <a:pt x="4685267" y="991730"/>
                </a:moveTo>
                <a:lnTo>
                  <a:pt x="494732" y="986076"/>
                </a:lnTo>
                <a:lnTo>
                  <a:pt x="447050" y="983821"/>
                </a:lnTo>
                <a:lnTo>
                  <a:pt x="400658" y="977194"/>
                </a:lnTo>
                <a:lnTo>
                  <a:pt x="355762" y="966401"/>
                </a:lnTo>
                <a:lnTo>
                  <a:pt x="312570" y="951646"/>
                </a:lnTo>
                <a:lnTo>
                  <a:pt x="271287" y="933137"/>
                </a:lnTo>
                <a:lnTo>
                  <a:pt x="232121" y="911079"/>
                </a:lnTo>
                <a:lnTo>
                  <a:pt x="195276" y="885677"/>
                </a:lnTo>
                <a:lnTo>
                  <a:pt x="160961" y="857137"/>
                </a:lnTo>
                <a:lnTo>
                  <a:pt x="129382" y="825666"/>
                </a:lnTo>
                <a:lnTo>
                  <a:pt x="100744" y="791468"/>
                </a:lnTo>
                <a:lnTo>
                  <a:pt x="75255" y="754750"/>
                </a:lnTo>
                <a:lnTo>
                  <a:pt x="53120" y="715717"/>
                </a:lnTo>
                <a:lnTo>
                  <a:pt x="34547" y="674576"/>
                </a:lnTo>
                <a:lnTo>
                  <a:pt x="19742" y="631532"/>
                </a:lnTo>
                <a:lnTo>
                  <a:pt x="8912" y="586790"/>
                </a:lnTo>
                <a:lnTo>
                  <a:pt x="2262" y="540557"/>
                </a:lnTo>
                <a:lnTo>
                  <a:pt x="0" y="493038"/>
                </a:lnTo>
                <a:lnTo>
                  <a:pt x="2262" y="445519"/>
                </a:lnTo>
                <a:lnTo>
                  <a:pt x="8912" y="399286"/>
                </a:lnTo>
                <a:lnTo>
                  <a:pt x="19742" y="354544"/>
                </a:lnTo>
                <a:lnTo>
                  <a:pt x="34547" y="311500"/>
                </a:lnTo>
                <a:lnTo>
                  <a:pt x="53120" y="270358"/>
                </a:lnTo>
                <a:lnTo>
                  <a:pt x="75255" y="231326"/>
                </a:lnTo>
                <a:lnTo>
                  <a:pt x="100744" y="194608"/>
                </a:lnTo>
                <a:lnTo>
                  <a:pt x="129382" y="160410"/>
                </a:lnTo>
                <a:lnTo>
                  <a:pt x="160961" y="128939"/>
                </a:lnTo>
                <a:lnTo>
                  <a:pt x="195276" y="100399"/>
                </a:lnTo>
                <a:lnTo>
                  <a:pt x="232121" y="74997"/>
                </a:lnTo>
                <a:lnTo>
                  <a:pt x="271287" y="52938"/>
                </a:lnTo>
                <a:lnTo>
                  <a:pt x="312570" y="34429"/>
                </a:lnTo>
                <a:lnTo>
                  <a:pt x="355762" y="19675"/>
                </a:lnTo>
                <a:lnTo>
                  <a:pt x="400658" y="8881"/>
                </a:lnTo>
                <a:lnTo>
                  <a:pt x="447050" y="2254"/>
                </a:lnTo>
                <a:lnTo>
                  <a:pt x="494732" y="0"/>
                </a:lnTo>
                <a:lnTo>
                  <a:pt x="4685267" y="0"/>
                </a:lnTo>
                <a:lnTo>
                  <a:pt x="5178865" y="497561"/>
                </a:lnTo>
                <a:lnTo>
                  <a:pt x="4685267" y="991730"/>
                </a:lnTo>
                <a:close/>
              </a:path>
            </a:pathLst>
          </a:custGeom>
          <a:solidFill>
            <a:srgbClr val="2B91D5"/>
          </a:solidFill>
          <a:ln>
            <a:noFill/>
          </a:ln>
          <a:effectLst/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238;p39">
            <a:extLst>
              <a:ext uri="{FF2B5EF4-FFF2-40B4-BE49-F238E27FC236}">
                <a16:creationId xmlns:a16="http://schemas.microsoft.com/office/drawing/2014/main" id="{3275BD33-8831-F773-3817-1534DB1A4719}"/>
              </a:ext>
            </a:extLst>
          </p:cNvPr>
          <p:cNvSpPr txBox="1"/>
          <p:nvPr/>
        </p:nvSpPr>
        <p:spPr>
          <a:xfrm>
            <a:off x="1932454" y="-6928"/>
            <a:ext cx="161954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2 - Etude de l’existant</a:t>
            </a:r>
            <a:endParaRPr sz="1200" b="1" i="0" u="none" strike="noStrike" cap="none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3" name="Google Shape;239;p39">
            <a:extLst>
              <a:ext uri="{FF2B5EF4-FFF2-40B4-BE49-F238E27FC236}">
                <a16:creationId xmlns:a16="http://schemas.microsoft.com/office/drawing/2014/main" id="{76825021-4FF8-3ABA-6729-640876B32F2A}"/>
              </a:ext>
            </a:extLst>
          </p:cNvPr>
          <p:cNvSpPr txBox="1"/>
          <p:nvPr/>
        </p:nvSpPr>
        <p:spPr>
          <a:xfrm>
            <a:off x="3982644" y="87658"/>
            <a:ext cx="136805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3 - Conception</a:t>
            </a:r>
            <a:endParaRPr sz="1200" b="1" i="0" u="none" strike="noStrike" cap="none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4" name="Google Shape;240;p39">
            <a:extLst>
              <a:ext uri="{FF2B5EF4-FFF2-40B4-BE49-F238E27FC236}">
                <a16:creationId xmlns:a16="http://schemas.microsoft.com/office/drawing/2014/main" id="{0F14DB75-73C0-8A42-6911-ED845FDD4693}"/>
              </a:ext>
            </a:extLst>
          </p:cNvPr>
          <p:cNvSpPr txBox="1"/>
          <p:nvPr/>
        </p:nvSpPr>
        <p:spPr>
          <a:xfrm>
            <a:off x="5769272" y="99659"/>
            <a:ext cx="136805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4 - Réalisation</a:t>
            </a:r>
            <a:endParaRPr sz="1200" b="1" i="0" u="none" strike="noStrike" cap="none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5" name="Google Shape;241;p39">
            <a:extLst>
              <a:ext uri="{FF2B5EF4-FFF2-40B4-BE49-F238E27FC236}">
                <a16:creationId xmlns:a16="http://schemas.microsoft.com/office/drawing/2014/main" id="{0A3D5134-A446-0966-FEC9-963594DBFF53}"/>
              </a:ext>
            </a:extLst>
          </p:cNvPr>
          <p:cNvSpPr txBox="1"/>
          <p:nvPr/>
        </p:nvSpPr>
        <p:spPr>
          <a:xfrm>
            <a:off x="7375048" y="11178"/>
            <a:ext cx="145314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5 - Conclusion et perspectives</a:t>
            </a:r>
            <a:endParaRPr dirty="0"/>
          </a:p>
        </p:txBody>
      </p:sp>
      <p:sp>
        <p:nvSpPr>
          <p:cNvPr id="106" name="Google Shape;254;p40">
            <a:extLst>
              <a:ext uri="{FF2B5EF4-FFF2-40B4-BE49-F238E27FC236}">
                <a16:creationId xmlns:a16="http://schemas.microsoft.com/office/drawing/2014/main" id="{51CE1D69-09D2-11D3-3065-70E3C9DFB544}"/>
              </a:ext>
            </a:extLst>
          </p:cNvPr>
          <p:cNvSpPr/>
          <p:nvPr/>
        </p:nvSpPr>
        <p:spPr>
          <a:xfrm>
            <a:off x="4736" y="-9943"/>
            <a:ext cx="2036892" cy="488315"/>
          </a:xfrm>
          <a:custGeom>
            <a:avLst/>
            <a:gdLst/>
            <a:ahLst/>
            <a:cxnLst/>
            <a:rect l="l" t="t" r="r" b="b"/>
            <a:pathLst>
              <a:path w="5179059" h="991869" extrusionOk="0">
                <a:moveTo>
                  <a:pt x="4685267" y="991730"/>
                </a:moveTo>
                <a:lnTo>
                  <a:pt x="494732" y="986076"/>
                </a:lnTo>
                <a:lnTo>
                  <a:pt x="447050" y="983821"/>
                </a:lnTo>
                <a:lnTo>
                  <a:pt x="400658" y="977194"/>
                </a:lnTo>
                <a:lnTo>
                  <a:pt x="355762" y="966401"/>
                </a:lnTo>
                <a:lnTo>
                  <a:pt x="312570" y="951646"/>
                </a:lnTo>
                <a:lnTo>
                  <a:pt x="271287" y="933137"/>
                </a:lnTo>
                <a:lnTo>
                  <a:pt x="232121" y="911079"/>
                </a:lnTo>
                <a:lnTo>
                  <a:pt x="195276" y="885677"/>
                </a:lnTo>
                <a:lnTo>
                  <a:pt x="160961" y="857137"/>
                </a:lnTo>
                <a:lnTo>
                  <a:pt x="129382" y="825666"/>
                </a:lnTo>
                <a:lnTo>
                  <a:pt x="100744" y="791468"/>
                </a:lnTo>
                <a:lnTo>
                  <a:pt x="75255" y="754750"/>
                </a:lnTo>
                <a:lnTo>
                  <a:pt x="53120" y="715717"/>
                </a:lnTo>
                <a:lnTo>
                  <a:pt x="34547" y="674576"/>
                </a:lnTo>
                <a:lnTo>
                  <a:pt x="19742" y="631532"/>
                </a:lnTo>
                <a:lnTo>
                  <a:pt x="8912" y="586790"/>
                </a:lnTo>
                <a:lnTo>
                  <a:pt x="2262" y="540557"/>
                </a:lnTo>
                <a:lnTo>
                  <a:pt x="0" y="493038"/>
                </a:lnTo>
                <a:lnTo>
                  <a:pt x="2262" y="445519"/>
                </a:lnTo>
                <a:lnTo>
                  <a:pt x="8912" y="399286"/>
                </a:lnTo>
                <a:lnTo>
                  <a:pt x="19742" y="354544"/>
                </a:lnTo>
                <a:lnTo>
                  <a:pt x="34547" y="311500"/>
                </a:lnTo>
                <a:lnTo>
                  <a:pt x="53120" y="270358"/>
                </a:lnTo>
                <a:lnTo>
                  <a:pt x="75255" y="231326"/>
                </a:lnTo>
                <a:lnTo>
                  <a:pt x="100744" y="194608"/>
                </a:lnTo>
                <a:lnTo>
                  <a:pt x="129382" y="160410"/>
                </a:lnTo>
                <a:lnTo>
                  <a:pt x="160961" y="128939"/>
                </a:lnTo>
                <a:lnTo>
                  <a:pt x="195276" y="100399"/>
                </a:lnTo>
                <a:lnTo>
                  <a:pt x="232121" y="74997"/>
                </a:lnTo>
                <a:lnTo>
                  <a:pt x="271287" y="52938"/>
                </a:lnTo>
                <a:lnTo>
                  <a:pt x="312570" y="34429"/>
                </a:lnTo>
                <a:lnTo>
                  <a:pt x="355762" y="19675"/>
                </a:lnTo>
                <a:lnTo>
                  <a:pt x="400658" y="8881"/>
                </a:lnTo>
                <a:lnTo>
                  <a:pt x="447050" y="2254"/>
                </a:lnTo>
                <a:lnTo>
                  <a:pt x="494732" y="0"/>
                </a:lnTo>
                <a:lnTo>
                  <a:pt x="4685267" y="0"/>
                </a:lnTo>
                <a:lnTo>
                  <a:pt x="5178865" y="497561"/>
                </a:lnTo>
                <a:lnTo>
                  <a:pt x="4685267" y="991730"/>
                </a:lnTo>
                <a:close/>
              </a:path>
            </a:pathLst>
          </a:custGeom>
          <a:solidFill>
            <a:srgbClr val="12538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238;p39">
            <a:extLst>
              <a:ext uri="{FF2B5EF4-FFF2-40B4-BE49-F238E27FC236}">
                <a16:creationId xmlns:a16="http://schemas.microsoft.com/office/drawing/2014/main" id="{3275BD33-8831-F773-3817-1534DB1A4719}"/>
              </a:ext>
            </a:extLst>
          </p:cNvPr>
          <p:cNvSpPr txBox="1"/>
          <p:nvPr/>
        </p:nvSpPr>
        <p:spPr>
          <a:xfrm>
            <a:off x="83978" y="-8382"/>
            <a:ext cx="161954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lvl="0" algn="ctr"/>
            <a:r>
              <a:rPr lang="fr-FR" sz="1200" b="1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1 - Contexte général du projet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397407" y="475013"/>
            <a:ext cx="1956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u="sng" dirty="0">
                <a:solidFill>
                  <a:srgbClr val="2B91D5"/>
                </a:solidFill>
                <a:latin typeface="Times New Roman" pitchFamily="18" charset="0"/>
                <a:cs typeface="Times New Roman" pitchFamily="18" charset="0"/>
              </a:rPr>
              <a:t>Conception détaillée</a:t>
            </a:r>
            <a:r>
              <a:rPr lang="fr-FR" sz="1600" u="sng" dirty="0">
                <a:cs typeface="Calibri" panose="020F0502020204030204" pitchFamily="34" charset="0"/>
              </a:rPr>
              <a:t> </a:t>
            </a:r>
            <a:endParaRPr lang="fr-FR" sz="1500" u="sng" dirty="0">
              <a:solidFill>
                <a:srgbClr val="2B91D5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Freeform 5"/>
          <p:cNvSpPr>
            <a:spLocks/>
          </p:cNvSpPr>
          <p:nvPr/>
        </p:nvSpPr>
        <p:spPr bwMode="gray">
          <a:xfrm>
            <a:off x="234366" y="543563"/>
            <a:ext cx="288616" cy="690824"/>
          </a:xfrm>
          <a:custGeom>
            <a:avLst/>
            <a:gdLst>
              <a:gd name="T0" fmla="*/ 0 w 132"/>
              <a:gd name="T1" fmla="*/ 0 h 378"/>
              <a:gd name="T2" fmla="*/ 0 w 132"/>
              <a:gd name="T3" fmla="*/ 2147483647 h 378"/>
              <a:gd name="T4" fmla="*/ 2147483647 w 132"/>
              <a:gd name="T5" fmla="*/ 2147483647 h 378"/>
              <a:gd name="T6" fmla="*/ 2147483647 w 132"/>
              <a:gd name="T7" fmla="*/ 2147483647 h 378"/>
              <a:gd name="T8" fmla="*/ 2147483647 w 132"/>
              <a:gd name="T9" fmla="*/ 2147483647 h 378"/>
              <a:gd name="T10" fmla="*/ 2147483647 w 132"/>
              <a:gd name="T11" fmla="*/ 0 h 378"/>
              <a:gd name="T12" fmla="*/ 0 w 132"/>
              <a:gd name="T13" fmla="*/ 0 h 37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2"/>
              <a:gd name="T22" fmla="*/ 0 h 378"/>
              <a:gd name="T23" fmla="*/ 132 w 132"/>
              <a:gd name="T24" fmla="*/ 378 h 37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2" h="378">
                <a:moveTo>
                  <a:pt x="0" y="0"/>
                </a:moveTo>
                <a:cubicBezTo>
                  <a:pt x="0" y="243"/>
                  <a:pt x="0" y="243"/>
                  <a:pt x="0" y="243"/>
                </a:cubicBezTo>
                <a:cubicBezTo>
                  <a:pt x="0" y="316"/>
                  <a:pt x="59" y="376"/>
                  <a:pt x="132" y="378"/>
                </a:cubicBezTo>
                <a:cubicBezTo>
                  <a:pt x="132" y="322"/>
                  <a:pt x="132" y="322"/>
                  <a:pt x="132" y="322"/>
                </a:cubicBezTo>
                <a:cubicBezTo>
                  <a:pt x="88" y="317"/>
                  <a:pt x="58" y="286"/>
                  <a:pt x="58" y="244"/>
                </a:cubicBezTo>
                <a:cubicBezTo>
                  <a:pt x="58" y="0"/>
                  <a:pt x="58" y="0"/>
                  <a:pt x="58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12538A"/>
          </a:solidFill>
          <a:ln>
            <a:noFill/>
          </a:ln>
        </p:spPr>
        <p:txBody>
          <a:bodyPr/>
          <a:lstStyle/>
          <a:p>
            <a:endParaRPr lang="fr-FR" sz="1200" dirty="0">
              <a:solidFill>
                <a:srgbClr val="262626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8304-E90C-4A70-9A96-5560FBD5F813}" type="slidenum">
              <a:rPr lang="fr-FR" smtClean="0"/>
              <a:t>14</a:t>
            </a:fld>
            <a:endParaRPr lang="fr-FR"/>
          </a:p>
        </p:txBody>
      </p:sp>
      <p:pic>
        <p:nvPicPr>
          <p:cNvPr id="20" name="Image 19"/>
          <p:cNvPicPr/>
          <p:nvPr/>
        </p:nvPicPr>
        <p:blipFill>
          <a:blip r:embed="rId3"/>
          <a:srcRect/>
          <a:stretch/>
        </p:blipFill>
        <p:spPr>
          <a:xfrm>
            <a:off x="2349921" y="1113722"/>
            <a:ext cx="4656698" cy="4011097"/>
          </a:xfrm>
          <a:prstGeom prst="rect">
            <a:avLst/>
          </a:prstGeom>
        </p:spPr>
      </p:pic>
      <p:sp>
        <p:nvSpPr>
          <p:cNvPr id="26" name="Freeform 9"/>
          <p:cNvSpPr>
            <a:spLocks/>
          </p:cNvSpPr>
          <p:nvPr/>
        </p:nvSpPr>
        <p:spPr bwMode="gray">
          <a:xfrm>
            <a:off x="2983140" y="487552"/>
            <a:ext cx="271653" cy="697589"/>
          </a:xfrm>
          <a:custGeom>
            <a:avLst/>
            <a:gdLst>
              <a:gd name="T0" fmla="*/ 2147483647 w 132"/>
              <a:gd name="T1" fmla="*/ 2147483647 h 378"/>
              <a:gd name="T2" fmla="*/ 2147483647 w 132"/>
              <a:gd name="T3" fmla="*/ 2147483647 h 378"/>
              <a:gd name="T4" fmla="*/ 0 w 132"/>
              <a:gd name="T5" fmla="*/ 0 h 378"/>
              <a:gd name="T6" fmla="*/ 0 w 132"/>
              <a:gd name="T7" fmla="*/ 2147483647 h 378"/>
              <a:gd name="T8" fmla="*/ 2147483647 w 132"/>
              <a:gd name="T9" fmla="*/ 2147483647 h 378"/>
              <a:gd name="T10" fmla="*/ 2147483647 w 132"/>
              <a:gd name="T11" fmla="*/ 2147483647 h 378"/>
              <a:gd name="T12" fmla="*/ 2147483647 w 132"/>
              <a:gd name="T13" fmla="*/ 2147483647 h 37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2"/>
              <a:gd name="T22" fmla="*/ 0 h 378"/>
              <a:gd name="T23" fmla="*/ 132 w 132"/>
              <a:gd name="T24" fmla="*/ 378 h 37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2" h="378">
                <a:moveTo>
                  <a:pt x="132" y="378"/>
                </a:moveTo>
                <a:cubicBezTo>
                  <a:pt x="132" y="134"/>
                  <a:pt x="132" y="134"/>
                  <a:pt x="132" y="134"/>
                </a:cubicBezTo>
                <a:cubicBezTo>
                  <a:pt x="131" y="61"/>
                  <a:pt x="73" y="1"/>
                  <a:pt x="0" y="0"/>
                </a:cubicBezTo>
                <a:cubicBezTo>
                  <a:pt x="0" y="55"/>
                  <a:pt x="0" y="55"/>
                  <a:pt x="0" y="55"/>
                </a:cubicBezTo>
                <a:cubicBezTo>
                  <a:pt x="43" y="61"/>
                  <a:pt x="73" y="91"/>
                  <a:pt x="74" y="133"/>
                </a:cubicBezTo>
                <a:cubicBezTo>
                  <a:pt x="74" y="378"/>
                  <a:pt x="74" y="378"/>
                  <a:pt x="74" y="378"/>
                </a:cubicBezTo>
                <a:cubicBezTo>
                  <a:pt x="132" y="378"/>
                  <a:pt x="132" y="378"/>
                  <a:pt x="132" y="378"/>
                </a:cubicBezTo>
                <a:close/>
              </a:path>
            </a:pathLst>
          </a:custGeom>
          <a:solidFill>
            <a:srgbClr val="12538A"/>
          </a:solidFill>
          <a:ln>
            <a:noFill/>
          </a:ln>
        </p:spPr>
        <p:txBody>
          <a:bodyPr/>
          <a:lstStyle/>
          <a:p>
            <a:endParaRPr lang="fr-FR" sz="1200" dirty="0">
              <a:solidFill>
                <a:srgbClr val="262626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447085" y="790557"/>
            <a:ext cx="27580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dirty="0">
                <a:solidFill>
                  <a:srgbClr val="26C4C0"/>
                </a:solidFill>
                <a:latin typeface="Times New Roman" pitchFamily="18" charset="0"/>
                <a:cs typeface="Times New Roman" pitchFamily="18" charset="0"/>
              </a:rPr>
              <a:t>Diagramme de cas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3900267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232;p39">
            <a:extLst>
              <a:ext uri="{FF2B5EF4-FFF2-40B4-BE49-F238E27FC236}">
                <a16:creationId xmlns:a16="http://schemas.microsoft.com/office/drawing/2014/main" id="{A424D565-4238-DF46-EA8E-4B5D06FED785}"/>
              </a:ext>
            </a:extLst>
          </p:cNvPr>
          <p:cNvSpPr/>
          <p:nvPr/>
        </p:nvSpPr>
        <p:spPr>
          <a:xfrm>
            <a:off x="6740126" y="-763"/>
            <a:ext cx="2297316" cy="495935"/>
          </a:xfrm>
          <a:custGeom>
            <a:avLst/>
            <a:gdLst/>
            <a:ahLst/>
            <a:cxnLst/>
            <a:rect l="l" t="t" r="r" b="b"/>
            <a:pathLst>
              <a:path w="5179059" h="991869" extrusionOk="0">
                <a:moveTo>
                  <a:pt x="4685267" y="991730"/>
                </a:moveTo>
                <a:lnTo>
                  <a:pt x="494732" y="986076"/>
                </a:lnTo>
                <a:lnTo>
                  <a:pt x="447050" y="983821"/>
                </a:lnTo>
                <a:lnTo>
                  <a:pt x="400658" y="977194"/>
                </a:lnTo>
                <a:lnTo>
                  <a:pt x="355762" y="966401"/>
                </a:lnTo>
                <a:lnTo>
                  <a:pt x="312570" y="951646"/>
                </a:lnTo>
                <a:lnTo>
                  <a:pt x="271287" y="933137"/>
                </a:lnTo>
                <a:lnTo>
                  <a:pt x="232121" y="911079"/>
                </a:lnTo>
                <a:lnTo>
                  <a:pt x="195276" y="885677"/>
                </a:lnTo>
                <a:lnTo>
                  <a:pt x="160961" y="857137"/>
                </a:lnTo>
                <a:lnTo>
                  <a:pt x="129382" y="825666"/>
                </a:lnTo>
                <a:lnTo>
                  <a:pt x="100744" y="791468"/>
                </a:lnTo>
                <a:lnTo>
                  <a:pt x="75255" y="754750"/>
                </a:lnTo>
                <a:lnTo>
                  <a:pt x="53120" y="715717"/>
                </a:lnTo>
                <a:lnTo>
                  <a:pt x="34547" y="674576"/>
                </a:lnTo>
                <a:lnTo>
                  <a:pt x="19742" y="631532"/>
                </a:lnTo>
                <a:lnTo>
                  <a:pt x="8912" y="586790"/>
                </a:lnTo>
                <a:lnTo>
                  <a:pt x="2262" y="540557"/>
                </a:lnTo>
                <a:lnTo>
                  <a:pt x="0" y="493038"/>
                </a:lnTo>
                <a:lnTo>
                  <a:pt x="2262" y="445519"/>
                </a:lnTo>
                <a:lnTo>
                  <a:pt x="8912" y="399286"/>
                </a:lnTo>
                <a:lnTo>
                  <a:pt x="19742" y="354544"/>
                </a:lnTo>
                <a:lnTo>
                  <a:pt x="34547" y="311500"/>
                </a:lnTo>
                <a:lnTo>
                  <a:pt x="53120" y="270358"/>
                </a:lnTo>
                <a:lnTo>
                  <a:pt x="75255" y="231326"/>
                </a:lnTo>
                <a:lnTo>
                  <a:pt x="100744" y="194608"/>
                </a:lnTo>
                <a:lnTo>
                  <a:pt x="129382" y="160410"/>
                </a:lnTo>
                <a:lnTo>
                  <a:pt x="160961" y="128939"/>
                </a:lnTo>
                <a:lnTo>
                  <a:pt x="195276" y="100399"/>
                </a:lnTo>
                <a:lnTo>
                  <a:pt x="232121" y="74997"/>
                </a:lnTo>
                <a:lnTo>
                  <a:pt x="271287" y="52938"/>
                </a:lnTo>
                <a:lnTo>
                  <a:pt x="312570" y="34429"/>
                </a:lnTo>
                <a:lnTo>
                  <a:pt x="355762" y="19675"/>
                </a:lnTo>
                <a:lnTo>
                  <a:pt x="400658" y="8881"/>
                </a:lnTo>
                <a:lnTo>
                  <a:pt x="447050" y="2254"/>
                </a:lnTo>
                <a:lnTo>
                  <a:pt x="494732" y="0"/>
                </a:lnTo>
                <a:lnTo>
                  <a:pt x="4685267" y="0"/>
                </a:lnTo>
                <a:lnTo>
                  <a:pt x="5178865" y="497561"/>
                </a:lnTo>
                <a:lnTo>
                  <a:pt x="4685267" y="991730"/>
                </a:lnTo>
                <a:close/>
              </a:path>
            </a:pathLst>
          </a:custGeom>
          <a:solidFill>
            <a:srgbClr val="86E9E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233;p39">
            <a:extLst>
              <a:ext uri="{FF2B5EF4-FFF2-40B4-BE49-F238E27FC236}">
                <a16:creationId xmlns:a16="http://schemas.microsoft.com/office/drawing/2014/main" id="{38354B51-5ACB-3426-722E-4DE093626A3E}"/>
              </a:ext>
            </a:extLst>
          </p:cNvPr>
          <p:cNvSpPr/>
          <p:nvPr/>
        </p:nvSpPr>
        <p:spPr>
          <a:xfrm>
            <a:off x="5350700" y="-612"/>
            <a:ext cx="2109434" cy="495935"/>
          </a:xfrm>
          <a:custGeom>
            <a:avLst/>
            <a:gdLst/>
            <a:ahLst/>
            <a:cxnLst/>
            <a:rect l="l" t="t" r="r" b="b"/>
            <a:pathLst>
              <a:path w="5179059" h="991869" extrusionOk="0">
                <a:moveTo>
                  <a:pt x="4685267" y="991730"/>
                </a:moveTo>
                <a:lnTo>
                  <a:pt x="494732" y="986076"/>
                </a:lnTo>
                <a:lnTo>
                  <a:pt x="447050" y="983821"/>
                </a:lnTo>
                <a:lnTo>
                  <a:pt x="400658" y="977194"/>
                </a:lnTo>
                <a:lnTo>
                  <a:pt x="355762" y="966401"/>
                </a:lnTo>
                <a:lnTo>
                  <a:pt x="312570" y="951646"/>
                </a:lnTo>
                <a:lnTo>
                  <a:pt x="271287" y="933137"/>
                </a:lnTo>
                <a:lnTo>
                  <a:pt x="232121" y="911079"/>
                </a:lnTo>
                <a:lnTo>
                  <a:pt x="195276" y="885677"/>
                </a:lnTo>
                <a:lnTo>
                  <a:pt x="160961" y="857137"/>
                </a:lnTo>
                <a:lnTo>
                  <a:pt x="129382" y="825666"/>
                </a:lnTo>
                <a:lnTo>
                  <a:pt x="100744" y="791468"/>
                </a:lnTo>
                <a:lnTo>
                  <a:pt x="75255" y="754750"/>
                </a:lnTo>
                <a:lnTo>
                  <a:pt x="53120" y="715717"/>
                </a:lnTo>
                <a:lnTo>
                  <a:pt x="34547" y="674576"/>
                </a:lnTo>
                <a:lnTo>
                  <a:pt x="19742" y="631532"/>
                </a:lnTo>
                <a:lnTo>
                  <a:pt x="8912" y="586790"/>
                </a:lnTo>
                <a:lnTo>
                  <a:pt x="2262" y="540557"/>
                </a:lnTo>
                <a:lnTo>
                  <a:pt x="0" y="493038"/>
                </a:lnTo>
                <a:lnTo>
                  <a:pt x="2262" y="445519"/>
                </a:lnTo>
                <a:lnTo>
                  <a:pt x="8912" y="399286"/>
                </a:lnTo>
                <a:lnTo>
                  <a:pt x="19742" y="354544"/>
                </a:lnTo>
                <a:lnTo>
                  <a:pt x="34547" y="311500"/>
                </a:lnTo>
                <a:lnTo>
                  <a:pt x="53120" y="270358"/>
                </a:lnTo>
                <a:lnTo>
                  <a:pt x="75255" y="231326"/>
                </a:lnTo>
                <a:lnTo>
                  <a:pt x="100744" y="194608"/>
                </a:lnTo>
                <a:lnTo>
                  <a:pt x="129382" y="160410"/>
                </a:lnTo>
                <a:lnTo>
                  <a:pt x="160961" y="128939"/>
                </a:lnTo>
                <a:lnTo>
                  <a:pt x="195276" y="100399"/>
                </a:lnTo>
                <a:lnTo>
                  <a:pt x="232121" y="74997"/>
                </a:lnTo>
                <a:lnTo>
                  <a:pt x="271287" y="52938"/>
                </a:lnTo>
                <a:lnTo>
                  <a:pt x="312570" y="34429"/>
                </a:lnTo>
                <a:lnTo>
                  <a:pt x="355762" y="19675"/>
                </a:lnTo>
                <a:lnTo>
                  <a:pt x="400658" y="8881"/>
                </a:lnTo>
                <a:lnTo>
                  <a:pt x="447050" y="2254"/>
                </a:lnTo>
                <a:lnTo>
                  <a:pt x="494732" y="0"/>
                </a:lnTo>
                <a:lnTo>
                  <a:pt x="4685267" y="0"/>
                </a:lnTo>
                <a:lnTo>
                  <a:pt x="5178865" y="497561"/>
                </a:lnTo>
                <a:lnTo>
                  <a:pt x="4685267" y="991730"/>
                </a:lnTo>
                <a:close/>
              </a:path>
            </a:pathLst>
          </a:custGeom>
          <a:solidFill>
            <a:srgbClr val="3DD9D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sz="800" b="1" i="0" u="none" strike="noStrike" cap="none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9" name="Google Shape;234;p39">
            <a:extLst>
              <a:ext uri="{FF2B5EF4-FFF2-40B4-BE49-F238E27FC236}">
                <a16:creationId xmlns:a16="http://schemas.microsoft.com/office/drawing/2014/main" id="{D7042C64-D162-0461-2E6B-86549D005EAD}"/>
              </a:ext>
            </a:extLst>
          </p:cNvPr>
          <p:cNvSpPr/>
          <p:nvPr/>
        </p:nvSpPr>
        <p:spPr>
          <a:xfrm>
            <a:off x="3423342" y="-1"/>
            <a:ext cx="2297316" cy="487553"/>
          </a:xfrm>
          <a:custGeom>
            <a:avLst/>
            <a:gdLst/>
            <a:ahLst/>
            <a:cxnLst/>
            <a:rect l="l" t="t" r="r" b="b"/>
            <a:pathLst>
              <a:path w="5179059" h="991869" extrusionOk="0">
                <a:moveTo>
                  <a:pt x="4685267" y="991730"/>
                </a:moveTo>
                <a:lnTo>
                  <a:pt x="494732" y="986076"/>
                </a:lnTo>
                <a:lnTo>
                  <a:pt x="447050" y="983821"/>
                </a:lnTo>
                <a:lnTo>
                  <a:pt x="400658" y="977194"/>
                </a:lnTo>
                <a:lnTo>
                  <a:pt x="355762" y="966401"/>
                </a:lnTo>
                <a:lnTo>
                  <a:pt x="312570" y="951646"/>
                </a:lnTo>
                <a:lnTo>
                  <a:pt x="271287" y="933137"/>
                </a:lnTo>
                <a:lnTo>
                  <a:pt x="232121" y="911079"/>
                </a:lnTo>
                <a:lnTo>
                  <a:pt x="195276" y="885677"/>
                </a:lnTo>
                <a:lnTo>
                  <a:pt x="160961" y="857137"/>
                </a:lnTo>
                <a:lnTo>
                  <a:pt x="129382" y="825666"/>
                </a:lnTo>
                <a:lnTo>
                  <a:pt x="100744" y="791468"/>
                </a:lnTo>
                <a:lnTo>
                  <a:pt x="75255" y="754750"/>
                </a:lnTo>
                <a:lnTo>
                  <a:pt x="53120" y="715717"/>
                </a:lnTo>
                <a:lnTo>
                  <a:pt x="34547" y="674576"/>
                </a:lnTo>
                <a:lnTo>
                  <a:pt x="19742" y="631532"/>
                </a:lnTo>
                <a:lnTo>
                  <a:pt x="8912" y="586790"/>
                </a:lnTo>
                <a:lnTo>
                  <a:pt x="2262" y="540557"/>
                </a:lnTo>
                <a:lnTo>
                  <a:pt x="0" y="493038"/>
                </a:lnTo>
                <a:lnTo>
                  <a:pt x="2262" y="445519"/>
                </a:lnTo>
                <a:lnTo>
                  <a:pt x="8912" y="399286"/>
                </a:lnTo>
                <a:lnTo>
                  <a:pt x="19742" y="354544"/>
                </a:lnTo>
                <a:lnTo>
                  <a:pt x="34547" y="311500"/>
                </a:lnTo>
                <a:lnTo>
                  <a:pt x="53120" y="270358"/>
                </a:lnTo>
                <a:lnTo>
                  <a:pt x="75255" y="231326"/>
                </a:lnTo>
                <a:lnTo>
                  <a:pt x="100744" y="194608"/>
                </a:lnTo>
                <a:lnTo>
                  <a:pt x="129382" y="160410"/>
                </a:lnTo>
                <a:lnTo>
                  <a:pt x="160961" y="128939"/>
                </a:lnTo>
                <a:lnTo>
                  <a:pt x="195276" y="100399"/>
                </a:lnTo>
                <a:lnTo>
                  <a:pt x="232121" y="74997"/>
                </a:lnTo>
                <a:lnTo>
                  <a:pt x="271287" y="52938"/>
                </a:lnTo>
                <a:lnTo>
                  <a:pt x="312570" y="34429"/>
                </a:lnTo>
                <a:lnTo>
                  <a:pt x="355762" y="19675"/>
                </a:lnTo>
                <a:lnTo>
                  <a:pt x="400658" y="8881"/>
                </a:lnTo>
                <a:lnTo>
                  <a:pt x="447050" y="2254"/>
                </a:lnTo>
                <a:lnTo>
                  <a:pt x="494732" y="0"/>
                </a:lnTo>
                <a:lnTo>
                  <a:pt x="4685267" y="0"/>
                </a:lnTo>
                <a:lnTo>
                  <a:pt x="5178865" y="497561"/>
                </a:lnTo>
                <a:lnTo>
                  <a:pt x="4685267" y="991730"/>
                </a:lnTo>
                <a:close/>
              </a:path>
            </a:pathLst>
          </a:custGeom>
          <a:solidFill>
            <a:srgbClr val="37C8EF"/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253;p40">
            <a:extLst>
              <a:ext uri="{FF2B5EF4-FFF2-40B4-BE49-F238E27FC236}">
                <a16:creationId xmlns:a16="http://schemas.microsoft.com/office/drawing/2014/main" id="{E2B415DB-AE33-741C-BE46-875BCF26B56C}"/>
              </a:ext>
            </a:extLst>
          </p:cNvPr>
          <p:cNvSpPr/>
          <p:nvPr/>
        </p:nvSpPr>
        <p:spPr>
          <a:xfrm>
            <a:off x="1530679" y="-8382"/>
            <a:ext cx="2423098" cy="495935"/>
          </a:xfrm>
          <a:custGeom>
            <a:avLst/>
            <a:gdLst/>
            <a:ahLst/>
            <a:cxnLst/>
            <a:rect l="l" t="t" r="r" b="b"/>
            <a:pathLst>
              <a:path w="5179059" h="991869" extrusionOk="0">
                <a:moveTo>
                  <a:pt x="4685267" y="991730"/>
                </a:moveTo>
                <a:lnTo>
                  <a:pt x="494732" y="986076"/>
                </a:lnTo>
                <a:lnTo>
                  <a:pt x="447050" y="983821"/>
                </a:lnTo>
                <a:lnTo>
                  <a:pt x="400658" y="977194"/>
                </a:lnTo>
                <a:lnTo>
                  <a:pt x="355762" y="966401"/>
                </a:lnTo>
                <a:lnTo>
                  <a:pt x="312570" y="951646"/>
                </a:lnTo>
                <a:lnTo>
                  <a:pt x="271287" y="933137"/>
                </a:lnTo>
                <a:lnTo>
                  <a:pt x="232121" y="911079"/>
                </a:lnTo>
                <a:lnTo>
                  <a:pt x="195276" y="885677"/>
                </a:lnTo>
                <a:lnTo>
                  <a:pt x="160961" y="857137"/>
                </a:lnTo>
                <a:lnTo>
                  <a:pt x="129382" y="825666"/>
                </a:lnTo>
                <a:lnTo>
                  <a:pt x="100744" y="791468"/>
                </a:lnTo>
                <a:lnTo>
                  <a:pt x="75255" y="754750"/>
                </a:lnTo>
                <a:lnTo>
                  <a:pt x="53120" y="715717"/>
                </a:lnTo>
                <a:lnTo>
                  <a:pt x="34547" y="674576"/>
                </a:lnTo>
                <a:lnTo>
                  <a:pt x="19742" y="631532"/>
                </a:lnTo>
                <a:lnTo>
                  <a:pt x="8912" y="586790"/>
                </a:lnTo>
                <a:lnTo>
                  <a:pt x="2262" y="540557"/>
                </a:lnTo>
                <a:lnTo>
                  <a:pt x="0" y="493038"/>
                </a:lnTo>
                <a:lnTo>
                  <a:pt x="2262" y="445519"/>
                </a:lnTo>
                <a:lnTo>
                  <a:pt x="8912" y="399286"/>
                </a:lnTo>
                <a:lnTo>
                  <a:pt x="19742" y="354544"/>
                </a:lnTo>
                <a:lnTo>
                  <a:pt x="34547" y="311500"/>
                </a:lnTo>
                <a:lnTo>
                  <a:pt x="53120" y="270358"/>
                </a:lnTo>
                <a:lnTo>
                  <a:pt x="75255" y="231326"/>
                </a:lnTo>
                <a:lnTo>
                  <a:pt x="100744" y="194608"/>
                </a:lnTo>
                <a:lnTo>
                  <a:pt x="129382" y="160410"/>
                </a:lnTo>
                <a:lnTo>
                  <a:pt x="160961" y="128939"/>
                </a:lnTo>
                <a:lnTo>
                  <a:pt x="195276" y="100399"/>
                </a:lnTo>
                <a:lnTo>
                  <a:pt x="232121" y="74997"/>
                </a:lnTo>
                <a:lnTo>
                  <a:pt x="271287" y="52938"/>
                </a:lnTo>
                <a:lnTo>
                  <a:pt x="312570" y="34429"/>
                </a:lnTo>
                <a:lnTo>
                  <a:pt x="355762" y="19675"/>
                </a:lnTo>
                <a:lnTo>
                  <a:pt x="400658" y="8881"/>
                </a:lnTo>
                <a:lnTo>
                  <a:pt x="447050" y="2254"/>
                </a:lnTo>
                <a:lnTo>
                  <a:pt x="494732" y="0"/>
                </a:lnTo>
                <a:lnTo>
                  <a:pt x="4685267" y="0"/>
                </a:lnTo>
                <a:lnTo>
                  <a:pt x="5178865" y="497561"/>
                </a:lnTo>
                <a:lnTo>
                  <a:pt x="4685267" y="991730"/>
                </a:lnTo>
                <a:close/>
              </a:path>
            </a:pathLst>
          </a:custGeom>
          <a:solidFill>
            <a:srgbClr val="2B91D5"/>
          </a:solidFill>
          <a:ln>
            <a:noFill/>
          </a:ln>
          <a:effectLst/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238;p39">
            <a:extLst>
              <a:ext uri="{FF2B5EF4-FFF2-40B4-BE49-F238E27FC236}">
                <a16:creationId xmlns:a16="http://schemas.microsoft.com/office/drawing/2014/main" id="{3275BD33-8831-F773-3817-1534DB1A4719}"/>
              </a:ext>
            </a:extLst>
          </p:cNvPr>
          <p:cNvSpPr txBox="1"/>
          <p:nvPr/>
        </p:nvSpPr>
        <p:spPr>
          <a:xfrm>
            <a:off x="1932454" y="-6928"/>
            <a:ext cx="161954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2 - Etude de l’existant</a:t>
            </a:r>
            <a:endParaRPr sz="1200" b="1" i="0" u="none" strike="noStrike" cap="none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3" name="Google Shape;239;p39">
            <a:extLst>
              <a:ext uri="{FF2B5EF4-FFF2-40B4-BE49-F238E27FC236}">
                <a16:creationId xmlns:a16="http://schemas.microsoft.com/office/drawing/2014/main" id="{76825021-4FF8-3ABA-6729-640876B32F2A}"/>
              </a:ext>
            </a:extLst>
          </p:cNvPr>
          <p:cNvSpPr txBox="1"/>
          <p:nvPr/>
        </p:nvSpPr>
        <p:spPr>
          <a:xfrm>
            <a:off x="3982644" y="87658"/>
            <a:ext cx="136805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3 - Conception</a:t>
            </a:r>
            <a:endParaRPr sz="1200" b="1" i="0" u="none" strike="noStrike" cap="none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4" name="Google Shape;240;p39">
            <a:extLst>
              <a:ext uri="{FF2B5EF4-FFF2-40B4-BE49-F238E27FC236}">
                <a16:creationId xmlns:a16="http://schemas.microsoft.com/office/drawing/2014/main" id="{0F14DB75-73C0-8A42-6911-ED845FDD4693}"/>
              </a:ext>
            </a:extLst>
          </p:cNvPr>
          <p:cNvSpPr txBox="1"/>
          <p:nvPr/>
        </p:nvSpPr>
        <p:spPr>
          <a:xfrm>
            <a:off x="5769272" y="99659"/>
            <a:ext cx="136805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4 - Réalisation</a:t>
            </a:r>
            <a:endParaRPr sz="1200" b="1" i="0" u="none" strike="noStrike" cap="none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5" name="Google Shape;241;p39">
            <a:extLst>
              <a:ext uri="{FF2B5EF4-FFF2-40B4-BE49-F238E27FC236}">
                <a16:creationId xmlns:a16="http://schemas.microsoft.com/office/drawing/2014/main" id="{0A3D5134-A446-0966-FEC9-963594DBFF53}"/>
              </a:ext>
            </a:extLst>
          </p:cNvPr>
          <p:cNvSpPr txBox="1"/>
          <p:nvPr/>
        </p:nvSpPr>
        <p:spPr>
          <a:xfrm>
            <a:off x="7375048" y="11178"/>
            <a:ext cx="145314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5 - Conclusion et perspectives</a:t>
            </a:r>
            <a:endParaRPr dirty="0"/>
          </a:p>
        </p:txBody>
      </p:sp>
      <p:sp>
        <p:nvSpPr>
          <p:cNvPr id="106" name="Google Shape;254;p40">
            <a:extLst>
              <a:ext uri="{FF2B5EF4-FFF2-40B4-BE49-F238E27FC236}">
                <a16:creationId xmlns:a16="http://schemas.microsoft.com/office/drawing/2014/main" id="{51CE1D69-09D2-11D3-3065-70E3C9DFB544}"/>
              </a:ext>
            </a:extLst>
          </p:cNvPr>
          <p:cNvSpPr/>
          <p:nvPr/>
        </p:nvSpPr>
        <p:spPr>
          <a:xfrm>
            <a:off x="4736" y="-9943"/>
            <a:ext cx="2036892" cy="488315"/>
          </a:xfrm>
          <a:custGeom>
            <a:avLst/>
            <a:gdLst/>
            <a:ahLst/>
            <a:cxnLst/>
            <a:rect l="l" t="t" r="r" b="b"/>
            <a:pathLst>
              <a:path w="5179059" h="991869" extrusionOk="0">
                <a:moveTo>
                  <a:pt x="4685267" y="991730"/>
                </a:moveTo>
                <a:lnTo>
                  <a:pt x="494732" y="986076"/>
                </a:lnTo>
                <a:lnTo>
                  <a:pt x="447050" y="983821"/>
                </a:lnTo>
                <a:lnTo>
                  <a:pt x="400658" y="977194"/>
                </a:lnTo>
                <a:lnTo>
                  <a:pt x="355762" y="966401"/>
                </a:lnTo>
                <a:lnTo>
                  <a:pt x="312570" y="951646"/>
                </a:lnTo>
                <a:lnTo>
                  <a:pt x="271287" y="933137"/>
                </a:lnTo>
                <a:lnTo>
                  <a:pt x="232121" y="911079"/>
                </a:lnTo>
                <a:lnTo>
                  <a:pt x="195276" y="885677"/>
                </a:lnTo>
                <a:lnTo>
                  <a:pt x="160961" y="857137"/>
                </a:lnTo>
                <a:lnTo>
                  <a:pt x="129382" y="825666"/>
                </a:lnTo>
                <a:lnTo>
                  <a:pt x="100744" y="791468"/>
                </a:lnTo>
                <a:lnTo>
                  <a:pt x="75255" y="754750"/>
                </a:lnTo>
                <a:lnTo>
                  <a:pt x="53120" y="715717"/>
                </a:lnTo>
                <a:lnTo>
                  <a:pt x="34547" y="674576"/>
                </a:lnTo>
                <a:lnTo>
                  <a:pt x="19742" y="631532"/>
                </a:lnTo>
                <a:lnTo>
                  <a:pt x="8912" y="586790"/>
                </a:lnTo>
                <a:lnTo>
                  <a:pt x="2262" y="540557"/>
                </a:lnTo>
                <a:lnTo>
                  <a:pt x="0" y="493038"/>
                </a:lnTo>
                <a:lnTo>
                  <a:pt x="2262" y="445519"/>
                </a:lnTo>
                <a:lnTo>
                  <a:pt x="8912" y="399286"/>
                </a:lnTo>
                <a:lnTo>
                  <a:pt x="19742" y="354544"/>
                </a:lnTo>
                <a:lnTo>
                  <a:pt x="34547" y="311500"/>
                </a:lnTo>
                <a:lnTo>
                  <a:pt x="53120" y="270358"/>
                </a:lnTo>
                <a:lnTo>
                  <a:pt x="75255" y="231326"/>
                </a:lnTo>
                <a:lnTo>
                  <a:pt x="100744" y="194608"/>
                </a:lnTo>
                <a:lnTo>
                  <a:pt x="129382" y="160410"/>
                </a:lnTo>
                <a:lnTo>
                  <a:pt x="160961" y="128939"/>
                </a:lnTo>
                <a:lnTo>
                  <a:pt x="195276" y="100399"/>
                </a:lnTo>
                <a:lnTo>
                  <a:pt x="232121" y="74997"/>
                </a:lnTo>
                <a:lnTo>
                  <a:pt x="271287" y="52938"/>
                </a:lnTo>
                <a:lnTo>
                  <a:pt x="312570" y="34429"/>
                </a:lnTo>
                <a:lnTo>
                  <a:pt x="355762" y="19675"/>
                </a:lnTo>
                <a:lnTo>
                  <a:pt x="400658" y="8881"/>
                </a:lnTo>
                <a:lnTo>
                  <a:pt x="447050" y="2254"/>
                </a:lnTo>
                <a:lnTo>
                  <a:pt x="494732" y="0"/>
                </a:lnTo>
                <a:lnTo>
                  <a:pt x="4685267" y="0"/>
                </a:lnTo>
                <a:lnTo>
                  <a:pt x="5178865" y="497561"/>
                </a:lnTo>
                <a:lnTo>
                  <a:pt x="4685267" y="991730"/>
                </a:lnTo>
                <a:close/>
              </a:path>
            </a:pathLst>
          </a:custGeom>
          <a:solidFill>
            <a:srgbClr val="12538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238;p39">
            <a:extLst>
              <a:ext uri="{FF2B5EF4-FFF2-40B4-BE49-F238E27FC236}">
                <a16:creationId xmlns:a16="http://schemas.microsoft.com/office/drawing/2014/main" id="{3275BD33-8831-F773-3817-1534DB1A4719}"/>
              </a:ext>
            </a:extLst>
          </p:cNvPr>
          <p:cNvSpPr txBox="1"/>
          <p:nvPr/>
        </p:nvSpPr>
        <p:spPr>
          <a:xfrm>
            <a:off x="83978" y="-8382"/>
            <a:ext cx="161954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lvl="0" algn="ctr"/>
            <a:r>
              <a:rPr lang="fr-FR" sz="1200" b="1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1 - Contexte général du projet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522982" y="812800"/>
            <a:ext cx="19941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>
                <a:solidFill>
                  <a:srgbClr val="26C4C0"/>
                </a:solidFill>
                <a:latin typeface="Times New Roman" pitchFamily="18" charset="0"/>
                <a:cs typeface="Times New Roman" pitchFamily="18" charset="0"/>
              </a:rPr>
              <a:t>Diagramme de classe</a:t>
            </a:r>
          </a:p>
        </p:txBody>
      </p:sp>
      <p:grpSp>
        <p:nvGrpSpPr>
          <p:cNvPr id="114" name="Groupe 113"/>
          <p:cNvGrpSpPr/>
          <p:nvPr/>
        </p:nvGrpSpPr>
        <p:grpSpPr>
          <a:xfrm>
            <a:off x="234366" y="493959"/>
            <a:ext cx="2701874" cy="709948"/>
            <a:chOff x="861920" y="625454"/>
            <a:chExt cx="2400317" cy="1436774"/>
          </a:xfrm>
        </p:grpSpPr>
        <p:sp>
          <p:nvSpPr>
            <p:cNvPr id="115" name="Freeform 9"/>
            <p:cNvSpPr>
              <a:spLocks/>
            </p:cNvSpPr>
            <p:nvPr/>
          </p:nvSpPr>
          <p:spPr bwMode="gray">
            <a:xfrm>
              <a:off x="2983845" y="625454"/>
              <a:ext cx="278392" cy="1411764"/>
            </a:xfrm>
            <a:custGeom>
              <a:avLst/>
              <a:gdLst>
                <a:gd name="T0" fmla="*/ 2147483647 w 132"/>
                <a:gd name="T1" fmla="*/ 2147483647 h 378"/>
                <a:gd name="T2" fmla="*/ 2147483647 w 132"/>
                <a:gd name="T3" fmla="*/ 2147483647 h 378"/>
                <a:gd name="T4" fmla="*/ 0 w 132"/>
                <a:gd name="T5" fmla="*/ 0 h 378"/>
                <a:gd name="T6" fmla="*/ 0 w 132"/>
                <a:gd name="T7" fmla="*/ 2147483647 h 378"/>
                <a:gd name="T8" fmla="*/ 2147483647 w 132"/>
                <a:gd name="T9" fmla="*/ 2147483647 h 378"/>
                <a:gd name="T10" fmla="*/ 2147483647 w 132"/>
                <a:gd name="T11" fmla="*/ 2147483647 h 378"/>
                <a:gd name="T12" fmla="*/ 2147483647 w 132"/>
                <a:gd name="T13" fmla="*/ 2147483647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2"/>
                <a:gd name="T22" fmla="*/ 0 h 378"/>
                <a:gd name="T23" fmla="*/ 132 w 132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2" h="378">
                  <a:moveTo>
                    <a:pt x="132" y="378"/>
                  </a:moveTo>
                  <a:cubicBezTo>
                    <a:pt x="132" y="134"/>
                    <a:pt x="132" y="134"/>
                    <a:pt x="132" y="134"/>
                  </a:cubicBezTo>
                  <a:cubicBezTo>
                    <a:pt x="131" y="61"/>
                    <a:pt x="73" y="1"/>
                    <a:pt x="0" y="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43" y="61"/>
                    <a:pt x="73" y="91"/>
                    <a:pt x="74" y="133"/>
                  </a:cubicBezTo>
                  <a:cubicBezTo>
                    <a:pt x="74" y="378"/>
                    <a:pt x="74" y="378"/>
                    <a:pt x="74" y="378"/>
                  </a:cubicBezTo>
                  <a:cubicBezTo>
                    <a:pt x="132" y="378"/>
                    <a:pt x="132" y="378"/>
                    <a:pt x="132" y="378"/>
                  </a:cubicBezTo>
                  <a:close/>
                </a:path>
              </a:pathLst>
            </a:custGeom>
            <a:solidFill>
              <a:srgbClr val="12538A"/>
            </a:solidFill>
            <a:ln>
              <a:noFill/>
            </a:ln>
          </p:spPr>
          <p:txBody>
            <a:bodyPr/>
            <a:lstStyle/>
            <a:p>
              <a:endParaRPr lang="fr-FR" sz="1200" dirty="0">
                <a:solidFill>
                  <a:srgbClr val="262626"/>
                </a:solidFill>
              </a:endParaRPr>
            </a:p>
          </p:txBody>
        </p:sp>
        <p:sp>
          <p:nvSpPr>
            <p:cNvPr id="116" name="ZoneTexte 115"/>
            <p:cNvSpPr txBox="1"/>
            <p:nvPr/>
          </p:nvSpPr>
          <p:spPr>
            <a:xfrm>
              <a:off x="1033433" y="669358"/>
              <a:ext cx="1950055" cy="1121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u="sng" dirty="0">
                  <a:solidFill>
                    <a:srgbClr val="2B91D5"/>
                  </a:solidFill>
                  <a:latin typeface="Times New Roman" pitchFamily="18" charset="0"/>
                  <a:cs typeface="Times New Roman" pitchFamily="18" charset="0"/>
                </a:rPr>
                <a:t>Conception des données</a:t>
              </a:r>
            </a:p>
          </p:txBody>
        </p:sp>
        <p:sp>
          <p:nvSpPr>
            <p:cNvPr id="117" name="Freeform 5"/>
            <p:cNvSpPr>
              <a:spLocks/>
            </p:cNvSpPr>
            <p:nvPr/>
          </p:nvSpPr>
          <p:spPr bwMode="gray">
            <a:xfrm>
              <a:off x="861920" y="664156"/>
              <a:ext cx="287634" cy="1398072"/>
            </a:xfrm>
            <a:custGeom>
              <a:avLst/>
              <a:gdLst>
                <a:gd name="T0" fmla="*/ 0 w 132"/>
                <a:gd name="T1" fmla="*/ 0 h 378"/>
                <a:gd name="T2" fmla="*/ 0 w 132"/>
                <a:gd name="T3" fmla="*/ 2147483647 h 378"/>
                <a:gd name="T4" fmla="*/ 2147483647 w 132"/>
                <a:gd name="T5" fmla="*/ 2147483647 h 378"/>
                <a:gd name="T6" fmla="*/ 2147483647 w 132"/>
                <a:gd name="T7" fmla="*/ 2147483647 h 378"/>
                <a:gd name="T8" fmla="*/ 2147483647 w 132"/>
                <a:gd name="T9" fmla="*/ 2147483647 h 378"/>
                <a:gd name="T10" fmla="*/ 2147483647 w 132"/>
                <a:gd name="T11" fmla="*/ 0 h 378"/>
                <a:gd name="T12" fmla="*/ 0 w 132"/>
                <a:gd name="T13" fmla="*/ 0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2"/>
                <a:gd name="T22" fmla="*/ 0 h 378"/>
                <a:gd name="T23" fmla="*/ 132 w 132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2" h="378">
                  <a:moveTo>
                    <a:pt x="0" y="0"/>
                  </a:moveTo>
                  <a:cubicBezTo>
                    <a:pt x="0" y="243"/>
                    <a:pt x="0" y="243"/>
                    <a:pt x="0" y="243"/>
                  </a:cubicBezTo>
                  <a:cubicBezTo>
                    <a:pt x="0" y="316"/>
                    <a:pt x="59" y="376"/>
                    <a:pt x="132" y="378"/>
                  </a:cubicBezTo>
                  <a:cubicBezTo>
                    <a:pt x="132" y="322"/>
                    <a:pt x="132" y="322"/>
                    <a:pt x="132" y="322"/>
                  </a:cubicBezTo>
                  <a:cubicBezTo>
                    <a:pt x="88" y="317"/>
                    <a:pt x="58" y="286"/>
                    <a:pt x="58" y="244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12538A"/>
            </a:solidFill>
            <a:ln>
              <a:noFill/>
            </a:ln>
          </p:spPr>
          <p:txBody>
            <a:bodyPr/>
            <a:lstStyle/>
            <a:p>
              <a:endParaRPr lang="fr-FR" sz="1200" dirty="0">
                <a:solidFill>
                  <a:srgbClr val="262626"/>
                </a:solidFill>
              </a:endParaRPr>
            </a:p>
          </p:txBody>
        </p:sp>
      </p:grp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8507038" y="4783455"/>
            <a:ext cx="165014" cy="157255"/>
          </a:xfrm>
        </p:spPr>
        <p:txBody>
          <a:bodyPr/>
          <a:lstStyle/>
          <a:p>
            <a:fld id="{8D4B8304-E90C-4A70-9A96-5560FBD5F813}" type="slidenum">
              <a:rPr lang="fr-FR" smtClean="0"/>
              <a:t>15</a:t>
            </a:fld>
            <a:endParaRPr lang="fr-FR" dirty="0"/>
          </a:p>
        </p:txBody>
      </p:sp>
      <p:pic>
        <p:nvPicPr>
          <p:cNvPr id="26" name="Image 25"/>
          <p:cNvPicPr/>
          <p:nvPr/>
        </p:nvPicPr>
        <p:blipFill>
          <a:blip r:embed="rId3"/>
          <a:srcRect/>
          <a:stretch/>
        </p:blipFill>
        <p:spPr>
          <a:xfrm>
            <a:off x="3232563" y="1135965"/>
            <a:ext cx="4656221" cy="387177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4A6BBA39-3F27-44C7-8E0F-0B7E1068F708}"/>
              </a:ext>
            </a:extLst>
          </p:cNvPr>
          <p:cNvSpPr txBox="1"/>
          <p:nvPr/>
        </p:nvSpPr>
        <p:spPr>
          <a:xfrm>
            <a:off x="5993771" y="2340917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dirty="0"/>
              <a:t>0..*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BF77DDD-9C26-4F8D-87E2-97D2D466444F}"/>
              </a:ext>
            </a:extLst>
          </p:cNvPr>
          <p:cNvSpPr txBox="1"/>
          <p:nvPr/>
        </p:nvSpPr>
        <p:spPr>
          <a:xfrm>
            <a:off x="5634459" y="200635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sz="1200" dirty="0"/>
              <a:t>1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543FE64-6DD8-4988-8264-CE6DE46FA195}"/>
              </a:ext>
            </a:extLst>
          </p:cNvPr>
          <p:cNvSpPr txBox="1"/>
          <p:nvPr/>
        </p:nvSpPr>
        <p:spPr>
          <a:xfrm>
            <a:off x="5965558" y="3853645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dirty="0"/>
              <a:t>0..*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4B719BB0-68E2-4546-9159-965AAD3BC6CB}"/>
              </a:ext>
            </a:extLst>
          </p:cNvPr>
          <p:cNvSpPr txBox="1"/>
          <p:nvPr/>
        </p:nvSpPr>
        <p:spPr>
          <a:xfrm>
            <a:off x="5560673" y="350704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sz="12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71191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9">
            <a:extLst>
              <a:ext uri="{FF2B5EF4-FFF2-40B4-BE49-F238E27FC236}">
                <a16:creationId xmlns:a16="http://schemas.microsoft.com/office/drawing/2014/main" id="{555AE49E-A3A5-2332-CD39-FD03C1C93ECD}"/>
              </a:ext>
            </a:extLst>
          </p:cNvPr>
          <p:cNvSpPr>
            <a:spLocks/>
          </p:cNvSpPr>
          <p:nvPr/>
        </p:nvSpPr>
        <p:spPr bwMode="gray">
          <a:xfrm>
            <a:off x="4669268" y="1566590"/>
            <a:ext cx="528320" cy="2058309"/>
          </a:xfrm>
          <a:custGeom>
            <a:avLst/>
            <a:gdLst>
              <a:gd name="T0" fmla="*/ 2147483647 w 132"/>
              <a:gd name="T1" fmla="*/ 2147483647 h 378"/>
              <a:gd name="T2" fmla="*/ 2147483647 w 132"/>
              <a:gd name="T3" fmla="*/ 2147483647 h 378"/>
              <a:gd name="T4" fmla="*/ 0 w 132"/>
              <a:gd name="T5" fmla="*/ 0 h 378"/>
              <a:gd name="T6" fmla="*/ 0 w 132"/>
              <a:gd name="T7" fmla="*/ 2147483647 h 378"/>
              <a:gd name="T8" fmla="*/ 2147483647 w 132"/>
              <a:gd name="T9" fmla="*/ 2147483647 h 378"/>
              <a:gd name="T10" fmla="*/ 2147483647 w 132"/>
              <a:gd name="T11" fmla="*/ 2147483647 h 378"/>
              <a:gd name="T12" fmla="*/ 2147483647 w 132"/>
              <a:gd name="T13" fmla="*/ 2147483647 h 37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2"/>
              <a:gd name="T22" fmla="*/ 0 h 378"/>
              <a:gd name="T23" fmla="*/ 132 w 132"/>
              <a:gd name="T24" fmla="*/ 378 h 37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2" h="378">
                <a:moveTo>
                  <a:pt x="132" y="378"/>
                </a:moveTo>
                <a:cubicBezTo>
                  <a:pt x="132" y="134"/>
                  <a:pt x="132" y="134"/>
                  <a:pt x="132" y="134"/>
                </a:cubicBezTo>
                <a:cubicBezTo>
                  <a:pt x="131" y="61"/>
                  <a:pt x="73" y="1"/>
                  <a:pt x="0" y="0"/>
                </a:cubicBezTo>
                <a:cubicBezTo>
                  <a:pt x="0" y="55"/>
                  <a:pt x="0" y="55"/>
                  <a:pt x="0" y="55"/>
                </a:cubicBezTo>
                <a:cubicBezTo>
                  <a:pt x="43" y="61"/>
                  <a:pt x="73" y="91"/>
                  <a:pt x="74" y="133"/>
                </a:cubicBezTo>
                <a:cubicBezTo>
                  <a:pt x="74" y="378"/>
                  <a:pt x="74" y="378"/>
                  <a:pt x="74" y="378"/>
                </a:cubicBezTo>
                <a:cubicBezTo>
                  <a:pt x="132" y="378"/>
                  <a:pt x="132" y="378"/>
                  <a:pt x="132" y="378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fr-FR" dirty="0">
              <a:solidFill>
                <a:schemeClr val="bg2"/>
              </a:solidFill>
              <a:highlight>
                <a:srgbClr val="000080"/>
              </a:highlight>
            </a:endParaRP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381A9E20-A8BF-93AE-9340-F889C9DEB199}"/>
              </a:ext>
            </a:extLst>
          </p:cNvPr>
          <p:cNvSpPr>
            <a:spLocks/>
          </p:cNvSpPr>
          <p:nvPr/>
        </p:nvSpPr>
        <p:spPr bwMode="gray">
          <a:xfrm>
            <a:off x="4207533" y="1586549"/>
            <a:ext cx="527050" cy="2038350"/>
          </a:xfrm>
          <a:custGeom>
            <a:avLst/>
            <a:gdLst>
              <a:gd name="T0" fmla="*/ 0 w 132"/>
              <a:gd name="T1" fmla="*/ 0 h 378"/>
              <a:gd name="T2" fmla="*/ 0 w 132"/>
              <a:gd name="T3" fmla="*/ 2147483647 h 378"/>
              <a:gd name="T4" fmla="*/ 2147483647 w 132"/>
              <a:gd name="T5" fmla="*/ 2147483647 h 378"/>
              <a:gd name="T6" fmla="*/ 2147483647 w 132"/>
              <a:gd name="T7" fmla="*/ 2147483647 h 378"/>
              <a:gd name="T8" fmla="*/ 2147483647 w 132"/>
              <a:gd name="T9" fmla="*/ 2147483647 h 378"/>
              <a:gd name="T10" fmla="*/ 2147483647 w 132"/>
              <a:gd name="T11" fmla="*/ 0 h 378"/>
              <a:gd name="T12" fmla="*/ 0 w 132"/>
              <a:gd name="T13" fmla="*/ 0 h 37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2"/>
              <a:gd name="T22" fmla="*/ 0 h 378"/>
              <a:gd name="T23" fmla="*/ 132 w 132"/>
              <a:gd name="T24" fmla="*/ 378 h 37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2" h="378">
                <a:moveTo>
                  <a:pt x="0" y="0"/>
                </a:moveTo>
                <a:cubicBezTo>
                  <a:pt x="0" y="243"/>
                  <a:pt x="0" y="243"/>
                  <a:pt x="0" y="243"/>
                </a:cubicBezTo>
                <a:cubicBezTo>
                  <a:pt x="0" y="316"/>
                  <a:pt x="59" y="376"/>
                  <a:pt x="132" y="378"/>
                </a:cubicBezTo>
                <a:cubicBezTo>
                  <a:pt x="132" y="322"/>
                  <a:pt x="132" y="322"/>
                  <a:pt x="132" y="322"/>
                </a:cubicBezTo>
                <a:cubicBezTo>
                  <a:pt x="88" y="317"/>
                  <a:pt x="58" y="286"/>
                  <a:pt x="58" y="244"/>
                </a:cubicBezTo>
                <a:cubicBezTo>
                  <a:pt x="58" y="0"/>
                  <a:pt x="58" y="0"/>
                  <a:pt x="58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fr-FR" dirty="0">
              <a:solidFill>
                <a:srgbClr val="262626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C0F19C5-F95F-3741-3A5E-9194A83479EB}"/>
              </a:ext>
            </a:extLst>
          </p:cNvPr>
          <p:cNvSpPr txBox="1"/>
          <p:nvPr/>
        </p:nvSpPr>
        <p:spPr>
          <a:xfrm>
            <a:off x="2627625" y="2157959"/>
            <a:ext cx="38507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fr-FR" sz="3600" dirty="0">
                <a:solidFill>
                  <a:schemeClr val="bg2">
                    <a:lumMod val="60000"/>
                    <a:lumOff val="40000"/>
                  </a:schemeClr>
                </a:solidFill>
                <a:cs typeface="Times New Roman" pitchFamily="18" charset="0"/>
                <a:sym typeface="Tahoma"/>
              </a:rPr>
              <a:t>Réalisation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03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3.7037E-7 L 0.19375 0.00093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87" y="3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48148E-6 L -0.23386 -0.00463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01" y="-2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583680" y="4783455"/>
            <a:ext cx="2103120" cy="138499"/>
          </a:xfrm>
        </p:spPr>
        <p:txBody>
          <a:bodyPr/>
          <a:lstStyle/>
          <a:p>
            <a:fld id="{2CE7FF67-BA0B-4E78-8AD4-062B3A9CE905}" type="slidenum">
              <a:rPr lang="fr-FR" smtClean="0"/>
              <a:t>17</a:t>
            </a:fld>
            <a:endParaRPr lang="fr-FR" dirty="0"/>
          </a:p>
        </p:txBody>
      </p:sp>
      <p:grpSp>
        <p:nvGrpSpPr>
          <p:cNvPr id="12" name="Groupe 11"/>
          <p:cNvGrpSpPr/>
          <p:nvPr/>
        </p:nvGrpSpPr>
        <p:grpSpPr>
          <a:xfrm>
            <a:off x="161211" y="408164"/>
            <a:ext cx="2598450" cy="1302966"/>
            <a:chOff x="835941" y="616205"/>
            <a:chExt cx="3464601" cy="1737286"/>
          </a:xfrm>
        </p:grpSpPr>
        <p:sp>
          <p:nvSpPr>
            <p:cNvPr id="9" name="Freeform 9"/>
            <p:cNvSpPr>
              <a:spLocks/>
            </p:cNvSpPr>
            <p:nvPr/>
          </p:nvSpPr>
          <p:spPr bwMode="gray">
            <a:xfrm>
              <a:off x="3925299" y="616205"/>
              <a:ext cx="375243" cy="1411763"/>
            </a:xfrm>
            <a:custGeom>
              <a:avLst/>
              <a:gdLst>
                <a:gd name="T0" fmla="*/ 2147483647 w 132"/>
                <a:gd name="T1" fmla="*/ 2147483647 h 378"/>
                <a:gd name="T2" fmla="*/ 2147483647 w 132"/>
                <a:gd name="T3" fmla="*/ 2147483647 h 378"/>
                <a:gd name="T4" fmla="*/ 0 w 132"/>
                <a:gd name="T5" fmla="*/ 0 h 378"/>
                <a:gd name="T6" fmla="*/ 0 w 132"/>
                <a:gd name="T7" fmla="*/ 2147483647 h 378"/>
                <a:gd name="T8" fmla="*/ 2147483647 w 132"/>
                <a:gd name="T9" fmla="*/ 2147483647 h 378"/>
                <a:gd name="T10" fmla="*/ 2147483647 w 132"/>
                <a:gd name="T11" fmla="*/ 2147483647 h 378"/>
                <a:gd name="T12" fmla="*/ 2147483647 w 132"/>
                <a:gd name="T13" fmla="*/ 2147483647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2"/>
                <a:gd name="T22" fmla="*/ 0 h 378"/>
                <a:gd name="T23" fmla="*/ 132 w 132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2" h="378">
                  <a:moveTo>
                    <a:pt x="132" y="378"/>
                  </a:moveTo>
                  <a:cubicBezTo>
                    <a:pt x="132" y="134"/>
                    <a:pt x="132" y="134"/>
                    <a:pt x="132" y="134"/>
                  </a:cubicBezTo>
                  <a:cubicBezTo>
                    <a:pt x="131" y="61"/>
                    <a:pt x="73" y="1"/>
                    <a:pt x="0" y="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43" y="61"/>
                    <a:pt x="73" y="91"/>
                    <a:pt x="74" y="133"/>
                  </a:cubicBezTo>
                  <a:cubicBezTo>
                    <a:pt x="74" y="378"/>
                    <a:pt x="74" y="378"/>
                    <a:pt x="74" y="378"/>
                  </a:cubicBezTo>
                  <a:cubicBezTo>
                    <a:pt x="132" y="378"/>
                    <a:pt x="132" y="378"/>
                    <a:pt x="132" y="378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fr-FR" sz="1200" dirty="0">
                <a:solidFill>
                  <a:srgbClr val="262626"/>
                </a:solidFill>
              </a:endParaRPr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835941" y="1319344"/>
              <a:ext cx="339782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fr" sz="1500" dirty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  <a:sym typeface="Tahoma"/>
                </a:rPr>
                <a:t>Réalisation</a:t>
              </a:r>
              <a:endParaRPr lang="fr-FR" sz="15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Tahoma"/>
              </a:endParaRPr>
            </a:p>
          </p:txBody>
        </p:sp>
        <p:sp>
          <p:nvSpPr>
            <p:cNvPr id="11" name="Freeform 5"/>
            <p:cNvSpPr>
              <a:spLocks/>
            </p:cNvSpPr>
            <p:nvPr/>
          </p:nvSpPr>
          <p:spPr bwMode="gray">
            <a:xfrm>
              <a:off x="835941" y="955418"/>
              <a:ext cx="374340" cy="1398073"/>
            </a:xfrm>
            <a:custGeom>
              <a:avLst/>
              <a:gdLst>
                <a:gd name="T0" fmla="*/ 0 w 132"/>
                <a:gd name="T1" fmla="*/ 0 h 378"/>
                <a:gd name="T2" fmla="*/ 0 w 132"/>
                <a:gd name="T3" fmla="*/ 2147483647 h 378"/>
                <a:gd name="T4" fmla="*/ 2147483647 w 132"/>
                <a:gd name="T5" fmla="*/ 2147483647 h 378"/>
                <a:gd name="T6" fmla="*/ 2147483647 w 132"/>
                <a:gd name="T7" fmla="*/ 2147483647 h 378"/>
                <a:gd name="T8" fmla="*/ 2147483647 w 132"/>
                <a:gd name="T9" fmla="*/ 2147483647 h 378"/>
                <a:gd name="T10" fmla="*/ 2147483647 w 132"/>
                <a:gd name="T11" fmla="*/ 0 h 378"/>
                <a:gd name="T12" fmla="*/ 0 w 132"/>
                <a:gd name="T13" fmla="*/ 0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2"/>
                <a:gd name="T22" fmla="*/ 0 h 378"/>
                <a:gd name="T23" fmla="*/ 132 w 132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2" h="378">
                  <a:moveTo>
                    <a:pt x="0" y="0"/>
                  </a:moveTo>
                  <a:cubicBezTo>
                    <a:pt x="0" y="243"/>
                    <a:pt x="0" y="243"/>
                    <a:pt x="0" y="243"/>
                  </a:cubicBezTo>
                  <a:cubicBezTo>
                    <a:pt x="0" y="316"/>
                    <a:pt x="59" y="376"/>
                    <a:pt x="132" y="378"/>
                  </a:cubicBezTo>
                  <a:cubicBezTo>
                    <a:pt x="132" y="322"/>
                    <a:pt x="132" y="322"/>
                    <a:pt x="132" y="322"/>
                  </a:cubicBezTo>
                  <a:cubicBezTo>
                    <a:pt x="88" y="317"/>
                    <a:pt x="58" y="286"/>
                    <a:pt x="58" y="244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fr-FR" sz="1200" dirty="0">
                <a:solidFill>
                  <a:srgbClr val="262626"/>
                </a:solidFill>
              </a:endParaRPr>
            </a:p>
          </p:txBody>
        </p:sp>
      </p:grpSp>
      <p:grpSp>
        <p:nvGrpSpPr>
          <p:cNvPr id="5" name="Groupe 4"/>
          <p:cNvGrpSpPr/>
          <p:nvPr/>
        </p:nvGrpSpPr>
        <p:grpSpPr>
          <a:xfrm>
            <a:off x="321274" y="2812220"/>
            <a:ext cx="2908155" cy="458470"/>
            <a:chOff x="321274" y="2812220"/>
            <a:chExt cx="2908155" cy="458470"/>
          </a:xfrm>
        </p:grpSpPr>
        <p:sp>
          <p:nvSpPr>
            <p:cNvPr id="29" name="Google Shape;527;p51">
              <a:extLst>
                <a:ext uri="{FF2B5EF4-FFF2-40B4-BE49-F238E27FC236}">
                  <a16:creationId xmlns:a16="http://schemas.microsoft.com/office/drawing/2014/main" id="{D4C4A982-7DB7-A394-D40E-8C502F120E7F}"/>
                </a:ext>
              </a:extLst>
            </p:cNvPr>
            <p:cNvSpPr/>
            <p:nvPr/>
          </p:nvSpPr>
          <p:spPr>
            <a:xfrm>
              <a:off x="321274" y="2812220"/>
              <a:ext cx="870585" cy="458470"/>
            </a:xfrm>
            <a:custGeom>
              <a:avLst/>
              <a:gdLst/>
              <a:ahLst/>
              <a:cxnLst/>
              <a:rect l="l" t="t" r="r" b="b"/>
              <a:pathLst>
                <a:path w="1741170" h="916940" extrusionOk="0">
                  <a:moveTo>
                    <a:pt x="1513378" y="916679"/>
                  </a:moveTo>
                  <a:lnTo>
                    <a:pt x="0" y="916679"/>
                  </a:lnTo>
                  <a:lnTo>
                    <a:pt x="0" y="0"/>
                  </a:lnTo>
                  <a:lnTo>
                    <a:pt x="1513378" y="0"/>
                  </a:lnTo>
                  <a:lnTo>
                    <a:pt x="1740806" y="458339"/>
                  </a:lnTo>
                  <a:lnTo>
                    <a:pt x="1513378" y="916679"/>
                  </a:lnTo>
                  <a:close/>
                </a:path>
              </a:pathLst>
            </a:custGeom>
            <a:solidFill>
              <a:srgbClr val="37C8E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925D0F9-4877-F551-96A8-BD623F9227A9}"/>
                </a:ext>
              </a:extLst>
            </p:cNvPr>
            <p:cNvSpPr/>
            <p:nvPr/>
          </p:nvSpPr>
          <p:spPr>
            <a:xfrm>
              <a:off x="1283773" y="2890233"/>
              <a:ext cx="194565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200" dirty="0">
                  <a:cs typeface="Calibri" panose="020F0502020204030204" pitchFamily="34" charset="0"/>
                </a:rPr>
                <a:t>Outils utilisés</a:t>
              </a:r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345658" y="3543740"/>
            <a:ext cx="3110771" cy="458470"/>
            <a:chOff x="345658" y="3543740"/>
            <a:chExt cx="2857752" cy="458470"/>
          </a:xfrm>
        </p:grpSpPr>
        <p:sp>
          <p:nvSpPr>
            <p:cNvPr id="16" name="Google Shape;527;p51">
              <a:extLst>
                <a:ext uri="{FF2B5EF4-FFF2-40B4-BE49-F238E27FC236}">
                  <a16:creationId xmlns:a16="http://schemas.microsoft.com/office/drawing/2014/main" id="{D4C4A982-7DB7-A394-D40E-8C502F120E7F}"/>
                </a:ext>
              </a:extLst>
            </p:cNvPr>
            <p:cNvSpPr/>
            <p:nvPr/>
          </p:nvSpPr>
          <p:spPr>
            <a:xfrm>
              <a:off x="345658" y="3543740"/>
              <a:ext cx="870585" cy="458470"/>
            </a:xfrm>
            <a:custGeom>
              <a:avLst/>
              <a:gdLst/>
              <a:ahLst/>
              <a:cxnLst/>
              <a:rect l="l" t="t" r="r" b="b"/>
              <a:pathLst>
                <a:path w="1741170" h="916940" extrusionOk="0">
                  <a:moveTo>
                    <a:pt x="1513378" y="916679"/>
                  </a:moveTo>
                  <a:lnTo>
                    <a:pt x="0" y="916679"/>
                  </a:lnTo>
                  <a:lnTo>
                    <a:pt x="0" y="0"/>
                  </a:lnTo>
                  <a:lnTo>
                    <a:pt x="1513378" y="0"/>
                  </a:lnTo>
                  <a:lnTo>
                    <a:pt x="1740806" y="458339"/>
                  </a:lnTo>
                  <a:lnTo>
                    <a:pt x="1513378" y="916679"/>
                  </a:lnTo>
                  <a:close/>
                </a:path>
              </a:pathLst>
            </a:custGeom>
            <a:solidFill>
              <a:srgbClr val="2B91D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925D0F9-4877-F551-96A8-BD623F9227A9}"/>
                </a:ext>
              </a:extLst>
            </p:cNvPr>
            <p:cNvSpPr/>
            <p:nvPr/>
          </p:nvSpPr>
          <p:spPr>
            <a:xfrm>
              <a:off x="1257754" y="3634961"/>
              <a:ext cx="194565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200" dirty="0">
                  <a:cs typeface="Calibri" panose="020F0502020204030204" pitchFamily="34" charset="0"/>
                </a:rPr>
                <a:t>Démonstration</a:t>
              </a:r>
            </a:p>
          </p:txBody>
        </p:sp>
      </p:grpSp>
      <p:grpSp>
        <p:nvGrpSpPr>
          <p:cNvPr id="2" name="Groupe 1"/>
          <p:cNvGrpSpPr/>
          <p:nvPr/>
        </p:nvGrpSpPr>
        <p:grpSpPr>
          <a:xfrm>
            <a:off x="309477" y="2062953"/>
            <a:ext cx="3826934" cy="458470"/>
            <a:chOff x="309477" y="2062953"/>
            <a:chExt cx="3826934" cy="458470"/>
          </a:xfrm>
        </p:grpSpPr>
        <p:sp>
          <p:nvSpPr>
            <p:cNvPr id="22" name="Google Shape;538;p51">
              <a:extLst>
                <a:ext uri="{FF2B5EF4-FFF2-40B4-BE49-F238E27FC236}">
                  <a16:creationId xmlns:a16="http://schemas.microsoft.com/office/drawing/2014/main" id="{1C6FDB70-6651-87F8-F837-5E87B4424E0D}"/>
                </a:ext>
              </a:extLst>
            </p:cNvPr>
            <p:cNvSpPr/>
            <p:nvPr/>
          </p:nvSpPr>
          <p:spPr>
            <a:xfrm>
              <a:off x="309477" y="2062953"/>
              <a:ext cx="870585" cy="458470"/>
            </a:xfrm>
            <a:custGeom>
              <a:avLst/>
              <a:gdLst/>
              <a:ahLst/>
              <a:cxnLst/>
              <a:rect l="l" t="t" r="r" b="b"/>
              <a:pathLst>
                <a:path w="1741170" h="916939" extrusionOk="0">
                  <a:moveTo>
                    <a:pt x="1513378" y="916679"/>
                  </a:moveTo>
                  <a:lnTo>
                    <a:pt x="0" y="916679"/>
                  </a:lnTo>
                  <a:lnTo>
                    <a:pt x="0" y="0"/>
                  </a:lnTo>
                  <a:lnTo>
                    <a:pt x="1513378" y="0"/>
                  </a:lnTo>
                  <a:lnTo>
                    <a:pt x="1740806" y="458339"/>
                  </a:lnTo>
                  <a:lnTo>
                    <a:pt x="1513378" y="916679"/>
                  </a:lnTo>
                  <a:close/>
                </a:path>
              </a:pathLst>
            </a:custGeom>
            <a:solidFill>
              <a:srgbClr val="86E9E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F2A2589-F26A-A8FB-6226-C7FFD79F73B1}"/>
                </a:ext>
              </a:extLst>
            </p:cNvPr>
            <p:cNvSpPr/>
            <p:nvPr/>
          </p:nvSpPr>
          <p:spPr>
            <a:xfrm>
              <a:off x="1252019" y="2149348"/>
              <a:ext cx="288439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200" dirty="0">
                  <a:latin typeface="+mn-lt"/>
                  <a:cs typeface="Calibri" panose="020F0502020204030204" pitchFamily="34" charset="0"/>
                </a:rPr>
                <a:t>Architecture Technique</a:t>
              </a:r>
            </a:p>
          </p:txBody>
        </p:sp>
      </p:grpSp>
      <p:sp>
        <p:nvSpPr>
          <p:cNvPr id="20" name="TextBox 7"/>
          <p:cNvSpPr txBox="1"/>
          <p:nvPr/>
        </p:nvSpPr>
        <p:spPr>
          <a:xfrm>
            <a:off x="426598" y="2815087"/>
            <a:ext cx="483398" cy="429054"/>
          </a:xfrm>
          <a:prstGeom prst="rect">
            <a:avLst/>
          </a:prstGeom>
        </p:spPr>
        <p:txBody>
          <a:bodyPr lIns="25400" tIns="25400" rIns="25400" bIns="25400" rtlCol="0" anchor="ctr"/>
          <a:lstStyle/>
          <a:p>
            <a:pPr algn="ctr">
              <a:lnSpc>
                <a:spcPts val="1875"/>
              </a:lnSpc>
            </a:pPr>
            <a:r>
              <a:rPr lang="en-US" dirty="0">
                <a:solidFill>
                  <a:schemeClr val="bg1"/>
                </a:solidFill>
                <a:latin typeface="Aileron Bold"/>
              </a:rPr>
              <a:t>02</a:t>
            </a:r>
          </a:p>
        </p:txBody>
      </p:sp>
      <p:sp>
        <p:nvSpPr>
          <p:cNvPr id="23" name="TextBox 7"/>
          <p:cNvSpPr txBox="1"/>
          <p:nvPr/>
        </p:nvSpPr>
        <p:spPr>
          <a:xfrm>
            <a:off x="426598" y="2092217"/>
            <a:ext cx="459014" cy="391260"/>
          </a:xfrm>
          <a:prstGeom prst="rect">
            <a:avLst/>
          </a:prstGeom>
        </p:spPr>
        <p:txBody>
          <a:bodyPr lIns="25400" tIns="25400" rIns="25400" bIns="25400" rtlCol="0" anchor="ctr"/>
          <a:lstStyle/>
          <a:p>
            <a:pPr algn="ctr">
              <a:lnSpc>
                <a:spcPts val="1875"/>
              </a:lnSpc>
            </a:pPr>
            <a:r>
              <a:rPr lang="en-US" dirty="0">
                <a:solidFill>
                  <a:schemeClr val="bg1"/>
                </a:solidFill>
                <a:latin typeface="Aileron Bold"/>
              </a:rPr>
              <a:t>01</a:t>
            </a:r>
          </a:p>
        </p:txBody>
      </p:sp>
      <p:sp>
        <p:nvSpPr>
          <p:cNvPr id="25" name="TextBox 7"/>
          <p:cNvSpPr txBox="1"/>
          <p:nvPr/>
        </p:nvSpPr>
        <p:spPr>
          <a:xfrm>
            <a:off x="478686" y="3573156"/>
            <a:ext cx="483398" cy="429054"/>
          </a:xfrm>
          <a:prstGeom prst="rect">
            <a:avLst/>
          </a:prstGeom>
        </p:spPr>
        <p:txBody>
          <a:bodyPr lIns="25400" tIns="25400" rIns="25400" bIns="25400" rtlCol="0" anchor="ctr"/>
          <a:lstStyle/>
          <a:p>
            <a:pPr algn="ctr">
              <a:lnSpc>
                <a:spcPts val="1875"/>
              </a:lnSpc>
            </a:pPr>
            <a:r>
              <a:rPr lang="en-US" dirty="0">
                <a:solidFill>
                  <a:schemeClr val="bg1"/>
                </a:solidFill>
                <a:latin typeface="Aileron Bold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29847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232;p39">
            <a:extLst>
              <a:ext uri="{FF2B5EF4-FFF2-40B4-BE49-F238E27FC236}">
                <a16:creationId xmlns:a16="http://schemas.microsoft.com/office/drawing/2014/main" id="{A424D565-4238-DF46-EA8E-4B5D06FED785}"/>
              </a:ext>
            </a:extLst>
          </p:cNvPr>
          <p:cNvSpPr/>
          <p:nvPr/>
        </p:nvSpPr>
        <p:spPr>
          <a:xfrm>
            <a:off x="6740126" y="-763"/>
            <a:ext cx="2297316" cy="495935"/>
          </a:xfrm>
          <a:custGeom>
            <a:avLst/>
            <a:gdLst/>
            <a:ahLst/>
            <a:cxnLst/>
            <a:rect l="l" t="t" r="r" b="b"/>
            <a:pathLst>
              <a:path w="5179059" h="991869" extrusionOk="0">
                <a:moveTo>
                  <a:pt x="4685267" y="991730"/>
                </a:moveTo>
                <a:lnTo>
                  <a:pt x="494732" y="986076"/>
                </a:lnTo>
                <a:lnTo>
                  <a:pt x="447050" y="983821"/>
                </a:lnTo>
                <a:lnTo>
                  <a:pt x="400658" y="977194"/>
                </a:lnTo>
                <a:lnTo>
                  <a:pt x="355762" y="966401"/>
                </a:lnTo>
                <a:lnTo>
                  <a:pt x="312570" y="951646"/>
                </a:lnTo>
                <a:lnTo>
                  <a:pt x="271287" y="933137"/>
                </a:lnTo>
                <a:lnTo>
                  <a:pt x="232121" y="911079"/>
                </a:lnTo>
                <a:lnTo>
                  <a:pt x="195276" y="885677"/>
                </a:lnTo>
                <a:lnTo>
                  <a:pt x="160961" y="857137"/>
                </a:lnTo>
                <a:lnTo>
                  <a:pt x="129382" y="825666"/>
                </a:lnTo>
                <a:lnTo>
                  <a:pt x="100744" y="791468"/>
                </a:lnTo>
                <a:lnTo>
                  <a:pt x="75255" y="754750"/>
                </a:lnTo>
                <a:lnTo>
                  <a:pt x="53120" y="715717"/>
                </a:lnTo>
                <a:lnTo>
                  <a:pt x="34547" y="674576"/>
                </a:lnTo>
                <a:lnTo>
                  <a:pt x="19742" y="631532"/>
                </a:lnTo>
                <a:lnTo>
                  <a:pt x="8912" y="586790"/>
                </a:lnTo>
                <a:lnTo>
                  <a:pt x="2262" y="540557"/>
                </a:lnTo>
                <a:lnTo>
                  <a:pt x="0" y="493038"/>
                </a:lnTo>
                <a:lnTo>
                  <a:pt x="2262" y="445519"/>
                </a:lnTo>
                <a:lnTo>
                  <a:pt x="8912" y="399286"/>
                </a:lnTo>
                <a:lnTo>
                  <a:pt x="19742" y="354544"/>
                </a:lnTo>
                <a:lnTo>
                  <a:pt x="34547" y="311500"/>
                </a:lnTo>
                <a:lnTo>
                  <a:pt x="53120" y="270358"/>
                </a:lnTo>
                <a:lnTo>
                  <a:pt x="75255" y="231326"/>
                </a:lnTo>
                <a:lnTo>
                  <a:pt x="100744" y="194608"/>
                </a:lnTo>
                <a:lnTo>
                  <a:pt x="129382" y="160410"/>
                </a:lnTo>
                <a:lnTo>
                  <a:pt x="160961" y="128939"/>
                </a:lnTo>
                <a:lnTo>
                  <a:pt x="195276" y="100399"/>
                </a:lnTo>
                <a:lnTo>
                  <a:pt x="232121" y="74997"/>
                </a:lnTo>
                <a:lnTo>
                  <a:pt x="271287" y="52938"/>
                </a:lnTo>
                <a:lnTo>
                  <a:pt x="312570" y="34429"/>
                </a:lnTo>
                <a:lnTo>
                  <a:pt x="355762" y="19675"/>
                </a:lnTo>
                <a:lnTo>
                  <a:pt x="400658" y="8881"/>
                </a:lnTo>
                <a:lnTo>
                  <a:pt x="447050" y="2254"/>
                </a:lnTo>
                <a:lnTo>
                  <a:pt x="494732" y="0"/>
                </a:lnTo>
                <a:lnTo>
                  <a:pt x="4685267" y="0"/>
                </a:lnTo>
                <a:lnTo>
                  <a:pt x="5178865" y="497561"/>
                </a:lnTo>
                <a:lnTo>
                  <a:pt x="4685267" y="991730"/>
                </a:lnTo>
                <a:close/>
              </a:path>
            </a:pathLst>
          </a:custGeom>
          <a:solidFill>
            <a:srgbClr val="86E9E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233;p39">
            <a:extLst>
              <a:ext uri="{FF2B5EF4-FFF2-40B4-BE49-F238E27FC236}">
                <a16:creationId xmlns:a16="http://schemas.microsoft.com/office/drawing/2014/main" id="{38354B51-5ACB-3426-722E-4DE093626A3E}"/>
              </a:ext>
            </a:extLst>
          </p:cNvPr>
          <p:cNvSpPr/>
          <p:nvPr/>
        </p:nvSpPr>
        <p:spPr>
          <a:xfrm>
            <a:off x="5350700" y="-612"/>
            <a:ext cx="2109434" cy="495935"/>
          </a:xfrm>
          <a:custGeom>
            <a:avLst/>
            <a:gdLst/>
            <a:ahLst/>
            <a:cxnLst/>
            <a:rect l="l" t="t" r="r" b="b"/>
            <a:pathLst>
              <a:path w="5179059" h="991869" extrusionOk="0">
                <a:moveTo>
                  <a:pt x="4685267" y="991730"/>
                </a:moveTo>
                <a:lnTo>
                  <a:pt x="494732" y="986076"/>
                </a:lnTo>
                <a:lnTo>
                  <a:pt x="447050" y="983821"/>
                </a:lnTo>
                <a:lnTo>
                  <a:pt x="400658" y="977194"/>
                </a:lnTo>
                <a:lnTo>
                  <a:pt x="355762" y="966401"/>
                </a:lnTo>
                <a:lnTo>
                  <a:pt x="312570" y="951646"/>
                </a:lnTo>
                <a:lnTo>
                  <a:pt x="271287" y="933137"/>
                </a:lnTo>
                <a:lnTo>
                  <a:pt x="232121" y="911079"/>
                </a:lnTo>
                <a:lnTo>
                  <a:pt x="195276" y="885677"/>
                </a:lnTo>
                <a:lnTo>
                  <a:pt x="160961" y="857137"/>
                </a:lnTo>
                <a:lnTo>
                  <a:pt x="129382" y="825666"/>
                </a:lnTo>
                <a:lnTo>
                  <a:pt x="100744" y="791468"/>
                </a:lnTo>
                <a:lnTo>
                  <a:pt x="75255" y="754750"/>
                </a:lnTo>
                <a:lnTo>
                  <a:pt x="53120" y="715717"/>
                </a:lnTo>
                <a:lnTo>
                  <a:pt x="34547" y="674576"/>
                </a:lnTo>
                <a:lnTo>
                  <a:pt x="19742" y="631532"/>
                </a:lnTo>
                <a:lnTo>
                  <a:pt x="8912" y="586790"/>
                </a:lnTo>
                <a:lnTo>
                  <a:pt x="2262" y="540557"/>
                </a:lnTo>
                <a:lnTo>
                  <a:pt x="0" y="493038"/>
                </a:lnTo>
                <a:lnTo>
                  <a:pt x="2262" y="445519"/>
                </a:lnTo>
                <a:lnTo>
                  <a:pt x="8912" y="399286"/>
                </a:lnTo>
                <a:lnTo>
                  <a:pt x="19742" y="354544"/>
                </a:lnTo>
                <a:lnTo>
                  <a:pt x="34547" y="311500"/>
                </a:lnTo>
                <a:lnTo>
                  <a:pt x="53120" y="270358"/>
                </a:lnTo>
                <a:lnTo>
                  <a:pt x="75255" y="231326"/>
                </a:lnTo>
                <a:lnTo>
                  <a:pt x="100744" y="194608"/>
                </a:lnTo>
                <a:lnTo>
                  <a:pt x="129382" y="160410"/>
                </a:lnTo>
                <a:lnTo>
                  <a:pt x="160961" y="128939"/>
                </a:lnTo>
                <a:lnTo>
                  <a:pt x="195276" y="100399"/>
                </a:lnTo>
                <a:lnTo>
                  <a:pt x="232121" y="74997"/>
                </a:lnTo>
                <a:lnTo>
                  <a:pt x="271287" y="52938"/>
                </a:lnTo>
                <a:lnTo>
                  <a:pt x="312570" y="34429"/>
                </a:lnTo>
                <a:lnTo>
                  <a:pt x="355762" y="19675"/>
                </a:lnTo>
                <a:lnTo>
                  <a:pt x="400658" y="8881"/>
                </a:lnTo>
                <a:lnTo>
                  <a:pt x="447050" y="2254"/>
                </a:lnTo>
                <a:lnTo>
                  <a:pt x="494732" y="0"/>
                </a:lnTo>
                <a:lnTo>
                  <a:pt x="4685267" y="0"/>
                </a:lnTo>
                <a:lnTo>
                  <a:pt x="5178865" y="497561"/>
                </a:lnTo>
                <a:lnTo>
                  <a:pt x="4685267" y="991730"/>
                </a:lnTo>
                <a:close/>
              </a:path>
            </a:pathLst>
          </a:custGeom>
          <a:solidFill>
            <a:srgbClr val="3DD9D8"/>
          </a:solidFill>
          <a:ln>
            <a:solidFill>
              <a:srgbClr val="26C4C0"/>
            </a:solidFill>
          </a:ln>
          <a:effectLst>
            <a:glow rad="228600">
              <a:srgbClr val="26C4C0">
                <a:alpha val="40000"/>
              </a:srgbClr>
            </a:glo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sz="800" b="1" i="0" u="none" strike="noStrike" cap="none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9" name="Google Shape;234;p39">
            <a:extLst>
              <a:ext uri="{FF2B5EF4-FFF2-40B4-BE49-F238E27FC236}">
                <a16:creationId xmlns:a16="http://schemas.microsoft.com/office/drawing/2014/main" id="{D7042C64-D162-0461-2E6B-86549D005EAD}"/>
              </a:ext>
            </a:extLst>
          </p:cNvPr>
          <p:cNvSpPr/>
          <p:nvPr/>
        </p:nvSpPr>
        <p:spPr>
          <a:xfrm>
            <a:off x="3423342" y="-1"/>
            <a:ext cx="2297316" cy="487553"/>
          </a:xfrm>
          <a:custGeom>
            <a:avLst/>
            <a:gdLst/>
            <a:ahLst/>
            <a:cxnLst/>
            <a:rect l="l" t="t" r="r" b="b"/>
            <a:pathLst>
              <a:path w="5179059" h="991869" extrusionOk="0">
                <a:moveTo>
                  <a:pt x="4685267" y="991730"/>
                </a:moveTo>
                <a:lnTo>
                  <a:pt x="494732" y="986076"/>
                </a:lnTo>
                <a:lnTo>
                  <a:pt x="447050" y="983821"/>
                </a:lnTo>
                <a:lnTo>
                  <a:pt x="400658" y="977194"/>
                </a:lnTo>
                <a:lnTo>
                  <a:pt x="355762" y="966401"/>
                </a:lnTo>
                <a:lnTo>
                  <a:pt x="312570" y="951646"/>
                </a:lnTo>
                <a:lnTo>
                  <a:pt x="271287" y="933137"/>
                </a:lnTo>
                <a:lnTo>
                  <a:pt x="232121" y="911079"/>
                </a:lnTo>
                <a:lnTo>
                  <a:pt x="195276" y="885677"/>
                </a:lnTo>
                <a:lnTo>
                  <a:pt x="160961" y="857137"/>
                </a:lnTo>
                <a:lnTo>
                  <a:pt x="129382" y="825666"/>
                </a:lnTo>
                <a:lnTo>
                  <a:pt x="100744" y="791468"/>
                </a:lnTo>
                <a:lnTo>
                  <a:pt x="75255" y="754750"/>
                </a:lnTo>
                <a:lnTo>
                  <a:pt x="53120" y="715717"/>
                </a:lnTo>
                <a:lnTo>
                  <a:pt x="34547" y="674576"/>
                </a:lnTo>
                <a:lnTo>
                  <a:pt x="19742" y="631532"/>
                </a:lnTo>
                <a:lnTo>
                  <a:pt x="8912" y="586790"/>
                </a:lnTo>
                <a:lnTo>
                  <a:pt x="2262" y="540557"/>
                </a:lnTo>
                <a:lnTo>
                  <a:pt x="0" y="493038"/>
                </a:lnTo>
                <a:lnTo>
                  <a:pt x="2262" y="445519"/>
                </a:lnTo>
                <a:lnTo>
                  <a:pt x="8912" y="399286"/>
                </a:lnTo>
                <a:lnTo>
                  <a:pt x="19742" y="354544"/>
                </a:lnTo>
                <a:lnTo>
                  <a:pt x="34547" y="311500"/>
                </a:lnTo>
                <a:lnTo>
                  <a:pt x="53120" y="270358"/>
                </a:lnTo>
                <a:lnTo>
                  <a:pt x="75255" y="231326"/>
                </a:lnTo>
                <a:lnTo>
                  <a:pt x="100744" y="194608"/>
                </a:lnTo>
                <a:lnTo>
                  <a:pt x="129382" y="160410"/>
                </a:lnTo>
                <a:lnTo>
                  <a:pt x="160961" y="128939"/>
                </a:lnTo>
                <a:lnTo>
                  <a:pt x="195276" y="100399"/>
                </a:lnTo>
                <a:lnTo>
                  <a:pt x="232121" y="74997"/>
                </a:lnTo>
                <a:lnTo>
                  <a:pt x="271287" y="52938"/>
                </a:lnTo>
                <a:lnTo>
                  <a:pt x="312570" y="34429"/>
                </a:lnTo>
                <a:lnTo>
                  <a:pt x="355762" y="19675"/>
                </a:lnTo>
                <a:lnTo>
                  <a:pt x="400658" y="8881"/>
                </a:lnTo>
                <a:lnTo>
                  <a:pt x="447050" y="2254"/>
                </a:lnTo>
                <a:lnTo>
                  <a:pt x="494732" y="0"/>
                </a:lnTo>
                <a:lnTo>
                  <a:pt x="4685267" y="0"/>
                </a:lnTo>
                <a:lnTo>
                  <a:pt x="5178865" y="497561"/>
                </a:lnTo>
                <a:lnTo>
                  <a:pt x="4685267" y="991730"/>
                </a:lnTo>
                <a:close/>
              </a:path>
            </a:pathLst>
          </a:custGeom>
          <a:solidFill>
            <a:srgbClr val="37C8EF"/>
          </a:solidFill>
          <a:ln>
            <a:noFill/>
          </a:ln>
          <a:effectLst/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253;p40">
            <a:extLst>
              <a:ext uri="{FF2B5EF4-FFF2-40B4-BE49-F238E27FC236}">
                <a16:creationId xmlns:a16="http://schemas.microsoft.com/office/drawing/2014/main" id="{E2B415DB-AE33-741C-BE46-875BCF26B56C}"/>
              </a:ext>
            </a:extLst>
          </p:cNvPr>
          <p:cNvSpPr/>
          <p:nvPr/>
        </p:nvSpPr>
        <p:spPr>
          <a:xfrm>
            <a:off x="1530679" y="-8382"/>
            <a:ext cx="2423098" cy="495935"/>
          </a:xfrm>
          <a:custGeom>
            <a:avLst/>
            <a:gdLst/>
            <a:ahLst/>
            <a:cxnLst/>
            <a:rect l="l" t="t" r="r" b="b"/>
            <a:pathLst>
              <a:path w="5179059" h="991869" extrusionOk="0">
                <a:moveTo>
                  <a:pt x="4685267" y="991730"/>
                </a:moveTo>
                <a:lnTo>
                  <a:pt x="494732" y="986076"/>
                </a:lnTo>
                <a:lnTo>
                  <a:pt x="447050" y="983821"/>
                </a:lnTo>
                <a:lnTo>
                  <a:pt x="400658" y="977194"/>
                </a:lnTo>
                <a:lnTo>
                  <a:pt x="355762" y="966401"/>
                </a:lnTo>
                <a:lnTo>
                  <a:pt x="312570" y="951646"/>
                </a:lnTo>
                <a:lnTo>
                  <a:pt x="271287" y="933137"/>
                </a:lnTo>
                <a:lnTo>
                  <a:pt x="232121" y="911079"/>
                </a:lnTo>
                <a:lnTo>
                  <a:pt x="195276" y="885677"/>
                </a:lnTo>
                <a:lnTo>
                  <a:pt x="160961" y="857137"/>
                </a:lnTo>
                <a:lnTo>
                  <a:pt x="129382" y="825666"/>
                </a:lnTo>
                <a:lnTo>
                  <a:pt x="100744" y="791468"/>
                </a:lnTo>
                <a:lnTo>
                  <a:pt x="75255" y="754750"/>
                </a:lnTo>
                <a:lnTo>
                  <a:pt x="53120" y="715717"/>
                </a:lnTo>
                <a:lnTo>
                  <a:pt x="34547" y="674576"/>
                </a:lnTo>
                <a:lnTo>
                  <a:pt x="19742" y="631532"/>
                </a:lnTo>
                <a:lnTo>
                  <a:pt x="8912" y="586790"/>
                </a:lnTo>
                <a:lnTo>
                  <a:pt x="2262" y="540557"/>
                </a:lnTo>
                <a:lnTo>
                  <a:pt x="0" y="493038"/>
                </a:lnTo>
                <a:lnTo>
                  <a:pt x="2262" y="445519"/>
                </a:lnTo>
                <a:lnTo>
                  <a:pt x="8912" y="399286"/>
                </a:lnTo>
                <a:lnTo>
                  <a:pt x="19742" y="354544"/>
                </a:lnTo>
                <a:lnTo>
                  <a:pt x="34547" y="311500"/>
                </a:lnTo>
                <a:lnTo>
                  <a:pt x="53120" y="270358"/>
                </a:lnTo>
                <a:lnTo>
                  <a:pt x="75255" y="231326"/>
                </a:lnTo>
                <a:lnTo>
                  <a:pt x="100744" y="194608"/>
                </a:lnTo>
                <a:lnTo>
                  <a:pt x="129382" y="160410"/>
                </a:lnTo>
                <a:lnTo>
                  <a:pt x="160961" y="128939"/>
                </a:lnTo>
                <a:lnTo>
                  <a:pt x="195276" y="100399"/>
                </a:lnTo>
                <a:lnTo>
                  <a:pt x="232121" y="74997"/>
                </a:lnTo>
                <a:lnTo>
                  <a:pt x="271287" y="52938"/>
                </a:lnTo>
                <a:lnTo>
                  <a:pt x="312570" y="34429"/>
                </a:lnTo>
                <a:lnTo>
                  <a:pt x="355762" y="19675"/>
                </a:lnTo>
                <a:lnTo>
                  <a:pt x="400658" y="8881"/>
                </a:lnTo>
                <a:lnTo>
                  <a:pt x="447050" y="2254"/>
                </a:lnTo>
                <a:lnTo>
                  <a:pt x="494732" y="0"/>
                </a:lnTo>
                <a:lnTo>
                  <a:pt x="4685267" y="0"/>
                </a:lnTo>
                <a:lnTo>
                  <a:pt x="5178865" y="497561"/>
                </a:lnTo>
                <a:lnTo>
                  <a:pt x="4685267" y="991730"/>
                </a:lnTo>
                <a:close/>
              </a:path>
            </a:pathLst>
          </a:custGeom>
          <a:solidFill>
            <a:srgbClr val="2B91D5"/>
          </a:solidFill>
          <a:ln>
            <a:noFill/>
          </a:ln>
          <a:effectLst/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238;p39">
            <a:extLst>
              <a:ext uri="{FF2B5EF4-FFF2-40B4-BE49-F238E27FC236}">
                <a16:creationId xmlns:a16="http://schemas.microsoft.com/office/drawing/2014/main" id="{3275BD33-8831-F773-3817-1534DB1A4719}"/>
              </a:ext>
            </a:extLst>
          </p:cNvPr>
          <p:cNvSpPr txBox="1"/>
          <p:nvPr/>
        </p:nvSpPr>
        <p:spPr>
          <a:xfrm>
            <a:off x="1932454" y="-6928"/>
            <a:ext cx="161954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2 - Etude de l’existant</a:t>
            </a:r>
            <a:endParaRPr sz="1200" b="1" i="0" u="none" strike="noStrike" cap="none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3" name="Google Shape;239;p39">
            <a:extLst>
              <a:ext uri="{FF2B5EF4-FFF2-40B4-BE49-F238E27FC236}">
                <a16:creationId xmlns:a16="http://schemas.microsoft.com/office/drawing/2014/main" id="{76825021-4FF8-3ABA-6729-640876B32F2A}"/>
              </a:ext>
            </a:extLst>
          </p:cNvPr>
          <p:cNvSpPr txBox="1"/>
          <p:nvPr/>
        </p:nvSpPr>
        <p:spPr>
          <a:xfrm>
            <a:off x="3982644" y="87658"/>
            <a:ext cx="136805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3 - Conception</a:t>
            </a:r>
            <a:endParaRPr sz="1200" b="1" i="0" u="none" strike="noStrike" cap="none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4" name="Google Shape;240;p39">
            <a:extLst>
              <a:ext uri="{FF2B5EF4-FFF2-40B4-BE49-F238E27FC236}">
                <a16:creationId xmlns:a16="http://schemas.microsoft.com/office/drawing/2014/main" id="{0F14DB75-73C0-8A42-6911-ED845FDD4693}"/>
              </a:ext>
            </a:extLst>
          </p:cNvPr>
          <p:cNvSpPr txBox="1"/>
          <p:nvPr/>
        </p:nvSpPr>
        <p:spPr>
          <a:xfrm>
            <a:off x="5769272" y="99659"/>
            <a:ext cx="136805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4 - Réalisation</a:t>
            </a:r>
            <a:endParaRPr sz="1200" b="1" i="0" u="none" strike="noStrike" cap="none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5" name="Google Shape;241;p39">
            <a:extLst>
              <a:ext uri="{FF2B5EF4-FFF2-40B4-BE49-F238E27FC236}">
                <a16:creationId xmlns:a16="http://schemas.microsoft.com/office/drawing/2014/main" id="{0A3D5134-A446-0966-FEC9-963594DBFF53}"/>
              </a:ext>
            </a:extLst>
          </p:cNvPr>
          <p:cNvSpPr txBox="1"/>
          <p:nvPr/>
        </p:nvSpPr>
        <p:spPr>
          <a:xfrm>
            <a:off x="7375048" y="11178"/>
            <a:ext cx="145314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5 - Conclusion et perspectives</a:t>
            </a:r>
            <a:endParaRPr dirty="0"/>
          </a:p>
        </p:txBody>
      </p:sp>
      <p:sp>
        <p:nvSpPr>
          <p:cNvPr id="106" name="Google Shape;254;p40">
            <a:extLst>
              <a:ext uri="{FF2B5EF4-FFF2-40B4-BE49-F238E27FC236}">
                <a16:creationId xmlns:a16="http://schemas.microsoft.com/office/drawing/2014/main" id="{51CE1D69-09D2-11D3-3065-70E3C9DFB544}"/>
              </a:ext>
            </a:extLst>
          </p:cNvPr>
          <p:cNvSpPr/>
          <p:nvPr/>
        </p:nvSpPr>
        <p:spPr>
          <a:xfrm>
            <a:off x="4736" y="-9943"/>
            <a:ext cx="2036892" cy="488315"/>
          </a:xfrm>
          <a:custGeom>
            <a:avLst/>
            <a:gdLst/>
            <a:ahLst/>
            <a:cxnLst/>
            <a:rect l="l" t="t" r="r" b="b"/>
            <a:pathLst>
              <a:path w="5179059" h="991869" extrusionOk="0">
                <a:moveTo>
                  <a:pt x="4685267" y="991730"/>
                </a:moveTo>
                <a:lnTo>
                  <a:pt x="494732" y="986076"/>
                </a:lnTo>
                <a:lnTo>
                  <a:pt x="447050" y="983821"/>
                </a:lnTo>
                <a:lnTo>
                  <a:pt x="400658" y="977194"/>
                </a:lnTo>
                <a:lnTo>
                  <a:pt x="355762" y="966401"/>
                </a:lnTo>
                <a:lnTo>
                  <a:pt x="312570" y="951646"/>
                </a:lnTo>
                <a:lnTo>
                  <a:pt x="271287" y="933137"/>
                </a:lnTo>
                <a:lnTo>
                  <a:pt x="232121" y="911079"/>
                </a:lnTo>
                <a:lnTo>
                  <a:pt x="195276" y="885677"/>
                </a:lnTo>
                <a:lnTo>
                  <a:pt x="160961" y="857137"/>
                </a:lnTo>
                <a:lnTo>
                  <a:pt x="129382" y="825666"/>
                </a:lnTo>
                <a:lnTo>
                  <a:pt x="100744" y="791468"/>
                </a:lnTo>
                <a:lnTo>
                  <a:pt x="75255" y="754750"/>
                </a:lnTo>
                <a:lnTo>
                  <a:pt x="53120" y="715717"/>
                </a:lnTo>
                <a:lnTo>
                  <a:pt x="34547" y="674576"/>
                </a:lnTo>
                <a:lnTo>
                  <a:pt x="19742" y="631532"/>
                </a:lnTo>
                <a:lnTo>
                  <a:pt x="8912" y="586790"/>
                </a:lnTo>
                <a:lnTo>
                  <a:pt x="2262" y="540557"/>
                </a:lnTo>
                <a:lnTo>
                  <a:pt x="0" y="493038"/>
                </a:lnTo>
                <a:lnTo>
                  <a:pt x="2262" y="445519"/>
                </a:lnTo>
                <a:lnTo>
                  <a:pt x="8912" y="399286"/>
                </a:lnTo>
                <a:lnTo>
                  <a:pt x="19742" y="354544"/>
                </a:lnTo>
                <a:lnTo>
                  <a:pt x="34547" y="311500"/>
                </a:lnTo>
                <a:lnTo>
                  <a:pt x="53120" y="270358"/>
                </a:lnTo>
                <a:lnTo>
                  <a:pt x="75255" y="231326"/>
                </a:lnTo>
                <a:lnTo>
                  <a:pt x="100744" y="194608"/>
                </a:lnTo>
                <a:lnTo>
                  <a:pt x="129382" y="160410"/>
                </a:lnTo>
                <a:lnTo>
                  <a:pt x="160961" y="128939"/>
                </a:lnTo>
                <a:lnTo>
                  <a:pt x="195276" y="100399"/>
                </a:lnTo>
                <a:lnTo>
                  <a:pt x="232121" y="74997"/>
                </a:lnTo>
                <a:lnTo>
                  <a:pt x="271287" y="52938"/>
                </a:lnTo>
                <a:lnTo>
                  <a:pt x="312570" y="34429"/>
                </a:lnTo>
                <a:lnTo>
                  <a:pt x="355762" y="19675"/>
                </a:lnTo>
                <a:lnTo>
                  <a:pt x="400658" y="8881"/>
                </a:lnTo>
                <a:lnTo>
                  <a:pt x="447050" y="2254"/>
                </a:lnTo>
                <a:lnTo>
                  <a:pt x="494732" y="0"/>
                </a:lnTo>
                <a:lnTo>
                  <a:pt x="4685267" y="0"/>
                </a:lnTo>
                <a:lnTo>
                  <a:pt x="5178865" y="497561"/>
                </a:lnTo>
                <a:lnTo>
                  <a:pt x="4685267" y="991730"/>
                </a:lnTo>
                <a:close/>
              </a:path>
            </a:pathLst>
          </a:custGeom>
          <a:solidFill>
            <a:srgbClr val="12538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238;p39">
            <a:extLst>
              <a:ext uri="{FF2B5EF4-FFF2-40B4-BE49-F238E27FC236}">
                <a16:creationId xmlns:a16="http://schemas.microsoft.com/office/drawing/2014/main" id="{3275BD33-8831-F773-3817-1534DB1A4719}"/>
              </a:ext>
            </a:extLst>
          </p:cNvPr>
          <p:cNvSpPr txBox="1"/>
          <p:nvPr/>
        </p:nvSpPr>
        <p:spPr>
          <a:xfrm>
            <a:off x="83978" y="-8382"/>
            <a:ext cx="161954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lvl="0" algn="ctr"/>
            <a:r>
              <a:rPr lang="fr-FR" sz="1200" b="1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1 - Contexte général du projet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8304-E90C-4A70-9A96-5560FBD5F813}" type="slidenum">
              <a:rPr lang="fr-FR" smtClean="0"/>
              <a:t>18</a:t>
            </a:fld>
            <a:endParaRPr lang="fr-FR"/>
          </a:p>
        </p:txBody>
      </p:sp>
      <p:grpSp>
        <p:nvGrpSpPr>
          <p:cNvPr id="17" name="Groupe 16"/>
          <p:cNvGrpSpPr/>
          <p:nvPr/>
        </p:nvGrpSpPr>
        <p:grpSpPr>
          <a:xfrm>
            <a:off x="101633" y="508707"/>
            <a:ext cx="2715311" cy="703104"/>
            <a:chOff x="101633" y="508707"/>
            <a:chExt cx="2715311" cy="703104"/>
          </a:xfrm>
        </p:grpSpPr>
        <p:grpSp>
          <p:nvGrpSpPr>
            <p:cNvPr id="18" name="Groupe 17"/>
            <p:cNvGrpSpPr/>
            <p:nvPr/>
          </p:nvGrpSpPr>
          <p:grpSpPr>
            <a:xfrm>
              <a:off x="101633" y="508707"/>
              <a:ext cx="2715311" cy="703104"/>
              <a:chOff x="861920" y="625454"/>
              <a:chExt cx="2400317" cy="1436774"/>
            </a:xfrm>
          </p:grpSpPr>
          <p:sp>
            <p:nvSpPr>
              <p:cNvPr id="22" name="Freeform 9"/>
              <p:cNvSpPr>
                <a:spLocks/>
              </p:cNvSpPr>
              <p:nvPr/>
            </p:nvSpPr>
            <p:spPr bwMode="gray">
              <a:xfrm>
                <a:off x="2983845" y="625454"/>
                <a:ext cx="278392" cy="1411764"/>
              </a:xfrm>
              <a:custGeom>
                <a:avLst/>
                <a:gdLst>
                  <a:gd name="T0" fmla="*/ 2147483647 w 132"/>
                  <a:gd name="T1" fmla="*/ 2147483647 h 378"/>
                  <a:gd name="T2" fmla="*/ 2147483647 w 132"/>
                  <a:gd name="T3" fmla="*/ 2147483647 h 378"/>
                  <a:gd name="T4" fmla="*/ 0 w 132"/>
                  <a:gd name="T5" fmla="*/ 0 h 378"/>
                  <a:gd name="T6" fmla="*/ 0 w 132"/>
                  <a:gd name="T7" fmla="*/ 2147483647 h 378"/>
                  <a:gd name="T8" fmla="*/ 2147483647 w 132"/>
                  <a:gd name="T9" fmla="*/ 2147483647 h 378"/>
                  <a:gd name="T10" fmla="*/ 2147483647 w 132"/>
                  <a:gd name="T11" fmla="*/ 2147483647 h 378"/>
                  <a:gd name="T12" fmla="*/ 2147483647 w 132"/>
                  <a:gd name="T13" fmla="*/ 2147483647 h 3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2"/>
                  <a:gd name="T22" fmla="*/ 0 h 378"/>
                  <a:gd name="T23" fmla="*/ 132 w 132"/>
                  <a:gd name="T24" fmla="*/ 378 h 3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2" h="378">
                    <a:moveTo>
                      <a:pt x="132" y="378"/>
                    </a:moveTo>
                    <a:cubicBezTo>
                      <a:pt x="132" y="134"/>
                      <a:pt x="132" y="134"/>
                      <a:pt x="132" y="134"/>
                    </a:cubicBezTo>
                    <a:cubicBezTo>
                      <a:pt x="131" y="61"/>
                      <a:pt x="73" y="1"/>
                      <a:pt x="0" y="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43" y="61"/>
                      <a:pt x="73" y="91"/>
                      <a:pt x="74" y="133"/>
                    </a:cubicBezTo>
                    <a:cubicBezTo>
                      <a:pt x="74" y="378"/>
                      <a:pt x="74" y="378"/>
                      <a:pt x="74" y="378"/>
                    </a:cubicBezTo>
                    <a:cubicBezTo>
                      <a:pt x="132" y="378"/>
                      <a:pt x="132" y="378"/>
                      <a:pt x="132" y="378"/>
                    </a:cubicBezTo>
                    <a:close/>
                  </a:path>
                </a:pathLst>
              </a:custGeom>
              <a:solidFill>
                <a:srgbClr val="12538A"/>
              </a:solidFill>
              <a:ln>
                <a:noFill/>
              </a:ln>
            </p:spPr>
            <p:txBody>
              <a:bodyPr/>
              <a:lstStyle/>
              <a:p>
                <a:endParaRPr lang="fr-FR" sz="1200" dirty="0">
                  <a:solidFill>
                    <a:srgbClr val="262626"/>
                  </a:solidFill>
                </a:endParaRPr>
              </a:p>
            </p:txBody>
          </p:sp>
          <p:sp>
            <p:nvSpPr>
              <p:cNvPr id="23" name="Freeform 5"/>
              <p:cNvSpPr>
                <a:spLocks/>
              </p:cNvSpPr>
              <p:nvPr/>
            </p:nvSpPr>
            <p:spPr bwMode="gray">
              <a:xfrm>
                <a:off x="861920" y="664156"/>
                <a:ext cx="287634" cy="1398072"/>
              </a:xfrm>
              <a:custGeom>
                <a:avLst/>
                <a:gdLst>
                  <a:gd name="T0" fmla="*/ 0 w 132"/>
                  <a:gd name="T1" fmla="*/ 0 h 378"/>
                  <a:gd name="T2" fmla="*/ 0 w 132"/>
                  <a:gd name="T3" fmla="*/ 2147483647 h 378"/>
                  <a:gd name="T4" fmla="*/ 2147483647 w 132"/>
                  <a:gd name="T5" fmla="*/ 2147483647 h 378"/>
                  <a:gd name="T6" fmla="*/ 2147483647 w 132"/>
                  <a:gd name="T7" fmla="*/ 2147483647 h 378"/>
                  <a:gd name="T8" fmla="*/ 2147483647 w 132"/>
                  <a:gd name="T9" fmla="*/ 2147483647 h 378"/>
                  <a:gd name="T10" fmla="*/ 2147483647 w 132"/>
                  <a:gd name="T11" fmla="*/ 0 h 378"/>
                  <a:gd name="T12" fmla="*/ 0 w 132"/>
                  <a:gd name="T13" fmla="*/ 0 h 3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2"/>
                  <a:gd name="T22" fmla="*/ 0 h 378"/>
                  <a:gd name="T23" fmla="*/ 132 w 132"/>
                  <a:gd name="T24" fmla="*/ 378 h 3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2" h="378">
                    <a:moveTo>
                      <a:pt x="0" y="0"/>
                    </a:moveTo>
                    <a:cubicBezTo>
                      <a:pt x="0" y="243"/>
                      <a:pt x="0" y="243"/>
                      <a:pt x="0" y="243"/>
                    </a:cubicBezTo>
                    <a:cubicBezTo>
                      <a:pt x="0" y="316"/>
                      <a:pt x="59" y="376"/>
                      <a:pt x="132" y="378"/>
                    </a:cubicBezTo>
                    <a:cubicBezTo>
                      <a:pt x="132" y="322"/>
                      <a:pt x="132" y="322"/>
                      <a:pt x="132" y="322"/>
                    </a:cubicBezTo>
                    <a:cubicBezTo>
                      <a:pt x="88" y="317"/>
                      <a:pt x="58" y="286"/>
                      <a:pt x="58" y="244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12538A"/>
              </a:solidFill>
              <a:ln>
                <a:noFill/>
              </a:ln>
            </p:spPr>
            <p:txBody>
              <a:bodyPr/>
              <a:lstStyle/>
              <a:p>
                <a:endParaRPr lang="fr-FR" sz="1200" dirty="0">
                  <a:solidFill>
                    <a:srgbClr val="262626"/>
                  </a:solidFill>
                </a:endParaRPr>
              </a:p>
            </p:txBody>
          </p:sp>
        </p:grpSp>
        <p:sp>
          <p:nvSpPr>
            <p:cNvPr id="21" name="ZoneTexte 20"/>
            <p:cNvSpPr txBox="1"/>
            <p:nvPr/>
          </p:nvSpPr>
          <p:spPr>
            <a:xfrm>
              <a:off x="166237" y="697921"/>
              <a:ext cx="248197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>
                  <a:solidFill>
                    <a:srgbClr val="2B91D5"/>
                  </a:solidFill>
                  <a:latin typeface="Times New Roman" pitchFamily="18" charset="0"/>
                  <a:cs typeface="Times New Roman" pitchFamily="18" charset="0"/>
                </a:rPr>
                <a:t>Outils utilisés</a:t>
              </a:r>
            </a:p>
          </p:txBody>
        </p:sp>
      </p:grpSp>
      <p:sp>
        <p:nvSpPr>
          <p:cNvPr id="28" name="Google Shape;820;p67"/>
          <p:cNvSpPr/>
          <p:nvPr/>
        </p:nvSpPr>
        <p:spPr>
          <a:xfrm>
            <a:off x="8121" y="1576094"/>
            <a:ext cx="2798203" cy="458470"/>
          </a:xfrm>
          <a:custGeom>
            <a:avLst/>
            <a:gdLst/>
            <a:ahLst/>
            <a:cxnLst/>
            <a:rect l="l" t="t" r="r" b="b"/>
            <a:pathLst>
              <a:path w="1741170" h="916939" extrusionOk="0">
                <a:moveTo>
                  <a:pt x="1513378" y="916679"/>
                </a:moveTo>
                <a:lnTo>
                  <a:pt x="0" y="916679"/>
                </a:lnTo>
                <a:lnTo>
                  <a:pt x="0" y="0"/>
                </a:lnTo>
                <a:lnTo>
                  <a:pt x="1513378" y="0"/>
                </a:lnTo>
                <a:lnTo>
                  <a:pt x="1740806" y="458339"/>
                </a:lnTo>
                <a:lnTo>
                  <a:pt x="1513378" y="916679"/>
                </a:lnTo>
                <a:close/>
              </a:path>
            </a:pathLst>
          </a:custGeom>
          <a:solidFill>
            <a:srgbClr val="3DD9D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821;p67"/>
          <p:cNvSpPr txBox="1"/>
          <p:nvPr/>
        </p:nvSpPr>
        <p:spPr>
          <a:xfrm>
            <a:off x="90067" y="1694401"/>
            <a:ext cx="2642819" cy="221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400" b="1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Environnements de travail</a:t>
            </a:r>
            <a:endParaRPr sz="1400" b="0" i="0" u="none" strike="noStrike" cap="none" dirty="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" name="Google Shape;822;p67"/>
          <p:cNvSpPr/>
          <p:nvPr/>
        </p:nvSpPr>
        <p:spPr>
          <a:xfrm>
            <a:off x="-17570" y="2903051"/>
            <a:ext cx="2798202" cy="458470"/>
          </a:xfrm>
          <a:custGeom>
            <a:avLst/>
            <a:gdLst/>
            <a:ahLst/>
            <a:cxnLst/>
            <a:rect l="l" t="t" r="r" b="b"/>
            <a:pathLst>
              <a:path w="1741170" h="916940" extrusionOk="0">
                <a:moveTo>
                  <a:pt x="1513378" y="916679"/>
                </a:moveTo>
                <a:lnTo>
                  <a:pt x="0" y="916679"/>
                </a:lnTo>
                <a:lnTo>
                  <a:pt x="0" y="0"/>
                </a:lnTo>
                <a:lnTo>
                  <a:pt x="1513378" y="0"/>
                </a:lnTo>
                <a:lnTo>
                  <a:pt x="1740806" y="458339"/>
                </a:lnTo>
                <a:lnTo>
                  <a:pt x="1513378" y="916679"/>
                </a:lnTo>
                <a:close/>
              </a:path>
            </a:pathLst>
          </a:custGeom>
          <a:solidFill>
            <a:srgbClr val="37C8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823;p67"/>
          <p:cNvSpPr txBox="1"/>
          <p:nvPr/>
        </p:nvSpPr>
        <p:spPr>
          <a:xfrm>
            <a:off x="-331661" y="3010939"/>
            <a:ext cx="1743139" cy="221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spAutoFit/>
          </a:bodyPr>
          <a:lstStyle/>
          <a:p>
            <a:pPr marL="269875"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400" b="1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Frameworks</a:t>
            </a:r>
            <a:endParaRPr sz="1400" b="0" i="0" u="none" strike="noStrike" cap="none" dirty="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-331661" y="4269716"/>
            <a:ext cx="3129863" cy="458470"/>
            <a:chOff x="-331662" y="3965464"/>
            <a:chExt cx="3129863" cy="458470"/>
          </a:xfrm>
        </p:grpSpPr>
        <p:sp>
          <p:nvSpPr>
            <p:cNvPr id="32" name="Google Shape;824;p67"/>
            <p:cNvSpPr/>
            <p:nvPr/>
          </p:nvSpPr>
          <p:spPr>
            <a:xfrm>
              <a:off x="-1" y="3965464"/>
              <a:ext cx="2798202" cy="458470"/>
            </a:xfrm>
            <a:custGeom>
              <a:avLst/>
              <a:gdLst/>
              <a:ahLst/>
              <a:cxnLst/>
              <a:rect l="l" t="t" r="r" b="b"/>
              <a:pathLst>
                <a:path w="1741170" h="916940" extrusionOk="0">
                  <a:moveTo>
                    <a:pt x="1513378" y="916679"/>
                  </a:moveTo>
                  <a:lnTo>
                    <a:pt x="0" y="916679"/>
                  </a:lnTo>
                  <a:lnTo>
                    <a:pt x="0" y="0"/>
                  </a:lnTo>
                  <a:lnTo>
                    <a:pt x="1513378" y="0"/>
                  </a:lnTo>
                  <a:lnTo>
                    <a:pt x="1740806" y="458339"/>
                  </a:lnTo>
                  <a:lnTo>
                    <a:pt x="1513378" y="916679"/>
                  </a:lnTo>
                  <a:close/>
                </a:path>
              </a:pathLst>
            </a:custGeom>
            <a:solidFill>
              <a:srgbClr val="2B91D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825;p67"/>
            <p:cNvSpPr txBox="1"/>
            <p:nvPr/>
          </p:nvSpPr>
          <p:spPr>
            <a:xfrm>
              <a:off x="-331662" y="4038559"/>
              <a:ext cx="1743139" cy="2218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6350" rIns="0" bIns="0" anchor="t" anchorCtr="0">
              <a:spAutoFit/>
            </a:bodyPr>
            <a:lstStyle/>
            <a:p>
              <a:pPr marL="1270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fr" sz="1400" b="1" i="0" u="none" strike="noStrike" cap="none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Langages</a:t>
              </a:r>
              <a:endParaRPr sz="1400" b="0" i="0" u="none" strike="noStrike" cap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" name="Groupe 4"/>
          <p:cNvGrpSpPr/>
          <p:nvPr/>
        </p:nvGrpSpPr>
        <p:grpSpPr>
          <a:xfrm>
            <a:off x="3881231" y="1553140"/>
            <a:ext cx="2043547" cy="515590"/>
            <a:chOff x="4137681" y="1518974"/>
            <a:chExt cx="2043547" cy="515590"/>
          </a:xfrm>
        </p:grpSpPr>
        <p:pic>
          <p:nvPicPr>
            <p:cNvPr id="51" name="Image 5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7150" y="1538629"/>
              <a:ext cx="574078" cy="495935"/>
            </a:xfrm>
            <a:prstGeom prst="rect">
              <a:avLst/>
            </a:prstGeom>
          </p:spPr>
        </p:pic>
        <p:pic>
          <p:nvPicPr>
            <p:cNvPr id="50" name="Image 49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7681" y="1518974"/>
              <a:ext cx="722167" cy="51559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34D249DE-3D2F-4951-A664-8A600B67A0F5}"/>
              </a:ext>
            </a:extLst>
          </p:cNvPr>
          <p:cNvGrpSpPr/>
          <p:nvPr/>
        </p:nvGrpSpPr>
        <p:grpSpPr>
          <a:xfrm>
            <a:off x="3552002" y="3850105"/>
            <a:ext cx="4343698" cy="1162828"/>
            <a:chOff x="3552002" y="3850105"/>
            <a:chExt cx="4343698" cy="1162828"/>
          </a:xfrm>
        </p:grpSpPr>
        <p:grpSp>
          <p:nvGrpSpPr>
            <p:cNvPr id="8" name="Groupe 7"/>
            <p:cNvGrpSpPr/>
            <p:nvPr/>
          </p:nvGrpSpPr>
          <p:grpSpPr>
            <a:xfrm>
              <a:off x="3552002" y="4017381"/>
              <a:ext cx="2994931" cy="789139"/>
              <a:chOff x="5459799" y="3075321"/>
              <a:chExt cx="2994931" cy="789139"/>
            </a:xfrm>
          </p:grpSpPr>
          <p:pic>
            <p:nvPicPr>
              <p:cNvPr id="45" name="Google Shape;837;p67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5459799" y="3216253"/>
                <a:ext cx="902791" cy="6482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7" name="Google Shape;839;p67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7557524" y="3075321"/>
                <a:ext cx="897206" cy="72650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" name="Google Shape;852;p67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6520273" y="3138120"/>
                <a:ext cx="846178" cy="65380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CB51FC03-9859-420F-BF08-37459AF86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732872" y="3850105"/>
              <a:ext cx="1162828" cy="1162828"/>
            </a:xfrm>
            <a:prstGeom prst="rect">
              <a:avLst/>
            </a:prstGeom>
          </p:spPr>
        </p:pic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27F0CA22-9FAA-4C32-A1B6-A1B985876E9D}"/>
              </a:ext>
            </a:extLst>
          </p:cNvPr>
          <p:cNvGrpSpPr/>
          <p:nvPr/>
        </p:nvGrpSpPr>
        <p:grpSpPr>
          <a:xfrm>
            <a:off x="3681881" y="2770912"/>
            <a:ext cx="2093209" cy="685219"/>
            <a:chOff x="3696422" y="2768557"/>
            <a:chExt cx="2093209" cy="685219"/>
          </a:xfrm>
        </p:grpSpPr>
        <p:pic>
          <p:nvPicPr>
            <p:cNvPr id="12" name="Image 11" descr="Une image contenant Police, Graphique, symbole, logo&#10;&#10;Description générée automatiquement">
              <a:extLst>
                <a:ext uri="{FF2B5EF4-FFF2-40B4-BE49-F238E27FC236}">
                  <a16:creationId xmlns:a16="http://schemas.microsoft.com/office/drawing/2014/main" id="{6D7DCD72-CF46-9A75-DC48-A78787FCC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696422" y="2768557"/>
              <a:ext cx="613950" cy="612428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71C20919-E8E8-4F8D-9F88-0ECFDD0E16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170741" y="2768557"/>
              <a:ext cx="618890" cy="685219"/>
            </a:xfrm>
            <a:prstGeom prst="rect">
              <a:avLst/>
            </a:prstGeom>
          </p:spPr>
        </p:pic>
      </p:grpSp>
      <p:pic>
        <p:nvPicPr>
          <p:cNvPr id="19" name="Image 18">
            <a:extLst>
              <a:ext uri="{FF2B5EF4-FFF2-40B4-BE49-F238E27FC236}">
                <a16:creationId xmlns:a16="http://schemas.microsoft.com/office/drawing/2014/main" id="{7C0E49BA-7C5D-429E-B578-3160E269044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8330" y="2533709"/>
            <a:ext cx="1398171" cy="139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01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9">
            <a:extLst>
              <a:ext uri="{FF2B5EF4-FFF2-40B4-BE49-F238E27FC236}">
                <a16:creationId xmlns:a16="http://schemas.microsoft.com/office/drawing/2014/main" id="{555AE49E-A3A5-2332-CD39-FD03C1C93ECD}"/>
              </a:ext>
            </a:extLst>
          </p:cNvPr>
          <p:cNvSpPr>
            <a:spLocks/>
          </p:cNvSpPr>
          <p:nvPr/>
        </p:nvSpPr>
        <p:spPr bwMode="gray">
          <a:xfrm>
            <a:off x="4653084" y="1234818"/>
            <a:ext cx="528320" cy="2058309"/>
          </a:xfrm>
          <a:custGeom>
            <a:avLst/>
            <a:gdLst>
              <a:gd name="T0" fmla="*/ 2147483647 w 132"/>
              <a:gd name="T1" fmla="*/ 2147483647 h 378"/>
              <a:gd name="T2" fmla="*/ 2147483647 w 132"/>
              <a:gd name="T3" fmla="*/ 2147483647 h 378"/>
              <a:gd name="T4" fmla="*/ 0 w 132"/>
              <a:gd name="T5" fmla="*/ 0 h 378"/>
              <a:gd name="T6" fmla="*/ 0 w 132"/>
              <a:gd name="T7" fmla="*/ 2147483647 h 378"/>
              <a:gd name="T8" fmla="*/ 2147483647 w 132"/>
              <a:gd name="T9" fmla="*/ 2147483647 h 378"/>
              <a:gd name="T10" fmla="*/ 2147483647 w 132"/>
              <a:gd name="T11" fmla="*/ 2147483647 h 378"/>
              <a:gd name="T12" fmla="*/ 2147483647 w 132"/>
              <a:gd name="T13" fmla="*/ 2147483647 h 37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2"/>
              <a:gd name="T22" fmla="*/ 0 h 378"/>
              <a:gd name="T23" fmla="*/ 132 w 132"/>
              <a:gd name="T24" fmla="*/ 378 h 37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2" h="378">
                <a:moveTo>
                  <a:pt x="132" y="378"/>
                </a:moveTo>
                <a:cubicBezTo>
                  <a:pt x="132" y="134"/>
                  <a:pt x="132" y="134"/>
                  <a:pt x="132" y="134"/>
                </a:cubicBezTo>
                <a:cubicBezTo>
                  <a:pt x="131" y="61"/>
                  <a:pt x="73" y="1"/>
                  <a:pt x="0" y="0"/>
                </a:cubicBezTo>
                <a:cubicBezTo>
                  <a:pt x="0" y="55"/>
                  <a:pt x="0" y="55"/>
                  <a:pt x="0" y="55"/>
                </a:cubicBezTo>
                <a:cubicBezTo>
                  <a:pt x="43" y="61"/>
                  <a:pt x="73" y="91"/>
                  <a:pt x="74" y="133"/>
                </a:cubicBezTo>
                <a:cubicBezTo>
                  <a:pt x="74" y="378"/>
                  <a:pt x="74" y="378"/>
                  <a:pt x="74" y="378"/>
                </a:cubicBezTo>
                <a:cubicBezTo>
                  <a:pt x="132" y="378"/>
                  <a:pt x="132" y="378"/>
                  <a:pt x="132" y="378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fr-FR" dirty="0">
              <a:solidFill>
                <a:schemeClr val="bg2"/>
              </a:solidFill>
              <a:highlight>
                <a:srgbClr val="000080"/>
              </a:highlight>
            </a:endParaRP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381A9E20-A8BF-93AE-9340-F889C9DEB199}"/>
              </a:ext>
            </a:extLst>
          </p:cNvPr>
          <p:cNvSpPr>
            <a:spLocks/>
          </p:cNvSpPr>
          <p:nvPr/>
        </p:nvSpPr>
        <p:spPr bwMode="gray">
          <a:xfrm>
            <a:off x="4191349" y="1254777"/>
            <a:ext cx="527050" cy="2038350"/>
          </a:xfrm>
          <a:custGeom>
            <a:avLst/>
            <a:gdLst>
              <a:gd name="T0" fmla="*/ 0 w 132"/>
              <a:gd name="T1" fmla="*/ 0 h 378"/>
              <a:gd name="T2" fmla="*/ 0 w 132"/>
              <a:gd name="T3" fmla="*/ 2147483647 h 378"/>
              <a:gd name="T4" fmla="*/ 2147483647 w 132"/>
              <a:gd name="T5" fmla="*/ 2147483647 h 378"/>
              <a:gd name="T6" fmla="*/ 2147483647 w 132"/>
              <a:gd name="T7" fmla="*/ 2147483647 h 378"/>
              <a:gd name="T8" fmla="*/ 2147483647 w 132"/>
              <a:gd name="T9" fmla="*/ 2147483647 h 378"/>
              <a:gd name="T10" fmla="*/ 2147483647 w 132"/>
              <a:gd name="T11" fmla="*/ 0 h 378"/>
              <a:gd name="T12" fmla="*/ 0 w 132"/>
              <a:gd name="T13" fmla="*/ 0 h 37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2"/>
              <a:gd name="T22" fmla="*/ 0 h 378"/>
              <a:gd name="T23" fmla="*/ 132 w 132"/>
              <a:gd name="T24" fmla="*/ 378 h 37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2" h="378">
                <a:moveTo>
                  <a:pt x="0" y="0"/>
                </a:moveTo>
                <a:cubicBezTo>
                  <a:pt x="0" y="243"/>
                  <a:pt x="0" y="243"/>
                  <a:pt x="0" y="243"/>
                </a:cubicBezTo>
                <a:cubicBezTo>
                  <a:pt x="0" y="316"/>
                  <a:pt x="59" y="376"/>
                  <a:pt x="132" y="378"/>
                </a:cubicBezTo>
                <a:cubicBezTo>
                  <a:pt x="132" y="322"/>
                  <a:pt x="132" y="322"/>
                  <a:pt x="132" y="322"/>
                </a:cubicBezTo>
                <a:cubicBezTo>
                  <a:pt x="88" y="317"/>
                  <a:pt x="58" y="286"/>
                  <a:pt x="58" y="244"/>
                </a:cubicBezTo>
                <a:cubicBezTo>
                  <a:pt x="58" y="0"/>
                  <a:pt x="58" y="0"/>
                  <a:pt x="58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fr-FR" dirty="0">
              <a:solidFill>
                <a:srgbClr val="262626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C0F19C5-F95F-3741-3A5E-9194A83479EB}"/>
              </a:ext>
            </a:extLst>
          </p:cNvPr>
          <p:cNvSpPr txBox="1"/>
          <p:nvPr/>
        </p:nvSpPr>
        <p:spPr>
          <a:xfrm>
            <a:off x="2611441" y="1688623"/>
            <a:ext cx="385078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600" dirty="0">
                <a:solidFill>
                  <a:schemeClr val="bg2">
                    <a:lumMod val="60000"/>
                    <a:lumOff val="40000"/>
                  </a:schemeClr>
                </a:solidFill>
                <a:cs typeface="Times New Roman" pitchFamily="18" charset="0"/>
              </a:rPr>
              <a:t>Conclusion et perspectives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023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45679E-6 L 0.19375 0.00093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87" y="3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4.69136E-6 L -0.23385 -0.00463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01" y="-2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9">
            <a:extLst>
              <a:ext uri="{FF2B5EF4-FFF2-40B4-BE49-F238E27FC236}">
                <a16:creationId xmlns:a16="http://schemas.microsoft.com/office/drawing/2014/main" id="{555AE49E-A3A5-2332-CD39-FD03C1C93ECD}"/>
              </a:ext>
            </a:extLst>
          </p:cNvPr>
          <p:cNvSpPr>
            <a:spLocks/>
          </p:cNvSpPr>
          <p:nvPr/>
        </p:nvSpPr>
        <p:spPr bwMode="gray">
          <a:xfrm>
            <a:off x="4224208" y="1234818"/>
            <a:ext cx="528320" cy="2058309"/>
          </a:xfrm>
          <a:custGeom>
            <a:avLst/>
            <a:gdLst>
              <a:gd name="T0" fmla="*/ 2147483647 w 132"/>
              <a:gd name="T1" fmla="*/ 2147483647 h 378"/>
              <a:gd name="T2" fmla="*/ 2147483647 w 132"/>
              <a:gd name="T3" fmla="*/ 2147483647 h 378"/>
              <a:gd name="T4" fmla="*/ 0 w 132"/>
              <a:gd name="T5" fmla="*/ 0 h 378"/>
              <a:gd name="T6" fmla="*/ 0 w 132"/>
              <a:gd name="T7" fmla="*/ 2147483647 h 378"/>
              <a:gd name="T8" fmla="*/ 2147483647 w 132"/>
              <a:gd name="T9" fmla="*/ 2147483647 h 378"/>
              <a:gd name="T10" fmla="*/ 2147483647 w 132"/>
              <a:gd name="T11" fmla="*/ 2147483647 h 378"/>
              <a:gd name="T12" fmla="*/ 2147483647 w 132"/>
              <a:gd name="T13" fmla="*/ 2147483647 h 37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2"/>
              <a:gd name="T22" fmla="*/ 0 h 378"/>
              <a:gd name="T23" fmla="*/ 132 w 132"/>
              <a:gd name="T24" fmla="*/ 378 h 37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2" h="378">
                <a:moveTo>
                  <a:pt x="132" y="378"/>
                </a:moveTo>
                <a:cubicBezTo>
                  <a:pt x="132" y="134"/>
                  <a:pt x="132" y="134"/>
                  <a:pt x="132" y="134"/>
                </a:cubicBezTo>
                <a:cubicBezTo>
                  <a:pt x="131" y="61"/>
                  <a:pt x="73" y="1"/>
                  <a:pt x="0" y="0"/>
                </a:cubicBezTo>
                <a:cubicBezTo>
                  <a:pt x="0" y="55"/>
                  <a:pt x="0" y="55"/>
                  <a:pt x="0" y="55"/>
                </a:cubicBezTo>
                <a:cubicBezTo>
                  <a:pt x="43" y="61"/>
                  <a:pt x="73" y="91"/>
                  <a:pt x="74" y="133"/>
                </a:cubicBezTo>
                <a:cubicBezTo>
                  <a:pt x="74" y="378"/>
                  <a:pt x="74" y="378"/>
                  <a:pt x="74" y="378"/>
                </a:cubicBezTo>
                <a:cubicBezTo>
                  <a:pt x="132" y="378"/>
                  <a:pt x="132" y="378"/>
                  <a:pt x="132" y="378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fr-FR" dirty="0">
              <a:solidFill>
                <a:schemeClr val="bg2"/>
              </a:solidFill>
              <a:highlight>
                <a:srgbClr val="000080"/>
              </a:highlight>
            </a:endParaRP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381A9E20-A8BF-93AE-9340-F889C9DEB199}"/>
              </a:ext>
            </a:extLst>
          </p:cNvPr>
          <p:cNvSpPr>
            <a:spLocks/>
          </p:cNvSpPr>
          <p:nvPr/>
        </p:nvSpPr>
        <p:spPr bwMode="gray">
          <a:xfrm>
            <a:off x="3762473" y="1254777"/>
            <a:ext cx="527050" cy="2038350"/>
          </a:xfrm>
          <a:custGeom>
            <a:avLst/>
            <a:gdLst>
              <a:gd name="T0" fmla="*/ 0 w 132"/>
              <a:gd name="T1" fmla="*/ 0 h 378"/>
              <a:gd name="T2" fmla="*/ 0 w 132"/>
              <a:gd name="T3" fmla="*/ 2147483647 h 378"/>
              <a:gd name="T4" fmla="*/ 2147483647 w 132"/>
              <a:gd name="T5" fmla="*/ 2147483647 h 378"/>
              <a:gd name="T6" fmla="*/ 2147483647 w 132"/>
              <a:gd name="T7" fmla="*/ 2147483647 h 378"/>
              <a:gd name="T8" fmla="*/ 2147483647 w 132"/>
              <a:gd name="T9" fmla="*/ 2147483647 h 378"/>
              <a:gd name="T10" fmla="*/ 2147483647 w 132"/>
              <a:gd name="T11" fmla="*/ 0 h 378"/>
              <a:gd name="T12" fmla="*/ 0 w 132"/>
              <a:gd name="T13" fmla="*/ 0 h 37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2"/>
              <a:gd name="T22" fmla="*/ 0 h 378"/>
              <a:gd name="T23" fmla="*/ 132 w 132"/>
              <a:gd name="T24" fmla="*/ 378 h 37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2" h="378">
                <a:moveTo>
                  <a:pt x="0" y="0"/>
                </a:moveTo>
                <a:cubicBezTo>
                  <a:pt x="0" y="243"/>
                  <a:pt x="0" y="243"/>
                  <a:pt x="0" y="243"/>
                </a:cubicBezTo>
                <a:cubicBezTo>
                  <a:pt x="0" y="316"/>
                  <a:pt x="59" y="376"/>
                  <a:pt x="132" y="378"/>
                </a:cubicBezTo>
                <a:cubicBezTo>
                  <a:pt x="132" y="322"/>
                  <a:pt x="132" y="322"/>
                  <a:pt x="132" y="322"/>
                </a:cubicBezTo>
                <a:cubicBezTo>
                  <a:pt x="88" y="317"/>
                  <a:pt x="58" y="286"/>
                  <a:pt x="58" y="244"/>
                </a:cubicBezTo>
                <a:cubicBezTo>
                  <a:pt x="58" y="0"/>
                  <a:pt x="58" y="0"/>
                  <a:pt x="58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fr-FR" dirty="0">
              <a:solidFill>
                <a:srgbClr val="262626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C0F19C5-F95F-3741-3A5E-9194A83479EB}"/>
              </a:ext>
            </a:extLst>
          </p:cNvPr>
          <p:cNvSpPr txBox="1"/>
          <p:nvPr/>
        </p:nvSpPr>
        <p:spPr>
          <a:xfrm>
            <a:off x="1793211" y="1925419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600" dirty="0">
                <a:solidFill>
                  <a:schemeClr val="bg2">
                    <a:lumMod val="60000"/>
                    <a:lumOff val="40000"/>
                  </a:schemeClr>
                </a:solidFill>
                <a:cs typeface="Times New Roman" pitchFamily="18" charset="0"/>
              </a:rPr>
              <a:t>Introduction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091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45679E-6 L 0.17066 0.00155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24" y="62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69136E-6 L -0.21215 -0.00155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08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232;p39">
            <a:extLst>
              <a:ext uri="{FF2B5EF4-FFF2-40B4-BE49-F238E27FC236}">
                <a16:creationId xmlns:a16="http://schemas.microsoft.com/office/drawing/2014/main" id="{A424D565-4238-DF46-EA8E-4B5D06FED785}"/>
              </a:ext>
            </a:extLst>
          </p:cNvPr>
          <p:cNvSpPr/>
          <p:nvPr/>
        </p:nvSpPr>
        <p:spPr>
          <a:xfrm>
            <a:off x="6740126" y="-763"/>
            <a:ext cx="2297316" cy="495935"/>
          </a:xfrm>
          <a:custGeom>
            <a:avLst/>
            <a:gdLst/>
            <a:ahLst/>
            <a:cxnLst/>
            <a:rect l="l" t="t" r="r" b="b"/>
            <a:pathLst>
              <a:path w="5179059" h="991869" extrusionOk="0">
                <a:moveTo>
                  <a:pt x="4685267" y="991730"/>
                </a:moveTo>
                <a:lnTo>
                  <a:pt x="494732" y="986076"/>
                </a:lnTo>
                <a:lnTo>
                  <a:pt x="447050" y="983821"/>
                </a:lnTo>
                <a:lnTo>
                  <a:pt x="400658" y="977194"/>
                </a:lnTo>
                <a:lnTo>
                  <a:pt x="355762" y="966401"/>
                </a:lnTo>
                <a:lnTo>
                  <a:pt x="312570" y="951646"/>
                </a:lnTo>
                <a:lnTo>
                  <a:pt x="271287" y="933137"/>
                </a:lnTo>
                <a:lnTo>
                  <a:pt x="232121" y="911079"/>
                </a:lnTo>
                <a:lnTo>
                  <a:pt x="195276" y="885677"/>
                </a:lnTo>
                <a:lnTo>
                  <a:pt x="160961" y="857137"/>
                </a:lnTo>
                <a:lnTo>
                  <a:pt x="129382" y="825666"/>
                </a:lnTo>
                <a:lnTo>
                  <a:pt x="100744" y="791468"/>
                </a:lnTo>
                <a:lnTo>
                  <a:pt x="75255" y="754750"/>
                </a:lnTo>
                <a:lnTo>
                  <a:pt x="53120" y="715717"/>
                </a:lnTo>
                <a:lnTo>
                  <a:pt x="34547" y="674576"/>
                </a:lnTo>
                <a:lnTo>
                  <a:pt x="19742" y="631532"/>
                </a:lnTo>
                <a:lnTo>
                  <a:pt x="8912" y="586790"/>
                </a:lnTo>
                <a:lnTo>
                  <a:pt x="2262" y="540557"/>
                </a:lnTo>
                <a:lnTo>
                  <a:pt x="0" y="493038"/>
                </a:lnTo>
                <a:lnTo>
                  <a:pt x="2262" y="445519"/>
                </a:lnTo>
                <a:lnTo>
                  <a:pt x="8912" y="399286"/>
                </a:lnTo>
                <a:lnTo>
                  <a:pt x="19742" y="354544"/>
                </a:lnTo>
                <a:lnTo>
                  <a:pt x="34547" y="311500"/>
                </a:lnTo>
                <a:lnTo>
                  <a:pt x="53120" y="270358"/>
                </a:lnTo>
                <a:lnTo>
                  <a:pt x="75255" y="231326"/>
                </a:lnTo>
                <a:lnTo>
                  <a:pt x="100744" y="194608"/>
                </a:lnTo>
                <a:lnTo>
                  <a:pt x="129382" y="160410"/>
                </a:lnTo>
                <a:lnTo>
                  <a:pt x="160961" y="128939"/>
                </a:lnTo>
                <a:lnTo>
                  <a:pt x="195276" y="100399"/>
                </a:lnTo>
                <a:lnTo>
                  <a:pt x="232121" y="74997"/>
                </a:lnTo>
                <a:lnTo>
                  <a:pt x="271287" y="52938"/>
                </a:lnTo>
                <a:lnTo>
                  <a:pt x="312570" y="34429"/>
                </a:lnTo>
                <a:lnTo>
                  <a:pt x="355762" y="19675"/>
                </a:lnTo>
                <a:lnTo>
                  <a:pt x="400658" y="8881"/>
                </a:lnTo>
                <a:lnTo>
                  <a:pt x="447050" y="2254"/>
                </a:lnTo>
                <a:lnTo>
                  <a:pt x="494732" y="0"/>
                </a:lnTo>
                <a:lnTo>
                  <a:pt x="4685267" y="0"/>
                </a:lnTo>
                <a:lnTo>
                  <a:pt x="5178865" y="497561"/>
                </a:lnTo>
                <a:lnTo>
                  <a:pt x="4685267" y="991730"/>
                </a:lnTo>
                <a:close/>
              </a:path>
            </a:pathLst>
          </a:custGeom>
          <a:solidFill>
            <a:srgbClr val="86E9E8"/>
          </a:solidFill>
          <a:ln>
            <a:noFill/>
          </a:ln>
          <a:effectLst>
            <a:glow rad="228600">
              <a:srgbClr val="3DD9D8">
                <a:alpha val="40000"/>
              </a:srgbClr>
            </a:glo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233;p39">
            <a:extLst>
              <a:ext uri="{FF2B5EF4-FFF2-40B4-BE49-F238E27FC236}">
                <a16:creationId xmlns:a16="http://schemas.microsoft.com/office/drawing/2014/main" id="{38354B51-5ACB-3426-722E-4DE093626A3E}"/>
              </a:ext>
            </a:extLst>
          </p:cNvPr>
          <p:cNvSpPr/>
          <p:nvPr/>
        </p:nvSpPr>
        <p:spPr>
          <a:xfrm>
            <a:off x="5350700" y="-612"/>
            <a:ext cx="2109434" cy="495935"/>
          </a:xfrm>
          <a:custGeom>
            <a:avLst/>
            <a:gdLst/>
            <a:ahLst/>
            <a:cxnLst/>
            <a:rect l="l" t="t" r="r" b="b"/>
            <a:pathLst>
              <a:path w="5179059" h="991869" extrusionOk="0">
                <a:moveTo>
                  <a:pt x="4685267" y="991730"/>
                </a:moveTo>
                <a:lnTo>
                  <a:pt x="494732" y="986076"/>
                </a:lnTo>
                <a:lnTo>
                  <a:pt x="447050" y="983821"/>
                </a:lnTo>
                <a:lnTo>
                  <a:pt x="400658" y="977194"/>
                </a:lnTo>
                <a:lnTo>
                  <a:pt x="355762" y="966401"/>
                </a:lnTo>
                <a:lnTo>
                  <a:pt x="312570" y="951646"/>
                </a:lnTo>
                <a:lnTo>
                  <a:pt x="271287" y="933137"/>
                </a:lnTo>
                <a:lnTo>
                  <a:pt x="232121" y="911079"/>
                </a:lnTo>
                <a:lnTo>
                  <a:pt x="195276" y="885677"/>
                </a:lnTo>
                <a:lnTo>
                  <a:pt x="160961" y="857137"/>
                </a:lnTo>
                <a:lnTo>
                  <a:pt x="129382" y="825666"/>
                </a:lnTo>
                <a:lnTo>
                  <a:pt x="100744" y="791468"/>
                </a:lnTo>
                <a:lnTo>
                  <a:pt x="75255" y="754750"/>
                </a:lnTo>
                <a:lnTo>
                  <a:pt x="53120" y="715717"/>
                </a:lnTo>
                <a:lnTo>
                  <a:pt x="34547" y="674576"/>
                </a:lnTo>
                <a:lnTo>
                  <a:pt x="19742" y="631532"/>
                </a:lnTo>
                <a:lnTo>
                  <a:pt x="8912" y="586790"/>
                </a:lnTo>
                <a:lnTo>
                  <a:pt x="2262" y="540557"/>
                </a:lnTo>
                <a:lnTo>
                  <a:pt x="0" y="493038"/>
                </a:lnTo>
                <a:lnTo>
                  <a:pt x="2262" y="445519"/>
                </a:lnTo>
                <a:lnTo>
                  <a:pt x="8912" y="399286"/>
                </a:lnTo>
                <a:lnTo>
                  <a:pt x="19742" y="354544"/>
                </a:lnTo>
                <a:lnTo>
                  <a:pt x="34547" y="311500"/>
                </a:lnTo>
                <a:lnTo>
                  <a:pt x="53120" y="270358"/>
                </a:lnTo>
                <a:lnTo>
                  <a:pt x="75255" y="231326"/>
                </a:lnTo>
                <a:lnTo>
                  <a:pt x="100744" y="194608"/>
                </a:lnTo>
                <a:lnTo>
                  <a:pt x="129382" y="160410"/>
                </a:lnTo>
                <a:lnTo>
                  <a:pt x="160961" y="128939"/>
                </a:lnTo>
                <a:lnTo>
                  <a:pt x="195276" y="100399"/>
                </a:lnTo>
                <a:lnTo>
                  <a:pt x="232121" y="74997"/>
                </a:lnTo>
                <a:lnTo>
                  <a:pt x="271287" y="52938"/>
                </a:lnTo>
                <a:lnTo>
                  <a:pt x="312570" y="34429"/>
                </a:lnTo>
                <a:lnTo>
                  <a:pt x="355762" y="19675"/>
                </a:lnTo>
                <a:lnTo>
                  <a:pt x="400658" y="8881"/>
                </a:lnTo>
                <a:lnTo>
                  <a:pt x="447050" y="2254"/>
                </a:lnTo>
                <a:lnTo>
                  <a:pt x="494732" y="0"/>
                </a:lnTo>
                <a:lnTo>
                  <a:pt x="4685267" y="0"/>
                </a:lnTo>
                <a:lnTo>
                  <a:pt x="5178865" y="497561"/>
                </a:lnTo>
                <a:lnTo>
                  <a:pt x="4685267" y="991730"/>
                </a:lnTo>
                <a:close/>
              </a:path>
            </a:pathLst>
          </a:custGeom>
          <a:solidFill>
            <a:srgbClr val="3DD9D8"/>
          </a:solidFill>
          <a:ln>
            <a:solidFill>
              <a:srgbClr val="26C4C0"/>
            </a:solidFill>
          </a:ln>
          <a:effectLst/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sz="800" b="1" i="0" u="none" strike="noStrike" cap="none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9" name="Google Shape;234;p39">
            <a:extLst>
              <a:ext uri="{FF2B5EF4-FFF2-40B4-BE49-F238E27FC236}">
                <a16:creationId xmlns:a16="http://schemas.microsoft.com/office/drawing/2014/main" id="{D7042C64-D162-0461-2E6B-86549D005EAD}"/>
              </a:ext>
            </a:extLst>
          </p:cNvPr>
          <p:cNvSpPr/>
          <p:nvPr/>
        </p:nvSpPr>
        <p:spPr>
          <a:xfrm>
            <a:off x="3423342" y="-1"/>
            <a:ext cx="2297316" cy="487553"/>
          </a:xfrm>
          <a:custGeom>
            <a:avLst/>
            <a:gdLst/>
            <a:ahLst/>
            <a:cxnLst/>
            <a:rect l="l" t="t" r="r" b="b"/>
            <a:pathLst>
              <a:path w="5179059" h="991869" extrusionOk="0">
                <a:moveTo>
                  <a:pt x="4685267" y="991730"/>
                </a:moveTo>
                <a:lnTo>
                  <a:pt x="494732" y="986076"/>
                </a:lnTo>
                <a:lnTo>
                  <a:pt x="447050" y="983821"/>
                </a:lnTo>
                <a:lnTo>
                  <a:pt x="400658" y="977194"/>
                </a:lnTo>
                <a:lnTo>
                  <a:pt x="355762" y="966401"/>
                </a:lnTo>
                <a:lnTo>
                  <a:pt x="312570" y="951646"/>
                </a:lnTo>
                <a:lnTo>
                  <a:pt x="271287" y="933137"/>
                </a:lnTo>
                <a:lnTo>
                  <a:pt x="232121" y="911079"/>
                </a:lnTo>
                <a:lnTo>
                  <a:pt x="195276" y="885677"/>
                </a:lnTo>
                <a:lnTo>
                  <a:pt x="160961" y="857137"/>
                </a:lnTo>
                <a:lnTo>
                  <a:pt x="129382" y="825666"/>
                </a:lnTo>
                <a:lnTo>
                  <a:pt x="100744" y="791468"/>
                </a:lnTo>
                <a:lnTo>
                  <a:pt x="75255" y="754750"/>
                </a:lnTo>
                <a:lnTo>
                  <a:pt x="53120" y="715717"/>
                </a:lnTo>
                <a:lnTo>
                  <a:pt x="34547" y="674576"/>
                </a:lnTo>
                <a:lnTo>
                  <a:pt x="19742" y="631532"/>
                </a:lnTo>
                <a:lnTo>
                  <a:pt x="8912" y="586790"/>
                </a:lnTo>
                <a:lnTo>
                  <a:pt x="2262" y="540557"/>
                </a:lnTo>
                <a:lnTo>
                  <a:pt x="0" y="493038"/>
                </a:lnTo>
                <a:lnTo>
                  <a:pt x="2262" y="445519"/>
                </a:lnTo>
                <a:lnTo>
                  <a:pt x="8912" y="399286"/>
                </a:lnTo>
                <a:lnTo>
                  <a:pt x="19742" y="354544"/>
                </a:lnTo>
                <a:lnTo>
                  <a:pt x="34547" y="311500"/>
                </a:lnTo>
                <a:lnTo>
                  <a:pt x="53120" y="270358"/>
                </a:lnTo>
                <a:lnTo>
                  <a:pt x="75255" y="231326"/>
                </a:lnTo>
                <a:lnTo>
                  <a:pt x="100744" y="194608"/>
                </a:lnTo>
                <a:lnTo>
                  <a:pt x="129382" y="160410"/>
                </a:lnTo>
                <a:lnTo>
                  <a:pt x="160961" y="128939"/>
                </a:lnTo>
                <a:lnTo>
                  <a:pt x="195276" y="100399"/>
                </a:lnTo>
                <a:lnTo>
                  <a:pt x="232121" y="74997"/>
                </a:lnTo>
                <a:lnTo>
                  <a:pt x="271287" y="52938"/>
                </a:lnTo>
                <a:lnTo>
                  <a:pt x="312570" y="34429"/>
                </a:lnTo>
                <a:lnTo>
                  <a:pt x="355762" y="19675"/>
                </a:lnTo>
                <a:lnTo>
                  <a:pt x="400658" y="8881"/>
                </a:lnTo>
                <a:lnTo>
                  <a:pt x="447050" y="2254"/>
                </a:lnTo>
                <a:lnTo>
                  <a:pt x="494732" y="0"/>
                </a:lnTo>
                <a:lnTo>
                  <a:pt x="4685267" y="0"/>
                </a:lnTo>
                <a:lnTo>
                  <a:pt x="5178865" y="497561"/>
                </a:lnTo>
                <a:lnTo>
                  <a:pt x="4685267" y="991730"/>
                </a:lnTo>
                <a:close/>
              </a:path>
            </a:pathLst>
          </a:custGeom>
          <a:solidFill>
            <a:srgbClr val="37C8EF"/>
          </a:solidFill>
          <a:ln>
            <a:noFill/>
          </a:ln>
          <a:effectLst/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253;p40">
            <a:extLst>
              <a:ext uri="{FF2B5EF4-FFF2-40B4-BE49-F238E27FC236}">
                <a16:creationId xmlns:a16="http://schemas.microsoft.com/office/drawing/2014/main" id="{E2B415DB-AE33-741C-BE46-875BCF26B56C}"/>
              </a:ext>
            </a:extLst>
          </p:cNvPr>
          <p:cNvSpPr/>
          <p:nvPr/>
        </p:nvSpPr>
        <p:spPr>
          <a:xfrm>
            <a:off x="1530679" y="-8382"/>
            <a:ext cx="2423098" cy="495935"/>
          </a:xfrm>
          <a:custGeom>
            <a:avLst/>
            <a:gdLst/>
            <a:ahLst/>
            <a:cxnLst/>
            <a:rect l="l" t="t" r="r" b="b"/>
            <a:pathLst>
              <a:path w="5179059" h="991869" extrusionOk="0">
                <a:moveTo>
                  <a:pt x="4685267" y="991730"/>
                </a:moveTo>
                <a:lnTo>
                  <a:pt x="494732" y="986076"/>
                </a:lnTo>
                <a:lnTo>
                  <a:pt x="447050" y="983821"/>
                </a:lnTo>
                <a:lnTo>
                  <a:pt x="400658" y="977194"/>
                </a:lnTo>
                <a:lnTo>
                  <a:pt x="355762" y="966401"/>
                </a:lnTo>
                <a:lnTo>
                  <a:pt x="312570" y="951646"/>
                </a:lnTo>
                <a:lnTo>
                  <a:pt x="271287" y="933137"/>
                </a:lnTo>
                <a:lnTo>
                  <a:pt x="232121" y="911079"/>
                </a:lnTo>
                <a:lnTo>
                  <a:pt x="195276" y="885677"/>
                </a:lnTo>
                <a:lnTo>
                  <a:pt x="160961" y="857137"/>
                </a:lnTo>
                <a:lnTo>
                  <a:pt x="129382" y="825666"/>
                </a:lnTo>
                <a:lnTo>
                  <a:pt x="100744" y="791468"/>
                </a:lnTo>
                <a:lnTo>
                  <a:pt x="75255" y="754750"/>
                </a:lnTo>
                <a:lnTo>
                  <a:pt x="53120" y="715717"/>
                </a:lnTo>
                <a:lnTo>
                  <a:pt x="34547" y="674576"/>
                </a:lnTo>
                <a:lnTo>
                  <a:pt x="19742" y="631532"/>
                </a:lnTo>
                <a:lnTo>
                  <a:pt x="8912" y="586790"/>
                </a:lnTo>
                <a:lnTo>
                  <a:pt x="2262" y="540557"/>
                </a:lnTo>
                <a:lnTo>
                  <a:pt x="0" y="493038"/>
                </a:lnTo>
                <a:lnTo>
                  <a:pt x="2262" y="445519"/>
                </a:lnTo>
                <a:lnTo>
                  <a:pt x="8912" y="399286"/>
                </a:lnTo>
                <a:lnTo>
                  <a:pt x="19742" y="354544"/>
                </a:lnTo>
                <a:lnTo>
                  <a:pt x="34547" y="311500"/>
                </a:lnTo>
                <a:lnTo>
                  <a:pt x="53120" y="270358"/>
                </a:lnTo>
                <a:lnTo>
                  <a:pt x="75255" y="231326"/>
                </a:lnTo>
                <a:lnTo>
                  <a:pt x="100744" y="194608"/>
                </a:lnTo>
                <a:lnTo>
                  <a:pt x="129382" y="160410"/>
                </a:lnTo>
                <a:lnTo>
                  <a:pt x="160961" y="128939"/>
                </a:lnTo>
                <a:lnTo>
                  <a:pt x="195276" y="100399"/>
                </a:lnTo>
                <a:lnTo>
                  <a:pt x="232121" y="74997"/>
                </a:lnTo>
                <a:lnTo>
                  <a:pt x="271287" y="52938"/>
                </a:lnTo>
                <a:lnTo>
                  <a:pt x="312570" y="34429"/>
                </a:lnTo>
                <a:lnTo>
                  <a:pt x="355762" y="19675"/>
                </a:lnTo>
                <a:lnTo>
                  <a:pt x="400658" y="8881"/>
                </a:lnTo>
                <a:lnTo>
                  <a:pt x="447050" y="2254"/>
                </a:lnTo>
                <a:lnTo>
                  <a:pt x="494732" y="0"/>
                </a:lnTo>
                <a:lnTo>
                  <a:pt x="4685267" y="0"/>
                </a:lnTo>
                <a:lnTo>
                  <a:pt x="5178865" y="497561"/>
                </a:lnTo>
                <a:lnTo>
                  <a:pt x="4685267" y="991730"/>
                </a:lnTo>
                <a:close/>
              </a:path>
            </a:pathLst>
          </a:custGeom>
          <a:solidFill>
            <a:srgbClr val="2B91D5"/>
          </a:solidFill>
          <a:ln>
            <a:noFill/>
          </a:ln>
          <a:effectLst/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238;p39">
            <a:extLst>
              <a:ext uri="{FF2B5EF4-FFF2-40B4-BE49-F238E27FC236}">
                <a16:creationId xmlns:a16="http://schemas.microsoft.com/office/drawing/2014/main" id="{3275BD33-8831-F773-3817-1534DB1A4719}"/>
              </a:ext>
            </a:extLst>
          </p:cNvPr>
          <p:cNvSpPr txBox="1"/>
          <p:nvPr/>
        </p:nvSpPr>
        <p:spPr>
          <a:xfrm>
            <a:off x="1932454" y="-6928"/>
            <a:ext cx="161954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2 - Etude de l’existant</a:t>
            </a:r>
            <a:endParaRPr sz="1200" b="1" i="0" u="none" strike="noStrike" cap="none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3" name="Google Shape;239;p39">
            <a:extLst>
              <a:ext uri="{FF2B5EF4-FFF2-40B4-BE49-F238E27FC236}">
                <a16:creationId xmlns:a16="http://schemas.microsoft.com/office/drawing/2014/main" id="{76825021-4FF8-3ABA-6729-640876B32F2A}"/>
              </a:ext>
            </a:extLst>
          </p:cNvPr>
          <p:cNvSpPr txBox="1"/>
          <p:nvPr/>
        </p:nvSpPr>
        <p:spPr>
          <a:xfrm>
            <a:off x="3982644" y="87658"/>
            <a:ext cx="136805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3 - Conception</a:t>
            </a:r>
            <a:endParaRPr sz="1200" b="1" i="0" u="none" strike="noStrike" cap="none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4" name="Google Shape;240;p39">
            <a:extLst>
              <a:ext uri="{FF2B5EF4-FFF2-40B4-BE49-F238E27FC236}">
                <a16:creationId xmlns:a16="http://schemas.microsoft.com/office/drawing/2014/main" id="{0F14DB75-73C0-8A42-6911-ED845FDD4693}"/>
              </a:ext>
            </a:extLst>
          </p:cNvPr>
          <p:cNvSpPr txBox="1"/>
          <p:nvPr/>
        </p:nvSpPr>
        <p:spPr>
          <a:xfrm>
            <a:off x="5769272" y="99659"/>
            <a:ext cx="136805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4 - Réalisation</a:t>
            </a:r>
            <a:endParaRPr sz="1200" b="1" i="0" u="none" strike="noStrike" cap="none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5" name="Google Shape;241;p39">
            <a:extLst>
              <a:ext uri="{FF2B5EF4-FFF2-40B4-BE49-F238E27FC236}">
                <a16:creationId xmlns:a16="http://schemas.microsoft.com/office/drawing/2014/main" id="{0A3D5134-A446-0966-FEC9-963594DBFF53}"/>
              </a:ext>
            </a:extLst>
          </p:cNvPr>
          <p:cNvSpPr txBox="1"/>
          <p:nvPr/>
        </p:nvSpPr>
        <p:spPr>
          <a:xfrm>
            <a:off x="7375048" y="11178"/>
            <a:ext cx="145314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5 - Conclusion et perspectives</a:t>
            </a:r>
            <a:endParaRPr dirty="0"/>
          </a:p>
        </p:txBody>
      </p:sp>
      <p:sp>
        <p:nvSpPr>
          <p:cNvPr id="106" name="Google Shape;254;p40">
            <a:extLst>
              <a:ext uri="{FF2B5EF4-FFF2-40B4-BE49-F238E27FC236}">
                <a16:creationId xmlns:a16="http://schemas.microsoft.com/office/drawing/2014/main" id="{51CE1D69-09D2-11D3-3065-70E3C9DFB544}"/>
              </a:ext>
            </a:extLst>
          </p:cNvPr>
          <p:cNvSpPr/>
          <p:nvPr/>
        </p:nvSpPr>
        <p:spPr>
          <a:xfrm>
            <a:off x="4736" y="-9943"/>
            <a:ext cx="2036892" cy="488315"/>
          </a:xfrm>
          <a:custGeom>
            <a:avLst/>
            <a:gdLst/>
            <a:ahLst/>
            <a:cxnLst/>
            <a:rect l="l" t="t" r="r" b="b"/>
            <a:pathLst>
              <a:path w="5179059" h="991869" extrusionOk="0">
                <a:moveTo>
                  <a:pt x="4685267" y="991730"/>
                </a:moveTo>
                <a:lnTo>
                  <a:pt x="494732" y="986076"/>
                </a:lnTo>
                <a:lnTo>
                  <a:pt x="447050" y="983821"/>
                </a:lnTo>
                <a:lnTo>
                  <a:pt x="400658" y="977194"/>
                </a:lnTo>
                <a:lnTo>
                  <a:pt x="355762" y="966401"/>
                </a:lnTo>
                <a:lnTo>
                  <a:pt x="312570" y="951646"/>
                </a:lnTo>
                <a:lnTo>
                  <a:pt x="271287" y="933137"/>
                </a:lnTo>
                <a:lnTo>
                  <a:pt x="232121" y="911079"/>
                </a:lnTo>
                <a:lnTo>
                  <a:pt x="195276" y="885677"/>
                </a:lnTo>
                <a:lnTo>
                  <a:pt x="160961" y="857137"/>
                </a:lnTo>
                <a:lnTo>
                  <a:pt x="129382" y="825666"/>
                </a:lnTo>
                <a:lnTo>
                  <a:pt x="100744" y="791468"/>
                </a:lnTo>
                <a:lnTo>
                  <a:pt x="75255" y="754750"/>
                </a:lnTo>
                <a:lnTo>
                  <a:pt x="53120" y="715717"/>
                </a:lnTo>
                <a:lnTo>
                  <a:pt x="34547" y="674576"/>
                </a:lnTo>
                <a:lnTo>
                  <a:pt x="19742" y="631532"/>
                </a:lnTo>
                <a:lnTo>
                  <a:pt x="8912" y="586790"/>
                </a:lnTo>
                <a:lnTo>
                  <a:pt x="2262" y="540557"/>
                </a:lnTo>
                <a:lnTo>
                  <a:pt x="0" y="493038"/>
                </a:lnTo>
                <a:lnTo>
                  <a:pt x="2262" y="445519"/>
                </a:lnTo>
                <a:lnTo>
                  <a:pt x="8912" y="399286"/>
                </a:lnTo>
                <a:lnTo>
                  <a:pt x="19742" y="354544"/>
                </a:lnTo>
                <a:lnTo>
                  <a:pt x="34547" y="311500"/>
                </a:lnTo>
                <a:lnTo>
                  <a:pt x="53120" y="270358"/>
                </a:lnTo>
                <a:lnTo>
                  <a:pt x="75255" y="231326"/>
                </a:lnTo>
                <a:lnTo>
                  <a:pt x="100744" y="194608"/>
                </a:lnTo>
                <a:lnTo>
                  <a:pt x="129382" y="160410"/>
                </a:lnTo>
                <a:lnTo>
                  <a:pt x="160961" y="128939"/>
                </a:lnTo>
                <a:lnTo>
                  <a:pt x="195276" y="100399"/>
                </a:lnTo>
                <a:lnTo>
                  <a:pt x="232121" y="74997"/>
                </a:lnTo>
                <a:lnTo>
                  <a:pt x="271287" y="52938"/>
                </a:lnTo>
                <a:lnTo>
                  <a:pt x="312570" y="34429"/>
                </a:lnTo>
                <a:lnTo>
                  <a:pt x="355762" y="19675"/>
                </a:lnTo>
                <a:lnTo>
                  <a:pt x="400658" y="8881"/>
                </a:lnTo>
                <a:lnTo>
                  <a:pt x="447050" y="2254"/>
                </a:lnTo>
                <a:lnTo>
                  <a:pt x="494732" y="0"/>
                </a:lnTo>
                <a:lnTo>
                  <a:pt x="4685267" y="0"/>
                </a:lnTo>
                <a:lnTo>
                  <a:pt x="5178865" y="497561"/>
                </a:lnTo>
                <a:lnTo>
                  <a:pt x="4685267" y="991730"/>
                </a:lnTo>
                <a:close/>
              </a:path>
            </a:pathLst>
          </a:custGeom>
          <a:solidFill>
            <a:srgbClr val="12538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238;p39">
            <a:extLst>
              <a:ext uri="{FF2B5EF4-FFF2-40B4-BE49-F238E27FC236}">
                <a16:creationId xmlns:a16="http://schemas.microsoft.com/office/drawing/2014/main" id="{3275BD33-8831-F773-3817-1534DB1A4719}"/>
              </a:ext>
            </a:extLst>
          </p:cNvPr>
          <p:cNvSpPr txBox="1"/>
          <p:nvPr/>
        </p:nvSpPr>
        <p:spPr>
          <a:xfrm>
            <a:off x="83978" y="-8382"/>
            <a:ext cx="161954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lvl="0" algn="ctr"/>
            <a:r>
              <a:rPr lang="fr-FR" sz="1200" b="1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1 - Contexte général du projet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8304-E90C-4A70-9A96-5560FBD5F813}" type="slidenum">
              <a:rPr lang="fr-FR" smtClean="0"/>
              <a:t>20</a:t>
            </a:fld>
            <a:endParaRPr lang="fr-FR"/>
          </a:p>
        </p:txBody>
      </p:sp>
      <p:grpSp>
        <p:nvGrpSpPr>
          <p:cNvPr id="17" name="Groupe 16"/>
          <p:cNvGrpSpPr/>
          <p:nvPr/>
        </p:nvGrpSpPr>
        <p:grpSpPr>
          <a:xfrm>
            <a:off x="101633" y="508707"/>
            <a:ext cx="2715311" cy="703104"/>
            <a:chOff x="101633" y="508707"/>
            <a:chExt cx="2715311" cy="703104"/>
          </a:xfrm>
        </p:grpSpPr>
        <p:grpSp>
          <p:nvGrpSpPr>
            <p:cNvPr id="18" name="Groupe 17"/>
            <p:cNvGrpSpPr/>
            <p:nvPr/>
          </p:nvGrpSpPr>
          <p:grpSpPr>
            <a:xfrm>
              <a:off x="101633" y="508707"/>
              <a:ext cx="2715311" cy="703104"/>
              <a:chOff x="861920" y="625454"/>
              <a:chExt cx="2400317" cy="1436774"/>
            </a:xfrm>
          </p:grpSpPr>
          <p:sp>
            <p:nvSpPr>
              <p:cNvPr id="22" name="Freeform 9"/>
              <p:cNvSpPr>
                <a:spLocks/>
              </p:cNvSpPr>
              <p:nvPr/>
            </p:nvSpPr>
            <p:spPr bwMode="gray">
              <a:xfrm>
                <a:off x="2983845" y="625454"/>
                <a:ext cx="278392" cy="1411764"/>
              </a:xfrm>
              <a:custGeom>
                <a:avLst/>
                <a:gdLst>
                  <a:gd name="T0" fmla="*/ 2147483647 w 132"/>
                  <a:gd name="T1" fmla="*/ 2147483647 h 378"/>
                  <a:gd name="T2" fmla="*/ 2147483647 w 132"/>
                  <a:gd name="T3" fmla="*/ 2147483647 h 378"/>
                  <a:gd name="T4" fmla="*/ 0 w 132"/>
                  <a:gd name="T5" fmla="*/ 0 h 378"/>
                  <a:gd name="T6" fmla="*/ 0 w 132"/>
                  <a:gd name="T7" fmla="*/ 2147483647 h 378"/>
                  <a:gd name="T8" fmla="*/ 2147483647 w 132"/>
                  <a:gd name="T9" fmla="*/ 2147483647 h 378"/>
                  <a:gd name="T10" fmla="*/ 2147483647 w 132"/>
                  <a:gd name="T11" fmla="*/ 2147483647 h 378"/>
                  <a:gd name="T12" fmla="*/ 2147483647 w 132"/>
                  <a:gd name="T13" fmla="*/ 2147483647 h 3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2"/>
                  <a:gd name="T22" fmla="*/ 0 h 378"/>
                  <a:gd name="T23" fmla="*/ 132 w 132"/>
                  <a:gd name="T24" fmla="*/ 378 h 3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2" h="378">
                    <a:moveTo>
                      <a:pt x="132" y="378"/>
                    </a:moveTo>
                    <a:cubicBezTo>
                      <a:pt x="132" y="134"/>
                      <a:pt x="132" y="134"/>
                      <a:pt x="132" y="134"/>
                    </a:cubicBezTo>
                    <a:cubicBezTo>
                      <a:pt x="131" y="61"/>
                      <a:pt x="73" y="1"/>
                      <a:pt x="0" y="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43" y="61"/>
                      <a:pt x="73" y="91"/>
                      <a:pt x="74" y="133"/>
                    </a:cubicBezTo>
                    <a:cubicBezTo>
                      <a:pt x="74" y="378"/>
                      <a:pt x="74" y="378"/>
                      <a:pt x="74" y="378"/>
                    </a:cubicBezTo>
                    <a:cubicBezTo>
                      <a:pt x="132" y="378"/>
                      <a:pt x="132" y="378"/>
                      <a:pt x="132" y="378"/>
                    </a:cubicBezTo>
                    <a:close/>
                  </a:path>
                </a:pathLst>
              </a:custGeom>
              <a:solidFill>
                <a:srgbClr val="12538A"/>
              </a:solidFill>
              <a:ln>
                <a:noFill/>
              </a:ln>
            </p:spPr>
            <p:txBody>
              <a:bodyPr/>
              <a:lstStyle/>
              <a:p>
                <a:endParaRPr lang="fr-FR" sz="1200" dirty="0">
                  <a:solidFill>
                    <a:srgbClr val="262626"/>
                  </a:solidFill>
                </a:endParaRPr>
              </a:p>
            </p:txBody>
          </p:sp>
          <p:sp>
            <p:nvSpPr>
              <p:cNvPr id="23" name="Freeform 5"/>
              <p:cNvSpPr>
                <a:spLocks/>
              </p:cNvSpPr>
              <p:nvPr/>
            </p:nvSpPr>
            <p:spPr bwMode="gray">
              <a:xfrm>
                <a:off x="861920" y="664156"/>
                <a:ext cx="287634" cy="1398072"/>
              </a:xfrm>
              <a:custGeom>
                <a:avLst/>
                <a:gdLst>
                  <a:gd name="T0" fmla="*/ 0 w 132"/>
                  <a:gd name="T1" fmla="*/ 0 h 378"/>
                  <a:gd name="T2" fmla="*/ 0 w 132"/>
                  <a:gd name="T3" fmla="*/ 2147483647 h 378"/>
                  <a:gd name="T4" fmla="*/ 2147483647 w 132"/>
                  <a:gd name="T5" fmla="*/ 2147483647 h 378"/>
                  <a:gd name="T6" fmla="*/ 2147483647 w 132"/>
                  <a:gd name="T7" fmla="*/ 2147483647 h 378"/>
                  <a:gd name="T8" fmla="*/ 2147483647 w 132"/>
                  <a:gd name="T9" fmla="*/ 2147483647 h 378"/>
                  <a:gd name="T10" fmla="*/ 2147483647 w 132"/>
                  <a:gd name="T11" fmla="*/ 0 h 378"/>
                  <a:gd name="T12" fmla="*/ 0 w 132"/>
                  <a:gd name="T13" fmla="*/ 0 h 3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2"/>
                  <a:gd name="T22" fmla="*/ 0 h 378"/>
                  <a:gd name="T23" fmla="*/ 132 w 132"/>
                  <a:gd name="T24" fmla="*/ 378 h 3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2" h="378">
                    <a:moveTo>
                      <a:pt x="0" y="0"/>
                    </a:moveTo>
                    <a:cubicBezTo>
                      <a:pt x="0" y="243"/>
                      <a:pt x="0" y="243"/>
                      <a:pt x="0" y="243"/>
                    </a:cubicBezTo>
                    <a:cubicBezTo>
                      <a:pt x="0" y="316"/>
                      <a:pt x="59" y="376"/>
                      <a:pt x="132" y="378"/>
                    </a:cubicBezTo>
                    <a:cubicBezTo>
                      <a:pt x="132" y="322"/>
                      <a:pt x="132" y="322"/>
                      <a:pt x="132" y="322"/>
                    </a:cubicBezTo>
                    <a:cubicBezTo>
                      <a:pt x="88" y="317"/>
                      <a:pt x="58" y="286"/>
                      <a:pt x="58" y="244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12538A"/>
              </a:solidFill>
              <a:ln>
                <a:noFill/>
              </a:ln>
            </p:spPr>
            <p:txBody>
              <a:bodyPr/>
              <a:lstStyle/>
              <a:p>
                <a:endParaRPr lang="fr-FR" sz="1200" dirty="0">
                  <a:solidFill>
                    <a:srgbClr val="262626"/>
                  </a:solidFill>
                </a:endParaRPr>
              </a:p>
            </p:txBody>
          </p:sp>
        </p:grpSp>
        <p:sp>
          <p:nvSpPr>
            <p:cNvPr id="21" name="ZoneTexte 20"/>
            <p:cNvSpPr txBox="1"/>
            <p:nvPr/>
          </p:nvSpPr>
          <p:spPr>
            <a:xfrm>
              <a:off x="239111" y="642627"/>
              <a:ext cx="248197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>
                  <a:solidFill>
                    <a:srgbClr val="2B91D5"/>
                  </a:solidFill>
                  <a:latin typeface="Times New Roman" pitchFamily="18" charset="0"/>
                  <a:cs typeface="Times New Roman" pitchFamily="18" charset="0"/>
                </a:rPr>
                <a:t>Conclusion et perspectives</a:t>
              </a:r>
            </a:p>
          </p:txBody>
        </p:sp>
      </p:grpSp>
      <p:grpSp>
        <p:nvGrpSpPr>
          <p:cNvPr id="2" name="Groupe 1"/>
          <p:cNvGrpSpPr/>
          <p:nvPr/>
        </p:nvGrpSpPr>
        <p:grpSpPr>
          <a:xfrm>
            <a:off x="1530679" y="1503939"/>
            <a:ext cx="6392419" cy="388107"/>
            <a:chOff x="915330" y="1880119"/>
            <a:chExt cx="6392419" cy="388107"/>
          </a:xfrm>
        </p:grpSpPr>
        <p:grpSp>
          <p:nvGrpSpPr>
            <p:cNvPr id="19" name="Google Shape;933;p70"/>
            <p:cNvGrpSpPr/>
            <p:nvPr/>
          </p:nvGrpSpPr>
          <p:grpSpPr>
            <a:xfrm>
              <a:off x="915330" y="1880119"/>
              <a:ext cx="378382" cy="388107"/>
              <a:chOff x="6246455" y="3843340"/>
              <a:chExt cx="1647825" cy="1285875"/>
            </a:xfrm>
          </p:grpSpPr>
          <p:sp>
            <p:nvSpPr>
              <p:cNvPr id="20" name="Google Shape;934;p70"/>
              <p:cNvSpPr/>
              <p:nvPr/>
            </p:nvSpPr>
            <p:spPr>
              <a:xfrm>
                <a:off x="6246455" y="3843340"/>
                <a:ext cx="1647825" cy="1285875"/>
              </a:xfrm>
              <a:custGeom>
                <a:avLst/>
                <a:gdLst/>
                <a:ahLst/>
                <a:cxnLst/>
                <a:rect l="l" t="t" r="r" b="b"/>
                <a:pathLst>
                  <a:path w="1647825" h="1285875" extrusionOk="0">
                    <a:moveTo>
                      <a:pt x="1647824" y="1285874"/>
                    </a:moveTo>
                    <a:lnTo>
                      <a:pt x="0" y="1285874"/>
                    </a:lnTo>
                    <a:lnTo>
                      <a:pt x="0" y="0"/>
                    </a:lnTo>
                    <a:lnTo>
                      <a:pt x="1647824" y="0"/>
                    </a:lnTo>
                    <a:lnTo>
                      <a:pt x="1647824" y="1285874"/>
                    </a:lnTo>
                    <a:close/>
                  </a:path>
                </a:pathLst>
              </a:custGeom>
              <a:solidFill>
                <a:srgbClr val="86E9E8"/>
              </a:solidFill>
              <a:ln>
                <a:solidFill>
                  <a:srgbClr val="86E9E8"/>
                </a:solidFill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endParaRPr sz="7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4" name="Google Shape;935;p70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6703025" y="4151494"/>
                <a:ext cx="733424" cy="73342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5" name="Google Shape;936;p70"/>
            <p:cNvSpPr txBox="1"/>
            <p:nvPr/>
          </p:nvSpPr>
          <p:spPr>
            <a:xfrm>
              <a:off x="1501104" y="1959325"/>
              <a:ext cx="5806645" cy="2064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6350" rIns="0" bIns="0" anchor="t" anchorCtr="0">
              <a:spAutoFit/>
            </a:bodyPr>
            <a:lstStyle/>
            <a:p>
              <a:pPr lvl="0"/>
              <a:r>
                <a:rPr lang="fr-FR" sz="1300" b="1" dirty="0">
                  <a:solidFill>
                    <a:srgbClr val="86E9E8"/>
                  </a:solidFill>
                  <a:latin typeface="Tahoma"/>
                  <a:ea typeface="Tahoma"/>
                  <a:cs typeface="Tahoma"/>
                </a:rPr>
                <a:t>Interfaces Personnalisées </a:t>
              </a:r>
              <a:endParaRPr sz="1300" b="1" dirty="0">
                <a:solidFill>
                  <a:srgbClr val="86E9E8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" name="Groupe 4"/>
          <p:cNvGrpSpPr/>
          <p:nvPr/>
        </p:nvGrpSpPr>
        <p:grpSpPr>
          <a:xfrm>
            <a:off x="1530679" y="2575698"/>
            <a:ext cx="5582188" cy="388107"/>
            <a:chOff x="915330" y="2487743"/>
            <a:chExt cx="5582188" cy="388107"/>
          </a:xfrm>
        </p:grpSpPr>
        <p:grpSp>
          <p:nvGrpSpPr>
            <p:cNvPr id="26" name="Google Shape;937;p70"/>
            <p:cNvGrpSpPr/>
            <p:nvPr/>
          </p:nvGrpSpPr>
          <p:grpSpPr>
            <a:xfrm>
              <a:off x="915330" y="2487743"/>
              <a:ext cx="378382" cy="388107"/>
              <a:chOff x="6246455" y="3843340"/>
              <a:chExt cx="1647825" cy="1285875"/>
            </a:xfrm>
          </p:grpSpPr>
          <p:sp>
            <p:nvSpPr>
              <p:cNvPr id="27" name="Google Shape;938;p70"/>
              <p:cNvSpPr/>
              <p:nvPr/>
            </p:nvSpPr>
            <p:spPr>
              <a:xfrm>
                <a:off x="6246455" y="3843340"/>
                <a:ext cx="1647825" cy="1285875"/>
              </a:xfrm>
              <a:custGeom>
                <a:avLst/>
                <a:gdLst/>
                <a:ahLst/>
                <a:cxnLst/>
                <a:rect l="l" t="t" r="r" b="b"/>
                <a:pathLst>
                  <a:path w="1647825" h="1285875" extrusionOk="0">
                    <a:moveTo>
                      <a:pt x="1647824" y="1285874"/>
                    </a:moveTo>
                    <a:lnTo>
                      <a:pt x="0" y="1285874"/>
                    </a:lnTo>
                    <a:lnTo>
                      <a:pt x="0" y="0"/>
                    </a:lnTo>
                    <a:lnTo>
                      <a:pt x="1647824" y="0"/>
                    </a:lnTo>
                    <a:lnTo>
                      <a:pt x="1647824" y="1285874"/>
                    </a:lnTo>
                    <a:close/>
                  </a:path>
                </a:pathLst>
              </a:custGeom>
              <a:solidFill>
                <a:srgbClr val="3DD9D8"/>
              </a:solidFill>
              <a:ln>
                <a:solidFill>
                  <a:srgbClr val="26C4C0"/>
                </a:solidFill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endParaRPr sz="7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8" name="Google Shape;939;p70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6703025" y="4151494"/>
                <a:ext cx="733424" cy="73342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9" name="Google Shape;940;p70"/>
            <p:cNvSpPr txBox="1"/>
            <p:nvPr/>
          </p:nvSpPr>
          <p:spPr>
            <a:xfrm>
              <a:off x="1467769" y="2578562"/>
              <a:ext cx="5029749" cy="2064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6350" rIns="0" bIns="0" anchor="t" anchorCtr="0">
              <a:spAutoFit/>
            </a:bodyPr>
            <a:lstStyle/>
            <a:p>
              <a:pPr lvl="0"/>
              <a:r>
                <a:rPr lang="fr-FR" sz="1300" b="1" dirty="0">
                  <a:solidFill>
                    <a:srgbClr val="26C4C0"/>
                  </a:solidFill>
                  <a:latin typeface="Tahoma"/>
                  <a:ea typeface="Tahoma"/>
                  <a:cs typeface="Tahoma"/>
                </a:rPr>
                <a:t>Compatibilité Universelle </a:t>
              </a:r>
              <a:endParaRPr sz="1300" b="1" dirty="0">
                <a:solidFill>
                  <a:srgbClr val="26C4C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96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232;p39">
            <a:extLst>
              <a:ext uri="{FF2B5EF4-FFF2-40B4-BE49-F238E27FC236}">
                <a16:creationId xmlns:a16="http://schemas.microsoft.com/office/drawing/2014/main" id="{A424D565-4238-DF46-EA8E-4B5D06FED785}"/>
              </a:ext>
            </a:extLst>
          </p:cNvPr>
          <p:cNvSpPr/>
          <p:nvPr/>
        </p:nvSpPr>
        <p:spPr>
          <a:xfrm>
            <a:off x="6740126" y="-763"/>
            <a:ext cx="2297316" cy="495935"/>
          </a:xfrm>
          <a:custGeom>
            <a:avLst/>
            <a:gdLst/>
            <a:ahLst/>
            <a:cxnLst/>
            <a:rect l="l" t="t" r="r" b="b"/>
            <a:pathLst>
              <a:path w="5179059" h="991869" extrusionOk="0">
                <a:moveTo>
                  <a:pt x="4685267" y="991730"/>
                </a:moveTo>
                <a:lnTo>
                  <a:pt x="494732" y="986076"/>
                </a:lnTo>
                <a:lnTo>
                  <a:pt x="447050" y="983821"/>
                </a:lnTo>
                <a:lnTo>
                  <a:pt x="400658" y="977194"/>
                </a:lnTo>
                <a:lnTo>
                  <a:pt x="355762" y="966401"/>
                </a:lnTo>
                <a:lnTo>
                  <a:pt x="312570" y="951646"/>
                </a:lnTo>
                <a:lnTo>
                  <a:pt x="271287" y="933137"/>
                </a:lnTo>
                <a:lnTo>
                  <a:pt x="232121" y="911079"/>
                </a:lnTo>
                <a:lnTo>
                  <a:pt x="195276" y="885677"/>
                </a:lnTo>
                <a:lnTo>
                  <a:pt x="160961" y="857137"/>
                </a:lnTo>
                <a:lnTo>
                  <a:pt x="129382" y="825666"/>
                </a:lnTo>
                <a:lnTo>
                  <a:pt x="100744" y="791468"/>
                </a:lnTo>
                <a:lnTo>
                  <a:pt x="75255" y="754750"/>
                </a:lnTo>
                <a:lnTo>
                  <a:pt x="53120" y="715717"/>
                </a:lnTo>
                <a:lnTo>
                  <a:pt x="34547" y="674576"/>
                </a:lnTo>
                <a:lnTo>
                  <a:pt x="19742" y="631532"/>
                </a:lnTo>
                <a:lnTo>
                  <a:pt x="8912" y="586790"/>
                </a:lnTo>
                <a:lnTo>
                  <a:pt x="2262" y="540557"/>
                </a:lnTo>
                <a:lnTo>
                  <a:pt x="0" y="493038"/>
                </a:lnTo>
                <a:lnTo>
                  <a:pt x="2262" y="445519"/>
                </a:lnTo>
                <a:lnTo>
                  <a:pt x="8912" y="399286"/>
                </a:lnTo>
                <a:lnTo>
                  <a:pt x="19742" y="354544"/>
                </a:lnTo>
                <a:lnTo>
                  <a:pt x="34547" y="311500"/>
                </a:lnTo>
                <a:lnTo>
                  <a:pt x="53120" y="270358"/>
                </a:lnTo>
                <a:lnTo>
                  <a:pt x="75255" y="231326"/>
                </a:lnTo>
                <a:lnTo>
                  <a:pt x="100744" y="194608"/>
                </a:lnTo>
                <a:lnTo>
                  <a:pt x="129382" y="160410"/>
                </a:lnTo>
                <a:lnTo>
                  <a:pt x="160961" y="128939"/>
                </a:lnTo>
                <a:lnTo>
                  <a:pt x="195276" y="100399"/>
                </a:lnTo>
                <a:lnTo>
                  <a:pt x="232121" y="74997"/>
                </a:lnTo>
                <a:lnTo>
                  <a:pt x="271287" y="52938"/>
                </a:lnTo>
                <a:lnTo>
                  <a:pt x="312570" y="34429"/>
                </a:lnTo>
                <a:lnTo>
                  <a:pt x="355762" y="19675"/>
                </a:lnTo>
                <a:lnTo>
                  <a:pt x="400658" y="8881"/>
                </a:lnTo>
                <a:lnTo>
                  <a:pt x="447050" y="2254"/>
                </a:lnTo>
                <a:lnTo>
                  <a:pt x="494732" y="0"/>
                </a:lnTo>
                <a:lnTo>
                  <a:pt x="4685267" y="0"/>
                </a:lnTo>
                <a:lnTo>
                  <a:pt x="5178865" y="497561"/>
                </a:lnTo>
                <a:lnTo>
                  <a:pt x="4685267" y="991730"/>
                </a:lnTo>
                <a:close/>
              </a:path>
            </a:pathLst>
          </a:custGeom>
          <a:solidFill>
            <a:srgbClr val="86E9E8"/>
          </a:solidFill>
          <a:ln>
            <a:noFill/>
          </a:ln>
          <a:effectLst>
            <a:glow rad="228600">
              <a:srgbClr val="3DD9D8">
                <a:alpha val="40000"/>
              </a:srgbClr>
            </a:glo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233;p39">
            <a:extLst>
              <a:ext uri="{FF2B5EF4-FFF2-40B4-BE49-F238E27FC236}">
                <a16:creationId xmlns:a16="http://schemas.microsoft.com/office/drawing/2014/main" id="{38354B51-5ACB-3426-722E-4DE093626A3E}"/>
              </a:ext>
            </a:extLst>
          </p:cNvPr>
          <p:cNvSpPr/>
          <p:nvPr/>
        </p:nvSpPr>
        <p:spPr>
          <a:xfrm>
            <a:off x="5350700" y="-612"/>
            <a:ext cx="2109434" cy="495935"/>
          </a:xfrm>
          <a:custGeom>
            <a:avLst/>
            <a:gdLst/>
            <a:ahLst/>
            <a:cxnLst/>
            <a:rect l="l" t="t" r="r" b="b"/>
            <a:pathLst>
              <a:path w="5179059" h="991869" extrusionOk="0">
                <a:moveTo>
                  <a:pt x="4685267" y="991730"/>
                </a:moveTo>
                <a:lnTo>
                  <a:pt x="494732" y="986076"/>
                </a:lnTo>
                <a:lnTo>
                  <a:pt x="447050" y="983821"/>
                </a:lnTo>
                <a:lnTo>
                  <a:pt x="400658" y="977194"/>
                </a:lnTo>
                <a:lnTo>
                  <a:pt x="355762" y="966401"/>
                </a:lnTo>
                <a:lnTo>
                  <a:pt x="312570" y="951646"/>
                </a:lnTo>
                <a:lnTo>
                  <a:pt x="271287" y="933137"/>
                </a:lnTo>
                <a:lnTo>
                  <a:pt x="232121" y="911079"/>
                </a:lnTo>
                <a:lnTo>
                  <a:pt x="195276" y="885677"/>
                </a:lnTo>
                <a:lnTo>
                  <a:pt x="160961" y="857137"/>
                </a:lnTo>
                <a:lnTo>
                  <a:pt x="129382" y="825666"/>
                </a:lnTo>
                <a:lnTo>
                  <a:pt x="100744" y="791468"/>
                </a:lnTo>
                <a:lnTo>
                  <a:pt x="75255" y="754750"/>
                </a:lnTo>
                <a:lnTo>
                  <a:pt x="53120" y="715717"/>
                </a:lnTo>
                <a:lnTo>
                  <a:pt x="34547" y="674576"/>
                </a:lnTo>
                <a:lnTo>
                  <a:pt x="19742" y="631532"/>
                </a:lnTo>
                <a:lnTo>
                  <a:pt x="8912" y="586790"/>
                </a:lnTo>
                <a:lnTo>
                  <a:pt x="2262" y="540557"/>
                </a:lnTo>
                <a:lnTo>
                  <a:pt x="0" y="493038"/>
                </a:lnTo>
                <a:lnTo>
                  <a:pt x="2262" y="445519"/>
                </a:lnTo>
                <a:lnTo>
                  <a:pt x="8912" y="399286"/>
                </a:lnTo>
                <a:lnTo>
                  <a:pt x="19742" y="354544"/>
                </a:lnTo>
                <a:lnTo>
                  <a:pt x="34547" y="311500"/>
                </a:lnTo>
                <a:lnTo>
                  <a:pt x="53120" y="270358"/>
                </a:lnTo>
                <a:lnTo>
                  <a:pt x="75255" y="231326"/>
                </a:lnTo>
                <a:lnTo>
                  <a:pt x="100744" y="194608"/>
                </a:lnTo>
                <a:lnTo>
                  <a:pt x="129382" y="160410"/>
                </a:lnTo>
                <a:lnTo>
                  <a:pt x="160961" y="128939"/>
                </a:lnTo>
                <a:lnTo>
                  <a:pt x="195276" y="100399"/>
                </a:lnTo>
                <a:lnTo>
                  <a:pt x="232121" y="74997"/>
                </a:lnTo>
                <a:lnTo>
                  <a:pt x="271287" y="52938"/>
                </a:lnTo>
                <a:lnTo>
                  <a:pt x="312570" y="34429"/>
                </a:lnTo>
                <a:lnTo>
                  <a:pt x="355762" y="19675"/>
                </a:lnTo>
                <a:lnTo>
                  <a:pt x="400658" y="8881"/>
                </a:lnTo>
                <a:lnTo>
                  <a:pt x="447050" y="2254"/>
                </a:lnTo>
                <a:lnTo>
                  <a:pt x="494732" y="0"/>
                </a:lnTo>
                <a:lnTo>
                  <a:pt x="4685267" y="0"/>
                </a:lnTo>
                <a:lnTo>
                  <a:pt x="5178865" y="497561"/>
                </a:lnTo>
                <a:lnTo>
                  <a:pt x="4685267" y="991730"/>
                </a:lnTo>
                <a:close/>
              </a:path>
            </a:pathLst>
          </a:custGeom>
          <a:solidFill>
            <a:srgbClr val="3DD9D8"/>
          </a:solidFill>
          <a:ln>
            <a:solidFill>
              <a:srgbClr val="26C4C0"/>
            </a:solidFill>
          </a:ln>
          <a:effectLst/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sz="800" b="1" i="0" u="none" strike="noStrike" cap="none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9" name="Google Shape;234;p39">
            <a:extLst>
              <a:ext uri="{FF2B5EF4-FFF2-40B4-BE49-F238E27FC236}">
                <a16:creationId xmlns:a16="http://schemas.microsoft.com/office/drawing/2014/main" id="{D7042C64-D162-0461-2E6B-86549D005EAD}"/>
              </a:ext>
            </a:extLst>
          </p:cNvPr>
          <p:cNvSpPr/>
          <p:nvPr/>
        </p:nvSpPr>
        <p:spPr>
          <a:xfrm>
            <a:off x="3423342" y="-1"/>
            <a:ext cx="2297316" cy="487553"/>
          </a:xfrm>
          <a:custGeom>
            <a:avLst/>
            <a:gdLst/>
            <a:ahLst/>
            <a:cxnLst/>
            <a:rect l="l" t="t" r="r" b="b"/>
            <a:pathLst>
              <a:path w="5179059" h="991869" extrusionOk="0">
                <a:moveTo>
                  <a:pt x="4685267" y="991730"/>
                </a:moveTo>
                <a:lnTo>
                  <a:pt x="494732" y="986076"/>
                </a:lnTo>
                <a:lnTo>
                  <a:pt x="447050" y="983821"/>
                </a:lnTo>
                <a:lnTo>
                  <a:pt x="400658" y="977194"/>
                </a:lnTo>
                <a:lnTo>
                  <a:pt x="355762" y="966401"/>
                </a:lnTo>
                <a:lnTo>
                  <a:pt x="312570" y="951646"/>
                </a:lnTo>
                <a:lnTo>
                  <a:pt x="271287" y="933137"/>
                </a:lnTo>
                <a:lnTo>
                  <a:pt x="232121" y="911079"/>
                </a:lnTo>
                <a:lnTo>
                  <a:pt x="195276" y="885677"/>
                </a:lnTo>
                <a:lnTo>
                  <a:pt x="160961" y="857137"/>
                </a:lnTo>
                <a:lnTo>
                  <a:pt x="129382" y="825666"/>
                </a:lnTo>
                <a:lnTo>
                  <a:pt x="100744" y="791468"/>
                </a:lnTo>
                <a:lnTo>
                  <a:pt x="75255" y="754750"/>
                </a:lnTo>
                <a:lnTo>
                  <a:pt x="53120" y="715717"/>
                </a:lnTo>
                <a:lnTo>
                  <a:pt x="34547" y="674576"/>
                </a:lnTo>
                <a:lnTo>
                  <a:pt x="19742" y="631532"/>
                </a:lnTo>
                <a:lnTo>
                  <a:pt x="8912" y="586790"/>
                </a:lnTo>
                <a:lnTo>
                  <a:pt x="2262" y="540557"/>
                </a:lnTo>
                <a:lnTo>
                  <a:pt x="0" y="493038"/>
                </a:lnTo>
                <a:lnTo>
                  <a:pt x="2262" y="445519"/>
                </a:lnTo>
                <a:lnTo>
                  <a:pt x="8912" y="399286"/>
                </a:lnTo>
                <a:lnTo>
                  <a:pt x="19742" y="354544"/>
                </a:lnTo>
                <a:lnTo>
                  <a:pt x="34547" y="311500"/>
                </a:lnTo>
                <a:lnTo>
                  <a:pt x="53120" y="270358"/>
                </a:lnTo>
                <a:lnTo>
                  <a:pt x="75255" y="231326"/>
                </a:lnTo>
                <a:lnTo>
                  <a:pt x="100744" y="194608"/>
                </a:lnTo>
                <a:lnTo>
                  <a:pt x="129382" y="160410"/>
                </a:lnTo>
                <a:lnTo>
                  <a:pt x="160961" y="128939"/>
                </a:lnTo>
                <a:lnTo>
                  <a:pt x="195276" y="100399"/>
                </a:lnTo>
                <a:lnTo>
                  <a:pt x="232121" y="74997"/>
                </a:lnTo>
                <a:lnTo>
                  <a:pt x="271287" y="52938"/>
                </a:lnTo>
                <a:lnTo>
                  <a:pt x="312570" y="34429"/>
                </a:lnTo>
                <a:lnTo>
                  <a:pt x="355762" y="19675"/>
                </a:lnTo>
                <a:lnTo>
                  <a:pt x="400658" y="8881"/>
                </a:lnTo>
                <a:lnTo>
                  <a:pt x="447050" y="2254"/>
                </a:lnTo>
                <a:lnTo>
                  <a:pt x="494732" y="0"/>
                </a:lnTo>
                <a:lnTo>
                  <a:pt x="4685267" y="0"/>
                </a:lnTo>
                <a:lnTo>
                  <a:pt x="5178865" y="497561"/>
                </a:lnTo>
                <a:lnTo>
                  <a:pt x="4685267" y="991730"/>
                </a:lnTo>
                <a:close/>
              </a:path>
            </a:pathLst>
          </a:custGeom>
          <a:solidFill>
            <a:srgbClr val="37C8EF"/>
          </a:solidFill>
          <a:ln>
            <a:noFill/>
          </a:ln>
          <a:effectLst/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253;p40">
            <a:extLst>
              <a:ext uri="{FF2B5EF4-FFF2-40B4-BE49-F238E27FC236}">
                <a16:creationId xmlns:a16="http://schemas.microsoft.com/office/drawing/2014/main" id="{E2B415DB-AE33-741C-BE46-875BCF26B56C}"/>
              </a:ext>
            </a:extLst>
          </p:cNvPr>
          <p:cNvSpPr/>
          <p:nvPr/>
        </p:nvSpPr>
        <p:spPr>
          <a:xfrm>
            <a:off x="1530679" y="-8382"/>
            <a:ext cx="2423098" cy="495935"/>
          </a:xfrm>
          <a:custGeom>
            <a:avLst/>
            <a:gdLst/>
            <a:ahLst/>
            <a:cxnLst/>
            <a:rect l="l" t="t" r="r" b="b"/>
            <a:pathLst>
              <a:path w="5179059" h="991869" extrusionOk="0">
                <a:moveTo>
                  <a:pt x="4685267" y="991730"/>
                </a:moveTo>
                <a:lnTo>
                  <a:pt x="494732" y="986076"/>
                </a:lnTo>
                <a:lnTo>
                  <a:pt x="447050" y="983821"/>
                </a:lnTo>
                <a:lnTo>
                  <a:pt x="400658" y="977194"/>
                </a:lnTo>
                <a:lnTo>
                  <a:pt x="355762" y="966401"/>
                </a:lnTo>
                <a:lnTo>
                  <a:pt x="312570" y="951646"/>
                </a:lnTo>
                <a:lnTo>
                  <a:pt x="271287" y="933137"/>
                </a:lnTo>
                <a:lnTo>
                  <a:pt x="232121" y="911079"/>
                </a:lnTo>
                <a:lnTo>
                  <a:pt x="195276" y="885677"/>
                </a:lnTo>
                <a:lnTo>
                  <a:pt x="160961" y="857137"/>
                </a:lnTo>
                <a:lnTo>
                  <a:pt x="129382" y="825666"/>
                </a:lnTo>
                <a:lnTo>
                  <a:pt x="100744" y="791468"/>
                </a:lnTo>
                <a:lnTo>
                  <a:pt x="75255" y="754750"/>
                </a:lnTo>
                <a:lnTo>
                  <a:pt x="53120" y="715717"/>
                </a:lnTo>
                <a:lnTo>
                  <a:pt x="34547" y="674576"/>
                </a:lnTo>
                <a:lnTo>
                  <a:pt x="19742" y="631532"/>
                </a:lnTo>
                <a:lnTo>
                  <a:pt x="8912" y="586790"/>
                </a:lnTo>
                <a:lnTo>
                  <a:pt x="2262" y="540557"/>
                </a:lnTo>
                <a:lnTo>
                  <a:pt x="0" y="493038"/>
                </a:lnTo>
                <a:lnTo>
                  <a:pt x="2262" y="445519"/>
                </a:lnTo>
                <a:lnTo>
                  <a:pt x="8912" y="399286"/>
                </a:lnTo>
                <a:lnTo>
                  <a:pt x="19742" y="354544"/>
                </a:lnTo>
                <a:lnTo>
                  <a:pt x="34547" y="311500"/>
                </a:lnTo>
                <a:lnTo>
                  <a:pt x="53120" y="270358"/>
                </a:lnTo>
                <a:lnTo>
                  <a:pt x="75255" y="231326"/>
                </a:lnTo>
                <a:lnTo>
                  <a:pt x="100744" y="194608"/>
                </a:lnTo>
                <a:lnTo>
                  <a:pt x="129382" y="160410"/>
                </a:lnTo>
                <a:lnTo>
                  <a:pt x="160961" y="128939"/>
                </a:lnTo>
                <a:lnTo>
                  <a:pt x="195276" y="100399"/>
                </a:lnTo>
                <a:lnTo>
                  <a:pt x="232121" y="74997"/>
                </a:lnTo>
                <a:lnTo>
                  <a:pt x="271287" y="52938"/>
                </a:lnTo>
                <a:lnTo>
                  <a:pt x="312570" y="34429"/>
                </a:lnTo>
                <a:lnTo>
                  <a:pt x="355762" y="19675"/>
                </a:lnTo>
                <a:lnTo>
                  <a:pt x="400658" y="8881"/>
                </a:lnTo>
                <a:lnTo>
                  <a:pt x="447050" y="2254"/>
                </a:lnTo>
                <a:lnTo>
                  <a:pt x="494732" y="0"/>
                </a:lnTo>
                <a:lnTo>
                  <a:pt x="4685267" y="0"/>
                </a:lnTo>
                <a:lnTo>
                  <a:pt x="5178865" y="497561"/>
                </a:lnTo>
                <a:lnTo>
                  <a:pt x="4685267" y="991730"/>
                </a:lnTo>
                <a:close/>
              </a:path>
            </a:pathLst>
          </a:custGeom>
          <a:solidFill>
            <a:srgbClr val="2B91D5"/>
          </a:solidFill>
          <a:ln>
            <a:noFill/>
          </a:ln>
          <a:effectLst/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238;p39">
            <a:extLst>
              <a:ext uri="{FF2B5EF4-FFF2-40B4-BE49-F238E27FC236}">
                <a16:creationId xmlns:a16="http://schemas.microsoft.com/office/drawing/2014/main" id="{3275BD33-8831-F773-3817-1534DB1A4719}"/>
              </a:ext>
            </a:extLst>
          </p:cNvPr>
          <p:cNvSpPr txBox="1"/>
          <p:nvPr/>
        </p:nvSpPr>
        <p:spPr>
          <a:xfrm>
            <a:off x="1932454" y="-6928"/>
            <a:ext cx="161954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2 - Etude de l’existant</a:t>
            </a:r>
            <a:endParaRPr sz="1200" b="1" i="0" u="none" strike="noStrike" cap="none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3" name="Google Shape;239;p39">
            <a:extLst>
              <a:ext uri="{FF2B5EF4-FFF2-40B4-BE49-F238E27FC236}">
                <a16:creationId xmlns:a16="http://schemas.microsoft.com/office/drawing/2014/main" id="{76825021-4FF8-3ABA-6729-640876B32F2A}"/>
              </a:ext>
            </a:extLst>
          </p:cNvPr>
          <p:cNvSpPr txBox="1"/>
          <p:nvPr/>
        </p:nvSpPr>
        <p:spPr>
          <a:xfrm>
            <a:off x="3982644" y="87658"/>
            <a:ext cx="136805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3 - Conception</a:t>
            </a:r>
            <a:endParaRPr sz="1200" b="1" i="0" u="none" strike="noStrike" cap="none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4" name="Google Shape;240;p39">
            <a:extLst>
              <a:ext uri="{FF2B5EF4-FFF2-40B4-BE49-F238E27FC236}">
                <a16:creationId xmlns:a16="http://schemas.microsoft.com/office/drawing/2014/main" id="{0F14DB75-73C0-8A42-6911-ED845FDD4693}"/>
              </a:ext>
            </a:extLst>
          </p:cNvPr>
          <p:cNvSpPr txBox="1"/>
          <p:nvPr/>
        </p:nvSpPr>
        <p:spPr>
          <a:xfrm>
            <a:off x="5769272" y="99659"/>
            <a:ext cx="136805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4 - Réalisation</a:t>
            </a:r>
            <a:endParaRPr sz="1200" b="1" i="0" u="none" strike="noStrike" cap="none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5" name="Google Shape;241;p39">
            <a:extLst>
              <a:ext uri="{FF2B5EF4-FFF2-40B4-BE49-F238E27FC236}">
                <a16:creationId xmlns:a16="http://schemas.microsoft.com/office/drawing/2014/main" id="{0A3D5134-A446-0966-FEC9-963594DBFF53}"/>
              </a:ext>
            </a:extLst>
          </p:cNvPr>
          <p:cNvSpPr txBox="1"/>
          <p:nvPr/>
        </p:nvSpPr>
        <p:spPr>
          <a:xfrm>
            <a:off x="7375048" y="11178"/>
            <a:ext cx="145314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5 - Conclusion et perspectives</a:t>
            </a:r>
            <a:endParaRPr dirty="0"/>
          </a:p>
        </p:txBody>
      </p:sp>
      <p:sp>
        <p:nvSpPr>
          <p:cNvPr id="106" name="Google Shape;254;p40">
            <a:extLst>
              <a:ext uri="{FF2B5EF4-FFF2-40B4-BE49-F238E27FC236}">
                <a16:creationId xmlns:a16="http://schemas.microsoft.com/office/drawing/2014/main" id="{51CE1D69-09D2-11D3-3065-70E3C9DFB544}"/>
              </a:ext>
            </a:extLst>
          </p:cNvPr>
          <p:cNvSpPr/>
          <p:nvPr/>
        </p:nvSpPr>
        <p:spPr>
          <a:xfrm>
            <a:off x="4736" y="-9943"/>
            <a:ext cx="2036892" cy="488315"/>
          </a:xfrm>
          <a:custGeom>
            <a:avLst/>
            <a:gdLst/>
            <a:ahLst/>
            <a:cxnLst/>
            <a:rect l="l" t="t" r="r" b="b"/>
            <a:pathLst>
              <a:path w="5179059" h="991869" extrusionOk="0">
                <a:moveTo>
                  <a:pt x="4685267" y="991730"/>
                </a:moveTo>
                <a:lnTo>
                  <a:pt x="494732" y="986076"/>
                </a:lnTo>
                <a:lnTo>
                  <a:pt x="447050" y="983821"/>
                </a:lnTo>
                <a:lnTo>
                  <a:pt x="400658" y="977194"/>
                </a:lnTo>
                <a:lnTo>
                  <a:pt x="355762" y="966401"/>
                </a:lnTo>
                <a:lnTo>
                  <a:pt x="312570" y="951646"/>
                </a:lnTo>
                <a:lnTo>
                  <a:pt x="271287" y="933137"/>
                </a:lnTo>
                <a:lnTo>
                  <a:pt x="232121" y="911079"/>
                </a:lnTo>
                <a:lnTo>
                  <a:pt x="195276" y="885677"/>
                </a:lnTo>
                <a:lnTo>
                  <a:pt x="160961" y="857137"/>
                </a:lnTo>
                <a:lnTo>
                  <a:pt x="129382" y="825666"/>
                </a:lnTo>
                <a:lnTo>
                  <a:pt x="100744" y="791468"/>
                </a:lnTo>
                <a:lnTo>
                  <a:pt x="75255" y="754750"/>
                </a:lnTo>
                <a:lnTo>
                  <a:pt x="53120" y="715717"/>
                </a:lnTo>
                <a:lnTo>
                  <a:pt x="34547" y="674576"/>
                </a:lnTo>
                <a:lnTo>
                  <a:pt x="19742" y="631532"/>
                </a:lnTo>
                <a:lnTo>
                  <a:pt x="8912" y="586790"/>
                </a:lnTo>
                <a:lnTo>
                  <a:pt x="2262" y="540557"/>
                </a:lnTo>
                <a:lnTo>
                  <a:pt x="0" y="493038"/>
                </a:lnTo>
                <a:lnTo>
                  <a:pt x="2262" y="445519"/>
                </a:lnTo>
                <a:lnTo>
                  <a:pt x="8912" y="399286"/>
                </a:lnTo>
                <a:lnTo>
                  <a:pt x="19742" y="354544"/>
                </a:lnTo>
                <a:lnTo>
                  <a:pt x="34547" y="311500"/>
                </a:lnTo>
                <a:lnTo>
                  <a:pt x="53120" y="270358"/>
                </a:lnTo>
                <a:lnTo>
                  <a:pt x="75255" y="231326"/>
                </a:lnTo>
                <a:lnTo>
                  <a:pt x="100744" y="194608"/>
                </a:lnTo>
                <a:lnTo>
                  <a:pt x="129382" y="160410"/>
                </a:lnTo>
                <a:lnTo>
                  <a:pt x="160961" y="128939"/>
                </a:lnTo>
                <a:lnTo>
                  <a:pt x="195276" y="100399"/>
                </a:lnTo>
                <a:lnTo>
                  <a:pt x="232121" y="74997"/>
                </a:lnTo>
                <a:lnTo>
                  <a:pt x="271287" y="52938"/>
                </a:lnTo>
                <a:lnTo>
                  <a:pt x="312570" y="34429"/>
                </a:lnTo>
                <a:lnTo>
                  <a:pt x="355762" y="19675"/>
                </a:lnTo>
                <a:lnTo>
                  <a:pt x="400658" y="8881"/>
                </a:lnTo>
                <a:lnTo>
                  <a:pt x="447050" y="2254"/>
                </a:lnTo>
                <a:lnTo>
                  <a:pt x="494732" y="0"/>
                </a:lnTo>
                <a:lnTo>
                  <a:pt x="4685267" y="0"/>
                </a:lnTo>
                <a:lnTo>
                  <a:pt x="5178865" y="497561"/>
                </a:lnTo>
                <a:lnTo>
                  <a:pt x="4685267" y="991730"/>
                </a:lnTo>
                <a:close/>
              </a:path>
            </a:pathLst>
          </a:custGeom>
          <a:solidFill>
            <a:srgbClr val="12538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238;p39">
            <a:extLst>
              <a:ext uri="{FF2B5EF4-FFF2-40B4-BE49-F238E27FC236}">
                <a16:creationId xmlns:a16="http://schemas.microsoft.com/office/drawing/2014/main" id="{3275BD33-8831-F773-3817-1534DB1A4719}"/>
              </a:ext>
            </a:extLst>
          </p:cNvPr>
          <p:cNvSpPr txBox="1"/>
          <p:nvPr/>
        </p:nvSpPr>
        <p:spPr>
          <a:xfrm>
            <a:off x="83978" y="-8382"/>
            <a:ext cx="161954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lvl="0" algn="ctr"/>
            <a:r>
              <a:rPr lang="fr-FR" sz="1200" b="1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1 - Contexte général du projet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8304-E90C-4A70-9A96-5560FBD5F813}" type="slidenum">
              <a:rPr lang="fr-FR" smtClean="0"/>
              <a:t>21</a:t>
            </a:fld>
            <a:endParaRPr lang="fr-FR"/>
          </a:p>
        </p:txBody>
      </p:sp>
      <p:grpSp>
        <p:nvGrpSpPr>
          <p:cNvPr id="17" name="Groupe 16"/>
          <p:cNvGrpSpPr/>
          <p:nvPr/>
        </p:nvGrpSpPr>
        <p:grpSpPr>
          <a:xfrm>
            <a:off x="101633" y="508707"/>
            <a:ext cx="2715311" cy="703104"/>
            <a:chOff x="101633" y="508707"/>
            <a:chExt cx="2715311" cy="703104"/>
          </a:xfrm>
        </p:grpSpPr>
        <p:grpSp>
          <p:nvGrpSpPr>
            <p:cNvPr id="18" name="Groupe 17"/>
            <p:cNvGrpSpPr/>
            <p:nvPr/>
          </p:nvGrpSpPr>
          <p:grpSpPr>
            <a:xfrm>
              <a:off x="101633" y="508707"/>
              <a:ext cx="2715311" cy="703104"/>
              <a:chOff x="861920" y="625454"/>
              <a:chExt cx="2400317" cy="1436774"/>
            </a:xfrm>
          </p:grpSpPr>
          <p:sp>
            <p:nvSpPr>
              <p:cNvPr id="22" name="Freeform 9"/>
              <p:cNvSpPr>
                <a:spLocks/>
              </p:cNvSpPr>
              <p:nvPr/>
            </p:nvSpPr>
            <p:spPr bwMode="gray">
              <a:xfrm>
                <a:off x="2983845" y="625454"/>
                <a:ext cx="278392" cy="1411764"/>
              </a:xfrm>
              <a:custGeom>
                <a:avLst/>
                <a:gdLst>
                  <a:gd name="T0" fmla="*/ 2147483647 w 132"/>
                  <a:gd name="T1" fmla="*/ 2147483647 h 378"/>
                  <a:gd name="T2" fmla="*/ 2147483647 w 132"/>
                  <a:gd name="T3" fmla="*/ 2147483647 h 378"/>
                  <a:gd name="T4" fmla="*/ 0 w 132"/>
                  <a:gd name="T5" fmla="*/ 0 h 378"/>
                  <a:gd name="T6" fmla="*/ 0 w 132"/>
                  <a:gd name="T7" fmla="*/ 2147483647 h 378"/>
                  <a:gd name="T8" fmla="*/ 2147483647 w 132"/>
                  <a:gd name="T9" fmla="*/ 2147483647 h 378"/>
                  <a:gd name="T10" fmla="*/ 2147483647 w 132"/>
                  <a:gd name="T11" fmla="*/ 2147483647 h 378"/>
                  <a:gd name="T12" fmla="*/ 2147483647 w 132"/>
                  <a:gd name="T13" fmla="*/ 2147483647 h 3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2"/>
                  <a:gd name="T22" fmla="*/ 0 h 378"/>
                  <a:gd name="T23" fmla="*/ 132 w 132"/>
                  <a:gd name="T24" fmla="*/ 378 h 3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2" h="378">
                    <a:moveTo>
                      <a:pt x="132" y="378"/>
                    </a:moveTo>
                    <a:cubicBezTo>
                      <a:pt x="132" y="134"/>
                      <a:pt x="132" y="134"/>
                      <a:pt x="132" y="134"/>
                    </a:cubicBezTo>
                    <a:cubicBezTo>
                      <a:pt x="131" y="61"/>
                      <a:pt x="73" y="1"/>
                      <a:pt x="0" y="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43" y="61"/>
                      <a:pt x="73" y="91"/>
                      <a:pt x="74" y="133"/>
                    </a:cubicBezTo>
                    <a:cubicBezTo>
                      <a:pt x="74" y="378"/>
                      <a:pt x="74" y="378"/>
                      <a:pt x="74" y="378"/>
                    </a:cubicBezTo>
                    <a:cubicBezTo>
                      <a:pt x="132" y="378"/>
                      <a:pt x="132" y="378"/>
                      <a:pt x="132" y="378"/>
                    </a:cubicBezTo>
                    <a:close/>
                  </a:path>
                </a:pathLst>
              </a:custGeom>
              <a:solidFill>
                <a:srgbClr val="12538A"/>
              </a:solidFill>
              <a:ln>
                <a:noFill/>
              </a:ln>
            </p:spPr>
            <p:txBody>
              <a:bodyPr/>
              <a:lstStyle/>
              <a:p>
                <a:endParaRPr lang="fr-FR" sz="1200" dirty="0">
                  <a:solidFill>
                    <a:srgbClr val="262626"/>
                  </a:solidFill>
                </a:endParaRPr>
              </a:p>
            </p:txBody>
          </p:sp>
          <p:sp>
            <p:nvSpPr>
              <p:cNvPr id="23" name="Freeform 5"/>
              <p:cNvSpPr>
                <a:spLocks/>
              </p:cNvSpPr>
              <p:nvPr/>
            </p:nvSpPr>
            <p:spPr bwMode="gray">
              <a:xfrm>
                <a:off x="861920" y="664156"/>
                <a:ext cx="287634" cy="1398072"/>
              </a:xfrm>
              <a:custGeom>
                <a:avLst/>
                <a:gdLst>
                  <a:gd name="T0" fmla="*/ 0 w 132"/>
                  <a:gd name="T1" fmla="*/ 0 h 378"/>
                  <a:gd name="T2" fmla="*/ 0 w 132"/>
                  <a:gd name="T3" fmla="*/ 2147483647 h 378"/>
                  <a:gd name="T4" fmla="*/ 2147483647 w 132"/>
                  <a:gd name="T5" fmla="*/ 2147483647 h 378"/>
                  <a:gd name="T6" fmla="*/ 2147483647 w 132"/>
                  <a:gd name="T7" fmla="*/ 2147483647 h 378"/>
                  <a:gd name="T8" fmla="*/ 2147483647 w 132"/>
                  <a:gd name="T9" fmla="*/ 2147483647 h 378"/>
                  <a:gd name="T10" fmla="*/ 2147483647 w 132"/>
                  <a:gd name="T11" fmla="*/ 0 h 378"/>
                  <a:gd name="T12" fmla="*/ 0 w 132"/>
                  <a:gd name="T13" fmla="*/ 0 h 3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2"/>
                  <a:gd name="T22" fmla="*/ 0 h 378"/>
                  <a:gd name="T23" fmla="*/ 132 w 132"/>
                  <a:gd name="T24" fmla="*/ 378 h 3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2" h="378">
                    <a:moveTo>
                      <a:pt x="0" y="0"/>
                    </a:moveTo>
                    <a:cubicBezTo>
                      <a:pt x="0" y="243"/>
                      <a:pt x="0" y="243"/>
                      <a:pt x="0" y="243"/>
                    </a:cubicBezTo>
                    <a:cubicBezTo>
                      <a:pt x="0" y="316"/>
                      <a:pt x="59" y="376"/>
                      <a:pt x="132" y="378"/>
                    </a:cubicBezTo>
                    <a:cubicBezTo>
                      <a:pt x="132" y="322"/>
                      <a:pt x="132" y="322"/>
                      <a:pt x="132" y="322"/>
                    </a:cubicBezTo>
                    <a:cubicBezTo>
                      <a:pt x="88" y="317"/>
                      <a:pt x="58" y="286"/>
                      <a:pt x="58" y="244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12538A"/>
              </a:solidFill>
              <a:ln>
                <a:noFill/>
              </a:ln>
            </p:spPr>
            <p:txBody>
              <a:bodyPr/>
              <a:lstStyle/>
              <a:p>
                <a:endParaRPr lang="fr-FR" sz="1200" dirty="0">
                  <a:solidFill>
                    <a:srgbClr val="262626"/>
                  </a:solidFill>
                </a:endParaRPr>
              </a:p>
            </p:txBody>
          </p:sp>
        </p:grpSp>
        <p:sp>
          <p:nvSpPr>
            <p:cNvPr id="21" name="ZoneTexte 20"/>
            <p:cNvSpPr txBox="1"/>
            <p:nvPr/>
          </p:nvSpPr>
          <p:spPr>
            <a:xfrm>
              <a:off x="239111" y="642627"/>
              <a:ext cx="248197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>
                  <a:solidFill>
                    <a:srgbClr val="2B91D5"/>
                  </a:solidFill>
                  <a:latin typeface="Times New Roman" pitchFamily="18" charset="0"/>
                  <a:cs typeface="Times New Roman" pitchFamily="18" charset="0"/>
                </a:rPr>
                <a:t>Démonstration</a:t>
              </a:r>
            </a:p>
            <a:p>
              <a:pPr algn="ctr"/>
              <a:endParaRPr lang="fr-FR" sz="1500" dirty="0">
                <a:solidFill>
                  <a:srgbClr val="2B91D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C00572D1-9259-4323-A46D-C5A3984F9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60" y="1291751"/>
            <a:ext cx="8589080" cy="363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533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232;p39">
            <a:extLst>
              <a:ext uri="{FF2B5EF4-FFF2-40B4-BE49-F238E27FC236}">
                <a16:creationId xmlns:a16="http://schemas.microsoft.com/office/drawing/2014/main" id="{A424D565-4238-DF46-EA8E-4B5D06FED785}"/>
              </a:ext>
            </a:extLst>
          </p:cNvPr>
          <p:cNvSpPr/>
          <p:nvPr/>
        </p:nvSpPr>
        <p:spPr>
          <a:xfrm>
            <a:off x="6740126" y="-763"/>
            <a:ext cx="2297316" cy="495935"/>
          </a:xfrm>
          <a:custGeom>
            <a:avLst/>
            <a:gdLst/>
            <a:ahLst/>
            <a:cxnLst/>
            <a:rect l="l" t="t" r="r" b="b"/>
            <a:pathLst>
              <a:path w="5179059" h="991869" extrusionOk="0">
                <a:moveTo>
                  <a:pt x="4685267" y="991730"/>
                </a:moveTo>
                <a:lnTo>
                  <a:pt x="494732" y="986076"/>
                </a:lnTo>
                <a:lnTo>
                  <a:pt x="447050" y="983821"/>
                </a:lnTo>
                <a:lnTo>
                  <a:pt x="400658" y="977194"/>
                </a:lnTo>
                <a:lnTo>
                  <a:pt x="355762" y="966401"/>
                </a:lnTo>
                <a:lnTo>
                  <a:pt x="312570" y="951646"/>
                </a:lnTo>
                <a:lnTo>
                  <a:pt x="271287" y="933137"/>
                </a:lnTo>
                <a:lnTo>
                  <a:pt x="232121" y="911079"/>
                </a:lnTo>
                <a:lnTo>
                  <a:pt x="195276" y="885677"/>
                </a:lnTo>
                <a:lnTo>
                  <a:pt x="160961" y="857137"/>
                </a:lnTo>
                <a:lnTo>
                  <a:pt x="129382" y="825666"/>
                </a:lnTo>
                <a:lnTo>
                  <a:pt x="100744" y="791468"/>
                </a:lnTo>
                <a:lnTo>
                  <a:pt x="75255" y="754750"/>
                </a:lnTo>
                <a:lnTo>
                  <a:pt x="53120" y="715717"/>
                </a:lnTo>
                <a:lnTo>
                  <a:pt x="34547" y="674576"/>
                </a:lnTo>
                <a:lnTo>
                  <a:pt x="19742" y="631532"/>
                </a:lnTo>
                <a:lnTo>
                  <a:pt x="8912" y="586790"/>
                </a:lnTo>
                <a:lnTo>
                  <a:pt x="2262" y="540557"/>
                </a:lnTo>
                <a:lnTo>
                  <a:pt x="0" y="493038"/>
                </a:lnTo>
                <a:lnTo>
                  <a:pt x="2262" y="445519"/>
                </a:lnTo>
                <a:lnTo>
                  <a:pt x="8912" y="399286"/>
                </a:lnTo>
                <a:lnTo>
                  <a:pt x="19742" y="354544"/>
                </a:lnTo>
                <a:lnTo>
                  <a:pt x="34547" y="311500"/>
                </a:lnTo>
                <a:lnTo>
                  <a:pt x="53120" y="270358"/>
                </a:lnTo>
                <a:lnTo>
                  <a:pt x="75255" y="231326"/>
                </a:lnTo>
                <a:lnTo>
                  <a:pt x="100744" y="194608"/>
                </a:lnTo>
                <a:lnTo>
                  <a:pt x="129382" y="160410"/>
                </a:lnTo>
                <a:lnTo>
                  <a:pt x="160961" y="128939"/>
                </a:lnTo>
                <a:lnTo>
                  <a:pt x="195276" y="100399"/>
                </a:lnTo>
                <a:lnTo>
                  <a:pt x="232121" y="74997"/>
                </a:lnTo>
                <a:lnTo>
                  <a:pt x="271287" y="52938"/>
                </a:lnTo>
                <a:lnTo>
                  <a:pt x="312570" y="34429"/>
                </a:lnTo>
                <a:lnTo>
                  <a:pt x="355762" y="19675"/>
                </a:lnTo>
                <a:lnTo>
                  <a:pt x="400658" y="8881"/>
                </a:lnTo>
                <a:lnTo>
                  <a:pt x="447050" y="2254"/>
                </a:lnTo>
                <a:lnTo>
                  <a:pt x="494732" y="0"/>
                </a:lnTo>
                <a:lnTo>
                  <a:pt x="4685267" y="0"/>
                </a:lnTo>
                <a:lnTo>
                  <a:pt x="5178865" y="497561"/>
                </a:lnTo>
                <a:lnTo>
                  <a:pt x="4685267" y="991730"/>
                </a:lnTo>
                <a:close/>
              </a:path>
            </a:pathLst>
          </a:custGeom>
          <a:solidFill>
            <a:srgbClr val="86E9E8"/>
          </a:solidFill>
          <a:ln>
            <a:noFill/>
          </a:ln>
          <a:effectLst>
            <a:glow rad="228600">
              <a:srgbClr val="3DD9D8">
                <a:alpha val="40000"/>
              </a:srgbClr>
            </a:glo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233;p39">
            <a:extLst>
              <a:ext uri="{FF2B5EF4-FFF2-40B4-BE49-F238E27FC236}">
                <a16:creationId xmlns:a16="http://schemas.microsoft.com/office/drawing/2014/main" id="{38354B51-5ACB-3426-722E-4DE093626A3E}"/>
              </a:ext>
            </a:extLst>
          </p:cNvPr>
          <p:cNvSpPr/>
          <p:nvPr/>
        </p:nvSpPr>
        <p:spPr>
          <a:xfrm>
            <a:off x="5350700" y="-612"/>
            <a:ext cx="2109434" cy="495935"/>
          </a:xfrm>
          <a:custGeom>
            <a:avLst/>
            <a:gdLst/>
            <a:ahLst/>
            <a:cxnLst/>
            <a:rect l="l" t="t" r="r" b="b"/>
            <a:pathLst>
              <a:path w="5179059" h="991869" extrusionOk="0">
                <a:moveTo>
                  <a:pt x="4685267" y="991730"/>
                </a:moveTo>
                <a:lnTo>
                  <a:pt x="494732" y="986076"/>
                </a:lnTo>
                <a:lnTo>
                  <a:pt x="447050" y="983821"/>
                </a:lnTo>
                <a:lnTo>
                  <a:pt x="400658" y="977194"/>
                </a:lnTo>
                <a:lnTo>
                  <a:pt x="355762" y="966401"/>
                </a:lnTo>
                <a:lnTo>
                  <a:pt x="312570" y="951646"/>
                </a:lnTo>
                <a:lnTo>
                  <a:pt x="271287" y="933137"/>
                </a:lnTo>
                <a:lnTo>
                  <a:pt x="232121" y="911079"/>
                </a:lnTo>
                <a:lnTo>
                  <a:pt x="195276" y="885677"/>
                </a:lnTo>
                <a:lnTo>
                  <a:pt x="160961" y="857137"/>
                </a:lnTo>
                <a:lnTo>
                  <a:pt x="129382" y="825666"/>
                </a:lnTo>
                <a:lnTo>
                  <a:pt x="100744" y="791468"/>
                </a:lnTo>
                <a:lnTo>
                  <a:pt x="75255" y="754750"/>
                </a:lnTo>
                <a:lnTo>
                  <a:pt x="53120" y="715717"/>
                </a:lnTo>
                <a:lnTo>
                  <a:pt x="34547" y="674576"/>
                </a:lnTo>
                <a:lnTo>
                  <a:pt x="19742" y="631532"/>
                </a:lnTo>
                <a:lnTo>
                  <a:pt x="8912" y="586790"/>
                </a:lnTo>
                <a:lnTo>
                  <a:pt x="2262" y="540557"/>
                </a:lnTo>
                <a:lnTo>
                  <a:pt x="0" y="493038"/>
                </a:lnTo>
                <a:lnTo>
                  <a:pt x="2262" y="445519"/>
                </a:lnTo>
                <a:lnTo>
                  <a:pt x="8912" y="399286"/>
                </a:lnTo>
                <a:lnTo>
                  <a:pt x="19742" y="354544"/>
                </a:lnTo>
                <a:lnTo>
                  <a:pt x="34547" y="311500"/>
                </a:lnTo>
                <a:lnTo>
                  <a:pt x="53120" y="270358"/>
                </a:lnTo>
                <a:lnTo>
                  <a:pt x="75255" y="231326"/>
                </a:lnTo>
                <a:lnTo>
                  <a:pt x="100744" y="194608"/>
                </a:lnTo>
                <a:lnTo>
                  <a:pt x="129382" y="160410"/>
                </a:lnTo>
                <a:lnTo>
                  <a:pt x="160961" y="128939"/>
                </a:lnTo>
                <a:lnTo>
                  <a:pt x="195276" y="100399"/>
                </a:lnTo>
                <a:lnTo>
                  <a:pt x="232121" y="74997"/>
                </a:lnTo>
                <a:lnTo>
                  <a:pt x="271287" y="52938"/>
                </a:lnTo>
                <a:lnTo>
                  <a:pt x="312570" y="34429"/>
                </a:lnTo>
                <a:lnTo>
                  <a:pt x="355762" y="19675"/>
                </a:lnTo>
                <a:lnTo>
                  <a:pt x="400658" y="8881"/>
                </a:lnTo>
                <a:lnTo>
                  <a:pt x="447050" y="2254"/>
                </a:lnTo>
                <a:lnTo>
                  <a:pt x="494732" y="0"/>
                </a:lnTo>
                <a:lnTo>
                  <a:pt x="4685267" y="0"/>
                </a:lnTo>
                <a:lnTo>
                  <a:pt x="5178865" y="497561"/>
                </a:lnTo>
                <a:lnTo>
                  <a:pt x="4685267" y="991730"/>
                </a:lnTo>
                <a:close/>
              </a:path>
            </a:pathLst>
          </a:custGeom>
          <a:solidFill>
            <a:srgbClr val="3DD9D8"/>
          </a:solidFill>
          <a:ln>
            <a:solidFill>
              <a:srgbClr val="26C4C0"/>
            </a:solidFill>
          </a:ln>
          <a:effectLst/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sz="800" b="1" i="0" u="none" strike="noStrike" cap="none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9" name="Google Shape;234;p39">
            <a:extLst>
              <a:ext uri="{FF2B5EF4-FFF2-40B4-BE49-F238E27FC236}">
                <a16:creationId xmlns:a16="http://schemas.microsoft.com/office/drawing/2014/main" id="{D7042C64-D162-0461-2E6B-86549D005EAD}"/>
              </a:ext>
            </a:extLst>
          </p:cNvPr>
          <p:cNvSpPr/>
          <p:nvPr/>
        </p:nvSpPr>
        <p:spPr>
          <a:xfrm>
            <a:off x="3423342" y="-1"/>
            <a:ext cx="2297316" cy="487553"/>
          </a:xfrm>
          <a:custGeom>
            <a:avLst/>
            <a:gdLst/>
            <a:ahLst/>
            <a:cxnLst/>
            <a:rect l="l" t="t" r="r" b="b"/>
            <a:pathLst>
              <a:path w="5179059" h="991869" extrusionOk="0">
                <a:moveTo>
                  <a:pt x="4685267" y="991730"/>
                </a:moveTo>
                <a:lnTo>
                  <a:pt x="494732" y="986076"/>
                </a:lnTo>
                <a:lnTo>
                  <a:pt x="447050" y="983821"/>
                </a:lnTo>
                <a:lnTo>
                  <a:pt x="400658" y="977194"/>
                </a:lnTo>
                <a:lnTo>
                  <a:pt x="355762" y="966401"/>
                </a:lnTo>
                <a:lnTo>
                  <a:pt x="312570" y="951646"/>
                </a:lnTo>
                <a:lnTo>
                  <a:pt x="271287" y="933137"/>
                </a:lnTo>
                <a:lnTo>
                  <a:pt x="232121" y="911079"/>
                </a:lnTo>
                <a:lnTo>
                  <a:pt x="195276" y="885677"/>
                </a:lnTo>
                <a:lnTo>
                  <a:pt x="160961" y="857137"/>
                </a:lnTo>
                <a:lnTo>
                  <a:pt x="129382" y="825666"/>
                </a:lnTo>
                <a:lnTo>
                  <a:pt x="100744" y="791468"/>
                </a:lnTo>
                <a:lnTo>
                  <a:pt x="75255" y="754750"/>
                </a:lnTo>
                <a:lnTo>
                  <a:pt x="53120" y="715717"/>
                </a:lnTo>
                <a:lnTo>
                  <a:pt x="34547" y="674576"/>
                </a:lnTo>
                <a:lnTo>
                  <a:pt x="19742" y="631532"/>
                </a:lnTo>
                <a:lnTo>
                  <a:pt x="8912" y="586790"/>
                </a:lnTo>
                <a:lnTo>
                  <a:pt x="2262" y="540557"/>
                </a:lnTo>
                <a:lnTo>
                  <a:pt x="0" y="493038"/>
                </a:lnTo>
                <a:lnTo>
                  <a:pt x="2262" y="445519"/>
                </a:lnTo>
                <a:lnTo>
                  <a:pt x="8912" y="399286"/>
                </a:lnTo>
                <a:lnTo>
                  <a:pt x="19742" y="354544"/>
                </a:lnTo>
                <a:lnTo>
                  <a:pt x="34547" y="311500"/>
                </a:lnTo>
                <a:lnTo>
                  <a:pt x="53120" y="270358"/>
                </a:lnTo>
                <a:lnTo>
                  <a:pt x="75255" y="231326"/>
                </a:lnTo>
                <a:lnTo>
                  <a:pt x="100744" y="194608"/>
                </a:lnTo>
                <a:lnTo>
                  <a:pt x="129382" y="160410"/>
                </a:lnTo>
                <a:lnTo>
                  <a:pt x="160961" y="128939"/>
                </a:lnTo>
                <a:lnTo>
                  <a:pt x="195276" y="100399"/>
                </a:lnTo>
                <a:lnTo>
                  <a:pt x="232121" y="74997"/>
                </a:lnTo>
                <a:lnTo>
                  <a:pt x="271287" y="52938"/>
                </a:lnTo>
                <a:lnTo>
                  <a:pt x="312570" y="34429"/>
                </a:lnTo>
                <a:lnTo>
                  <a:pt x="355762" y="19675"/>
                </a:lnTo>
                <a:lnTo>
                  <a:pt x="400658" y="8881"/>
                </a:lnTo>
                <a:lnTo>
                  <a:pt x="447050" y="2254"/>
                </a:lnTo>
                <a:lnTo>
                  <a:pt x="494732" y="0"/>
                </a:lnTo>
                <a:lnTo>
                  <a:pt x="4685267" y="0"/>
                </a:lnTo>
                <a:lnTo>
                  <a:pt x="5178865" y="497561"/>
                </a:lnTo>
                <a:lnTo>
                  <a:pt x="4685267" y="991730"/>
                </a:lnTo>
                <a:close/>
              </a:path>
            </a:pathLst>
          </a:custGeom>
          <a:solidFill>
            <a:srgbClr val="37C8EF"/>
          </a:solidFill>
          <a:ln>
            <a:noFill/>
          </a:ln>
          <a:effectLst/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253;p40">
            <a:extLst>
              <a:ext uri="{FF2B5EF4-FFF2-40B4-BE49-F238E27FC236}">
                <a16:creationId xmlns:a16="http://schemas.microsoft.com/office/drawing/2014/main" id="{E2B415DB-AE33-741C-BE46-875BCF26B56C}"/>
              </a:ext>
            </a:extLst>
          </p:cNvPr>
          <p:cNvSpPr/>
          <p:nvPr/>
        </p:nvSpPr>
        <p:spPr>
          <a:xfrm>
            <a:off x="1530679" y="-8382"/>
            <a:ext cx="2423098" cy="495935"/>
          </a:xfrm>
          <a:custGeom>
            <a:avLst/>
            <a:gdLst/>
            <a:ahLst/>
            <a:cxnLst/>
            <a:rect l="l" t="t" r="r" b="b"/>
            <a:pathLst>
              <a:path w="5179059" h="991869" extrusionOk="0">
                <a:moveTo>
                  <a:pt x="4685267" y="991730"/>
                </a:moveTo>
                <a:lnTo>
                  <a:pt x="494732" y="986076"/>
                </a:lnTo>
                <a:lnTo>
                  <a:pt x="447050" y="983821"/>
                </a:lnTo>
                <a:lnTo>
                  <a:pt x="400658" y="977194"/>
                </a:lnTo>
                <a:lnTo>
                  <a:pt x="355762" y="966401"/>
                </a:lnTo>
                <a:lnTo>
                  <a:pt x="312570" y="951646"/>
                </a:lnTo>
                <a:lnTo>
                  <a:pt x="271287" y="933137"/>
                </a:lnTo>
                <a:lnTo>
                  <a:pt x="232121" y="911079"/>
                </a:lnTo>
                <a:lnTo>
                  <a:pt x="195276" y="885677"/>
                </a:lnTo>
                <a:lnTo>
                  <a:pt x="160961" y="857137"/>
                </a:lnTo>
                <a:lnTo>
                  <a:pt x="129382" y="825666"/>
                </a:lnTo>
                <a:lnTo>
                  <a:pt x="100744" y="791468"/>
                </a:lnTo>
                <a:lnTo>
                  <a:pt x="75255" y="754750"/>
                </a:lnTo>
                <a:lnTo>
                  <a:pt x="53120" y="715717"/>
                </a:lnTo>
                <a:lnTo>
                  <a:pt x="34547" y="674576"/>
                </a:lnTo>
                <a:lnTo>
                  <a:pt x="19742" y="631532"/>
                </a:lnTo>
                <a:lnTo>
                  <a:pt x="8912" y="586790"/>
                </a:lnTo>
                <a:lnTo>
                  <a:pt x="2262" y="540557"/>
                </a:lnTo>
                <a:lnTo>
                  <a:pt x="0" y="493038"/>
                </a:lnTo>
                <a:lnTo>
                  <a:pt x="2262" y="445519"/>
                </a:lnTo>
                <a:lnTo>
                  <a:pt x="8912" y="399286"/>
                </a:lnTo>
                <a:lnTo>
                  <a:pt x="19742" y="354544"/>
                </a:lnTo>
                <a:lnTo>
                  <a:pt x="34547" y="311500"/>
                </a:lnTo>
                <a:lnTo>
                  <a:pt x="53120" y="270358"/>
                </a:lnTo>
                <a:lnTo>
                  <a:pt x="75255" y="231326"/>
                </a:lnTo>
                <a:lnTo>
                  <a:pt x="100744" y="194608"/>
                </a:lnTo>
                <a:lnTo>
                  <a:pt x="129382" y="160410"/>
                </a:lnTo>
                <a:lnTo>
                  <a:pt x="160961" y="128939"/>
                </a:lnTo>
                <a:lnTo>
                  <a:pt x="195276" y="100399"/>
                </a:lnTo>
                <a:lnTo>
                  <a:pt x="232121" y="74997"/>
                </a:lnTo>
                <a:lnTo>
                  <a:pt x="271287" y="52938"/>
                </a:lnTo>
                <a:lnTo>
                  <a:pt x="312570" y="34429"/>
                </a:lnTo>
                <a:lnTo>
                  <a:pt x="355762" y="19675"/>
                </a:lnTo>
                <a:lnTo>
                  <a:pt x="400658" y="8881"/>
                </a:lnTo>
                <a:lnTo>
                  <a:pt x="447050" y="2254"/>
                </a:lnTo>
                <a:lnTo>
                  <a:pt x="494732" y="0"/>
                </a:lnTo>
                <a:lnTo>
                  <a:pt x="4685267" y="0"/>
                </a:lnTo>
                <a:lnTo>
                  <a:pt x="5178865" y="497561"/>
                </a:lnTo>
                <a:lnTo>
                  <a:pt x="4685267" y="991730"/>
                </a:lnTo>
                <a:close/>
              </a:path>
            </a:pathLst>
          </a:custGeom>
          <a:solidFill>
            <a:srgbClr val="2B91D5"/>
          </a:solidFill>
          <a:ln>
            <a:noFill/>
          </a:ln>
          <a:effectLst/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238;p39">
            <a:extLst>
              <a:ext uri="{FF2B5EF4-FFF2-40B4-BE49-F238E27FC236}">
                <a16:creationId xmlns:a16="http://schemas.microsoft.com/office/drawing/2014/main" id="{3275BD33-8831-F773-3817-1534DB1A4719}"/>
              </a:ext>
            </a:extLst>
          </p:cNvPr>
          <p:cNvSpPr txBox="1"/>
          <p:nvPr/>
        </p:nvSpPr>
        <p:spPr>
          <a:xfrm>
            <a:off x="1932454" y="-6928"/>
            <a:ext cx="161954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2 - Etude de l’existant</a:t>
            </a:r>
            <a:endParaRPr sz="1200" b="1" i="0" u="none" strike="noStrike" cap="none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3" name="Google Shape;239;p39">
            <a:extLst>
              <a:ext uri="{FF2B5EF4-FFF2-40B4-BE49-F238E27FC236}">
                <a16:creationId xmlns:a16="http://schemas.microsoft.com/office/drawing/2014/main" id="{76825021-4FF8-3ABA-6729-640876B32F2A}"/>
              </a:ext>
            </a:extLst>
          </p:cNvPr>
          <p:cNvSpPr txBox="1"/>
          <p:nvPr/>
        </p:nvSpPr>
        <p:spPr>
          <a:xfrm>
            <a:off x="3982644" y="87658"/>
            <a:ext cx="136805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3 - Conception</a:t>
            </a:r>
            <a:endParaRPr sz="1200" b="1" i="0" u="none" strike="noStrike" cap="none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4" name="Google Shape;240;p39">
            <a:extLst>
              <a:ext uri="{FF2B5EF4-FFF2-40B4-BE49-F238E27FC236}">
                <a16:creationId xmlns:a16="http://schemas.microsoft.com/office/drawing/2014/main" id="{0F14DB75-73C0-8A42-6911-ED845FDD4693}"/>
              </a:ext>
            </a:extLst>
          </p:cNvPr>
          <p:cNvSpPr txBox="1"/>
          <p:nvPr/>
        </p:nvSpPr>
        <p:spPr>
          <a:xfrm>
            <a:off x="5769272" y="99659"/>
            <a:ext cx="136805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4 - Réalisation</a:t>
            </a:r>
            <a:endParaRPr sz="1200" b="1" i="0" u="none" strike="noStrike" cap="none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5" name="Google Shape;241;p39">
            <a:extLst>
              <a:ext uri="{FF2B5EF4-FFF2-40B4-BE49-F238E27FC236}">
                <a16:creationId xmlns:a16="http://schemas.microsoft.com/office/drawing/2014/main" id="{0A3D5134-A446-0966-FEC9-963594DBFF53}"/>
              </a:ext>
            </a:extLst>
          </p:cNvPr>
          <p:cNvSpPr txBox="1"/>
          <p:nvPr/>
        </p:nvSpPr>
        <p:spPr>
          <a:xfrm>
            <a:off x="7375048" y="11178"/>
            <a:ext cx="145314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5 - Conclusion et perspectives</a:t>
            </a:r>
            <a:endParaRPr dirty="0"/>
          </a:p>
        </p:txBody>
      </p:sp>
      <p:sp>
        <p:nvSpPr>
          <p:cNvPr id="106" name="Google Shape;254;p40">
            <a:extLst>
              <a:ext uri="{FF2B5EF4-FFF2-40B4-BE49-F238E27FC236}">
                <a16:creationId xmlns:a16="http://schemas.microsoft.com/office/drawing/2014/main" id="{51CE1D69-09D2-11D3-3065-70E3C9DFB544}"/>
              </a:ext>
            </a:extLst>
          </p:cNvPr>
          <p:cNvSpPr/>
          <p:nvPr/>
        </p:nvSpPr>
        <p:spPr>
          <a:xfrm>
            <a:off x="4736" y="-9943"/>
            <a:ext cx="2036892" cy="488315"/>
          </a:xfrm>
          <a:custGeom>
            <a:avLst/>
            <a:gdLst/>
            <a:ahLst/>
            <a:cxnLst/>
            <a:rect l="l" t="t" r="r" b="b"/>
            <a:pathLst>
              <a:path w="5179059" h="991869" extrusionOk="0">
                <a:moveTo>
                  <a:pt x="4685267" y="991730"/>
                </a:moveTo>
                <a:lnTo>
                  <a:pt x="494732" y="986076"/>
                </a:lnTo>
                <a:lnTo>
                  <a:pt x="447050" y="983821"/>
                </a:lnTo>
                <a:lnTo>
                  <a:pt x="400658" y="977194"/>
                </a:lnTo>
                <a:lnTo>
                  <a:pt x="355762" y="966401"/>
                </a:lnTo>
                <a:lnTo>
                  <a:pt x="312570" y="951646"/>
                </a:lnTo>
                <a:lnTo>
                  <a:pt x="271287" y="933137"/>
                </a:lnTo>
                <a:lnTo>
                  <a:pt x="232121" y="911079"/>
                </a:lnTo>
                <a:lnTo>
                  <a:pt x="195276" y="885677"/>
                </a:lnTo>
                <a:lnTo>
                  <a:pt x="160961" y="857137"/>
                </a:lnTo>
                <a:lnTo>
                  <a:pt x="129382" y="825666"/>
                </a:lnTo>
                <a:lnTo>
                  <a:pt x="100744" y="791468"/>
                </a:lnTo>
                <a:lnTo>
                  <a:pt x="75255" y="754750"/>
                </a:lnTo>
                <a:lnTo>
                  <a:pt x="53120" y="715717"/>
                </a:lnTo>
                <a:lnTo>
                  <a:pt x="34547" y="674576"/>
                </a:lnTo>
                <a:lnTo>
                  <a:pt x="19742" y="631532"/>
                </a:lnTo>
                <a:lnTo>
                  <a:pt x="8912" y="586790"/>
                </a:lnTo>
                <a:lnTo>
                  <a:pt x="2262" y="540557"/>
                </a:lnTo>
                <a:lnTo>
                  <a:pt x="0" y="493038"/>
                </a:lnTo>
                <a:lnTo>
                  <a:pt x="2262" y="445519"/>
                </a:lnTo>
                <a:lnTo>
                  <a:pt x="8912" y="399286"/>
                </a:lnTo>
                <a:lnTo>
                  <a:pt x="19742" y="354544"/>
                </a:lnTo>
                <a:lnTo>
                  <a:pt x="34547" y="311500"/>
                </a:lnTo>
                <a:lnTo>
                  <a:pt x="53120" y="270358"/>
                </a:lnTo>
                <a:lnTo>
                  <a:pt x="75255" y="231326"/>
                </a:lnTo>
                <a:lnTo>
                  <a:pt x="100744" y="194608"/>
                </a:lnTo>
                <a:lnTo>
                  <a:pt x="129382" y="160410"/>
                </a:lnTo>
                <a:lnTo>
                  <a:pt x="160961" y="128939"/>
                </a:lnTo>
                <a:lnTo>
                  <a:pt x="195276" y="100399"/>
                </a:lnTo>
                <a:lnTo>
                  <a:pt x="232121" y="74997"/>
                </a:lnTo>
                <a:lnTo>
                  <a:pt x="271287" y="52938"/>
                </a:lnTo>
                <a:lnTo>
                  <a:pt x="312570" y="34429"/>
                </a:lnTo>
                <a:lnTo>
                  <a:pt x="355762" y="19675"/>
                </a:lnTo>
                <a:lnTo>
                  <a:pt x="400658" y="8881"/>
                </a:lnTo>
                <a:lnTo>
                  <a:pt x="447050" y="2254"/>
                </a:lnTo>
                <a:lnTo>
                  <a:pt x="494732" y="0"/>
                </a:lnTo>
                <a:lnTo>
                  <a:pt x="4685267" y="0"/>
                </a:lnTo>
                <a:lnTo>
                  <a:pt x="5178865" y="497561"/>
                </a:lnTo>
                <a:lnTo>
                  <a:pt x="4685267" y="991730"/>
                </a:lnTo>
                <a:close/>
              </a:path>
            </a:pathLst>
          </a:custGeom>
          <a:solidFill>
            <a:srgbClr val="12538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238;p39">
            <a:extLst>
              <a:ext uri="{FF2B5EF4-FFF2-40B4-BE49-F238E27FC236}">
                <a16:creationId xmlns:a16="http://schemas.microsoft.com/office/drawing/2014/main" id="{3275BD33-8831-F773-3817-1534DB1A4719}"/>
              </a:ext>
            </a:extLst>
          </p:cNvPr>
          <p:cNvSpPr txBox="1"/>
          <p:nvPr/>
        </p:nvSpPr>
        <p:spPr>
          <a:xfrm>
            <a:off x="83978" y="-8382"/>
            <a:ext cx="161954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lvl="0" algn="ctr"/>
            <a:r>
              <a:rPr lang="fr-FR" sz="1200" b="1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1 - Contexte général du projet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8304-E90C-4A70-9A96-5560FBD5F813}" type="slidenum">
              <a:rPr lang="fr-FR" smtClean="0"/>
              <a:t>22</a:t>
            </a:fld>
            <a:endParaRPr lang="fr-FR"/>
          </a:p>
        </p:txBody>
      </p:sp>
      <p:grpSp>
        <p:nvGrpSpPr>
          <p:cNvPr id="17" name="Groupe 16"/>
          <p:cNvGrpSpPr/>
          <p:nvPr/>
        </p:nvGrpSpPr>
        <p:grpSpPr>
          <a:xfrm>
            <a:off x="101633" y="508707"/>
            <a:ext cx="2715311" cy="703104"/>
            <a:chOff x="101633" y="508707"/>
            <a:chExt cx="2715311" cy="703104"/>
          </a:xfrm>
        </p:grpSpPr>
        <p:grpSp>
          <p:nvGrpSpPr>
            <p:cNvPr id="18" name="Groupe 17"/>
            <p:cNvGrpSpPr/>
            <p:nvPr/>
          </p:nvGrpSpPr>
          <p:grpSpPr>
            <a:xfrm>
              <a:off x="101633" y="508707"/>
              <a:ext cx="2715311" cy="703104"/>
              <a:chOff x="861920" y="625454"/>
              <a:chExt cx="2400317" cy="1436774"/>
            </a:xfrm>
          </p:grpSpPr>
          <p:sp>
            <p:nvSpPr>
              <p:cNvPr id="22" name="Freeform 9"/>
              <p:cNvSpPr>
                <a:spLocks/>
              </p:cNvSpPr>
              <p:nvPr/>
            </p:nvSpPr>
            <p:spPr bwMode="gray">
              <a:xfrm>
                <a:off x="2983845" y="625454"/>
                <a:ext cx="278392" cy="1411764"/>
              </a:xfrm>
              <a:custGeom>
                <a:avLst/>
                <a:gdLst>
                  <a:gd name="T0" fmla="*/ 2147483647 w 132"/>
                  <a:gd name="T1" fmla="*/ 2147483647 h 378"/>
                  <a:gd name="T2" fmla="*/ 2147483647 w 132"/>
                  <a:gd name="T3" fmla="*/ 2147483647 h 378"/>
                  <a:gd name="T4" fmla="*/ 0 w 132"/>
                  <a:gd name="T5" fmla="*/ 0 h 378"/>
                  <a:gd name="T6" fmla="*/ 0 w 132"/>
                  <a:gd name="T7" fmla="*/ 2147483647 h 378"/>
                  <a:gd name="T8" fmla="*/ 2147483647 w 132"/>
                  <a:gd name="T9" fmla="*/ 2147483647 h 378"/>
                  <a:gd name="T10" fmla="*/ 2147483647 w 132"/>
                  <a:gd name="T11" fmla="*/ 2147483647 h 378"/>
                  <a:gd name="T12" fmla="*/ 2147483647 w 132"/>
                  <a:gd name="T13" fmla="*/ 2147483647 h 3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2"/>
                  <a:gd name="T22" fmla="*/ 0 h 378"/>
                  <a:gd name="T23" fmla="*/ 132 w 132"/>
                  <a:gd name="T24" fmla="*/ 378 h 3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2" h="378">
                    <a:moveTo>
                      <a:pt x="132" y="378"/>
                    </a:moveTo>
                    <a:cubicBezTo>
                      <a:pt x="132" y="134"/>
                      <a:pt x="132" y="134"/>
                      <a:pt x="132" y="134"/>
                    </a:cubicBezTo>
                    <a:cubicBezTo>
                      <a:pt x="131" y="61"/>
                      <a:pt x="73" y="1"/>
                      <a:pt x="0" y="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43" y="61"/>
                      <a:pt x="73" y="91"/>
                      <a:pt x="74" y="133"/>
                    </a:cubicBezTo>
                    <a:cubicBezTo>
                      <a:pt x="74" y="378"/>
                      <a:pt x="74" y="378"/>
                      <a:pt x="74" y="378"/>
                    </a:cubicBezTo>
                    <a:cubicBezTo>
                      <a:pt x="132" y="378"/>
                      <a:pt x="132" y="378"/>
                      <a:pt x="132" y="378"/>
                    </a:cubicBezTo>
                    <a:close/>
                  </a:path>
                </a:pathLst>
              </a:custGeom>
              <a:solidFill>
                <a:srgbClr val="12538A"/>
              </a:solidFill>
              <a:ln>
                <a:noFill/>
              </a:ln>
            </p:spPr>
            <p:txBody>
              <a:bodyPr/>
              <a:lstStyle/>
              <a:p>
                <a:endParaRPr lang="fr-FR" sz="1200" dirty="0">
                  <a:solidFill>
                    <a:srgbClr val="262626"/>
                  </a:solidFill>
                </a:endParaRPr>
              </a:p>
            </p:txBody>
          </p:sp>
          <p:sp>
            <p:nvSpPr>
              <p:cNvPr id="23" name="Freeform 5"/>
              <p:cNvSpPr>
                <a:spLocks/>
              </p:cNvSpPr>
              <p:nvPr/>
            </p:nvSpPr>
            <p:spPr bwMode="gray">
              <a:xfrm>
                <a:off x="861920" y="664156"/>
                <a:ext cx="287634" cy="1398072"/>
              </a:xfrm>
              <a:custGeom>
                <a:avLst/>
                <a:gdLst>
                  <a:gd name="T0" fmla="*/ 0 w 132"/>
                  <a:gd name="T1" fmla="*/ 0 h 378"/>
                  <a:gd name="T2" fmla="*/ 0 w 132"/>
                  <a:gd name="T3" fmla="*/ 2147483647 h 378"/>
                  <a:gd name="T4" fmla="*/ 2147483647 w 132"/>
                  <a:gd name="T5" fmla="*/ 2147483647 h 378"/>
                  <a:gd name="T6" fmla="*/ 2147483647 w 132"/>
                  <a:gd name="T7" fmla="*/ 2147483647 h 378"/>
                  <a:gd name="T8" fmla="*/ 2147483647 w 132"/>
                  <a:gd name="T9" fmla="*/ 2147483647 h 378"/>
                  <a:gd name="T10" fmla="*/ 2147483647 w 132"/>
                  <a:gd name="T11" fmla="*/ 0 h 378"/>
                  <a:gd name="T12" fmla="*/ 0 w 132"/>
                  <a:gd name="T13" fmla="*/ 0 h 3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2"/>
                  <a:gd name="T22" fmla="*/ 0 h 378"/>
                  <a:gd name="T23" fmla="*/ 132 w 132"/>
                  <a:gd name="T24" fmla="*/ 378 h 3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2" h="378">
                    <a:moveTo>
                      <a:pt x="0" y="0"/>
                    </a:moveTo>
                    <a:cubicBezTo>
                      <a:pt x="0" y="243"/>
                      <a:pt x="0" y="243"/>
                      <a:pt x="0" y="243"/>
                    </a:cubicBezTo>
                    <a:cubicBezTo>
                      <a:pt x="0" y="316"/>
                      <a:pt x="59" y="376"/>
                      <a:pt x="132" y="378"/>
                    </a:cubicBezTo>
                    <a:cubicBezTo>
                      <a:pt x="132" y="322"/>
                      <a:pt x="132" y="322"/>
                      <a:pt x="132" y="322"/>
                    </a:cubicBezTo>
                    <a:cubicBezTo>
                      <a:pt x="88" y="317"/>
                      <a:pt x="58" y="286"/>
                      <a:pt x="58" y="244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12538A"/>
              </a:solidFill>
              <a:ln>
                <a:noFill/>
              </a:ln>
            </p:spPr>
            <p:txBody>
              <a:bodyPr/>
              <a:lstStyle/>
              <a:p>
                <a:endParaRPr lang="fr-FR" sz="1200" dirty="0">
                  <a:solidFill>
                    <a:srgbClr val="262626"/>
                  </a:solidFill>
                </a:endParaRPr>
              </a:p>
            </p:txBody>
          </p:sp>
        </p:grpSp>
        <p:sp>
          <p:nvSpPr>
            <p:cNvPr id="21" name="ZoneTexte 20"/>
            <p:cNvSpPr txBox="1"/>
            <p:nvPr/>
          </p:nvSpPr>
          <p:spPr>
            <a:xfrm>
              <a:off x="239111" y="642627"/>
              <a:ext cx="248197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>
                  <a:solidFill>
                    <a:srgbClr val="2B91D5"/>
                  </a:solidFill>
                  <a:latin typeface="Times New Roman" pitchFamily="18" charset="0"/>
                  <a:cs typeface="Times New Roman" pitchFamily="18" charset="0"/>
                </a:rPr>
                <a:t>Démonstration</a:t>
              </a:r>
            </a:p>
            <a:p>
              <a:pPr algn="ctr"/>
              <a:endParaRPr lang="fr-FR" sz="1500" dirty="0">
                <a:solidFill>
                  <a:srgbClr val="2B91D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9A8A01E9-D9A8-4D6F-94B6-A3B19817E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614" y="1309104"/>
            <a:ext cx="7664116" cy="361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836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232;p39">
            <a:extLst>
              <a:ext uri="{FF2B5EF4-FFF2-40B4-BE49-F238E27FC236}">
                <a16:creationId xmlns:a16="http://schemas.microsoft.com/office/drawing/2014/main" id="{A424D565-4238-DF46-EA8E-4B5D06FED785}"/>
              </a:ext>
            </a:extLst>
          </p:cNvPr>
          <p:cNvSpPr/>
          <p:nvPr/>
        </p:nvSpPr>
        <p:spPr>
          <a:xfrm>
            <a:off x="6740126" y="-763"/>
            <a:ext cx="2297316" cy="495935"/>
          </a:xfrm>
          <a:custGeom>
            <a:avLst/>
            <a:gdLst/>
            <a:ahLst/>
            <a:cxnLst/>
            <a:rect l="l" t="t" r="r" b="b"/>
            <a:pathLst>
              <a:path w="5179059" h="991869" extrusionOk="0">
                <a:moveTo>
                  <a:pt x="4685267" y="991730"/>
                </a:moveTo>
                <a:lnTo>
                  <a:pt x="494732" y="986076"/>
                </a:lnTo>
                <a:lnTo>
                  <a:pt x="447050" y="983821"/>
                </a:lnTo>
                <a:lnTo>
                  <a:pt x="400658" y="977194"/>
                </a:lnTo>
                <a:lnTo>
                  <a:pt x="355762" y="966401"/>
                </a:lnTo>
                <a:lnTo>
                  <a:pt x="312570" y="951646"/>
                </a:lnTo>
                <a:lnTo>
                  <a:pt x="271287" y="933137"/>
                </a:lnTo>
                <a:lnTo>
                  <a:pt x="232121" y="911079"/>
                </a:lnTo>
                <a:lnTo>
                  <a:pt x="195276" y="885677"/>
                </a:lnTo>
                <a:lnTo>
                  <a:pt x="160961" y="857137"/>
                </a:lnTo>
                <a:lnTo>
                  <a:pt x="129382" y="825666"/>
                </a:lnTo>
                <a:lnTo>
                  <a:pt x="100744" y="791468"/>
                </a:lnTo>
                <a:lnTo>
                  <a:pt x="75255" y="754750"/>
                </a:lnTo>
                <a:lnTo>
                  <a:pt x="53120" y="715717"/>
                </a:lnTo>
                <a:lnTo>
                  <a:pt x="34547" y="674576"/>
                </a:lnTo>
                <a:lnTo>
                  <a:pt x="19742" y="631532"/>
                </a:lnTo>
                <a:lnTo>
                  <a:pt x="8912" y="586790"/>
                </a:lnTo>
                <a:lnTo>
                  <a:pt x="2262" y="540557"/>
                </a:lnTo>
                <a:lnTo>
                  <a:pt x="0" y="493038"/>
                </a:lnTo>
                <a:lnTo>
                  <a:pt x="2262" y="445519"/>
                </a:lnTo>
                <a:lnTo>
                  <a:pt x="8912" y="399286"/>
                </a:lnTo>
                <a:lnTo>
                  <a:pt x="19742" y="354544"/>
                </a:lnTo>
                <a:lnTo>
                  <a:pt x="34547" y="311500"/>
                </a:lnTo>
                <a:lnTo>
                  <a:pt x="53120" y="270358"/>
                </a:lnTo>
                <a:lnTo>
                  <a:pt x="75255" y="231326"/>
                </a:lnTo>
                <a:lnTo>
                  <a:pt x="100744" y="194608"/>
                </a:lnTo>
                <a:lnTo>
                  <a:pt x="129382" y="160410"/>
                </a:lnTo>
                <a:lnTo>
                  <a:pt x="160961" y="128939"/>
                </a:lnTo>
                <a:lnTo>
                  <a:pt x="195276" y="100399"/>
                </a:lnTo>
                <a:lnTo>
                  <a:pt x="232121" y="74997"/>
                </a:lnTo>
                <a:lnTo>
                  <a:pt x="271287" y="52938"/>
                </a:lnTo>
                <a:lnTo>
                  <a:pt x="312570" y="34429"/>
                </a:lnTo>
                <a:lnTo>
                  <a:pt x="355762" y="19675"/>
                </a:lnTo>
                <a:lnTo>
                  <a:pt x="400658" y="8881"/>
                </a:lnTo>
                <a:lnTo>
                  <a:pt x="447050" y="2254"/>
                </a:lnTo>
                <a:lnTo>
                  <a:pt x="494732" y="0"/>
                </a:lnTo>
                <a:lnTo>
                  <a:pt x="4685267" y="0"/>
                </a:lnTo>
                <a:lnTo>
                  <a:pt x="5178865" y="497561"/>
                </a:lnTo>
                <a:lnTo>
                  <a:pt x="4685267" y="991730"/>
                </a:lnTo>
                <a:close/>
              </a:path>
            </a:pathLst>
          </a:custGeom>
          <a:solidFill>
            <a:srgbClr val="86E9E8"/>
          </a:solidFill>
          <a:ln>
            <a:noFill/>
          </a:ln>
          <a:effectLst>
            <a:glow rad="228600">
              <a:srgbClr val="3DD9D8">
                <a:alpha val="40000"/>
              </a:srgbClr>
            </a:glo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233;p39">
            <a:extLst>
              <a:ext uri="{FF2B5EF4-FFF2-40B4-BE49-F238E27FC236}">
                <a16:creationId xmlns:a16="http://schemas.microsoft.com/office/drawing/2014/main" id="{38354B51-5ACB-3426-722E-4DE093626A3E}"/>
              </a:ext>
            </a:extLst>
          </p:cNvPr>
          <p:cNvSpPr/>
          <p:nvPr/>
        </p:nvSpPr>
        <p:spPr>
          <a:xfrm>
            <a:off x="5350700" y="-612"/>
            <a:ext cx="2109434" cy="495935"/>
          </a:xfrm>
          <a:custGeom>
            <a:avLst/>
            <a:gdLst/>
            <a:ahLst/>
            <a:cxnLst/>
            <a:rect l="l" t="t" r="r" b="b"/>
            <a:pathLst>
              <a:path w="5179059" h="991869" extrusionOk="0">
                <a:moveTo>
                  <a:pt x="4685267" y="991730"/>
                </a:moveTo>
                <a:lnTo>
                  <a:pt x="494732" y="986076"/>
                </a:lnTo>
                <a:lnTo>
                  <a:pt x="447050" y="983821"/>
                </a:lnTo>
                <a:lnTo>
                  <a:pt x="400658" y="977194"/>
                </a:lnTo>
                <a:lnTo>
                  <a:pt x="355762" y="966401"/>
                </a:lnTo>
                <a:lnTo>
                  <a:pt x="312570" y="951646"/>
                </a:lnTo>
                <a:lnTo>
                  <a:pt x="271287" y="933137"/>
                </a:lnTo>
                <a:lnTo>
                  <a:pt x="232121" y="911079"/>
                </a:lnTo>
                <a:lnTo>
                  <a:pt x="195276" y="885677"/>
                </a:lnTo>
                <a:lnTo>
                  <a:pt x="160961" y="857137"/>
                </a:lnTo>
                <a:lnTo>
                  <a:pt x="129382" y="825666"/>
                </a:lnTo>
                <a:lnTo>
                  <a:pt x="100744" y="791468"/>
                </a:lnTo>
                <a:lnTo>
                  <a:pt x="75255" y="754750"/>
                </a:lnTo>
                <a:lnTo>
                  <a:pt x="53120" y="715717"/>
                </a:lnTo>
                <a:lnTo>
                  <a:pt x="34547" y="674576"/>
                </a:lnTo>
                <a:lnTo>
                  <a:pt x="19742" y="631532"/>
                </a:lnTo>
                <a:lnTo>
                  <a:pt x="8912" y="586790"/>
                </a:lnTo>
                <a:lnTo>
                  <a:pt x="2262" y="540557"/>
                </a:lnTo>
                <a:lnTo>
                  <a:pt x="0" y="493038"/>
                </a:lnTo>
                <a:lnTo>
                  <a:pt x="2262" y="445519"/>
                </a:lnTo>
                <a:lnTo>
                  <a:pt x="8912" y="399286"/>
                </a:lnTo>
                <a:lnTo>
                  <a:pt x="19742" y="354544"/>
                </a:lnTo>
                <a:lnTo>
                  <a:pt x="34547" y="311500"/>
                </a:lnTo>
                <a:lnTo>
                  <a:pt x="53120" y="270358"/>
                </a:lnTo>
                <a:lnTo>
                  <a:pt x="75255" y="231326"/>
                </a:lnTo>
                <a:lnTo>
                  <a:pt x="100744" y="194608"/>
                </a:lnTo>
                <a:lnTo>
                  <a:pt x="129382" y="160410"/>
                </a:lnTo>
                <a:lnTo>
                  <a:pt x="160961" y="128939"/>
                </a:lnTo>
                <a:lnTo>
                  <a:pt x="195276" y="100399"/>
                </a:lnTo>
                <a:lnTo>
                  <a:pt x="232121" y="74997"/>
                </a:lnTo>
                <a:lnTo>
                  <a:pt x="271287" y="52938"/>
                </a:lnTo>
                <a:lnTo>
                  <a:pt x="312570" y="34429"/>
                </a:lnTo>
                <a:lnTo>
                  <a:pt x="355762" y="19675"/>
                </a:lnTo>
                <a:lnTo>
                  <a:pt x="400658" y="8881"/>
                </a:lnTo>
                <a:lnTo>
                  <a:pt x="447050" y="2254"/>
                </a:lnTo>
                <a:lnTo>
                  <a:pt x="494732" y="0"/>
                </a:lnTo>
                <a:lnTo>
                  <a:pt x="4685267" y="0"/>
                </a:lnTo>
                <a:lnTo>
                  <a:pt x="5178865" y="497561"/>
                </a:lnTo>
                <a:lnTo>
                  <a:pt x="4685267" y="991730"/>
                </a:lnTo>
                <a:close/>
              </a:path>
            </a:pathLst>
          </a:custGeom>
          <a:solidFill>
            <a:srgbClr val="3DD9D8"/>
          </a:solidFill>
          <a:ln>
            <a:solidFill>
              <a:srgbClr val="26C4C0"/>
            </a:solidFill>
          </a:ln>
          <a:effectLst/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sz="800" b="1" i="0" u="none" strike="noStrike" cap="none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9" name="Google Shape;234;p39">
            <a:extLst>
              <a:ext uri="{FF2B5EF4-FFF2-40B4-BE49-F238E27FC236}">
                <a16:creationId xmlns:a16="http://schemas.microsoft.com/office/drawing/2014/main" id="{D7042C64-D162-0461-2E6B-86549D005EAD}"/>
              </a:ext>
            </a:extLst>
          </p:cNvPr>
          <p:cNvSpPr/>
          <p:nvPr/>
        </p:nvSpPr>
        <p:spPr>
          <a:xfrm>
            <a:off x="3423342" y="-1"/>
            <a:ext cx="2297316" cy="487553"/>
          </a:xfrm>
          <a:custGeom>
            <a:avLst/>
            <a:gdLst/>
            <a:ahLst/>
            <a:cxnLst/>
            <a:rect l="l" t="t" r="r" b="b"/>
            <a:pathLst>
              <a:path w="5179059" h="991869" extrusionOk="0">
                <a:moveTo>
                  <a:pt x="4685267" y="991730"/>
                </a:moveTo>
                <a:lnTo>
                  <a:pt x="494732" y="986076"/>
                </a:lnTo>
                <a:lnTo>
                  <a:pt x="447050" y="983821"/>
                </a:lnTo>
                <a:lnTo>
                  <a:pt x="400658" y="977194"/>
                </a:lnTo>
                <a:lnTo>
                  <a:pt x="355762" y="966401"/>
                </a:lnTo>
                <a:lnTo>
                  <a:pt x="312570" y="951646"/>
                </a:lnTo>
                <a:lnTo>
                  <a:pt x="271287" y="933137"/>
                </a:lnTo>
                <a:lnTo>
                  <a:pt x="232121" y="911079"/>
                </a:lnTo>
                <a:lnTo>
                  <a:pt x="195276" y="885677"/>
                </a:lnTo>
                <a:lnTo>
                  <a:pt x="160961" y="857137"/>
                </a:lnTo>
                <a:lnTo>
                  <a:pt x="129382" y="825666"/>
                </a:lnTo>
                <a:lnTo>
                  <a:pt x="100744" y="791468"/>
                </a:lnTo>
                <a:lnTo>
                  <a:pt x="75255" y="754750"/>
                </a:lnTo>
                <a:lnTo>
                  <a:pt x="53120" y="715717"/>
                </a:lnTo>
                <a:lnTo>
                  <a:pt x="34547" y="674576"/>
                </a:lnTo>
                <a:lnTo>
                  <a:pt x="19742" y="631532"/>
                </a:lnTo>
                <a:lnTo>
                  <a:pt x="8912" y="586790"/>
                </a:lnTo>
                <a:lnTo>
                  <a:pt x="2262" y="540557"/>
                </a:lnTo>
                <a:lnTo>
                  <a:pt x="0" y="493038"/>
                </a:lnTo>
                <a:lnTo>
                  <a:pt x="2262" y="445519"/>
                </a:lnTo>
                <a:lnTo>
                  <a:pt x="8912" y="399286"/>
                </a:lnTo>
                <a:lnTo>
                  <a:pt x="19742" y="354544"/>
                </a:lnTo>
                <a:lnTo>
                  <a:pt x="34547" y="311500"/>
                </a:lnTo>
                <a:lnTo>
                  <a:pt x="53120" y="270358"/>
                </a:lnTo>
                <a:lnTo>
                  <a:pt x="75255" y="231326"/>
                </a:lnTo>
                <a:lnTo>
                  <a:pt x="100744" y="194608"/>
                </a:lnTo>
                <a:lnTo>
                  <a:pt x="129382" y="160410"/>
                </a:lnTo>
                <a:lnTo>
                  <a:pt x="160961" y="128939"/>
                </a:lnTo>
                <a:lnTo>
                  <a:pt x="195276" y="100399"/>
                </a:lnTo>
                <a:lnTo>
                  <a:pt x="232121" y="74997"/>
                </a:lnTo>
                <a:lnTo>
                  <a:pt x="271287" y="52938"/>
                </a:lnTo>
                <a:lnTo>
                  <a:pt x="312570" y="34429"/>
                </a:lnTo>
                <a:lnTo>
                  <a:pt x="355762" y="19675"/>
                </a:lnTo>
                <a:lnTo>
                  <a:pt x="400658" y="8881"/>
                </a:lnTo>
                <a:lnTo>
                  <a:pt x="447050" y="2254"/>
                </a:lnTo>
                <a:lnTo>
                  <a:pt x="494732" y="0"/>
                </a:lnTo>
                <a:lnTo>
                  <a:pt x="4685267" y="0"/>
                </a:lnTo>
                <a:lnTo>
                  <a:pt x="5178865" y="497561"/>
                </a:lnTo>
                <a:lnTo>
                  <a:pt x="4685267" y="991730"/>
                </a:lnTo>
                <a:close/>
              </a:path>
            </a:pathLst>
          </a:custGeom>
          <a:solidFill>
            <a:srgbClr val="37C8EF"/>
          </a:solidFill>
          <a:ln>
            <a:noFill/>
          </a:ln>
          <a:effectLst/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253;p40">
            <a:extLst>
              <a:ext uri="{FF2B5EF4-FFF2-40B4-BE49-F238E27FC236}">
                <a16:creationId xmlns:a16="http://schemas.microsoft.com/office/drawing/2014/main" id="{E2B415DB-AE33-741C-BE46-875BCF26B56C}"/>
              </a:ext>
            </a:extLst>
          </p:cNvPr>
          <p:cNvSpPr/>
          <p:nvPr/>
        </p:nvSpPr>
        <p:spPr>
          <a:xfrm>
            <a:off x="1530679" y="-8382"/>
            <a:ext cx="2423098" cy="495935"/>
          </a:xfrm>
          <a:custGeom>
            <a:avLst/>
            <a:gdLst/>
            <a:ahLst/>
            <a:cxnLst/>
            <a:rect l="l" t="t" r="r" b="b"/>
            <a:pathLst>
              <a:path w="5179059" h="991869" extrusionOk="0">
                <a:moveTo>
                  <a:pt x="4685267" y="991730"/>
                </a:moveTo>
                <a:lnTo>
                  <a:pt x="494732" y="986076"/>
                </a:lnTo>
                <a:lnTo>
                  <a:pt x="447050" y="983821"/>
                </a:lnTo>
                <a:lnTo>
                  <a:pt x="400658" y="977194"/>
                </a:lnTo>
                <a:lnTo>
                  <a:pt x="355762" y="966401"/>
                </a:lnTo>
                <a:lnTo>
                  <a:pt x="312570" y="951646"/>
                </a:lnTo>
                <a:lnTo>
                  <a:pt x="271287" y="933137"/>
                </a:lnTo>
                <a:lnTo>
                  <a:pt x="232121" y="911079"/>
                </a:lnTo>
                <a:lnTo>
                  <a:pt x="195276" y="885677"/>
                </a:lnTo>
                <a:lnTo>
                  <a:pt x="160961" y="857137"/>
                </a:lnTo>
                <a:lnTo>
                  <a:pt x="129382" y="825666"/>
                </a:lnTo>
                <a:lnTo>
                  <a:pt x="100744" y="791468"/>
                </a:lnTo>
                <a:lnTo>
                  <a:pt x="75255" y="754750"/>
                </a:lnTo>
                <a:lnTo>
                  <a:pt x="53120" y="715717"/>
                </a:lnTo>
                <a:lnTo>
                  <a:pt x="34547" y="674576"/>
                </a:lnTo>
                <a:lnTo>
                  <a:pt x="19742" y="631532"/>
                </a:lnTo>
                <a:lnTo>
                  <a:pt x="8912" y="586790"/>
                </a:lnTo>
                <a:lnTo>
                  <a:pt x="2262" y="540557"/>
                </a:lnTo>
                <a:lnTo>
                  <a:pt x="0" y="493038"/>
                </a:lnTo>
                <a:lnTo>
                  <a:pt x="2262" y="445519"/>
                </a:lnTo>
                <a:lnTo>
                  <a:pt x="8912" y="399286"/>
                </a:lnTo>
                <a:lnTo>
                  <a:pt x="19742" y="354544"/>
                </a:lnTo>
                <a:lnTo>
                  <a:pt x="34547" y="311500"/>
                </a:lnTo>
                <a:lnTo>
                  <a:pt x="53120" y="270358"/>
                </a:lnTo>
                <a:lnTo>
                  <a:pt x="75255" y="231326"/>
                </a:lnTo>
                <a:lnTo>
                  <a:pt x="100744" y="194608"/>
                </a:lnTo>
                <a:lnTo>
                  <a:pt x="129382" y="160410"/>
                </a:lnTo>
                <a:lnTo>
                  <a:pt x="160961" y="128939"/>
                </a:lnTo>
                <a:lnTo>
                  <a:pt x="195276" y="100399"/>
                </a:lnTo>
                <a:lnTo>
                  <a:pt x="232121" y="74997"/>
                </a:lnTo>
                <a:lnTo>
                  <a:pt x="271287" y="52938"/>
                </a:lnTo>
                <a:lnTo>
                  <a:pt x="312570" y="34429"/>
                </a:lnTo>
                <a:lnTo>
                  <a:pt x="355762" y="19675"/>
                </a:lnTo>
                <a:lnTo>
                  <a:pt x="400658" y="8881"/>
                </a:lnTo>
                <a:lnTo>
                  <a:pt x="447050" y="2254"/>
                </a:lnTo>
                <a:lnTo>
                  <a:pt x="494732" y="0"/>
                </a:lnTo>
                <a:lnTo>
                  <a:pt x="4685267" y="0"/>
                </a:lnTo>
                <a:lnTo>
                  <a:pt x="5178865" y="497561"/>
                </a:lnTo>
                <a:lnTo>
                  <a:pt x="4685267" y="991730"/>
                </a:lnTo>
                <a:close/>
              </a:path>
            </a:pathLst>
          </a:custGeom>
          <a:solidFill>
            <a:srgbClr val="2B91D5"/>
          </a:solidFill>
          <a:ln>
            <a:noFill/>
          </a:ln>
          <a:effectLst/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238;p39">
            <a:extLst>
              <a:ext uri="{FF2B5EF4-FFF2-40B4-BE49-F238E27FC236}">
                <a16:creationId xmlns:a16="http://schemas.microsoft.com/office/drawing/2014/main" id="{3275BD33-8831-F773-3817-1534DB1A4719}"/>
              </a:ext>
            </a:extLst>
          </p:cNvPr>
          <p:cNvSpPr txBox="1"/>
          <p:nvPr/>
        </p:nvSpPr>
        <p:spPr>
          <a:xfrm>
            <a:off x="1932454" y="-6928"/>
            <a:ext cx="161954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2 - Etude de l’existant</a:t>
            </a:r>
            <a:endParaRPr sz="1200" b="1" i="0" u="none" strike="noStrike" cap="none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3" name="Google Shape;239;p39">
            <a:extLst>
              <a:ext uri="{FF2B5EF4-FFF2-40B4-BE49-F238E27FC236}">
                <a16:creationId xmlns:a16="http://schemas.microsoft.com/office/drawing/2014/main" id="{76825021-4FF8-3ABA-6729-640876B32F2A}"/>
              </a:ext>
            </a:extLst>
          </p:cNvPr>
          <p:cNvSpPr txBox="1"/>
          <p:nvPr/>
        </p:nvSpPr>
        <p:spPr>
          <a:xfrm>
            <a:off x="3982644" y="87658"/>
            <a:ext cx="136805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3 - Conception</a:t>
            </a:r>
            <a:endParaRPr sz="1200" b="1" i="0" u="none" strike="noStrike" cap="none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4" name="Google Shape;240;p39">
            <a:extLst>
              <a:ext uri="{FF2B5EF4-FFF2-40B4-BE49-F238E27FC236}">
                <a16:creationId xmlns:a16="http://schemas.microsoft.com/office/drawing/2014/main" id="{0F14DB75-73C0-8A42-6911-ED845FDD4693}"/>
              </a:ext>
            </a:extLst>
          </p:cNvPr>
          <p:cNvSpPr txBox="1"/>
          <p:nvPr/>
        </p:nvSpPr>
        <p:spPr>
          <a:xfrm>
            <a:off x="5769272" y="99659"/>
            <a:ext cx="136805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4 - Réalisation</a:t>
            </a:r>
            <a:endParaRPr sz="1200" b="1" i="0" u="none" strike="noStrike" cap="none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5" name="Google Shape;241;p39">
            <a:extLst>
              <a:ext uri="{FF2B5EF4-FFF2-40B4-BE49-F238E27FC236}">
                <a16:creationId xmlns:a16="http://schemas.microsoft.com/office/drawing/2014/main" id="{0A3D5134-A446-0966-FEC9-963594DBFF53}"/>
              </a:ext>
            </a:extLst>
          </p:cNvPr>
          <p:cNvSpPr txBox="1"/>
          <p:nvPr/>
        </p:nvSpPr>
        <p:spPr>
          <a:xfrm>
            <a:off x="7375048" y="11178"/>
            <a:ext cx="145314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5 - Conclusion et perspectives</a:t>
            </a:r>
            <a:endParaRPr dirty="0"/>
          </a:p>
        </p:txBody>
      </p:sp>
      <p:sp>
        <p:nvSpPr>
          <p:cNvPr id="106" name="Google Shape;254;p40">
            <a:extLst>
              <a:ext uri="{FF2B5EF4-FFF2-40B4-BE49-F238E27FC236}">
                <a16:creationId xmlns:a16="http://schemas.microsoft.com/office/drawing/2014/main" id="{51CE1D69-09D2-11D3-3065-70E3C9DFB544}"/>
              </a:ext>
            </a:extLst>
          </p:cNvPr>
          <p:cNvSpPr/>
          <p:nvPr/>
        </p:nvSpPr>
        <p:spPr>
          <a:xfrm>
            <a:off x="4736" y="-9943"/>
            <a:ext cx="2036892" cy="488315"/>
          </a:xfrm>
          <a:custGeom>
            <a:avLst/>
            <a:gdLst/>
            <a:ahLst/>
            <a:cxnLst/>
            <a:rect l="l" t="t" r="r" b="b"/>
            <a:pathLst>
              <a:path w="5179059" h="991869" extrusionOk="0">
                <a:moveTo>
                  <a:pt x="4685267" y="991730"/>
                </a:moveTo>
                <a:lnTo>
                  <a:pt x="494732" y="986076"/>
                </a:lnTo>
                <a:lnTo>
                  <a:pt x="447050" y="983821"/>
                </a:lnTo>
                <a:lnTo>
                  <a:pt x="400658" y="977194"/>
                </a:lnTo>
                <a:lnTo>
                  <a:pt x="355762" y="966401"/>
                </a:lnTo>
                <a:lnTo>
                  <a:pt x="312570" y="951646"/>
                </a:lnTo>
                <a:lnTo>
                  <a:pt x="271287" y="933137"/>
                </a:lnTo>
                <a:lnTo>
                  <a:pt x="232121" y="911079"/>
                </a:lnTo>
                <a:lnTo>
                  <a:pt x="195276" y="885677"/>
                </a:lnTo>
                <a:lnTo>
                  <a:pt x="160961" y="857137"/>
                </a:lnTo>
                <a:lnTo>
                  <a:pt x="129382" y="825666"/>
                </a:lnTo>
                <a:lnTo>
                  <a:pt x="100744" y="791468"/>
                </a:lnTo>
                <a:lnTo>
                  <a:pt x="75255" y="754750"/>
                </a:lnTo>
                <a:lnTo>
                  <a:pt x="53120" y="715717"/>
                </a:lnTo>
                <a:lnTo>
                  <a:pt x="34547" y="674576"/>
                </a:lnTo>
                <a:lnTo>
                  <a:pt x="19742" y="631532"/>
                </a:lnTo>
                <a:lnTo>
                  <a:pt x="8912" y="586790"/>
                </a:lnTo>
                <a:lnTo>
                  <a:pt x="2262" y="540557"/>
                </a:lnTo>
                <a:lnTo>
                  <a:pt x="0" y="493038"/>
                </a:lnTo>
                <a:lnTo>
                  <a:pt x="2262" y="445519"/>
                </a:lnTo>
                <a:lnTo>
                  <a:pt x="8912" y="399286"/>
                </a:lnTo>
                <a:lnTo>
                  <a:pt x="19742" y="354544"/>
                </a:lnTo>
                <a:lnTo>
                  <a:pt x="34547" y="311500"/>
                </a:lnTo>
                <a:lnTo>
                  <a:pt x="53120" y="270358"/>
                </a:lnTo>
                <a:lnTo>
                  <a:pt x="75255" y="231326"/>
                </a:lnTo>
                <a:lnTo>
                  <a:pt x="100744" y="194608"/>
                </a:lnTo>
                <a:lnTo>
                  <a:pt x="129382" y="160410"/>
                </a:lnTo>
                <a:lnTo>
                  <a:pt x="160961" y="128939"/>
                </a:lnTo>
                <a:lnTo>
                  <a:pt x="195276" y="100399"/>
                </a:lnTo>
                <a:lnTo>
                  <a:pt x="232121" y="74997"/>
                </a:lnTo>
                <a:lnTo>
                  <a:pt x="271287" y="52938"/>
                </a:lnTo>
                <a:lnTo>
                  <a:pt x="312570" y="34429"/>
                </a:lnTo>
                <a:lnTo>
                  <a:pt x="355762" y="19675"/>
                </a:lnTo>
                <a:lnTo>
                  <a:pt x="400658" y="8881"/>
                </a:lnTo>
                <a:lnTo>
                  <a:pt x="447050" y="2254"/>
                </a:lnTo>
                <a:lnTo>
                  <a:pt x="494732" y="0"/>
                </a:lnTo>
                <a:lnTo>
                  <a:pt x="4685267" y="0"/>
                </a:lnTo>
                <a:lnTo>
                  <a:pt x="5178865" y="497561"/>
                </a:lnTo>
                <a:lnTo>
                  <a:pt x="4685267" y="991730"/>
                </a:lnTo>
                <a:close/>
              </a:path>
            </a:pathLst>
          </a:custGeom>
          <a:solidFill>
            <a:srgbClr val="12538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238;p39">
            <a:extLst>
              <a:ext uri="{FF2B5EF4-FFF2-40B4-BE49-F238E27FC236}">
                <a16:creationId xmlns:a16="http://schemas.microsoft.com/office/drawing/2014/main" id="{3275BD33-8831-F773-3817-1534DB1A4719}"/>
              </a:ext>
            </a:extLst>
          </p:cNvPr>
          <p:cNvSpPr txBox="1"/>
          <p:nvPr/>
        </p:nvSpPr>
        <p:spPr>
          <a:xfrm>
            <a:off x="83978" y="-8382"/>
            <a:ext cx="161954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lvl="0" algn="ctr"/>
            <a:r>
              <a:rPr lang="fr-FR" sz="1200" b="1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1 - Contexte général du projet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8304-E90C-4A70-9A96-5560FBD5F813}" type="slidenum">
              <a:rPr lang="fr-FR" smtClean="0"/>
              <a:t>23</a:t>
            </a:fld>
            <a:endParaRPr lang="fr-FR"/>
          </a:p>
        </p:txBody>
      </p:sp>
      <p:grpSp>
        <p:nvGrpSpPr>
          <p:cNvPr id="17" name="Groupe 16"/>
          <p:cNvGrpSpPr/>
          <p:nvPr/>
        </p:nvGrpSpPr>
        <p:grpSpPr>
          <a:xfrm>
            <a:off x="101633" y="508707"/>
            <a:ext cx="2715311" cy="703104"/>
            <a:chOff x="101633" y="508707"/>
            <a:chExt cx="2715311" cy="703104"/>
          </a:xfrm>
        </p:grpSpPr>
        <p:grpSp>
          <p:nvGrpSpPr>
            <p:cNvPr id="18" name="Groupe 17"/>
            <p:cNvGrpSpPr/>
            <p:nvPr/>
          </p:nvGrpSpPr>
          <p:grpSpPr>
            <a:xfrm>
              <a:off x="101633" y="508707"/>
              <a:ext cx="2715311" cy="703104"/>
              <a:chOff x="861920" y="625454"/>
              <a:chExt cx="2400317" cy="1436774"/>
            </a:xfrm>
          </p:grpSpPr>
          <p:sp>
            <p:nvSpPr>
              <p:cNvPr id="22" name="Freeform 9"/>
              <p:cNvSpPr>
                <a:spLocks/>
              </p:cNvSpPr>
              <p:nvPr/>
            </p:nvSpPr>
            <p:spPr bwMode="gray">
              <a:xfrm>
                <a:off x="2983845" y="625454"/>
                <a:ext cx="278392" cy="1411764"/>
              </a:xfrm>
              <a:custGeom>
                <a:avLst/>
                <a:gdLst>
                  <a:gd name="T0" fmla="*/ 2147483647 w 132"/>
                  <a:gd name="T1" fmla="*/ 2147483647 h 378"/>
                  <a:gd name="T2" fmla="*/ 2147483647 w 132"/>
                  <a:gd name="T3" fmla="*/ 2147483647 h 378"/>
                  <a:gd name="T4" fmla="*/ 0 w 132"/>
                  <a:gd name="T5" fmla="*/ 0 h 378"/>
                  <a:gd name="T6" fmla="*/ 0 w 132"/>
                  <a:gd name="T7" fmla="*/ 2147483647 h 378"/>
                  <a:gd name="T8" fmla="*/ 2147483647 w 132"/>
                  <a:gd name="T9" fmla="*/ 2147483647 h 378"/>
                  <a:gd name="T10" fmla="*/ 2147483647 w 132"/>
                  <a:gd name="T11" fmla="*/ 2147483647 h 378"/>
                  <a:gd name="T12" fmla="*/ 2147483647 w 132"/>
                  <a:gd name="T13" fmla="*/ 2147483647 h 3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2"/>
                  <a:gd name="T22" fmla="*/ 0 h 378"/>
                  <a:gd name="T23" fmla="*/ 132 w 132"/>
                  <a:gd name="T24" fmla="*/ 378 h 3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2" h="378">
                    <a:moveTo>
                      <a:pt x="132" y="378"/>
                    </a:moveTo>
                    <a:cubicBezTo>
                      <a:pt x="132" y="134"/>
                      <a:pt x="132" y="134"/>
                      <a:pt x="132" y="134"/>
                    </a:cubicBezTo>
                    <a:cubicBezTo>
                      <a:pt x="131" y="61"/>
                      <a:pt x="73" y="1"/>
                      <a:pt x="0" y="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43" y="61"/>
                      <a:pt x="73" y="91"/>
                      <a:pt x="74" y="133"/>
                    </a:cubicBezTo>
                    <a:cubicBezTo>
                      <a:pt x="74" y="378"/>
                      <a:pt x="74" y="378"/>
                      <a:pt x="74" y="378"/>
                    </a:cubicBezTo>
                    <a:cubicBezTo>
                      <a:pt x="132" y="378"/>
                      <a:pt x="132" y="378"/>
                      <a:pt x="132" y="378"/>
                    </a:cubicBezTo>
                    <a:close/>
                  </a:path>
                </a:pathLst>
              </a:custGeom>
              <a:solidFill>
                <a:srgbClr val="12538A"/>
              </a:solidFill>
              <a:ln>
                <a:noFill/>
              </a:ln>
            </p:spPr>
            <p:txBody>
              <a:bodyPr/>
              <a:lstStyle/>
              <a:p>
                <a:endParaRPr lang="fr-FR" sz="1200" dirty="0">
                  <a:solidFill>
                    <a:srgbClr val="262626"/>
                  </a:solidFill>
                </a:endParaRPr>
              </a:p>
            </p:txBody>
          </p:sp>
          <p:sp>
            <p:nvSpPr>
              <p:cNvPr id="23" name="Freeform 5"/>
              <p:cNvSpPr>
                <a:spLocks/>
              </p:cNvSpPr>
              <p:nvPr/>
            </p:nvSpPr>
            <p:spPr bwMode="gray">
              <a:xfrm>
                <a:off x="861920" y="664156"/>
                <a:ext cx="287634" cy="1398072"/>
              </a:xfrm>
              <a:custGeom>
                <a:avLst/>
                <a:gdLst>
                  <a:gd name="T0" fmla="*/ 0 w 132"/>
                  <a:gd name="T1" fmla="*/ 0 h 378"/>
                  <a:gd name="T2" fmla="*/ 0 w 132"/>
                  <a:gd name="T3" fmla="*/ 2147483647 h 378"/>
                  <a:gd name="T4" fmla="*/ 2147483647 w 132"/>
                  <a:gd name="T5" fmla="*/ 2147483647 h 378"/>
                  <a:gd name="T6" fmla="*/ 2147483647 w 132"/>
                  <a:gd name="T7" fmla="*/ 2147483647 h 378"/>
                  <a:gd name="T8" fmla="*/ 2147483647 w 132"/>
                  <a:gd name="T9" fmla="*/ 2147483647 h 378"/>
                  <a:gd name="T10" fmla="*/ 2147483647 w 132"/>
                  <a:gd name="T11" fmla="*/ 0 h 378"/>
                  <a:gd name="T12" fmla="*/ 0 w 132"/>
                  <a:gd name="T13" fmla="*/ 0 h 3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2"/>
                  <a:gd name="T22" fmla="*/ 0 h 378"/>
                  <a:gd name="T23" fmla="*/ 132 w 132"/>
                  <a:gd name="T24" fmla="*/ 378 h 3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2" h="378">
                    <a:moveTo>
                      <a:pt x="0" y="0"/>
                    </a:moveTo>
                    <a:cubicBezTo>
                      <a:pt x="0" y="243"/>
                      <a:pt x="0" y="243"/>
                      <a:pt x="0" y="243"/>
                    </a:cubicBezTo>
                    <a:cubicBezTo>
                      <a:pt x="0" y="316"/>
                      <a:pt x="59" y="376"/>
                      <a:pt x="132" y="378"/>
                    </a:cubicBezTo>
                    <a:cubicBezTo>
                      <a:pt x="132" y="322"/>
                      <a:pt x="132" y="322"/>
                      <a:pt x="132" y="322"/>
                    </a:cubicBezTo>
                    <a:cubicBezTo>
                      <a:pt x="88" y="317"/>
                      <a:pt x="58" y="286"/>
                      <a:pt x="58" y="244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12538A"/>
              </a:solidFill>
              <a:ln>
                <a:noFill/>
              </a:ln>
            </p:spPr>
            <p:txBody>
              <a:bodyPr/>
              <a:lstStyle/>
              <a:p>
                <a:endParaRPr lang="fr-FR" sz="1200" dirty="0">
                  <a:solidFill>
                    <a:srgbClr val="262626"/>
                  </a:solidFill>
                </a:endParaRPr>
              </a:p>
            </p:txBody>
          </p:sp>
        </p:grpSp>
        <p:sp>
          <p:nvSpPr>
            <p:cNvPr id="21" name="ZoneTexte 20"/>
            <p:cNvSpPr txBox="1"/>
            <p:nvPr/>
          </p:nvSpPr>
          <p:spPr>
            <a:xfrm>
              <a:off x="239111" y="642627"/>
              <a:ext cx="248197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>
                  <a:solidFill>
                    <a:srgbClr val="2B91D5"/>
                  </a:solidFill>
                  <a:latin typeface="Times New Roman" pitchFamily="18" charset="0"/>
                  <a:cs typeface="Times New Roman" pitchFamily="18" charset="0"/>
                </a:rPr>
                <a:t>Démonstration</a:t>
              </a:r>
            </a:p>
            <a:p>
              <a:pPr algn="ctr"/>
              <a:endParaRPr lang="fr-FR" sz="1500" dirty="0">
                <a:solidFill>
                  <a:srgbClr val="2B91D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4F74A0E1-0819-4F9E-B992-6466D9A6F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57" y="1376066"/>
            <a:ext cx="8610430" cy="354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216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232;p39">
            <a:extLst>
              <a:ext uri="{FF2B5EF4-FFF2-40B4-BE49-F238E27FC236}">
                <a16:creationId xmlns:a16="http://schemas.microsoft.com/office/drawing/2014/main" id="{A424D565-4238-DF46-EA8E-4B5D06FED785}"/>
              </a:ext>
            </a:extLst>
          </p:cNvPr>
          <p:cNvSpPr/>
          <p:nvPr/>
        </p:nvSpPr>
        <p:spPr>
          <a:xfrm>
            <a:off x="6740126" y="-763"/>
            <a:ext cx="2297316" cy="495935"/>
          </a:xfrm>
          <a:custGeom>
            <a:avLst/>
            <a:gdLst/>
            <a:ahLst/>
            <a:cxnLst/>
            <a:rect l="l" t="t" r="r" b="b"/>
            <a:pathLst>
              <a:path w="5179059" h="991869" extrusionOk="0">
                <a:moveTo>
                  <a:pt x="4685267" y="991730"/>
                </a:moveTo>
                <a:lnTo>
                  <a:pt x="494732" y="986076"/>
                </a:lnTo>
                <a:lnTo>
                  <a:pt x="447050" y="983821"/>
                </a:lnTo>
                <a:lnTo>
                  <a:pt x="400658" y="977194"/>
                </a:lnTo>
                <a:lnTo>
                  <a:pt x="355762" y="966401"/>
                </a:lnTo>
                <a:lnTo>
                  <a:pt x="312570" y="951646"/>
                </a:lnTo>
                <a:lnTo>
                  <a:pt x="271287" y="933137"/>
                </a:lnTo>
                <a:lnTo>
                  <a:pt x="232121" y="911079"/>
                </a:lnTo>
                <a:lnTo>
                  <a:pt x="195276" y="885677"/>
                </a:lnTo>
                <a:lnTo>
                  <a:pt x="160961" y="857137"/>
                </a:lnTo>
                <a:lnTo>
                  <a:pt x="129382" y="825666"/>
                </a:lnTo>
                <a:lnTo>
                  <a:pt x="100744" y="791468"/>
                </a:lnTo>
                <a:lnTo>
                  <a:pt x="75255" y="754750"/>
                </a:lnTo>
                <a:lnTo>
                  <a:pt x="53120" y="715717"/>
                </a:lnTo>
                <a:lnTo>
                  <a:pt x="34547" y="674576"/>
                </a:lnTo>
                <a:lnTo>
                  <a:pt x="19742" y="631532"/>
                </a:lnTo>
                <a:lnTo>
                  <a:pt x="8912" y="586790"/>
                </a:lnTo>
                <a:lnTo>
                  <a:pt x="2262" y="540557"/>
                </a:lnTo>
                <a:lnTo>
                  <a:pt x="0" y="493038"/>
                </a:lnTo>
                <a:lnTo>
                  <a:pt x="2262" y="445519"/>
                </a:lnTo>
                <a:lnTo>
                  <a:pt x="8912" y="399286"/>
                </a:lnTo>
                <a:lnTo>
                  <a:pt x="19742" y="354544"/>
                </a:lnTo>
                <a:lnTo>
                  <a:pt x="34547" y="311500"/>
                </a:lnTo>
                <a:lnTo>
                  <a:pt x="53120" y="270358"/>
                </a:lnTo>
                <a:lnTo>
                  <a:pt x="75255" y="231326"/>
                </a:lnTo>
                <a:lnTo>
                  <a:pt x="100744" y="194608"/>
                </a:lnTo>
                <a:lnTo>
                  <a:pt x="129382" y="160410"/>
                </a:lnTo>
                <a:lnTo>
                  <a:pt x="160961" y="128939"/>
                </a:lnTo>
                <a:lnTo>
                  <a:pt x="195276" y="100399"/>
                </a:lnTo>
                <a:lnTo>
                  <a:pt x="232121" y="74997"/>
                </a:lnTo>
                <a:lnTo>
                  <a:pt x="271287" y="52938"/>
                </a:lnTo>
                <a:lnTo>
                  <a:pt x="312570" y="34429"/>
                </a:lnTo>
                <a:lnTo>
                  <a:pt x="355762" y="19675"/>
                </a:lnTo>
                <a:lnTo>
                  <a:pt x="400658" y="8881"/>
                </a:lnTo>
                <a:lnTo>
                  <a:pt x="447050" y="2254"/>
                </a:lnTo>
                <a:lnTo>
                  <a:pt x="494732" y="0"/>
                </a:lnTo>
                <a:lnTo>
                  <a:pt x="4685267" y="0"/>
                </a:lnTo>
                <a:lnTo>
                  <a:pt x="5178865" y="497561"/>
                </a:lnTo>
                <a:lnTo>
                  <a:pt x="4685267" y="991730"/>
                </a:lnTo>
                <a:close/>
              </a:path>
            </a:pathLst>
          </a:custGeom>
          <a:solidFill>
            <a:srgbClr val="86E9E8"/>
          </a:solidFill>
          <a:ln>
            <a:noFill/>
          </a:ln>
          <a:effectLst>
            <a:glow rad="228600">
              <a:srgbClr val="3DD9D8">
                <a:alpha val="40000"/>
              </a:srgbClr>
            </a:glo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233;p39">
            <a:extLst>
              <a:ext uri="{FF2B5EF4-FFF2-40B4-BE49-F238E27FC236}">
                <a16:creationId xmlns:a16="http://schemas.microsoft.com/office/drawing/2014/main" id="{38354B51-5ACB-3426-722E-4DE093626A3E}"/>
              </a:ext>
            </a:extLst>
          </p:cNvPr>
          <p:cNvSpPr/>
          <p:nvPr/>
        </p:nvSpPr>
        <p:spPr>
          <a:xfrm>
            <a:off x="5350700" y="-612"/>
            <a:ext cx="2109434" cy="495935"/>
          </a:xfrm>
          <a:custGeom>
            <a:avLst/>
            <a:gdLst/>
            <a:ahLst/>
            <a:cxnLst/>
            <a:rect l="l" t="t" r="r" b="b"/>
            <a:pathLst>
              <a:path w="5179059" h="991869" extrusionOk="0">
                <a:moveTo>
                  <a:pt x="4685267" y="991730"/>
                </a:moveTo>
                <a:lnTo>
                  <a:pt x="494732" y="986076"/>
                </a:lnTo>
                <a:lnTo>
                  <a:pt x="447050" y="983821"/>
                </a:lnTo>
                <a:lnTo>
                  <a:pt x="400658" y="977194"/>
                </a:lnTo>
                <a:lnTo>
                  <a:pt x="355762" y="966401"/>
                </a:lnTo>
                <a:lnTo>
                  <a:pt x="312570" y="951646"/>
                </a:lnTo>
                <a:lnTo>
                  <a:pt x="271287" y="933137"/>
                </a:lnTo>
                <a:lnTo>
                  <a:pt x="232121" y="911079"/>
                </a:lnTo>
                <a:lnTo>
                  <a:pt x="195276" y="885677"/>
                </a:lnTo>
                <a:lnTo>
                  <a:pt x="160961" y="857137"/>
                </a:lnTo>
                <a:lnTo>
                  <a:pt x="129382" y="825666"/>
                </a:lnTo>
                <a:lnTo>
                  <a:pt x="100744" y="791468"/>
                </a:lnTo>
                <a:lnTo>
                  <a:pt x="75255" y="754750"/>
                </a:lnTo>
                <a:lnTo>
                  <a:pt x="53120" y="715717"/>
                </a:lnTo>
                <a:lnTo>
                  <a:pt x="34547" y="674576"/>
                </a:lnTo>
                <a:lnTo>
                  <a:pt x="19742" y="631532"/>
                </a:lnTo>
                <a:lnTo>
                  <a:pt x="8912" y="586790"/>
                </a:lnTo>
                <a:lnTo>
                  <a:pt x="2262" y="540557"/>
                </a:lnTo>
                <a:lnTo>
                  <a:pt x="0" y="493038"/>
                </a:lnTo>
                <a:lnTo>
                  <a:pt x="2262" y="445519"/>
                </a:lnTo>
                <a:lnTo>
                  <a:pt x="8912" y="399286"/>
                </a:lnTo>
                <a:lnTo>
                  <a:pt x="19742" y="354544"/>
                </a:lnTo>
                <a:lnTo>
                  <a:pt x="34547" y="311500"/>
                </a:lnTo>
                <a:lnTo>
                  <a:pt x="53120" y="270358"/>
                </a:lnTo>
                <a:lnTo>
                  <a:pt x="75255" y="231326"/>
                </a:lnTo>
                <a:lnTo>
                  <a:pt x="100744" y="194608"/>
                </a:lnTo>
                <a:lnTo>
                  <a:pt x="129382" y="160410"/>
                </a:lnTo>
                <a:lnTo>
                  <a:pt x="160961" y="128939"/>
                </a:lnTo>
                <a:lnTo>
                  <a:pt x="195276" y="100399"/>
                </a:lnTo>
                <a:lnTo>
                  <a:pt x="232121" y="74997"/>
                </a:lnTo>
                <a:lnTo>
                  <a:pt x="271287" y="52938"/>
                </a:lnTo>
                <a:lnTo>
                  <a:pt x="312570" y="34429"/>
                </a:lnTo>
                <a:lnTo>
                  <a:pt x="355762" y="19675"/>
                </a:lnTo>
                <a:lnTo>
                  <a:pt x="400658" y="8881"/>
                </a:lnTo>
                <a:lnTo>
                  <a:pt x="447050" y="2254"/>
                </a:lnTo>
                <a:lnTo>
                  <a:pt x="494732" y="0"/>
                </a:lnTo>
                <a:lnTo>
                  <a:pt x="4685267" y="0"/>
                </a:lnTo>
                <a:lnTo>
                  <a:pt x="5178865" y="497561"/>
                </a:lnTo>
                <a:lnTo>
                  <a:pt x="4685267" y="991730"/>
                </a:lnTo>
                <a:close/>
              </a:path>
            </a:pathLst>
          </a:custGeom>
          <a:solidFill>
            <a:srgbClr val="3DD9D8"/>
          </a:solidFill>
          <a:ln>
            <a:solidFill>
              <a:srgbClr val="26C4C0"/>
            </a:solidFill>
          </a:ln>
          <a:effectLst/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sz="800" b="1" i="0" u="none" strike="noStrike" cap="none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9" name="Google Shape;234;p39">
            <a:extLst>
              <a:ext uri="{FF2B5EF4-FFF2-40B4-BE49-F238E27FC236}">
                <a16:creationId xmlns:a16="http://schemas.microsoft.com/office/drawing/2014/main" id="{D7042C64-D162-0461-2E6B-86549D005EAD}"/>
              </a:ext>
            </a:extLst>
          </p:cNvPr>
          <p:cNvSpPr/>
          <p:nvPr/>
        </p:nvSpPr>
        <p:spPr>
          <a:xfrm>
            <a:off x="3423342" y="-1"/>
            <a:ext cx="2297316" cy="487553"/>
          </a:xfrm>
          <a:custGeom>
            <a:avLst/>
            <a:gdLst/>
            <a:ahLst/>
            <a:cxnLst/>
            <a:rect l="l" t="t" r="r" b="b"/>
            <a:pathLst>
              <a:path w="5179059" h="991869" extrusionOk="0">
                <a:moveTo>
                  <a:pt x="4685267" y="991730"/>
                </a:moveTo>
                <a:lnTo>
                  <a:pt x="494732" y="986076"/>
                </a:lnTo>
                <a:lnTo>
                  <a:pt x="447050" y="983821"/>
                </a:lnTo>
                <a:lnTo>
                  <a:pt x="400658" y="977194"/>
                </a:lnTo>
                <a:lnTo>
                  <a:pt x="355762" y="966401"/>
                </a:lnTo>
                <a:lnTo>
                  <a:pt x="312570" y="951646"/>
                </a:lnTo>
                <a:lnTo>
                  <a:pt x="271287" y="933137"/>
                </a:lnTo>
                <a:lnTo>
                  <a:pt x="232121" y="911079"/>
                </a:lnTo>
                <a:lnTo>
                  <a:pt x="195276" y="885677"/>
                </a:lnTo>
                <a:lnTo>
                  <a:pt x="160961" y="857137"/>
                </a:lnTo>
                <a:lnTo>
                  <a:pt x="129382" y="825666"/>
                </a:lnTo>
                <a:lnTo>
                  <a:pt x="100744" y="791468"/>
                </a:lnTo>
                <a:lnTo>
                  <a:pt x="75255" y="754750"/>
                </a:lnTo>
                <a:lnTo>
                  <a:pt x="53120" y="715717"/>
                </a:lnTo>
                <a:lnTo>
                  <a:pt x="34547" y="674576"/>
                </a:lnTo>
                <a:lnTo>
                  <a:pt x="19742" y="631532"/>
                </a:lnTo>
                <a:lnTo>
                  <a:pt x="8912" y="586790"/>
                </a:lnTo>
                <a:lnTo>
                  <a:pt x="2262" y="540557"/>
                </a:lnTo>
                <a:lnTo>
                  <a:pt x="0" y="493038"/>
                </a:lnTo>
                <a:lnTo>
                  <a:pt x="2262" y="445519"/>
                </a:lnTo>
                <a:lnTo>
                  <a:pt x="8912" y="399286"/>
                </a:lnTo>
                <a:lnTo>
                  <a:pt x="19742" y="354544"/>
                </a:lnTo>
                <a:lnTo>
                  <a:pt x="34547" y="311500"/>
                </a:lnTo>
                <a:lnTo>
                  <a:pt x="53120" y="270358"/>
                </a:lnTo>
                <a:lnTo>
                  <a:pt x="75255" y="231326"/>
                </a:lnTo>
                <a:lnTo>
                  <a:pt x="100744" y="194608"/>
                </a:lnTo>
                <a:lnTo>
                  <a:pt x="129382" y="160410"/>
                </a:lnTo>
                <a:lnTo>
                  <a:pt x="160961" y="128939"/>
                </a:lnTo>
                <a:lnTo>
                  <a:pt x="195276" y="100399"/>
                </a:lnTo>
                <a:lnTo>
                  <a:pt x="232121" y="74997"/>
                </a:lnTo>
                <a:lnTo>
                  <a:pt x="271287" y="52938"/>
                </a:lnTo>
                <a:lnTo>
                  <a:pt x="312570" y="34429"/>
                </a:lnTo>
                <a:lnTo>
                  <a:pt x="355762" y="19675"/>
                </a:lnTo>
                <a:lnTo>
                  <a:pt x="400658" y="8881"/>
                </a:lnTo>
                <a:lnTo>
                  <a:pt x="447050" y="2254"/>
                </a:lnTo>
                <a:lnTo>
                  <a:pt x="494732" y="0"/>
                </a:lnTo>
                <a:lnTo>
                  <a:pt x="4685267" y="0"/>
                </a:lnTo>
                <a:lnTo>
                  <a:pt x="5178865" y="497561"/>
                </a:lnTo>
                <a:lnTo>
                  <a:pt x="4685267" y="991730"/>
                </a:lnTo>
                <a:close/>
              </a:path>
            </a:pathLst>
          </a:custGeom>
          <a:solidFill>
            <a:srgbClr val="37C8EF"/>
          </a:solidFill>
          <a:ln>
            <a:noFill/>
          </a:ln>
          <a:effectLst/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253;p40">
            <a:extLst>
              <a:ext uri="{FF2B5EF4-FFF2-40B4-BE49-F238E27FC236}">
                <a16:creationId xmlns:a16="http://schemas.microsoft.com/office/drawing/2014/main" id="{E2B415DB-AE33-741C-BE46-875BCF26B56C}"/>
              </a:ext>
            </a:extLst>
          </p:cNvPr>
          <p:cNvSpPr/>
          <p:nvPr/>
        </p:nvSpPr>
        <p:spPr>
          <a:xfrm>
            <a:off x="1530679" y="-8382"/>
            <a:ext cx="2423098" cy="495935"/>
          </a:xfrm>
          <a:custGeom>
            <a:avLst/>
            <a:gdLst/>
            <a:ahLst/>
            <a:cxnLst/>
            <a:rect l="l" t="t" r="r" b="b"/>
            <a:pathLst>
              <a:path w="5179059" h="991869" extrusionOk="0">
                <a:moveTo>
                  <a:pt x="4685267" y="991730"/>
                </a:moveTo>
                <a:lnTo>
                  <a:pt x="494732" y="986076"/>
                </a:lnTo>
                <a:lnTo>
                  <a:pt x="447050" y="983821"/>
                </a:lnTo>
                <a:lnTo>
                  <a:pt x="400658" y="977194"/>
                </a:lnTo>
                <a:lnTo>
                  <a:pt x="355762" y="966401"/>
                </a:lnTo>
                <a:lnTo>
                  <a:pt x="312570" y="951646"/>
                </a:lnTo>
                <a:lnTo>
                  <a:pt x="271287" y="933137"/>
                </a:lnTo>
                <a:lnTo>
                  <a:pt x="232121" y="911079"/>
                </a:lnTo>
                <a:lnTo>
                  <a:pt x="195276" y="885677"/>
                </a:lnTo>
                <a:lnTo>
                  <a:pt x="160961" y="857137"/>
                </a:lnTo>
                <a:lnTo>
                  <a:pt x="129382" y="825666"/>
                </a:lnTo>
                <a:lnTo>
                  <a:pt x="100744" y="791468"/>
                </a:lnTo>
                <a:lnTo>
                  <a:pt x="75255" y="754750"/>
                </a:lnTo>
                <a:lnTo>
                  <a:pt x="53120" y="715717"/>
                </a:lnTo>
                <a:lnTo>
                  <a:pt x="34547" y="674576"/>
                </a:lnTo>
                <a:lnTo>
                  <a:pt x="19742" y="631532"/>
                </a:lnTo>
                <a:lnTo>
                  <a:pt x="8912" y="586790"/>
                </a:lnTo>
                <a:lnTo>
                  <a:pt x="2262" y="540557"/>
                </a:lnTo>
                <a:lnTo>
                  <a:pt x="0" y="493038"/>
                </a:lnTo>
                <a:lnTo>
                  <a:pt x="2262" y="445519"/>
                </a:lnTo>
                <a:lnTo>
                  <a:pt x="8912" y="399286"/>
                </a:lnTo>
                <a:lnTo>
                  <a:pt x="19742" y="354544"/>
                </a:lnTo>
                <a:lnTo>
                  <a:pt x="34547" y="311500"/>
                </a:lnTo>
                <a:lnTo>
                  <a:pt x="53120" y="270358"/>
                </a:lnTo>
                <a:lnTo>
                  <a:pt x="75255" y="231326"/>
                </a:lnTo>
                <a:lnTo>
                  <a:pt x="100744" y="194608"/>
                </a:lnTo>
                <a:lnTo>
                  <a:pt x="129382" y="160410"/>
                </a:lnTo>
                <a:lnTo>
                  <a:pt x="160961" y="128939"/>
                </a:lnTo>
                <a:lnTo>
                  <a:pt x="195276" y="100399"/>
                </a:lnTo>
                <a:lnTo>
                  <a:pt x="232121" y="74997"/>
                </a:lnTo>
                <a:lnTo>
                  <a:pt x="271287" y="52938"/>
                </a:lnTo>
                <a:lnTo>
                  <a:pt x="312570" y="34429"/>
                </a:lnTo>
                <a:lnTo>
                  <a:pt x="355762" y="19675"/>
                </a:lnTo>
                <a:lnTo>
                  <a:pt x="400658" y="8881"/>
                </a:lnTo>
                <a:lnTo>
                  <a:pt x="447050" y="2254"/>
                </a:lnTo>
                <a:lnTo>
                  <a:pt x="494732" y="0"/>
                </a:lnTo>
                <a:lnTo>
                  <a:pt x="4685267" y="0"/>
                </a:lnTo>
                <a:lnTo>
                  <a:pt x="5178865" y="497561"/>
                </a:lnTo>
                <a:lnTo>
                  <a:pt x="4685267" y="991730"/>
                </a:lnTo>
                <a:close/>
              </a:path>
            </a:pathLst>
          </a:custGeom>
          <a:solidFill>
            <a:srgbClr val="2B91D5"/>
          </a:solidFill>
          <a:ln>
            <a:noFill/>
          </a:ln>
          <a:effectLst/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238;p39">
            <a:extLst>
              <a:ext uri="{FF2B5EF4-FFF2-40B4-BE49-F238E27FC236}">
                <a16:creationId xmlns:a16="http://schemas.microsoft.com/office/drawing/2014/main" id="{3275BD33-8831-F773-3817-1534DB1A4719}"/>
              </a:ext>
            </a:extLst>
          </p:cNvPr>
          <p:cNvSpPr txBox="1"/>
          <p:nvPr/>
        </p:nvSpPr>
        <p:spPr>
          <a:xfrm>
            <a:off x="1932454" y="-6928"/>
            <a:ext cx="161954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2 - Etude de l’existant</a:t>
            </a:r>
            <a:endParaRPr sz="1200" b="1" i="0" u="none" strike="noStrike" cap="none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3" name="Google Shape;239;p39">
            <a:extLst>
              <a:ext uri="{FF2B5EF4-FFF2-40B4-BE49-F238E27FC236}">
                <a16:creationId xmlns:a16="http://schemas.microsoft.com/office/drawing/2014/main" id="{76825021-4FF8-3ABA-6729-640876B32F2A}"/>
              </a:ext>
            </a:extLst>
          </p:cNvPr>
          <p:cNvSpPr txBox="1"/>
          <p:nvPr/>
        </p:nvSpPr>
        <p:spPr>
          <a:xfrm>
            <a:off x="3982644" y="87658"/>
            <a:ext cx="136805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3 - Conception</a:t>
            </a:r>
            <a:endParaRPr sz="1200" b="1" i="0" u="none" strike="noStrike" cap="none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4" name="Google Shape;240;p39">
            <a:extLst>
              <a:ext uri="{FF2B5EF4-FFF2-40B4-BE49-F238E27FC236}">
                <a16:creationId xmlns:a16="http://schemas.microsoft.com/office/drawing/2014/main" id="{0F14DB75-73C0-8A42-6911-ED845FDD4693}"/>
              </a:ext>
            </a:extLst>
          </p:cNvPr>
          <p:cNvSpPr txBox="1"/>
          <p:nvPr/>
        </p:nvSpPr>
        <p:spPr>
          <a:xfrm>
            <a:off x="5769272" y="99659"/>
            <a:ext cx="136805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4 - Réalisation</a:t>
            </a:r>
            <a:endParaRPr sz="1200" b="1" i="0" u="none" strike="noStrike" cap="none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5" name="Google Shape;241;p39">
            <a:extLst>
              <a:ext uri="{FF2B5EF4-FFF2-40B4-BE49-F238E27FC236}">
                <a16:creationId xmlns:a16="http://schemas.microsoft.com/office/drawing/2014/main" id="{0A3D5134-A446-0966-FEC9-963594DBFF53}"/>
              </a:ext>
            </a:extLst>
          </p:cNvPr>
          <p:cNvSpPr txBox="1"/>
          <p:nvPr/>
        </p:nvSpPr>
        <p:spPr>
          <a:xfrm>
            <a:off x="7375048" y="11178"/>
            <a:ext cx="145314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5 - Conclusion et perspectives</a:t>
            </a:r>
            <a:endParaRPr dirty="0"/>
          </a:p>
        </p:txBody>
      </p:sp>
      <p:sp>
        <p:nvSpPr>
          <p:cNvPr id="106" name="Google Shape;254;p40">
            <a:extLst>
              <a:ext uri="{FF2B5EF4-FFF2-40B4-BE49-F238E27FC236}">
                <a16:creationId xmlns:a16="http://schemas.microsoft.com/office/drawing/2014/main" id="{51CE1D69-09D2-11D3-3065-70E3C9DFB544}"/>
              </a:ext>
            </a:extLst>
          </p:cNvPr>
          <p:cNvSpPr/>
          <p:nvPr/>
        </p:nvSpPr>
        <p:spPr>
          <a:xfrm>
            <a:off x="4736" y="-9943"/>
            <a:ext cx="2036892" cy="488315"/>
          </a:xfrm>
          <a:custGeom>
            <a:avLst/>
            <a:gdLst/>
            <a:ahLst/>
            <a:cxnLst/>
            <a:rect l="l" t="t" r="r" b="b"/>
            <a:pathLst>
              <a:path w="5179059" h="991869" extrusionOk="0">
                <a:moveTo>
                  <a:pt x="4685267" y="991730"/>
                </a:moveTo>
                <a:lnTo>
                  <a:pt x="494732" y="986076"/>
                </a:lnTo>
                <a:lnTo>
                  <a:pt x="447050" y="983821"/>
                </a:lnTo>
                <a:lnTo>
                  <a:pt x="400658" y="977194"/>
                </a:lnTo>
                <a:lnTo>
                  <a:pt x="355762" y="966401"/>
                </a:lnTo>
                <a:lnTo>
                  <a:pt x="312570" y="951646"/>
                </a:lnTo>
                <a:lnTo>
                  <a:pt x="271287" y="933137"/>
                </a:lnTo>
                <a:lnTo>
                  <a:pt x="232121" y="911079"/>
                </a:lnTo>
                <a:lnTo>
                  <a:pt x="195276" y="885677"/>
                </a:lnTo>
                <a:lnTo>
                  <a:pt x="160961" y="857137"/>
                </a:lnTo>
                <a:lnTo>
                  <a:pt x="129382" y="825666"/>
                </a:lnTo>
                <a:lnTo>
                  <a:pt x="100744" y="791468"/>
                </a:lnTo>
                <a:lnTo>
                  <a:pt x="75255" y="754750"/>
                </a:lnTo>
                <a:lnTo>
                  <a:pt x="53120" y="715717"/>
                </a:lnTo>
                <a:lnTo>
                  <a:pt x="34547" y="674576"/>
                </a:lnTo>
                <a:lnTo>
                  <a:pt x="19742" y="631532"/>
                </a:lnTo>
                <a:lnTo>
                  <a:pt x="8912" y="586790"/>
                </a:lnTo>
                <a:lnTo>
                  <a:pt x="2262" y="540557"/>
                </a:lnTo>
                <a:lnTo>
                  <a:pt x="0" y="493038"/>
                </a:lnTo>
                <a:lnTo>
                  <a:pt x="2262" y="445519"/>
                </a:lnTo>
                <a:lnTo>
                  <a:pt x="8912" y="399286"/>
                </a:lnTo>
                <a:lnTo>
                  <a:pt x="19742" y="354544"/>
                </a:lnTo>
                <a:lnTo>
                  <a:pt x="34547" y="311500"/>
                </a:lnTo>
                <a:lnTo>
                  <a:pt x="53120" y="270358"/>
                </a:lnTo>
                <a:lnTo>
                  <a:pt x="75255" y="231326"/>
                </a:lnTo>
                <a:lnTo>
                  <a:pt x="100744" y="194608"/>
                </a:lnTo>
                <a:lnTo>
                  <a:pt x="129382" y="160410"/>
                </a:lnTo>
                <a:lnTo>
                  <a:pt x="160961" y="128939"/>
                </a:lnTo>
                <a:lnTo>
                  <a:pt x="195276" y="100399"/>
                </a:lnTo>
                <a:lnTo>
                  <a:pt x="232121" y="74997"/>
                </a:lnTo>
                <a:lnTo>
                  <a:pt x="271287" y="52938"/>
                </a:lnTo>
                <a:lnTo>
                  <a:pt x="312570" y="34429"/>
                </a:lnTo>
                <a:lnTo>
                  <a:pt x="355762" y="19675"/>
                </a:lnTo>
                <a:lnTo>
                  <a:pt x="400658" y="8881"/>
                </a:lnTo>
                <a:lnTo>
                  <a:pt x="447050" y="2254"/>
                </a:lnTo>
                <a:lnTo>
                  <a:pt x="494732" y="0"/>
                </a:lnTo>
                <a:lnTo>
                  <a:pt x="4685267" y="0"/>
                </a:lnTo>
                <a:lnTo>
                  <a:pt x="5178865" y="497561"/>
                </a:lnTo>
                <a:lnTo>
                  <a:pt x="4685267" y="991730"/>
                </a:lnTo>
                <a:close/>
              </a:path>
            </a:pathLst>
          </a:custGeom>
          <a:solidFill>
            <a:srgbClr val="12538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238;p39">
            <a:extLst>
              <a:ext uri="{FF2B5EF4-FFF2-40B4-BE49-F238E27FC236}">
                <a16:creationId xmlns:a16="http://schemas.microsoft.com/office/drawing/2014/main" id="{3275BD33-8831-F773-3817-1534DB1A4719}"/>
              </a:ext>
            </a:extLst>
          </p:cNvPr>
          <p:cNvSpPr txBox="1"/>
          <p:nvPr/>
        </p:nvSpPr>
        <p:spPr>
          <a:xfrm>
            <a:off x="83978" y="-8382"/>
            <a:ext cx="161954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lvl="0" algn="ctr"/>
            <a:r>
              <a:rPr lang="fr-FR" sz="1200" b="1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1 - Contexte général du projet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8304-E90C-4A70-9A96-5560FBD5F813}" type="slidenum">
              <a:rPr lang="fr-FR" smtClean="0"/>
              <a:t>24</a:t>
            </a:fld>
            <a:endParaRPr lang="fr-FR"/>
          </a:p>
        </p:txBody>
      </p:sp>
      <p:grpSp>
        <p:nvGrpSpPr>
          <p:cNvPr id="17" name="Groupe 16"/>
          <p:cNvGrpSpPr/>
          <p:nvPr/>
        </p:nvGrpSpPr>
        <p:grpSpPr>
          <a:xfrm>
            <a:off x="101633" y="508707"/>
            <a:ext cx="2715311" cy="703104"/>
            <a:chOff x="101633" y="508707"/>
            <a:chExt cx="2715311" cy="703104"/>
          </a:xfrm>
        </p:grpSpPr>
        <p:grpSp>
          <p:nvGrpSpPr>
            <p:cNvPr id="18" name="Groupe 17"/>
            <p:cNvGrpSpPr/>
            <p:nvPr/>
          </p:nvGrpSpPr>
          <p:grpSpPr>
            <a:xfrm>
              <a:off x="101633" y="508707"/>
              <a:ext cx="2715311" cy="703104"/>
              <a:chOff x="861920" y="625454"/>
              <a:chExt cx="2400317" cy="1436774"/>
            </a:xfrm>
          </p:grpSpPr>
          <p:sp>
            <p:nvSpPr>
              <p:cNvPr id="22" name="Freeform 9"/>
              <p:cNvSpPr>
                <a:spLocks/>
              </p:cNvSpPr>
              <p:nvPr/>
            </p:nvSpPr>
            <p:spPr bwMode="gray">
              <a:xfrm>
                <a:off x="2983845" y="625454"/>
                <a:ext cx="278392" cy="1411764"/>
              </a:xfrm>
              <a:custGeom>
                <a:avLst/>
                <a:gdLst>
                  <a:gd name="T0" fmla="*/ 2147483647 w 132"/>
                  <a:gd name="T1" fmla="*/ 2147483647 h 378"/>
                  <a:gd name="T2" fmla="*/ 2147483647 w 132"/>
                  <a:gd name="T3" fmla="*/ 2147483647 h 378"/>
                  <a:gd name="T4" fmla="*/ 0 w 132"/>
                  <a:gd name="T5" fmla="*/ 0 h 378"/>
                  <a:gd name="T6" fmla="*/ 0 w 132"/>
                  <a:gd name="T7" fmla="*/ 2147483647 h 378"/>
                  <a:gd name="T8" fmla="*/ 2147483647 w 132"/>
                  <a:gd name="T9" fmla="*/ 2147483647 h 378"/>
                  <a:gd name="T10" fmla="*/ 2147483647 w 132"/>
                  <a:gd name="T11" fmla="*/ 2147483647 h 378"/>
                  <a:gd name="T12" fmla="*/ 2147483647 w 132"/>
                  <a:gd name="T13" fmla="*/ 2147483647 h 3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2"/>
                  <a:gd name="T22" fmla="*/ 0 h 378"/>
                  <a:gd name="T23" fmla="*/ 132 w 132"/>
                  <a:gd name="T24" fmla="*/ 378 h 3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2" h="378">
                    <a:moveTo>
                      <a:pt x="132" y="378"/>
                    </a:moveTo>
                    <a:cubicBezTo>
                      <a:pt x="132" y="134"/>
                      <a:pt x="132" y="134"/>
                      <a:pt x="132" y="134"/>
                    </a:cubicBezTo>
                    <a:cubicBezTo>
                      <a:pt x="131" y="61"/>
                      <a:pt x="73" y="1"/>
                      <a:pt x="0" y="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43" y="61"/>
                      <a:pt x="73" y="91"/>
                      <a:pt x="74" y="133"/>
                    </a:cubicBezTo>
                    <a:cubicBezTo>
                      <a:pt x="74" y="378"/>
                      <a:pt x="74" y="378"/>
                      <a:pt x="74" y="378"/>
                    </a:cubicBezTo>
                    <a:cubicBezTo>
                      <a:pt x="132" y="378"/>
                      <a:pt x="132" y="378"/>
                      <a:pt x="132" y="378"/>
                    </a:cubicBezTo>
                    <a:close/>
                  </a:path>
                </a:pathLst>
              </a:custGeom>
              <a:solidFill>
                <a:srgbClr val="12538A"/>
              </a:solidFill>
              <a:ln>
                <a:noFill/>
              </a:ln>
            </p:spPr>
            <p:txBody>
              <a:bodyPr/>
              <a:lstStyle/>
              <a:p>
                <a:endParaRPr lang="fr-FR" sz="1200" dirty="0">
                  <a:solidFill>
                    <a:srgbClr val="262626"/>
                  </a:solidFill>
                </a:endParaRPr>
              </a:p>
            </p:txBody>
          </p:sp>
          <p:sp>
            <p:nvSpPr>
              <p:cNvPr id="23" name="Freeform 5"/>
              <p:cNvSpPr>
                <a:spLocks/>
              </p:cNvSpPr>
              <p:nvPr/>
            </p:nvSpPr>
            <p:spPr bwMode="gray">
              <a:xfrm>
                <a:off x="861920" y="664156"/>
                <a:ext cx="287634" cy="1398072"/>
              </a:xfrm>
              <a:custGeom>
                <a:avLst/>
                <a:gdLst>
                  <a:gd name="T0" fmla="*/ 0 w 132"/>
                  <a:gd name="T1" fmla="*/ 0 h 378"/>
                  <a:gd name="T2" fmla="*/ 0 w 132"/>
                  <a:gd name="T3" fmla="*/ 2147483647 h 378"/>
                  <a:gd name="T4" fmla="*/ 2147483647 w 132"/>
                  <a:gd name="T5" fmla="*/ 2147483647 h 378"/>
                  <a:gd name="T6" fmla="*/ 2147483647 w 132"/>
                  <a:gd name="T7" fmla="*/ 2147483647 h 378"/>
                  <a:gd name="T8" fmla="*/ 2147483647 w 132"/>
                  <a:gd name="T9" fmla="*/ 2147483647 h 378"/>
                  <a:gd name="T10" fmla="*/ 2147483647 w 132"/>
                  <a:gd name="T11" fmla="*/ 0 h 378"/>
                  <a:gd name="T12" fmla="*/ 0 w 132"/>
                  <a:gd name="T13" fmla="*/ 0 h 3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2"/>
                  <a:gd name="T22" fmla="*/ 0 h 378"/>
                  <a:gd name="T23" fmla="*/ 132 w 132"/>
                  <a:gd name="T24" fmla="*/ 378 h 3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2" h="378">
                    <a:moveTo>
                      <a:pt x="0" y="0"/>
                    </a:moveTo>
                    <a:cubicBezTo>
                      <a:pt x="0" y="243"/>
                      <a:pt x="0" y="243"/>
                      <a:pt x="0" y="243"/>
                    </a:cubicBezTo>
                    <a:cubicBezTo>
                      <a:pt x="0" y="316"/>
                      <a:pt x="59" y="376"/>
                      <a:pt x="132" y="378"/>
                    </a:cubicBezTo>
                    <a:cubicBezTo>
                      <a:pt x="132" y="322"/>
                      <a:pt x="132" y="322"/>
                      <a:pt x="132" y="322"/>
                    </a:cubicBezTo>
                    <a:cubicBezTo>
                      <a:pt x="88" y="317"/>
                      <a:pt x="58" y="286"/>
                      <a:pt x="58" y="244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12538A"/>
              </a:solidFill>
              <a:ln>
                <a:noFill/>
              </a:ln>
            </p:spPr>
            <p:txBody>
              <a:bodyPr/>
              <a:lstStyle/>
              <a:p>
                <a:endParaRPr lang="fr-FR" sz="1200" dirty="0">
                  <a:solidFill>
                    <a:srgbClr val="262626"/>
                  </a:solidFill>
                </a:endParaRPr>
              </a:p>
            </p:txBody>
          </p:sp>
        </p:grpSp>
        <p:sp>
          <p:nvSpPr>
            <p:cNvPr id="21" name="ZoneTexte 20"/>
            <p:cNvSpPr txBox="1"/>
            <p:nvPr/>
          </p:nvSpPr>
          <p:spPr>
            <a:xfrm>
              <a:off x="239111" y="642627"/>
              <a:ext cx="248197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>
                  <a:solidFill>
                    <a:srgbClr val="2B91D5"/>
                  </a:solidFill>
                  <a:latin typeface="Times New Roman" pitchFamily="18" charset="0"/>
                  <a:cs typeface="Times New Roman" pitchFamily="18" charset="0"/>
                </a:rPr>
                <a:t>Démonstration</a:t>
              </a:r>
            </a:p>
            <a:p>
              <a:pPr algn="ctr"/>
              <a:endParaRPr lang="fr-FR" sz="1500" dirty="0">
                <a:solidFill>
                  <a:srgbClr val="2B91D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2877572B-570C-4D39-A9B5-AEAA20DDB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115" y="1360880"/>
            <a:ext cx="4073769" cy="368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725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232;p39">
            <a:extLst>
              <a:ext uri="{FF2B5EF4-FFF2-40B4-BE49-F238E27FC236}">
                <a16:creationId xmlns:a16="http://schemas.microsoft.com/office/drawing/2014/main" id="{A424D565-4238-DF46-EA8E-4B5D06FED785}"/>
              </a:ext>
            </a:extLst>
          </p:cNvPr>
          <p:cNvSpPr/>
          <p:nvPr/>
        </p:nvSpPr>
        <p:spPr>
          <a:xfrm>
            <a:off x="6740126" y="-763"/>
            <a:ext cx="2297316" cy="495935"/>
          </a:xfrm>
          <a:custGeom>
            <a:avLst/>
            <a:gdLst/>
            <a:ahLst/>
            <a:cxnLst/>
            <a:rect l="l" t="t" r="r" b="b"/>
            <a:pathLst>
              <a:path w="5179059" h="991869" extrusionOk="0">
                <a:moveTo>
                  <a:pt x="4685267" y="991730"/>
                </a:moveTo>
                <a:lnTo>
                  <a:pt x="494732" y="986076"/>
                </a:lnTo>
                <a:lnTo>
                  <a:pt x="447050" y="983821"/>
                </a:lnTo>
                <a:lnTo>
                  <a:pt x="400658" y="977194"/>
                </a:lnTo>
                <a:lnTo>
                  <a:pt x="355762" y="966401"/>
                </a:lnTo>
                <a:lnTo>
                  <a:pt x="312570" y="951646"/>
                </a:lnTo>
                <a:lnTo>
                  <a:pt x="271287" y="933137"/>
                </a:lnTo>
                <a:lnTo>
                  <a:pt x="232121" y="911079"/>
                </a:lnTo>
                <a:lnTo>
                  <a:pt x="195276" y="885677"/>
                </a:lnTo>
                <a:lnTo>
                  <a:pt x="160961" y="857137"/>
                </a:lnTo>
                <a:lnTo>
                  <a:pt x="129382" y="825666"/>
                </a:lnTo>
                <a:lnTo>
                  <a:pt x="100744" y="791468"/>
                </a:lnTo>
                <a:lnTo>
                  <a:pt x="75255" y="754750"/>
                </a:lnTo>
                <a:lnTo>
                  <a:pt x="53120" y="715717"/>
                </a:lnTo>
                <a:lnTo>
                  <a:pt x="34547" y="674576"/>
                </a:lnTo>
                <a:lnTo>
                  <a:pt x="19742" y="631532"/>
                </a:lnTo>
                <a:lnTo>
                  <a:pt x="8912" y="586790"/>
                </a:lnTo>
                <a:lnTo>
                  <a:pt x="2262" y="540557"/>
                </a:lnTo>
                <a:lnTo>
                  <a:pt x="0" y="493038"/>
                </a:lnTo>
                <a:lnTo>
                  <a:pt x="2262" y="445519"/>
                </a:lnTo>
                <a:lnTo>
                  <a:pt x="8912" y="399286"/>
                </a:lnTo>
                <a:lnTo>
                  <a:pt x="19742" y="354544"/>
                </a:lnTo>
                <a:lnTo>
                  <a:pt x="34547" y="311500"/>
                </a:lnTo>
                <a:lnTo>
                  <a:pt x="53120" y="270358"/>
                </a:lnTo>
                <a:lnTo>
                  <a:pt x="75255" y="231326"/>
                </a:lnTo>
                <a:lnTo>
                  <a:pt x="100744" y="194608"/>
                </a:lnTo>
                <a:lnTo>
                  <a:pt x="129382" y="160410"/>
                </a:lnTo>
                <a:lnTo>
                  <a:pt x="160961" y="128939"/>
                </a:lnTo>
                <a:lnTo>
                  <a:pt x="195276" y="100399"/>
                </a:lnTo>
                <a:lnTo>
                  <a:pt x="232121" y="74997"/>
                </a:lnTo>
                <a:lnTo>
                  <a:pt x="271287" y="52938"/>
                </a:lnTo>
                <a:lnTo>
                  <a:pt x="312570" y="34429"/>
                </a:lnTo>
                <a:lnTo>
                  <a:pt x="355762" y="19675"/>
                </a:lnTo>
                <a:lnTo>
                  <a:pt x="400658" y="8881"/>
                </a:lnTo>
                <a:lnTo>
                  <a:pt x="447050" y="2254"/>
                </a:lnTo>
                <a:lnTo>
                  <a:pt x="494732" y="0"/>
                </a:lnTo>
                <a:lnTo>
                  <a:pt x="4685267" y="0"/>
                </a:lnTo>
                <a:lnTo>
                  <a:pt x="5178865" y="497561"/>
                </a:lnTo>
                <a:lnTo>
                  <a:pt x="4685267" y="991730"/>
                </a:lnTo>
                <a:close/>
              </a:path>
            </a:pathLst>
          </a:custGeom>
          <a:solidFill>
            <a:srgbClr val="86E9E8"/>
          </a:solidFill>
          <a:ln>
            <a:noFill/>
          </a:ln>
          <a:effectLst>
            <a:glow rad="228600">
              <a:srgbClr val="3DD9D8">
                <a:alpha val="40000"/>
              </a:srgbClr>
            </a:glo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233;p39">
            <a:extLst>
              <a:ext uri="{FF2B5EF4-FFF2-40B4-BE49-F238E27FC236}">
                <a16:creationId xmlns:a16="http://schemas.microsoft.com/office/drawing/2014/main" id="{38354B51-5ACB-3426-722E-4DE093626A3E}"/>
              </a:ext>
            </a:extLst>
          </p:cNvPr>
          <p:cNvSpPr/>
          <p:nvPr/>
        </p:nvSpPr>
        <p:spPr>
          <a:xfrm>
            <a:off x="5350700" y="-612"/>
            <a:ext cx="2109434" cy="495935"/>
          </a:xfrm>
          <a:custGeom>
            <a:avLst/>
            <a:gdLst/>
            <a:ahLst/>
            <a:cxnLst/>
            <a:rect l="l" t="t" r="r" b="b"/>
            <a:pathLst>
              <a:path w="5179059" h="991869" extrusionOk="0">
                <a:moveTo>
                  <a:pt x="4685267" y="991730"/>
                </a:moveTo>
                <a:lnTo>
                  <a:pt x="494732" y="986076"/>
                </a:lnTo>
                <a:lnTo>
                  <a:pt x="447050" y="983821"/>
                </a:lnTo>
                <a:lnTo>
                  <a:pt x="400658" y="977194"/>
                </a:lnTo>
                <a:lnTo>
                  <a:pt x="355762" y="966401"/>
                </a:lnTo>
                <a:lnTo>
                  <a:pt x="312570" y="951646"/>
                </a:lnTo>
                <a:lnTo>
                  <a:pt x="271287" y="933137"/>
                </a:lnTo>
                <a:lnTo>
                  <a:pt x="232121" y="911079"/>
                </a:lnTo>
                <a:lnTo>
                  <a:pt x="195276" y="885677"/>
                </a:lnTo>
                <a:lnTo>
                  <a:pt x="160961" y="857137"/>
                </a:lnTo>
                <a:lnTo>
                  <a:pt x="129382" y="825666"/>
                </a:lnTo>
                <a:lnTo>
                  <a:pt x="100744" y="791468"/>
                </a:lnTo>
                <a:lnTo>
                  <a:pt x="75255" y="754750"/>
                </a:lnTo>
                <a:lnTo>
                  <a:pt x="53120" y="715717"/>
                </a:lnTo>
                <a:lnTo>
                  <a:pt x="34547" y="674576"/>
                </a:lnTo>
                <a:lnTo>
                  <a:pt x="19742" y="631532"/>
                </a:lnTo>
                <a:lnTo>
                  <a:pt x="8912" y="586790"/>
                </a:lnTo>
                <a:lnTo>
                  <a:pt x="2262" y="540557"/>
                </a:lnTo>
                <a:lnTo>
                  <a:pt x="0" y="493038"/>
                </a:lnTo>
                <a:lnTo>
                  <a:pt x="2262" y="445519"/>
                </a:lnTo>
                <a:lnTo>
                  <a:pt x="8912" y="399286"/>
                </a:lnTo>
                <a:lnTo>
                  <a:pt x="19742" y="354544"/>
                </a:lnTo>
                <a:lnTo>
                  <a:pt x="34547" y="311500"/>
                </a:lnTo>
                <a:lnTo>
                  <a:pt x="53120" y="270358"/>
                </a:lnTo>
                <a:lnTo>
                  <a:pt x="75255" y="231326"/>
                </a:lnTo>
                <a:lnTo>
                  <a:pt x="100744" y="194608"/>
                </a:lnTo>
                <a:lnTo>
                  <a:pt x="129382" y="160410"/>
                </a:lnTo>
                <a:lnTo>
                  <a:pt x="160961" y="128939"/>
                </a:lnTo>
                <a:lnTo>
                  <a:pt x="195276" y="100399"/>
                </a:lnTo>
                <a:lnTo>
                  <a:pt x="232121" y="74997"/>
                </a:lnTo>
                <a:lnTo>
                  <a:pt x="271287" y="52938"/>
                </a:lnTo>
                <a:lnTo>
                  <a:pt x="312570" y="34429"/>
                </a:lnTo>
                <a:lnTo>
                  <a:pt x="355762" y="19675"/>
                </a:lnTo>
                <a:lnTo>
                  <a:pt x="400658" y="8881"/>
                </a:lnTo>
                <a:lnTo>
                  <a:pt x="447050" y="2254"/>
                </a:lnTo>
                <a:lnTo>
                  <a:pt x="494732" y="0"/>
                </a:lnTo>
                <a:lnTo>
                  <a:pt x="4685267" y="0"/>
                </a:lnTo>
                <a:lnTo>
                  <a:pt x="5178865" y="497561"/>
                </a:lnTo>
                <a:lnTo>
                  <a:pt x="4685267" y="991730"/>
                </a:lnTo>
                <a:close/>
              </a:path>
            </a:pathLst>
          </a:custGeom>
          <a:solidFill>
            <a:srgbClr val="3DD9D8"/>
          </a:solidFill>
          <a:ln>
            <a:solidFill>
              <a:srgbClr val="26C4C0"/>
            </a:solidFill>
          </a:ln>
          <a:effectLst/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sz="800" b="1" i="0" u="none" strike="noStrike" cap="none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9" name="Google Shape;234;p39">
            <a:extLst>
              <a:ext uri="{FF2B5EF4-FFF2-40B4-BE49-F238E27FC236}">
                <a16:creationId xmlns:a16="http://schemas.microsoft.com/office/drawing/2014/main" id="{D7042C64-D162-0461-2E6B-86549D005EAD}"/>
              </a:ext>
            </a:extLst>
          </p:cNvPr>
          <p:cNvSpPr/>
          <p:nvPr/>
        </p:nvSpPr>
        <p:spPr>
          <a:xfrm>
            <a:off x="3423342" y="-1"/>
            <a:ext cx="2297316" cy="487553"/>
          </a:xfrm>
          <a:custGeom>
            <a:avLst/>
            <a:gdLst/>
            <a:ahLst/>
            <a:cxnLst/>
            <a:rect l="l" t="t" r="r" b="b"/>
            <a:pathLst>
              <a:path w="5179059" h="991869" extrusionOk="0">
                <a:moveTo>
                  <a:pt x="4685267" y="991730"/>
                </a:moveTo>
                <a:lnTo>
                  <a:pt x="494732" y="986076"/>
                </a:lnTo>
                <a:lnTo>
                  <a:pt x="447050" y="983821"/>
                </a:lnTo>
                <a:lnTo>
                  <a:pt x="400658" y="977194"/>
                </a:lnTo>
                <a:lnTo>
                  <a:pt x="355762" y="966401"/>
                </a:lnTo>
                <a:lnTo>
                  <a:pt x="312570" y="951646"/>
                </a:lnTo>
                <a:lnTo>
                  <a:pt x="271287" y="933137"/>
                </a:lnTo>
                <a:lnTo>
                  <a:pt x="232121" y="911079"/>
                </a:lnTo>
                <a:lnTo>
                  <a:pt x="195276" y="885677"/>
                </a:lnTo>
                <a:lnTo>
                  <a:pt x="160961" y="857137"/>
                </a:lnTo>
                <a:lnTo>
                  <a:pt x="129382" y="825666"/>
                </a:lnTo>
                <a:lnTo>
                  <a:pt x="100744" y="791468"/>
                </a:lnTo>
                <a:lnTo>
                  <a:pt x="75255" y="754750"/>
                </a:lnTo>
                <a:lnTo>
                  <a:pt x="53120" y="715717"/>
                </a:lnTo>
                <a:lnTo>
                  <a:pt x="34547" y="674576"/>
                </a:lnTo>
                <a:lnTo>
                  <a:pt x="19742" y="631532"/>
                </a:lnTo>
                <a:lnTo>
                  <a:pt x="8912" y="586790"/>
                </a:lnTo>
                <a:lnTo>
                  <a:pt x="2262" y="540557"/>
                </a:lnTo>
                <a:lnTo>
                  <a:pt x="0" y="493038"/>
                </a:lnTo>
                <a:lnTo>
                  <a:pt x="2262" y="445519"/>
                </a:lnTo>
                <a:lnTo>
                  <a:pt x="8912" y="399286"/>
                </a:lnTo>
                <a:lnTo>
                  <a:pt x="19742" y="354544"/>
                </a:lnTo>
                <a:lnTo>
                  <a:pt x="34547" y="311500"/>
                </a:lnTo>
                <a:lnTo>
                  <a:pt x="53120" y="270358"/>
                </a:lnTo>
                <a:lnTo>
                  <a:pt x="75255" y="231326"/>
                </a:lnTo>
                <a:lnTo>
                  <a:pt x="100744" y="194608"/>
                </a:lnTo>
                <a:lnTo>
                  <a:pt x="129382" y="160410"/>
                </a:lnTo>
                <a:lnTo>
                  <a:pt x="160961" y="128939"/>
                </a:lnTo>
                <a:lnTo>
                  <a:pt x="195276" y="100399"/>
                </a:lnTo>
                <a:lnTo>
                  <a:pt x="232121" y="74997"/>
                </a:lnTo>
                <a:lnTo>
                  <a:pt x="271287" y="52938"/>
                </a:lnTo>
                <a:lnTo>
                  <a:pt x="312570" y="34429"/>
                </a:lnTo>
                <a:lnTo>
                  <a:pt x="355762" y="19675"/>
                </a:lnTo>
                <a:lnTo>
                  <a:pt x="400658" y="8881"/>
                </a:lnTo>
                <a:lnTo>
                  <a:pt x="447050" y="2254"/>
                </a:lnTo>
                <a:lnTo>
                  <a:pt x="494732" y="0"/>
                </a:lnTo>
                <a:lnTo>
                  <a:pt x="4685267" y="0"/>
                </a:lnTo>
                <a:lnTo>
                  <a:pt x="5178865" y="497561"/>
                </a:lnTo>
                <a:lnTo>
                  <a:pt x="4685267" y="991730"/>
                </a:lnTo>
                <a:close/>
              </a:path>
            </a:pathLst>
          </a:custGeom>
          <a:solidFill>
            <a:srgbClr val="37C8EF"/>
          </a:solidFill>
          <a:ln>
            <a:noFill/>
          </a:ln>
          <a:effectLst/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253;p40">
            <a:extLst>
              <a:ext uri="{FF2B5EF4-FFF2-40B4-BE49-F238E27FC236}">
                <a16:creationId xmlns:a16="http://schemas.microsoft.com/office/drawing/2014/main" id="{E2B415DB-AE33-741C-BE46-875BCF26B56C}"/>
              </a:ext>
            </a:extLst>
          </p:cNvPr>
          <p:cNvSpPr/>
          <p:nvPr/>
        </p:nvSpPr>
        <p:spPr>
          <a:xfrm>
            <a:off x="1530679" y="-8382"/>
            <a:ext cx="2423098" cy="495935"/>
          </a:xfrm>
          <a:custGeom>
            <a:avLst/>
            <a:gdLst/>
            <a:ahLst/>
            <a:cxnLst/>
            <a:rect l="l" t="t" r="r" b="b"/>
            <a:pathLst>
              <a:path w="5179059" h="991869" extrusionOk="0">
                <a:moveTo>
                  <a:pt x="4685267" y="991730"/>
                </a:moveTo>
                <a:lnTo>
                  <a:pt x="494732" y="986076"/>
                </a:lnTo>
                <a:lnTo>
                  <a:pt x="447050" y="983821"/>
                </a:lnTo>
                <a:lnTo>
                  <a:pt x="400658" y="977194"/>
                </a:lnTo>
                <a:lnTo>
                  <a:pt x="355762" y="966401"/>
                </a:lnTo>
                <a:lnTo>
                  <a:pt x="312570" y="951646"/>
                </a:lnTo>
                <a:lnTo>
                  <a:pt x="271287" y="933137"/>
                </a:lnTo>
                <a:lnTo>
                  <a:pt x="232121" y="911079"/>
                </a:lnTo>
                <a:lnTo>
                  <a:pt x="195276" y="885677"/>
                </a:lnTo>
                <a:lnTo>
                  <a:pt x="160961" y="857137"/>
                </a:lnTo>
                <a:lnTo>
                  <a:pt x="129382" y="825666"/>
                </a:lnTo>
                <a:lnTo>
                  <a:pt x="100744" y="791468"/>
                </a:lnTo>
                <a:lnTo>
                  <a:pt x="75255" y="754750"/>
                </a:lnTo>
                <a:lnTo>
                  <a:pt x="53120" y="715717"/>
                </a:lnTo>
                <a:lnTo>
                  <a:pt x="34547" y="674576"/>
                </a:lnTo>
                <a:lnTo>
                  <a:pt x="19742" y="631532"/>
                </a:lnTo>
                <a:lnTo>
                  <a:pt x="8912" y="586790"/>
                </a:lnTo>
                <a:lnTo>
                  <a:pt x="2262" y="540557"/>
                </a:lnTo>
                <a:lnTo>
                  <a:pt x="0" y="493038"/>
                </a:lnTo>
                <a:lnTo>
                  <a:pt x="2262" y="445519"/>
                </a:lnTo>
                <a:lnTo>
                  <a:pt x="8912" y="399286"/>
                </a:lnTo>
                <a:lnTo>
                  <a:pt x="19742" y="354544"/>
                </a:lnTo>
                <a:lnTo>
                  <a:pt x="34547" y="311500"/>
                </a:lnTo>
                <a:lnTo>
                  <a:pt x="53120" y="270358"/>
                </a:lnTo>
                <a:lnTo>
                  <a:pt x="75255" y="231326"/>
                </a:lnTo>
                <a:lnTo>
                  <a:pt x="100744" y="194608"/>
                </a:lnTo>
                <a:lnTo>
                  <a:pt x="129382" y="160410"/>
                </a:lnTo>
                <a:lnTo>
                  <a:pt x="160961" y="128939"/>
                </a:lnTo>
                <a:lnTo>
                  <a:pt x="195276" y="100399"/>
                </a:lnTo>
                <a:lnTo>
                  <a:pt x="232121" y="74997"/>
                </a:lnTo>
                <a:lnTo>
                  <a:pt x="271287" y="52938"/>
                </a:lnTo>
                <a:lnTo>
                  <a:pt x="312570" y="34429"/>
                </a:lnTo>
                <a:lnTo>
                  <a:pt x="355762" y="19675"/>
                </a:lnTo>
                <a:lnTo>
                  <a:pt x="400658" y="8881"/>
                </a:lnTo>
                <a:lnTo>
                  <a:pt x="447050" y="2254"/>
                </a:lnTo>
                <a:lnTo>
                  <a:pt x="494732" y="0"/>
                </a:lnTo>
                <a:lnTo>
                  <a:pt x="4685267" y="0"/>
                </a:lnTo>
                <a:lnTo>
                  <a:pt x="5178865" y="497561"/>
                </a:lnTo>
                <a:lnTo>
                  <a:pt x="4685267" y="991730"/>
                </a:lnTo>
                <a:close/>
              </a:path>
            </a:pathLst>
          </a:custGeom>
          <a:solidFill>
            <a:srgbClr val="2B91D5"/>
          </a:solidFill>
          <a:ln>
            <a:noFill/>
          </a:ln>
          <a:effectLst/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238;p39">
            <a:extLst>
              <a:ext uri="{FF2B5EF4-FFF2-40B4-BE49-F238E27FC236}">
                <a16:creationId xmlns:a16="http://schemas.microsoft.com/office/drawing/2014/main" id="{3275BD33-8831-F773-3817-1534DB1A4719}"/>
              </a:ext>
            </a:extLst>
          </p:cNvPr>
          <p:cNvSpPr txBox="1"/>
          <p:nvPr/>
        </p:nvSpPr>
        <p:spPr>
          <a:xfrm>
            <a:off x="1932454" y="-6928"/>
            <a:ext cx="161954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2 - Etude de l’existant</a:t>
            </a:r>
            <a:endParaRPr sz="1200" b="1" i="0" u="none" strike="noStrike" cap="none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3" name="Google Shape;239;p39">
            <a:extLst>
              <a:ext uri="{FF2B5EF4-FFF2-40B4-BE49-F238E27FC236}">
                <a16:creationId xmlns:a16="http://schemas.microsoft.com/office/drawing/2014/main" id="{76825021-4FF8-3ABA-6729-640876B32F2A}"/>
              </a:ext>
            </a:extLst>
          </p:cNvPr>
          <p:cNvSpPr txBox="1"/>
          <p:nvPr/>
        </p:nvSpPr>
        <p:spPr>
          <a:xfrm>
            <a:off x="3982644" y="87658"/>
            <a:ext cx="136805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3 - Conception</a:t>
            </a:r>
            <a:endParaRPr sz="1200" b="1" i="0" u="none" strike="noStrike" cap="none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4" name="Google Shape;240;p39">
            <a:extLst>
              <a:ext uri="{FF2B5EF4-FFF2-40B4-BE49-F238E27FC236}">
                <a16:creationId xmlns:a16="http://schemas.microsoft.com/office/drawing/2014/main" id="{0F14DB75-73C0-8A42-6911-ED845FDD4693}"/>
              </a:ext>
            </a:extLst>
          </p:cNvPr>
          <p:cNvSpPr txBox="1"/>
          <p:nvPr/>
        </p:nvSpPr>
        <p:spPr>
          <a:xfrm>
            <a:off x="5769272" y="99659"/>
            <a:ext cx="136805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4 - Réalisation</a:t>
            </a:r>
            <a:endParaRPr sz="1200" b="1" i="0" u="none" strike="noStrike" cap="none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5" name="Google Shape;241;p39">
            <a:extLst>
              <a:ext uri="{FF2B5EF4-FFF2-40B4-BE49-F238E27FC236}">
                <a16:creationId xmlns:a16="http://schemas.microsoft.com/office/drawing/2014/main" id="{0A3D5134-A446-0966-FEC9-963594DBFF53}"/>
              </a:ext>
            </a:extLst>
          </p:cNvPr>
          <p:cNvSpPr txBox="1"/>
          <p:nvPr/>
        </p:nvSpPr>
        <p:spPr>
          <a:xfrm>
            <a:off x="7375048" y="11178"/>
            <a:ext cx="145314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5 - Conclusion et perspectives</a:t>
            </a:r>
            <a:endParaRPr dirty="0"/>
          </a:p>
        </p:txBody>
      </p:sp>
      <p:sp>
        <p:nvSpPr>
          <p:cNvPr id="106" name="Google Shape;254;p40">
            <a:extLst>
              <a:ext uri="{FF2B5EF4-FFF2-40B4-BE49-F238E27FC236}">
                <a16:creationId xmlns:a16="http://schemas.microsoft.com/office/drawing/2014/main" id="{51CE1D69-09D2-11D3-3065-70E3C9DFB544}"/>
              </a:ext>
            </a:extLst>
          </p:cNvPr>
          <p:cNvSpPr/>
          <p:nvPr/>
        </p:nvSpPr>
        <p:spPr>
          <a:xfrm>
            <a:off x="-286630" y="711"/>
            <a:ext cx="2036892" cy="488315"/>
          </a:xfrm>
          <a:custGeom>
            <a:avLst/>
            <a:gdLst/>
            <a:ahLst/>
            <a:cxnLst/>
            <a:rect l="l" t="t" r="r" b="b"/>
            <a:pathLst>
              <a:path w="5179059" h="991869" extrusionOk="0">
                <a:moveTo>
                  <a:pt x="4685267" y="991730"/>
                </a:moveTo>
                <a:lnTo>
                  <a:pt x="494732" y="986076"/>
                </a:lnTo>
                <a:lnTo>
                  <a:pt x="447050" y="983821"/>
                </a:lnTo>
                <a:lnTo>
                  <a:pt x="400658" y="977194"/>
                </a:lnTo>
                <a:lnTo>
                  <a:pt x="355762" y="966401"/>
                </a:lnTo>
                <a:lnTo>
                  <a:pt x="312570" y="951646"/>
                </a:lnTo>
                <a:lnTo>
                  <a:pt x="271287" y="933137"/>
                </a:lnTo>
                <a:lnTo>
                  <a:pt x="232121" y="911079"/>
                </a:lnTo>
                <a:lnTo>
                  <a:pt x="195276" y="885677"/>
                </a:lnTo>
                <a:lnTo>
                  <a:pt x="160961" y="857137"/>
                </a:lnTo>
                <a:lnTo>
                  <a:pt x="129382" y="825666"/>
                </a:lnTo>
                <a:lnTo>
                  <a:pt x="100744" y="791468"/>
                </a:lnTo>
                <a:lnTo>
                  <a:pt x="75255" y="754750"/>
                </a:lnTo>
                <a:lnTo>
                  <a:pt x="53120" y="715717"/>
                </a:lnTo>
                <a:lnTo>
                  <a:pt x="34547" y="674576"/>
                </a:lnTo>
                <a:lnTo>
                  <a:pt x="19742" y="631532"/>
                </a:lnTo>
                <a:lnTo>
                  <a:pt x="8912" y="586790"/>
                </a:lnTo>
                <a:lnTo>
                  <a:pt x="2262" y="540557"/>
                </a:lnTo>
                <a:lnTo>
                  <a:pt x="0" y="493038"/>
                </a:lnTo>
                <a:lnTo>
                  <a:pt x="2262" y="445519"/>
                </a:lnTo>
                <a:lnTo>
                  <a:pt x="8912" y="399286"/>
                </a:lnTo>
                <a:lnTo>
                  <a:pt x="19742" y="354544"/>
                </a:lnTo>
                <a:lnTo>
                  <a:pt x="34547" y="311500"/>
                </a:lnTo>
                <a:lnTo>
                  <a:pt x="53120" y="270358"/>
                </a:lnTo>
                <a:lnTo>
                  <a:pt x="75255" y="231326"/>
                </a:lnTo>
                <a:lnTo>
                  <a:pt x="100744" y="194608"/>
                </a:lnTo>
                <a:lnTo>
                  <a:pt x="129382" y="160410"/>
                </a:lnTo>
                <a:lnTo>
                  <a:pt x="160961" y="128939"/>
                </a:lnTo>
                <a:lnTo>
                  <a:pt x="195276" y="100399"/>
                </a:lnTo>
                <a:lnTo>
                  <a:pt x="232121" y="74997"/>
                </a:lnTo>
                <a:lnTo>
                  <a:pt x="271287" y="52938"/>
                </a:lnTo>
                <a:lnTo>
                  <a:pt x="312570" y="34429"/>
                </a:lnTo>
                <a:lnTo>
                  <a:pt x="355762" y="19675"/>
                </a:lnTo>
                <a:lnTo>
                  <a:pt x="400658" y="8881"/>
                </a:lnTo>
                <a:lnTo>
                  <a:pt x="447050" y="2254"/>
                </a:lnTo>
                <a:lnTo>
                  <a:pt x="494732" y="0"/>
                </a:lnTo>
                <a:lnTo>
                  <a:pt x="4685267" y="0"/>
                </a:lnTo>
                <a:lnTo>
                  <a:pt x="5178865" y="497561"/>
                </a:lnTo>
                <a:lnTo>
                  <a:pt x="4685267" y="991730"/>
                </a:lnTo>
                <a:close/>
              </a:path>
            </a:pathLst>
          </a:custGeom>
          <a:solidFill>
            <a:srgbClr val="12538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238;p39">
            <a:extLst>
              <a:ext uri="{FF2B5EF4-FFF2-40B4-BE49-F238E27FC236}">
                <a16:creationId xmlns:a16="http://schemas.microsoft.com/office/drawing/2014/main" id="{3275BD33-8831-F773-3817-1534DB1A4719}"/>
              </a:ext>
            </a:extLst>
          </p:cNvPr>
          <p:cNvSpPr txBox="1"/>
          <p:nvPr/>
        </p:nvSpPr>
        <p:spPr>
          <a:xfrm>
            <a:off x="83978" y="-8382"/>
            <a:ext cx="161954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lvl="0" algn="ctr"/>
            <a:r>
              <a:rPr lang="fr-FR" sz="1200" b="1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1 - Contexte général du projet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8304-E90C-4A70-9A96-5560FBD5F813}" type="slidenum">
              <a:rPr lang="fr-FR" smtClean="0"/>
              <a:t>25</a:t>
            </a:fld>
            <a:endParaRPr lang="fr-FR"/>
          </a:p>
        </p:txBody>
      </p:sp>
      <p:grpSp>
        <p:nvGrpSpPr>
          <p:cNvPr id="17" name="Groupe 16"/>
          <p:cNvGrpSpPr/>
          <p:nvPr/>
        </p:nvGrpSpPr>
        <p:grpSpPr>
          <a:xfrm>
            <a:off x="101633" y="508707"/>
            <a:ext cx="2715311" cy="703104"/>
            <a:chOff x="101633" y="508707"/>
            <a:chExt cx="2715311" cy="703104"/>
          </a:xfrm>
        </p:grpSpPr>
        <p:grpSp>
          <p:nvGrpSpPr>
            <p:cNvPr id="18" name="Groupe 17"/>
            <p:cNvGrpSpPr/>
            <p:nvPr/>
          </p:nvGrpSpPr>
          <p:grpSpPr>
            <a:xfrm>
              <a:off x="101633" y="508707"/>
              <a:ext cx="2715311" cy="703104"/>
              <a:chOff x="861920" y="625454"/>
              <a:chExt cx="2400317" cy="1436774"/>
            </a:xfrm>
          </p:grpSpPr>
          <p:sp>
            <p:nvSpPr>
              <p:cNvPr id="22" name="Freeform 9"/>
              <p:cNvSpPr>
                <a:spLocks/>
              </p:cNvSpPr>
              <p:nvPr/>
            </p:nvSpPr>
            <p:spPr bwMode="gray">
              <a:xfrm>
                <a:off x="2983845" y="625454"/>
                <a:ext cx="278392" cy="1411764"/>
              </a:xfrm>
              <a:custGeom>
                <a:avLst/>
                <a:gdLst>
                  <a:gd name="T0" fmla="*/ 2147483647 w 132"/>
                  <a:gd name="T1" fmla="*/ 2147483647 h 378"/>
                  <a:gd name="T2" fmla="*/ 2147483647 w 132"/>
                  <a:gd name="T3" fmla="*/ 2147483647 h 378"/>
                  <a:gd name="T4" fmla="*/ 0 w 132"/>
                  <a:gd name="T5" fmla="*/ 0 h 378"/>
                  <a:gd name="T6" fmla="*/ 0 w 132"/>
                  <a:gd name="T7" fmla="*/ 2147483647 h 378"/>
                  <a:gd name="T8" fmla="*/ 2147483647 w 132"/>
                  <a:gd name="T9" fmla="*/ 2147483647 h 378"/>
                  <a:gd name="T10" fmla="*/ 2147483647 w 132"/>
                  <a:gd name="T11" fmla="*/ 2147483647 h 378"/>
                  <a:gd name="T12" fmla="*/ 2147483647 w 132"/>
                  <a:gd name="T13" fmla="*/ 2147483647 h 3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2"/>
                  <a:gd name="T22" fmla="*/ 0 h 378"/>
                  <a:gd name="T23" fmla="*/ 132 w 132"/>
                  <a:gd name="T24" fmla="*/ 378 h 3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2" h="378">
                    <a:moveTo>
                      <a:pt x="132" y="378"/>
                    </a:moveTo>
                    <a:cubicBezTo>
                      <a:pt x="132" y="134"/>
                      <a:pt x="132" y="134"/>
                      <a:pt x="132" y="134"/>
                    </a:cubicBezTo>
                    <a:cubicBezTo>
                      <a:pt x="131" y="61"/>
                      <a:pt x="73" y="1"/>
                      <a:pt x="0" y="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43" y="61"/>
                      <a:pt x="73" y="91"/>
                      <a:pt x="74" y="133"/>
                    </a:cubicBezTo>
                    <a:cubicBezTo>
                      <a:pt x="74" y="378"/>
                      <a:pt x="74" y="378"/>
                      <a:pt x="74" y="378"/>
                    </a:cubicBezTo>
                    <a:cubicBezTo>
                      <a:pt x="132" y="378"/>
                      <a:pt x="132" y="378"/>
                      <a:pt x="132" y="378"/>
                    </a:cubicBezTo>
                    <a:close/>
                  </a:path>
                </a:pathLst>
              </a:custGeom>
              <a:solidFill>
                <a:srgbClr val="12538A"/>
              </a:solidFill>
              <a:ln>
                <a:noFill/>
              </a:ln>
            </p:spPr>
            <p:txBody>
              <a:bodyPr/>
              <a:lstStyle/>
              <a:p>
                <a:endParaRPr lang="fr-FR" sz="1200" dirty="0">
                  <a:solidFill>
                    <a:srgbClr val="262626"/>
                  </a:solidFill>
                </a:endParaRPr>
              </a:p>
            </p:txBody>
          </p:sp>
          <p:sp>
            <p:nvSpPr>
              <p:cNvPr id="23" name="Freeform 5"/>
              <p:cNvSpPr>
                <a:spLocks/>
              </p:cNvSpPr>
              <p:nvPr/>
            </p:nvSpPr>
            <p:spPr bwMode="gray">
              <a:xfrm>
                <a:off x="861920" y="664156"/>
                <a:ext cx="287634" cy="1398072"/>
              </a:xfrm>
              <a:custGeom>
                <a:avLst/>
                <a:gdLst>
                  <a:gd name="T0" fmla="*/ 0 w 132"/>
                  <a:gd name="T1" fmla="*/ 0 h 378"/>
                  <a:gd name="T2" fmla="*/ 0 w 132"/>
                  <a:gd name="T3" fmla="*/ 2147483647 h 378"/>
                  <a:gd name="T4" fmla="*/ 2147483647 w 132"/>
                  <a:gd name="T5" fmla="*/ 2147483647 h 378"/>
                  <a:gd name="T6" fmla="*/ 2147483647 w 132"/>
                  <a:gd name="T7" fmla="*/ 2147483647 h 378"/>
                  <a:gd name="T8" fmla="*/ 2147483647 w 132"/>
                  <a:gd name="T9" fmla="*/ 2147483647 h 378"/>
                  <a:gd name="T10" fmla="*/ 2147483647 w 132"/>
                  <a:gd name="T11" fmla="*/ 0 h 378"/>
                  <a:gd name="T12" fmla="*/ 0 w 132"/>
                  <a:gd name="T13" fmla="*/ 0 h 3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2"/>
                  <a:gd name="T22" fmla="*/ 0 h 378"/>
                  <a:gd name="T23" fmla="*/ 132 w 132"/>
                  <a:gd name="T24" fmla="*/ 378 h 3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2" h="378">
                    <a:moveTo>
                      <a:pt x="0" y="0"/>
                    </a:moveTo>
                    <a:cubicBezTo>
                      <a:pt x="0" y="243"/>
                      <a:pt x="0" y="243"/>
                      <a:pt x="0" y="243"/>
                    </a:cubicBezTo>
                    <a:cubicBezTo>
                      <a:pt x="0" y="316"/>
                      <a:pt x="59" y="376"/>
                      <a:pt x="132" y="378"/>
                    </a:cubicBezTo>
                    <a:cubicBezTo>
                      <a:pt x="132" y="322"/>
                      <a:pt x="132" y="322"/>
                      <a:pt x="132" y="322"/>
                    </a:cubicBezTo>
                    <a:cubicBezTo>
                      <a:pt x="88" y="317"/>
                      <a:pt x="58" y="286"/>
                      <a:pt x="58" y="244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12538A"/>
              </a:solidFill>
              <a:ln>
                <a:noFill/>
              </a:ln>
            </p:spPr>
            <p:txBody>
              <a:bodyPr/>
              <a:lstStyle/>
              <a:p>
                <a:endParaRPr lang="fr-FR" sz="1200" dirty="0">
                  <a:solidFill>
                    <a:srgbClr val="262626"/>
                  </a:solidFill>
                </a:endParaRPr>
              </a:p>
            </p:txBody>
          </p:sp>
        </p:grpSp>
        <p:sp>
          <p:nvSpPr>
            <p:cNvPr id="21" name="ZoneTexte 20"/>
            <p:cNvSpPr txBox="1"/>
            <p:nvPr/>
          </p:nvSpPr>
          <p:spPr>
            <a:xfrm>
              <a:off x="239111" y="642627"/>
              <a:ext cx="248197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>
                  <a:solidFill>
                    <a:srgbClr val="2B91D5"/>
                  </a:solidFill>
                  <a:latin typeface="Times New Roman" pitchFamily="18" charset="0"/>
                  <a:cs typeface="Times New Roman" pitchFamily="18" charset="0"/>
                </a:rPr>
                <a:t>Démonstration</a:t>
              </a:r>
            </a:p>
            <a:p>
              <a:pPr algn="ctr"/>
              <a:endParaRPr lang="fr-FR" sz="1500" dirty="0">
                <a:solidFill>
                  <a:srgbClr val="2B91D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6E146288-72E3-4BBB-A6DB-8AA54CF37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297" y="1287261"/>
            <a:ext cx="4126522" cy="376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7649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232;p39">
            <a:extLst>
              <a:ext uri="{FF2B5EF4-FFF2-40B4-BE49-F238E27FC236}">
                <a16:creationId xmlns:a16="http://schemas.microsoft.com/office/drawing/2014/main" id="{A424D565-4238-DF46-EA8E-4B5D06FED785}"/>
              </a:ext>
            </a:extLst>
          </p:cNvPr>
          <p:cNvSpPr/>
          <p:nvPr/>
        </p:nvSpPr>
        <p:spPr>
          <a:xfrm>
            <a:off x="6740126" y="-763"/>
            <a:ext cx="2297316" cy="495935"/>
          </a:xfrm>
          <a:custGeom>
            <a:avLst/>
            <a:gdLst/>
            <a:ahLst/>
            <a:cxnLst/>
            <a:rect l="l" t="t" r="r" b="b"/>
            <a:pathLst>
              <a:path w="5179059" h="991869" extrusionOk="0">
                <a:moveTo>
                  <a:pt x="4685267" y="991730"/>
                </a:moveTo>
                <a:lnTo>
                  <a:pt x="494732" y="986076"/>
                </a:lnTo>
                <a:lnTo>
                  <a:pt x="447050" y="983821"/>
                </a:lnTo>
                <a:lnTo>
                  <a:pt x="400658" y="977194"/>
                </a:lnTo>
                <a:lnTo>
                  <a:pt x="355762" y="966401"/>
                </a:lnTo>
                <a:lnTo>
                  <a:pt x="312570" y="951646"/>
                </a:lnTo>
                <a:lnTo>
                  <a:pt x="271287" y="933137"/>
                </a:lnTo>
                <a:lnTo>
                  <a:pt x="232121" y="911079"/>
                </a:lnTo>
                <a:lnTo>
                  <a:pt x="195276" y="885677"/>
                </a:lnTo>
                <a:lnTo>
                  <a:pt x="160961" y="857137"/>
                </a:lnTo>
                <a:lnTo>
                  <a:pt x="129382" y="825666"/>
                </a:lnTo>
                <a:lnTo>
                  <a:pt x="100744" y="791468"/>
                </a:lnTo>
                <a:lnTo>
                  <a:pt x="75255" y="754750"/>
                </a:lnTo>
                <a:lnTo>
                  <a:pt x="53120" y="715717"/>
                </a:lnTo>
                <a:lnTo>
                  <a:pt x="34547" y="674576"/>
                </a:lnTo>
                <a:lnTo>
                  <a:pt x="19742" y="631532"/>
                </a:lnTo>
                <a:lnTo>
                  <a:pt x="8912" y="586790"/>
                </a:lnTo>
                <a:lnTo>
                  <a:pt x="2262" y="540557"/>
                </a:lnTo>
                <a:lnTo>
                  <a:pt x="0" y="493038"/>
                </a:lnTo>
                <a:lnTo>
                  <a:pt x="2262" y="445519"/>
                </a:lnTo>
                <a:lnTo>
                  <a:pt x="8912" y="399286"/>
                </a:lnTo>
                <a:lnTo>
                  <a:pt x="19742" y="354544"/>
                </a:lnTo>
                <a:lnTo>
                  <a:pt x="34547" y="311500"/>
                </a:lnTo>
                <a:lnTo>
                  <a:pt x="53120" y="270358"/>
                </a:lnTo>
                <a:lnTo>
                  <a:pt x="75255" y="231326"/>
                </a:lnTo>
                <a:lnTo>
                  <a:pt x="100744" y="194608"/>
                </a:lnTo>
                <a:lnTo>
                  <a:pt x="129382" y="160410"/>
                </a:lnTo>
                <a:lnTo>
                  <a:pt x="160961" y="128939"/>
                </a:lnTo>
                <a:lnTo>
                  <a:pt x="195276" y="100399"/>
                </a:lnTo>
                <a:lnTo>
                  <a:pt x="232121" y="74997"/>
                </a:lnTo>
                <a:lnTo>
                  <a:pt x="271287" y="52938"/>
                </a:lnTo>
                <a:lnTo>
                  <a:pt x="312570" y="34429"/>
                </a:lnTo>
                <a:lnTo>
                  <a:pt x="355762" y="19675"/>
                </a:lnTo>
                <a:lnTo>
                  <a:pt x="400658" y="8881"/>
                </a:lnTo>
                <a:lnTo>
                  <a:pt x="447050" y="2254"/>
                </a:lnTo>
                <a:lnTo>
                  <a:pt x="494732" y="0"/>
                </a:lnTo>
                <a:lnTo>
                  <a:pt x="4685267" y="0"/>
                </a:lnTo>
                <a:lnTo>
                  <a:pt x="5178865" y="497561"/>
                </a:lnTo>
                <a:lnTo>
                  <a:pt x="4685267" y="991730"/>
                </a:lnTo>
                <a:close/>
              </a:path>
            </a:pathLst>
          </a:custGeom>
          <a:solidFill>
            <a:srgbClr val="86E9E8"/>
          </a:solidFill>
          <a:ln>
            <a:noFill/>
          </a:ln>
          <a:effectLst>
            <a:glow rad="228600">
              <a:srgbClr val="3DD9D8">
                <a:alpha val="40000"/>
              </a:srgbClr>
            </a:glo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233;p39">
            <a:extLst>
              <a:ext uri="{FF2B5EF4-FFF2-40B4-BE49-F238E27FC236}">
                <a16:creationId xmlns:a16="http://schemas.microsoft.com/office/drawing/2014/main" id="{38354B51-5ACB-3426-722E-4DE093626A3E}"/>
              </a:ext>
            </a:extLst>
          </p:cNvPr>
          <p:cNvSpPr/>
          <p:nvPr/>
        </p:nvSpPr>
        <p:spPr>
          <a:xfrm>
            <a:off x="5350700" y="-612"/>
            <a:ext cx="2109434" cy="495935"/>
          </a:xfrm>
          <a:custGeom>
            <a:avLst/>
            <a:gdLst/>
            <a:ahLst/>
            <a:cxnLst/>
            <a:rect l="l" t="t" r="r" b="b"/>
            <a:pathLst>
              <a:path w="5179059" h="991869" extrusionOk="0">
                <a:moveTo>
                  <a:pt x="4685267" y="991730"/>
                </a:moveTo>
                <a:lnTo>
                  <a:pt x="494732" y="986076"/>
                </a:lnTo>
                <a:lnTo>
                  <a:pt x="447050" y="983821"/>
                </a:lnTo>
                <a:lnTo>
                  <a:pt x="400658" y="977194"/>
                </a:lnTo>
                <a:lnTo>
                  <a:pt x="355762" y="966401"/>
                </a:lnTo>
                <a:lnTo>
                  <a:pt x="312570" y="951646"/>
                </a:lnTo>
                <a:lnTo>
                  <a:pt x="271287" y="933137"/>
                </a:lnTo>
                <a:lnTo>
                  <a:pt x="232121" y="911079"/>
                </a:lnTo>
                <a:lnTo>
                  <a:pt x="195276" y="885677"/>
                </a:lnTo>
                <a:lnTo>
                  <a:pt x="160961" y="857137"/>
                </a:lnTo>
                <a:lnTo>
                  <a:pt x="129382" y="825666"/>
                </a:lnTo>
                <a:lnTo>
                  <a:pt x="100744" y="791468"/>
                </a:lnTo>
                <a:lnTo>
                  <a:pt x="75255" y="754750"/>
                </a:lnTo>
                <a:lnTo>
                  <a:pt x="53120" y="715717"/>
                </a:lnTo>
                <a:lnTo>
                  <a:pt x="34547" y="674576"/>
                </a:lnTo>
                <a:lnTo>
                  <a:pt x="19742" y="631532"/>
                </a:lnTo>
                <a:lnTo>
                  <a:pt x="8912" y="586790"/>
                </a:lnTo>
                <a:lnTo>
                  <a:pt x="2262" y="540557"/>
                </a:lnTo>
                <a:lnTo>
                  <a:pt x="0" y="493038"/>
                </a:lnTo>
                <a:lnTo>
                  <a:pt x="2262" y="445519"/>
                </a:lnTo>
                <a:lnTo>
                  <a:pt x="8912" y="399286"/>
                </a:lnTo>
                <a:lnTo>
                  <a:pt x="19742" y="354544"/>
                </a:lnTo>
                <a:lnTo>
                  <a:pt x="34547" y="311500"/>
                </a:lnTo>
                <a:lnTo>
                  <a:pt x="53120" y="270358"/>
                </a:lnTo>
                <a:lnTo>
                  <a:pt x="75255" y="231326"/>
                </a:lnTo>
                <a:lnTo>
                  <a:pt x="100744" y="194608"/>
                </a:lnTo>
                <a:lnTo>
                  <a:pt x="129382" y="160410"/>
                </a:lnTo>
                <a:lnTo>
                  <a:pt x="160961" y="128939"/>
                </a:lnTo>
                <a:lnTo>
                  <a:pt x="195276" y="100399"/>
                </a:lnTo>
                <a:lnTo>
                  <a:pt x="232121" y="74997"/>
                </a:lnTo>
                <a:lnTo>
                  <a:pt x="271287" y="52938"/>
                </a:lnTo>
                <a:lnTo>
                  <a:pt x="312570" y="34429"/>
                </a:lnTo>
                <a:lnTo>
                  <a:pt x="355762" y="19675"/>
                </a:lnTo>
                <a:lnTo>
                  <a:pt x="400658" y="8881"/>
                </a:lnTo>
                <a:lnTo>
                  <a:pt x="447050" y="2254"/>
                </a:lnTo>
                <a:lnTo>
                  <a:pt x="494732" y="0"/>
                </a:lnTo>
                <a:lnTo>
                  <a:pt x="4685267" y="0"/>
                </a:lnTo>
                <a:lnTo>
                  <a:pt x="5178865" y="497561"/>
                </a:lnTo>
                <a:lnTo>
                  <a:pt x="4685267" y="991730"/>
                </a:lnTo>
                <a:close/>
              </a:path>
            </a:pathLst>
          </a:custGeom>
          <a:solidFill>
            <a:srgbClr val="3DD9D8"/>
          </a:solidFill>
          <a:ln>
            <a:solidFill>
              <a:srgbClr val="26C4C0"/>
            </a:solidFill>
          </a:ln>
          <a:effectLst/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sz="800" b="1" i="0" u="none" strike="noStrike" cap="none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9" name="Google Shape;234;p39">
            <a:extLst>
              <a:ext uri="{FF2B5EF4-FFF2-40B4-BE49-F238E27FC236}">
                <a16:creationId xmlns:a16="http://schemas.microsoft.com/office/drawing/2014/main" id="{D7042C64-D162-0461-2E6B-86549D005EAD}"/>
              </a:ext>
            </a:extLst>
          </p:cNvPr>
          <p:cNvSpPr/>
          <p:nvPr/>
        </p:nvSpPr>
        <p:spPr>
          <a:xfrm>
            <a:off x="3423342" y="-1"/>
            <a:ext cx="2297316" cy="487553"/>
          </a:xfrm>
          <a:custGeom>
            <a:avLst/>
            <a:gdLst/>
            <a:ahLst/>
            <a:cxnLst/>
            <a:rect l="l" t="t" r="r" b="b"/>
            <a:pathLst>
              <a:path w="5179059" h="991869" extrusionOk="0">
                <a:moveTo>
                  <a:pt x="4685267" y="991730"/>
                </a:moveTo>
                <a:lnTo>
                  <a:pt x="494732" y="986076"/>
                </a:lnTo>
                <a:lnTo>
                  <a:pt x="447050" y="983821"/>
                </a:lnTo>
                <a:lnTo>
                  <a:pt x="400658" y="977194"/>
                </a:lnTo>
                <a:lnTo>
                  <a:pt x="355762" y="966401"/>
                </a:lnTo>
                <a:lnTo>
                  <a:pt x="312570" y="951646"/>
                </a:lnTo>
                <a:lnTo>
                  <a:pt x="271287" y="933137"/>
                </a:lnTo>
                <a:lnTo>
                  <a:pt x="232121" y="911079"/>
                </a:lnTo>
                <a:lnTo>
                  <a:pt x="195276" y="885677"/>
                </a:lnTo>
                <a:lnTo>
                  <a:pt x="160961" y="857137"/>
                </a:lnTo>
                <a:lnTo>
                  <a:pt x="129382" y="825666"/>
                </a:lnTo>
                <a:lnTo>
                  <a:pt x="100744" y="791468"/>
                </a:lnTo>
                <a:lnTo>
                  <a:pt x="75255" y="754750"/>
                </a:lnTo>
                <a:lnTo>
                  <a:pt x="53120" y="715717"/>
                </a:lnTo>
                <a:lnTo>
                  <a:pt x="34547" y="674576"/>
                </a:lnTo>
                <a:lnTo>
                  <a:pt x="19742" y="631532"/>
                </a:lnTo>
                <a:lnTo>
                  <a:pt x="8912" y="586790"/>
                </a:lnTo>
                <a:lnTo>
                  <a:pt x="2262" y="540557"/>
                </a:lnTo>
                <a:lnTo>
                  <a:pt x="0" y="493038"/>
                </a:lnTo>
                <a:lnTo>
                  <a:pt x="2262" y="445519"/>
                </a:lnTo>
                <a:lnTo>
                  <a:pt x="8912" y="399286"/>
                </a:lnTo>
                <a:lnTo>
                  <a:pt x="19742" y="354544"/>
                </a:lnTo>
                <a:lnTo>
                  <a:pt x="34547" y="311500"/>
                </a:lnTo>
                <a:lnTo>
                  <a:pt x="53120" y="270358"/>
                </a:lnTo>
                <a:lnTo>
                  <a:pt x="75255" y="231326"/>
                </a:lnTo>
                <a:lnTo>
                  <a:pt x="100744" y="194608"/>
                </a:lnTo>
                <a:lnTo>
                  <a:pt x="129382" y="160410"/>
                </a:lnTo>
                <a:lnTo>
                  <a:pt x="160961" y="128939"/>
                </a:lnTo>
                <a:lnTo>
                  <a:pt x="195276" y="100399"/>
                </a:lnTo>
                <a:lnTo>
                  <a:pt x="232121" y="74997"/>
                </a:lnTo>
                <a:lnTo>
                  <a:pt x="271287" y="52938"/>
                </a:lnTo>
                <a:lnTo>
                  <a:pt x="312570" y="34429"/>
                </a:lnTo>
                <a:lnTo>
                  <a:pt x="355762" y="19675"/>
                </a:lnTo>
                <a:lnTo>
                  <a:pt x="400658" y="8881"/>
                </a:lnTo>
                <a:lnTo>
                  <a:pt x="447050" y="2254"/>
                </a:lnTo>
                <a:lnTo>
                  <a:pt x="494732" y="0"/>
                </a:lnTo>
                <a:lnTo>
                  <a:pt x="4685267" y="0"/>
                </a:lnTo>
                <a:lnTo>
                  <a:pt x="5178865" y="497561"/>
                </a:lnTo>
                <a:lnTo>
                  <a:pt x="4685267" y="991730"/>
                </a:lnTo>
                <a:close/>
              </a:path>
            </a:pathLst>
          </a:custGeom>
          <a:solidFill>
            <a:srgbClr val="37C8EF"/>
          </a:solidFill>
          <a:ln>
            <a:noFill/>
          </a:ln>
          <a:effectLst/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253;p40">
            <a:extLst>
              <a:ext uri="{FF2B5EF4-FFF2-40B4-BE49-F238E27FC236}">
                <a16:creationId xmlns:a16="http://schemas.microsoft.com/office/drawing/2014/main" id="{E2B415DB-AE33-741C-BE46-875BCF26B56C}"/>
              </a:ext>
            </a:extLst>
          </p:cNvPr>
          <p:cNvSpPr/>
          <p:nvPr/>
        </p:nvSpPr>
        <p:spPr>
          <a:xfrm>
            <a:off x="1530679" y="-8382"/>
            <a:ext cx="2423098" cy="495935"/>
          </a:xfrm>
          <a:custGeom>
            <a:avLst/>
            <a:gdLst/>
            <a:ahLst/>
            <a:cxnLst/>
            <a:rect l="l" t="t" r="r" b="b"/>
            <a:pathLst>
              <a:path w="5179059" h="991869" extrusionOk="0">
                <a:moveTo>
                  <a:pt x="4685267" y="991730"/>
                </a:moveTo>
                <a:lnTo>
                  <a:pt x="494732" y="986076"/>
                </a:lnTo>
                <a:lnTo>
                  <a:pt x="447050" y="983821"/>
                </a:lnTo>
                <a:lnTo>
                  <a:pt x="400658" y="977194"/>
                </a:lnTo>
                <a:lnTo>
                  <a:pt x="355762" y="966401"/>
                </a:lnTo>
                <a:lnTo>
                  <a:pt x="312570" y="951646"/>
                </a:lnTo>
                <a:lnTo>
                  <a:pt x="271287" y="933137"/>
                </a:lnTo>
                <a:lnTo>
                  <a:pt x="232121" y="911079"/>
                </a:lnTo>
                <a:lnTo>
                  <a:pt x="195276" y="885677"/>
                </a:lnTo>
                <a:lnTo>
                  <a:pt x="160961" y="857137"/>
                </a:lnTo>
                <a:lnTo>
                  <a:pt x="129382" y="825666"/>
                </a:lnTo>
                <a:lnTo>
                  <a:pt x="100744" y="791468"/>
                </a:lnTo>
                <a:lnTo>
                  <a:pt x="75255" y="754750"/>
                </a:lnTo>
                <a:lnTo>
                  <a:pt x="53120" y="715717"/>
                </a:lnTo>
                <a:lnTo>
                  <a:pt x="34547" y="674576"/>
                </a:lnTo>
                <a:lnTo>
                  <a:pt x="19742" y="631532"/>
                </a:lnTo>
                <a:lnTo>
                  <a:pt x="8912" y="586790"/>
                </a:lnTo>
                <a:lnTo>
                  <a:pt x="2262" y="540557"/>
                </a:lnTo>
                <a:lnTo>
                  <a:pt x="0" y="493038"/>
                </a:lnTo>
                <a:lnTo>
                  <a:pt x="2262" y="445519"/>
                </a:lnTo>
                <a:lnTo>
                  <a:pt x="8912" y="399286"/>
                </a:lnTo>
                <a:lnTo>
                  <a:pt x="19742" y="354544"/>
                </a:lnTo>
                <a:lnTo>
                  <a:pt x="34547" y="311500"/>
                </a:lnTo>
                <a:lnTo>
                  <a:pt x="53120" y="270358"/>
                </a:lnTo>
                <a:lnTo>
                  <a:pt x="75255" y="231326"/>
                </a:lnTo>
                <a:lnTo>
                  <a:pt x="100744" y="194608"/>
                </a:lnTo>
                <a:lnTo>
                  <a:pt x="129382" y="160410"/>
                </a:lnTo>
                <a:lnTo>
                  <a:pt x="160961" y="128939"/>
                </a:lnTo>
                <a:lnTo>
                  <a:pt x="195276" y="100399"/>
                </a:lnTo>
                <a:lnTo>
                  <a:pt x="232121" y="74997"/>
                </a:lnTo>
                <a:lnTo>
                  <a:pt x="271287" y="52938"/>
                </a:lnTo>
                <a:lnTo>
                  <a:pt x="312570" y="34429"/>
                </a:lnTo>
                <a:lnTo>
                  <a:pt x="355762" y="19675"/>
                </a:lnTo>
                <a:lnTo>
                  <a:pt x="400658" y="8881"/>
                </a:lnTo>
                <a:lnTo>
                  <a:pt x="447050" y="2254"/>
                </a:lnTo>
                <a:lnTo>
                  <a:pt x="494732" y="0"/>
                </a:lnTo>
                <a:lnTo>
                  <a:pt x="4685267" y="0"/>
                </a:lnTo>
                <a:lnTo>
                  <a:pt x="5178865" y="497561"/>
                </a:lnTo>
                <a:lnTo>
                  <a:pt x="4685267" y="991730"/>
                </a:lnTo>
                <a:close/>
              </a:path>
            </a:pathLst>
          </a:custGeom>
          <a:solidFill>
            <a:srgbClr val="2B91D5"/>
          </a:solidFill>
          <a:ln>
            <a:noFill/>
          </a:ln>
          <a:effectLst/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238;p39">
            <a:extLst>
              <a:ext uri="{FF2B5EF4-FFF2-40B4-BE49-F238E27FC236}">
                <a16:creationId xmlns:a16="http://schemas.microsoft.com/office/drawing/2014/main" id="{3275BD33-8831-F773-3817-1534DB1A4719}"/>
              </a:ext>
            </a:extLst>
          </p:cNvPr>
          <p:cNvSpPr txBox="1"/>
          <p:nvPr/>
        </p:nvSpPr>
        <p:spPr>
          <a:xfrm>
            <a:off x="1932454" y="-6928"/>
            <a:ext cx="161954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2 - Etude de l’existant</a:t>
            </a:r>
            <a:endParaRPr sz="1200" b="1" i="0" u="none" strike="noStrike" cap="none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3" name="Google Shape;239;p39">
            <a:extLst>
              <a:ext uri="{FF2B5EF4-FFF2-40B4-BE49-F238E27FC236}">
                <a16:creationId xmlns:a16="http://schemas.microsoft.com/office/drawing/2014/main" id="{76825021-4FF8-3ABA-6729-640876B32F2A}"/>
              </a:ext>
            </a:extLst>
          </p:cNvPr>
          <p:cNvSpPr txBox="1"/>
          <p:nvPr/>
        </p:nvSpPr>
        <p:spPr>
          <a:xfrm>
            <a:off x="3982644" y="87658"/>
            <a:ext cx="136805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3 - Conception</a:t>
            </a:r>
            <a:endParaRPr sz="1200" b="1" i="0" u="none" strike="noStrike" cap="none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4" name="Google Shape;240;p39">
            <a:extLst>
              <a:ext uri="{FF2B5EF4-FFF2-40B4-BE49-F238E27FC236}">
                <a16:creationId xmlns:a16="http://schemas.microsoft.com/office/drawing/2014/main" id="{0F14DB75-73C0-8A42-6911-ED845FDD4693}"/>
              </a:ext>
            </a:extLst>
          </p:cNvPr>
          <p:cNvSpPr txBox="1"/>
          <p:nvPr/>
        </p:nvSpPr>
        <p:spPr>
          <a:xfrm>
            <a:off x="5769272" y="99659"/>
            <a:ext cx="136805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4 - Réalisation</a:t>
            </a:r>
            <a:endParaRPr sz="1200" b="1" i="0" u="none" strike="noStrike" cap="none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5" name="Google Shape;241;p39">
            <a:extLst>
              <a:ext uri="{FF2B5EF4-FFF2-40B4-BE49-F238E27FC236}">
                <a16:creationId xmlns:a16="http://schemas.microsoft.com/office/drawing/2014/main" id="{0A3D5134-A446-0966-FEC9-963594DBFF53}"/>
              </a:ext>
            </a:extLst>
          </p:cNvPr>
          <p:cNvSpPr txBox="1"/>
          <p:nvPr/>
        </p:nvSpPr>
        <p:spPr>
          <a:xfrm>
            <a:off x="7375048" y="11178"/>
            <a:ext cx="145314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5 - Conclusion et perspectives</a:t>
            </a:r>
            <a:endParaRPr dirty="0"/>
          </a:p>
        </p:txBody>
      </p:sp>
      <p:sp>
        <p:nvSpPr>
          <p:cNvPr id="106" name="Google Shape;254;p40">
            <a:extLst>
              <a:ext uri="{FF2B5EF4-FFF2-40B4-BE49-F238E27FC236}">
                <a16:creationId xmlns:a16="http://schemas.microsoft.com/office/drawing/2014/main" id="{51CE1D69-09D2-11D3-3065-70E3C9DFB544}"/>
              </a:ext>
            </a:extLst>
          </p:cNvPr>
          <p:cNvSpPr/>
          <p:nvPr/>
        </p:nvSpPr>
        <p:spPr>
          <a:xfrm>
            <a:off x="4736" y="-9943"/>
            <a:ext cx="2036892" cy="488315"/>
          </a:xfrm>
          <a:custGeom>
            <a:avLst/>
            <a:gdLst/>
            <a:ahLst/>
            <a:cxnLst/>
            <a:rect l="l" t="t" r="r" b="b"/>
            <a:pathLst>
              <a:path w="5179059" h="991869" extrusionOk="0">
                <a:moveTo>
                  <a:pt x="4685267" y="991730"/>
                </a:moveTo>
                <a:lnTo>
                  <a:pt x="494732" y="986076"/>
                </a:lnTo>
                <a:lnTo>
                  <a:pt x="447050" y="983821"/>
                </a:lnTo>
                <a:lnTo>
                  <a:pt x="400658" y="977194"/>
                </a:lnTo>
                <a:lnTo>
                  <a:pt x="355762" y="966401"/>
                </a:lnTo>
                <a:lnTo>
                  <a:pt x="312570" y="951646"/>
                </a:lnTo>
                <a:lnTo>
                  <a:pt x="271287" y="933137"/>
                </a:lnTo>
                <a:lnTo>
                  <a:pt x="232121" y="911079"/>
                </a:lnTo>
                <a:lnTo>
                  <a:pt x="195276" y="885677"/>
                </a:lnTo>
                <a:lnTo>
                  <a:pt x="160961" y="857137"/>
                </a:lnTo>
                <a:lnTo>
                  <a:pt x="129382" y="825666"/>
                </a:lnTo>
                <a:lnTo>
                  <a:pt x="100744" y="791468"/>
                </a:lnTo>
                <a:lnTo>
                  <a:pt x="75255" y="754750"/>
                </a:lnTo>
                <a:lnTo>
                  <a:pt x="53120" y="715717"/>
                </a:lnTo>
                <a:lnTo>
                  <a:pt x="34547" y="674576"/>
                </a:lnTo>
                <a:lnTo>
                  <a:pt x="19742" y="631532"/>
                </a:lnTo>
                <a:lnTo>
                  <a:pt x="8912" y="586790"/>
                </a:lnTo>
                <a:lnTo>
                  <a:pt x="2262" y="540557"/>
                </a:lnTo>
                <a:lnTo>
                  <a:pt x="0" y="493038"/>
                </a:lnTo>
                <a:lnTo>
                  <a:pt x="2262" y="445519"/>
                </a:lnTo>
                <a:lnTo>
                  <a:pt x="8912" y="399286"/>
                </a:lnTo>
                <a:lnTo>
                  <a:pt x="19742" y="354544"/>
                </a:lnTo>
                <a:lnTo>
                  <a:pt x="34547" y="311500"/>
                </a:lnTo>
                <a:lnTo>
                  <a:pt x="53120" y="270358"/>
                </a:lnTo>
                <a:lnTo>
                  <a:pt x="75255" y="231326"/>
                </a:lnTo>
                <a:lnTo>
                  <a:pt x="100744" y="194608"/>
                </a:lnTo>
                <a:lnTo>
                  <a:pt x="129382" y="160410"/>
                </a:lnTo>
                <a:lnTo>
                  <a:pt x="160961" y="128939"/>
                </a:lnTo>
                <a:lnTo>
                  <a:pt x="195276" y="100399"/>
                </a:lnTo>
                <a:lnTo>
                  <a:pt x="232121" y="74997"/>
                </a:lnTo>
                <a:lnTo>
                  <a:pt x="271287" y="52938"/>
                </a:lnTo>
                <a:lnTo>
                  <a:pt x="312570" y="34429"/>
                </a:lnTo>
                <a:lnTo>
                  <a:pt x="355762" y="19675"/>
                </a:lnTo>
                <a:lnTo>
                  <a:pt x="400658" y="8881"/>
                </a:lnTo>
                <a:lnTo>
                  <a:pt x="447050" y="2254"/>
                </a:lnTo>
                <a:lnTo>
                  <a:pt x="494732" y="0"/>
                </a:lnTo>
                <a:lnTo>
                  <a:pt x="4685267" y="0"/>
                </a:lnTo>
                <a:lnTo>
                  <a:pt x="5178865" y="497561"/>
                </a:lnTo>
                <a:lnTo>
                  <a:pt x="4685267" y="991730"/>
                </a:lnTo>
                <a:close/>
              </a:path>
            </a:pathLst>
          </a:custGeom>
          <a:solidFill>
            <a:srgbClr val="12538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238;p39">
            <a:extLst>
              <a:ext uri="{FF2B5EF4-FFF2-40B4-BE49-F238E27FC236}">
                <a16:creationId xmlns:a16="http://schemas.microsoft.com/office/drawing/2014/main" id="{3275BD33-8831-F773-3817-1534DB1A4719}"/>
              </a:ext>
            </a:extLst>
          </p:cNvPr>
          <p:cNvSpPr txBox="1"/>
          <p:nvPr/>
        </p:nvSpPr>
        <p:spPr>
          <a:xfrm>
            <a:off x="83978" y="-8382"/>
            <a:ext cx="161954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lvl="0" algn="ctr"/>
            <a:r>
              <a:rPr lang="fr-FR" sz="1200" b="1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1 - Contexte général du projet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8304-E90C-4A70-9A96-5560FBD5F813}" type="slidenum">
              <a:rPr lang="fr-FR" smtClean="0"/>
              <a:t>26</a:t>
            </a:fld>
            <a:endParaRPr lang="fr-FR"/>
          </a:p>
        </p:txBody>
      </p:sp>
      <p:grpSp>
        <p:nvGrpSpPr>
          <p:cNvPr id="17" name="Groupe 16"/>
          <p:cNvGrpSpPr/>
          <p:nvPr/>
        </p:nvGrpSpPr>
        <p:grpSpPr>
          <a:xfrm>
            <a:off x="101633" y="508707"/>
            <a:ext cx="2715311" cy="703104"/>
            <a:chOff x="101633" y="508707"/>
            <a:chExt cx="2715311" cy="703104"/>
          </a:xfrm>
        </p:grpSpPr>
        <p:grpSp>
          <p:nvGrpSpPr>
            <p:cNvPr id="18" name="Groupe 17"/>
            <p:cNvGrpSpPr/>
            <p:nvPr/>
          </p:nvGrpSpPr>
          <p:grpSpPr>
            <a:xfrm>
              <a:off x="101633" y="508707"/>
              <a:ext cx="2715311" cy="703104"/>
              <a:chOff x="861920" y="625454"/>
              <a:chExt cx="2400317" cy="1436774"/>
            </a:xfrm>
          </p:grpSpPr>
          <p:sp>
            <p:nvSpPr>
              <p:cNvPr id="22" name="Freeform 9"/>
              <p:cNvSpPr>
                <a:spLocks/>
              </p:cNvSpPr>
              <p:nvPr/>
            </p:nvSpPr>
            <p:spPr bwMode="gray">
              <a:xfrm>
                <a:off x="2983845" y="625454"/>
                <a:ext cx="278392" cy="1411764"/>
              </a:xfrm>
              <a:custGeom>
                <a:avLst/>
                <a:gdLst>
                  <a:gd name="T0" fmla="*/ 2147483647 w 132"/>
                  <a:gd name="T1" fmla="*/ 2147483647 h 378"/>
                  <a:gd name="T2" fmla="*/ 2147483647 w 132"/>
                  <a:gd name="T3" fmla="*/ 2147483647 h 378"/>
                  <a:gd name="T4" fmla="*/ 0 w 132"/>
                  <a:gd name="T5" fmla="*/ 0 h 378"/>
                  <a:gd name="T6" fmla="*/ 0 w 132"/>
                  <a:gd name="T7" fmla="*/ 2147483647 h 378"/>
                  <a:gd name="T8" fmla="*/ 2147483647 w 132"/>
                  <a:gd name="T9" fmla="*/ 2147483647 h 378"/>
                  <a:gd name="T10" fmla="*/ 2147483647 w 132"/>
                  <a:gd name="T11" fmla="*/ 2147483647 h 378"/>
                  <a:gd name="T12" fmla="*/ 2147483647 w 132"/>
                  <a:gd name="T13" fmla="*/ 2147483647 h 3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2"/>
                  <a:gd name="T22" fmla="*/ 0 h 378"/>
                  <a:gd name="T23" fmla="*/ 132 w 132"/>
                  <a:gd name="T24" fmla="*/ 378 h 3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2" h="378">
                    <a:moveTo>
                      <a:pt x="132" y="378"/>
                    </a:moveTo>
                    <a:cubicBezTo>
                      <a:pt x="132" y="134"/>
                      <a:pt x="132" y="134"/>
                      <a:pt x="132" y="134"/>
                    </a:cubicBezTo>
                    <a:cubicBezTo>
                      <a:pt x="131" y="61"/>
                      <a:pt x="73" y="1"/>
                      <a:pt x="0" y="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43" y="61"/>
                      <a:pt x="73" y="91"/>
                      <a:pt x="74" y="133"/>
                    </a:cubicBezTo>
                    <a:cubicBezTo>
                      <a:pt x="74" y="378"/>
                      <a:pt x="74" y="378"/>
                      <a:pt x="74" y="378"/>
                    </a:cubicBezTo>
                    <a:cubicBezTo>
                      <a:pt x="132" y="378"/>
                      <a:pt x="132" y="378"/>
                      <a:pt x="132" y="378"/>
                    </a:cubicBezTo>
                    <a:close/>
                  </a:path>
                </a:pathLst>
              </a:custGeom>
              <a:solidFill>
                <a:srgbClr val="12538A"/>
              </a:solidFill>
              <a:ln>
                <a:noFill/>
              </a:ln>
            </p:spPr>
            <p:txBody>
              <a:bodyPr/>
              <a:lstStyle/>
              <a:p>
                <a:endParaRPr lang="fr-FR" sz="1200" dirty="0">
                  <a:solidFill>
                    <a:srgbClr val="262626"/>
                  </a:solidFill>
                </a:endParaRPr>
              </a:p>
            </p:txBody>
          </p:sp>
          <p:sp>
            <p:nvSpPr>
              <p:cNvPr id="23" name="Freeform 5"/>
              <p:cNvSpPr>
                <a:spLocks/>
              </p:cNvSpPr>
              <p:nvPr/>
            </p:nvSpPr>
            <p:spPr bwMode="gray">
              <a:xfrm>
                <a:off x="861920" y="664156"/>
                <a:ext cx="287634" cy="1398072"/>
              </a:xfrm>
              <a:custGeom>
                <a:avLst/>
                <a:gdLst>
                  <a:gd name="T0" fmla="*/ 0 w 132"/>
                  <a:gd name="T1" fmla="*/ 0 h 378"/>
                  <a:gd name="T2" fmla="*/ 0 w 132"/>
                  <a:gd name="T3" fmla="*/ 2147483647 h 378"/>
                  <a:gd name="T4" fmla="*/ 2147483647 w 132"/>
                  <a:gd name="T5" fmla="*/ 2147483647 h 378"/>
                  <a:gd name="T6" fmla="*/ 2147483647 w 132"/>
                  <a:gd name="T7" fmla="*/ 2147483647 h 378"/>
                  <a:gd name="T8" fmla="*/ 2147483647 w 132"/>
                  <a:gd name="T9" fmla="*/ 2147483647 h 378"/>
                  <a:gd name="T10" fmla="*/ 2147483647 w 132"/>
                  <a:gd name="T11" fmla="*/ 0 h 378"/>
                  <a:gd name="T12" fmla="*/ 0 w 132"/>
                  <a:gd name="T13" fmla="*/ 0 h 3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2"/>
                  <a:gd name="T22" fmla="*/ 0 h 378"/>
                  <a:gd name="T23" fmla="*/ 132 w 132"/>
                  <a:gd name="T24" fmla="*/ 378 h 3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2" h="378">
                    <a:moveTo>
                      <a:pt x="0" y="0"/>
                    </a:moveTo>
                    <a:cubicBezTo>
                      <a:pt x="0" y="243"/>
                      <a:pt x="0" y="243"/>
                      <a:pt x="0" y="243"/>
                    </a:cubicBezTo>
                    <a:cubicBezTo>
                      <a:pt x="0" y="316"/>
                      <a:pt x="59" y="376"/>
                      <a:pt x="132" y="378"/>
                    </a:cubicBezTo>
                    <a:cubicBezTo>
                      <a:pt x="132" y="322"/>
                      <a:pt x="132" y="322"/>
                      <a:pt x="132" y="322"/>
                    </a:cubicBezTo>
                    <a:cubicBezTo>
                      <a:pt x="88" y="317"/>
                      <a:pt x="58" y="286"/>
                      <a:pt x="58" y="244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12538A"/>
              </a:solidFill>
              <a:ln>
                <a:noFill/>
              </a:ln>
            </p:spPr>
            <p:txBody>
              <a:bodyPr/>
              <a:lstStyle/>
              <a:p>
                <a:endParaRPr lang="fr-FR" sz="1200" dirty="0">
                  <a:solidFill>
                    <a:srgbClr val="262626"/>
                  </a:solidFill>
                </a:endParaRPr>
              </a:p>
            </p:txBody>
          </p:sp>
        </p:grpSp>
        <p:sp>
          <p:nvSpPr>
            <p:cNvPr id="21" name="ZoneTexte 20"/>
            <p:cNvSpPr txBox="1"/>
            <p:nvPr/>
          </p:nvSpPr>
          <p:spPr>
            <a:xfrm>
              <a:off x="239111" y="642627"/>
              <a:ext cx="248197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>
                  <a:solidFill>
                    <a:srgbClr val="2B91D5"/>
                  </a:solidFill>
                  <a:latin typeface="Times New Roman" pitchFamily="18" charset="0"/>
                  <a:cs typeface="Times New Roman" pitchFamily="18" charset="0"/>
                </a:rPr>
                <a:t>Démonstration</a:t>
              </a:r>
            </a:p>
            <a:p>
              <a:pPr algn="ctr"/>
              <a:endParaRPr lang="fr-FR" sz="1500" dirty="0">
                <a:solidFill>
                  <a:srgbClr val="2B91D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00FC1442-9021-44DF-9311-18F886E1F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179" y="919626"/>
            <a:ext cx="3895601" cy="406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1608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232;p39">
            <a:extLst>
              <a:ext uri="{FF2B5EF4-FFF2-40B4-BE49-F238E27FC236}">
                <a16:creationId xmlns:a16="http://schemas.microsoft.com/office/drawing/2014/main" id="{A424D565-4238-DF46-EA8E-4B5D06FED785}"/>
              </a:ext>
            </a:extLst>
          </p:cNvPr>
          <p:cNvSpPr/>
          <p:nvPr/>
        </p:nvSpPr>
        <p:spPr>
          <a:xfrm>
            <a:off x="6740126" y="-763"/>
            <a:ext cx="2297316" cy="495935"/>
          </a:xfrm>
          <a:custGeom>
            <a:avLst/>
            <a:gdLst/>
            <a:ahLst/>
            <a:cxnLst/>
            <a:rect l="l" t="t" r="r" b="b"/>
            <a:pathLst>
              <a:path w="5179059" h="991869" extrusionOk="0">
                <a:moveTo>
                  <a:pt x="4685267" y="991730"/>
                </a:moveTo>
                <a:lnTo>
                  <a:pt x="494732" y="986076"/>
                </a:lnTo>
                <a:lnTo>
                  <a:pt x="447050" y="983821"/>
                </a:lnTo>
                <a:lnTo>
                  <a:pt x="400658" y="977194"/>
                </a:lnTo>
                <a:lnTo>
                  <a:pt x="355762" y="966401"/>
                </a:lnTo>
                <a:lnTo>
                  <a:pt x="312570" y="951646"/>
                </a:lnTo>
                <a:lnTo>
                  <a:pt x="271287" y="933137"/>
                </a:lnTo>
                <a:lnTo>
                  <a:pt x="232121" y="911079"/>
                </a:lnTo>
                <a:lnTo>
                  <a:pt x="195276" y="885677"/>
                </a:lnTo>
                <a:lnTo>
                  <a:pt x="160961" y="857137"/>
                </a:lnTo>
                <a:lnTo>
                  <a:pt x="129382" y="825666"/>
                </a:lnTo>
                <a:lnTo>
                  <a:pt x="100744" y="791468"/>
                </a:lnTo>
                <a:lnTo>
                  <a:pt x="75255" y="754750"/>
                </a:lnTo>
                <a:lnTo>
                  <a:pt x="53120" y="715717"/>
                </a:lnTo>
                <a:lnTo>
                  <a:pt x="34547" y="674576"/>
                </a:lnTo>
                <a:lnTo>
                  <a:pt x="19742" y="631532"/>
                </a:lnTo>
                <a:lnTo>
                  <a:pt x="8912" y="586790"/>
                </a:lnTo>
                <a:lnTo>
                  <a:pt x="2262" y="540557"/>
                </a:lnTo>
                <a:lnTo>
                  <a:pt x="0" y="493038"/>
                </a:lnTo>
                <a:lnTo>
                  <a:pt x="2262" y="445519"/>
                </a:lnTo>
                <a:lnTo>
                  <a:pt x="8912" y="399286"/>
                </a:lnTo>
                <a:lnTo>
                  <a:pt x="19742" y="354544"/>
                </a:lnTo>
                <a:lnTo>
                  <a:pt x="34547" y="311500"/>
                </a:lnTo>
                <a:lnTo>
                  <a:pt x="53120" y="270358"/>
                </a:lnTo>
                <a:lnTo>
                  <a:pt x="75255" y="231326"/>
                </a:lnTo>
                <a:lnTo>
                  <a:pt x="100744" y="194608"/>
                </a:lnTo>
                <a:lnTo>
                  <a:pt x="129382" y="160410"/>
                </a:lnTo>
                <a:lnTo>
                  <a:pt x="160961" y="128939"/>
                </a:lnTo>
                <a:lnTo>
                  <a:pt x="195276" y="100399"/>
                </a:lnTo>
                <a:lnTo>
                  <a:pt x="232121" y="74997"/>
                </a:lnTo>
                <a:lnTo>
                  <a:pt x="271287" y="52938"/>
                </a:lnTo>
                <a:lnTo>
                  <a:pt x="312570" y="34429"/>
                </a:lnTo>
                <a:lnTo>
                  <a:pt x="355762" y="19675"/>
                </a:lnTo>
                <a:lnTo>
                  <a:pt x="400658" y="8881"/>
                </a:lnTo>
                <a:lnTo>
                  <a:pt x="447050" y="2254"/>
                </a:lnTo>
                <a:lnTo>
                  <a:pt x="494732" y="0"/>
                </a:lnTo>
                <a:lnTo>
                  <a:pt x="4685267" y="0"/>
                </a:lnTo>
                <a:lnTo>
                  <a:pt x="5178865" y="497561"/>
                </a:lnTo>
                <a:lnTo>
                  <a:pt x="4685267" y="991730"/>
                </a:lnTo>
                <a:close/>
              </a:path>
            </a:pathLst>
          </a:custGeom>
          <a:solidFill>
            <a:srgbClr val="86E9E8"/>
          </a:solidFill>
          <a:ln>
            <a:noFill/>
          </a:ln>
          <a:effectLst>
            <a:glow rad="228600">
              <a:srgbClr val="3DD9D8">
                <a:alpha val="40000"/>
              </a:srgbClr>
            </a:glo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233;p39">
            <a:extLst>
              <a:ext uri="{FF2B5EF4-FFF2-40B4-BE49-F238E27FC236}">
                <a16:creationId xmlns:a16="http://schemas.microsoft.com/office/drawing/2014/main" id="{38354B51-5ACB-3426-722E-4DE093626A3E}"/>
              </a:ext>
            </a:extLst>
          </p:cNvPr>
          <p:cNvSpPr/>
          <p:nvPr/>
        </p:nvSpPr>
        <p:spPr>
          <a:xfrm>
            <a:off x="5350700" y="-612"/>
            <a:ext cx="2109434" cy="495935"/>
          </a:xfrm>
          <a:custGeom>
            <a:avLst/>
            <a:gdLst/>
            <a:ahLst/>
            <a:cxnLst/>
            <a:rect l="l" t="t" r="r" b="b"/>
            <a:pathLst>
              <a:path w="5179059" h="991869" extrusionOk="0">
                <a:moveTo>
                  <a:pt x="4685267" y="991730"/>
                </a:moveTo>
                <a:lnTo>
                  <a:pt x="494732" y="986076"/>
                </a:lnTo>
                <a:lnTo>
                  <a:pt x="447050" y="983821"/>
                </a:lnTo>
                <a:lnTo>
                  <a:pt x="400658" y="977194"/>
                </a:lnTo>
                <a:lnTo>
                  <a:pt x="355762" y="966401"/>
                </a:lnTo>
                <a:lnTo>
                  <a:pt x="312570" y="951646"/>
                </a:lnTo>
                <a:lnTo>
                  <a:pt x="271287" y="933137"/>
                </a:lnTo>
                <a:lnTo>
                  <a:pt x="232121" y="911079"/>
                </a:lnTo>
                <a:lnTo>
                  <a:pt x="195276" y="885677"/>
                </a:lnTo>
                <a:lnTo>
                  <a:pt x="160961" y="857137"/>
                </a:lnTo>
                <a:lnTo>
                  <a:pt x="129382" y="825666"/>
                </a:lnTo>
                <a:lnTo>
                  <a:pt x="100744" y="791468"/>
                </a:lnTo>
                <a:lnTo>
                  <a:pt x="75255" y="754750"/>
                </a:lnTo>
                <a:lnTo>
                  <a:pt x="53120" y="715717"/>
                </a:lnTo>
                <a:lnTo>
                  <a:pt x="34547" y="674576"/>
                </a:lnTo>
                <a:lnTo>
                  <a:pt x="19742" y="631532"/>
                </a:lnTo>
                <a:lnTo>
                  <a:pt x="8912" y="586790"/>
                </a:lnTo>
                <a:lnTo>
                  <a:pt x="2262" y="540557"/>
                </a:lnTo>
                <a:lnTo>
                  <a:pt x="0" y="493038"/>
                </a:lnTo>
                <a:lnTo>
                  <a:pt x="2262" y="445519"/>
                </a:lnTo>
                <a:lnTo>
                  <a:pt x="8912" y="399286"/>
                </a:lnTo>
                <a:lnTo>
                  <a:pt x="19742" y="354544"/>
                </a:lnTo>
                <a:lnTo>
                  <a:pt x="34547" y="311500"/>
                </a:lnTo>
                <a:lnTo>
                  <a:pt x="53120" y="270358"/>
                </a:lnTo>
                <a:lnTo>
                  <a:pt x="75255" y="231326"/>
                </a:lnTo>
                <a:lnTo>
                  <a:pt x="100744" y="194608"/>
                </a:lnTo>
                <a:lnTo>
                  <a:pt x="129382" y="160410"/>
                </a:lnTo>
                <a:lnTo>
                  <a:pt x="160961" y="128939"/>
                </a:lnTo>
                <a:lnTo>
                  <a:pt x="195276" y="100399"/>
                </a:lnTo>
                <a:lnTo>
                  <a:pt x="232121" y="74997"/>
                </a:lnTo>
                <a:lnTo>
                  <a:pt x="271287" y="52938"/>
                </a:lnTo>
                <a:lnTo>
                  <a:pt x="312570" y="34429"/>
                </a:lnTo>
                <a:lnTo>
                  <a:pt x="355762" y="19675"/>
                </a:lnTo>
                <a:lnTo>
                  <a:pt x="400658" y="8881"/>
                </a:lnTo>
                <a:lnTo>
                  <a:pt x="447050" y="2254"/>
                </a:lnTo>
                <a:lnTo>
                  <a:pt x="494732" y="0"/>
                </a:lnTo>
                <a:lnTo>
                  <a:pt x="4685267" y="0"/>
                </a:lnTo>
                <a:lnTo>
                  <a:pt x="5178865" y="497561"/>
                </a:lnTo>
                <a:lnTo>
                  <a:pt x="4685267" y="991730"/>
                </a:lnTo>
                <a:close/>
              </a:path>
            </a:pathLst>
          </a:custGeom>
          <a:solidFill>
            <a:srgbClr val="3DD9D8"/>
          </a:solidFill>
          <a:ln>
            <a:solidFill>
              <a:srgbClr val="26C4C0"/>
            </a:solidFill>
          </a:ln>
          <a:effectLst/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sz="800" b="1" i="0" u="none" strike="noStrike" cap="none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9" name="Google Shape;234;p39">
            <a:extLst>
              <a:ext uri="{FF2B5EF4-FFF2-40B4-BE49-F238E27FC236}">
                <a16:creationId xmlns:a16="http://schemas.microsoft.com/office/drawing/2014/main" id="{D7042C64-D162-0461-2E6B-86549D005EAD}"/>
              </a:ext>
            </a:extLst>
          </p:cNvPr>
          <p:cNvSpPr/>
          <p:nvPr/>
        </p:nvSpPr>
        <p:spPr>
          <a:xfrm>
            <a:off x="3423342" y="-1"/>
            <a:ext cx="2297316" cy="487553"/>
          </a:xfrm>
          <a:custGeom>
            <a:avLst/>
            <a:gdLst/>
            <a:ahLst/>
            <a:cxnLst/>
            <a:rect l="l" t="t" r="r" b="b"/>
            <a:pathLst>
              <a:path w="5179059" h="991869" extrusionOk="0">
                <a:moveTo>
                  <a:pt x="4685267" y="991730"/>
                </a:moveTo>
                <a:lnTo>
                  <a:pt x="494732" y="986076"/>
                </a:lnTo>
                <a:lnTo>
                  <a:pt x="447050" y="983821"/>
                </a:lnTo>
                <a:lnTo>
                  <a:pt x="400658" y="977194"/>
                </a:lnTo>
                <a:lnTo>
                  <a:pt x="355762" y="966401"/>
                </a:lnTo>
                <a:lnTo>
                  <a:pt x="312570" y="951646"/>
                </a:lnTo>
                <a:lnTo>
                  <a:pt x="271287" y="933137"/>
                </a:lnTo>
                <a:lnTo>
                  <a:pt x="232121" y="911079"/>
                </a:lnTo>
                <a:lnTo>
                  <a:pt x="195276" y="885677"/>
                </a:lnTo>
                <a:lnTo>
                  <a:pt x="160961" y="857137"/>
                </a:lnTo>
                <a:lnTo>
                  <a:pt x="129382" y="825666"/>
                </a:lnTo>
                <a:lnTo>
                  <a:pt x="100744" y="791468"/>
                </a:lnTo>
                <a:lnTo>
                  <a:pt x="75255" y="754750"/>
                </a:lnTo>
                <a:lnTo>
                  <a:pt x="53120" y="715717"/>
                </a:lnTo>
                <a:lnTo>
                  <a:pt x="34547" y="674576"/>
                </a:lnTo>
                <a:lnTo>
                  <a:pt x="19742" y="631532"/>
                </a:lnTo>
                <a:lnTo>
                  <a:pt x="8912" y="586790"/>
                </a:lnTo>
                <a:lnTo>
                  <a:pt x="2262" y="540557"/>
                </a:lnTo>
                <a:lnTo>
                  <a:pt x="0" y="493038"/>
                </a:lnTo>
                <a:lnTo>
                  <a:pt x="2262" y="445519"/>
                </a:lnTo>
                <a:lnTo>
                  <a:pt x="8912" y="399286"/>
                </a:lnTo>
                <a:lnTo>
                  <a:pt x="19742" y="354544"/>
                </a:lnTo>
                <a:lnTo>
                  <a:pt x="34547" y="311500"/>
                </a:lnTo>
                <a:lnTo>
                  <a:pt x="53120" y="270358"/>
                </a:lnTo>
                <a:lnTo>
                  <a:pt x="75255" y="231326"/>
                </a:lnTo>
                <a:lnTo>
                  <a:pt x="100744" y="194608"/>
                </a:lnTo>
                <a:lnTo>
                  <a:pt x="129382" y="160410"/>
                </a:lnTo>
                <a:lnTo>
                  <a:pt x="160961" y="128939"/>
                </a:lnTo>
                <a:lnTo>
                  <a:pt x="195276" y="100399"/>
                </a:lnTo>
                <a:lnTo>
                  <a:pt x="232121" y="74997"/>
                </a:lnTo>
                <a:lnTo>
                  <a:pt x="271287" y="52938"/>
                </a:lnTo>
                <a:lnTo>
                  <a:pt x="312570" y="34429"/>
                </a:lnTo>
                <a:lnTo>
                  <a:pt x="355762" y="19675"/>
                </a:lnTo>
                <a:lnTo>
                  <a:pt x="400658" y="8881"/>
                </a:lnTo>
                <a:lnTo>
                  <a:pt x="447050" y="2254"/>
                </a:lnTo>
                <a:lnTo>
                  <a:pt x="494732" y="0"/>
                </a:lnTo>
                <a:lnTo>
                  <a:pt x="4685267" y="0"/>
                </a:lnTo>
                <a:lnTo>
                  <a:pt x="5178865" y="497561"/>
                </a:lnTo>
                <a:lnTo>
                  <a:pt x="4685267" y="991730"/>
                </a:lnTo>
                <a:close/>
              </a:path>
            </a:pathLst>
          </a:custGeom>
          <a:solidFill>
            <a:srgbClr val="37C8EF"/>
          </a:solidFill>
          <a:ln>
            <a:noFill/>
          </a:ln>
          <a:effectLst/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253;p40">
            <a:extLst>
              <a:ext uri="{FF2B5EF4-FFF2-40B4-BE49-F238E27FC236}">
                <a16:creationId xmlns:a16="http://schemas.microsoft.com/office/drawing/2014/main" id="{E2B415DB-AE33-741C-BE46-875BCF26B56C}"/>
              </a:ext>
            </a:extLst>
          </p:cNvPr>
          <p:cNvSpPr/>
          <p:nvPr/>
        </p:nvSpPr>
        <p:spPr>
          <a:xfrm>
            <a:off x="1530679" y="-8382"/>
            <a:ext cx="2423098" cy="495935"/>
          </a:xfrm>
          <a:custGeom>
            <a:avLst/>
            <a:gdLst/>
            <a:ahLst/>
            <a:cxnLst/>
            <a:rect l="l" t="t" r="r" b="b"/>
            <a:pathLst>
              <a:path w="5179059" h="991869" extrusionOk="0">
                <a:moveTo>
                  <a:pt x="4685267" y="991730"/>
                </a:moveTo>
                <a:lnTo>
                  <a:pt x="494732" y="986076"/>
                </a:lnTo>
                <a:lnTo>
                  <a:pt x="447050" y="983821"/>
                </a:lnTo>
                <a:lnTo>
                  <a:pt x="400658" y="977194"/>
                </a:lnTo>
                <a:lnTo>
                  <a:pt x="355762" y="966401"/>
                </a:lnTo>
                <a:lnTo>
                  <a:pt x="312570" y="951646"/>
                </a:lnTo>
                <a:lnTo>
                  <a:pt x="271287" y="933137"/>
                </a:lnTo>
                <a:lnTo>
                  <a:pt x="232121" y="911079"/>
                </a:lnTo>
                <a:lnTo>
                  <a:pt x="195276" y="885677"/>
                </a:lnTo>
                <a:lnTo>
                  <a:pt x="160961" y="857137"/>
                </a:lnTo>
                <a:lnTo>
                  <a:pt x="129382" y="825666"/>
                </a:lnTo>
                <a:lnTo>
                  <a:pt x="100744" y="791468"/>
                </a:lnTo>
                <a:lnTo>
                  <a:pt x="75255" y="754750"/>
                </a:lnTo>
                <a:lnTo>
                  <a:pt x="53120" y="715717"/>
                </a:lnTo>
                <a:lnTo>
                  <a:pt x="34547" y="674576"/>
                </a:lnTo>
                <a:lnTo>
                  <a:pt x="19742" y="631532"/>
                </a:lnTo>
                <a:lnTo>
                  <a:pt x="8912" y="586790"/>
                </a:lnTo>
                <a:lnTo>
                  <a:pt x="2262" y="540557"/>
                </a:lnTo>
                <a:lnTo>
                  <a:pt x="0" y="493038"/>
                </a:lnTo>
                <a:lnTo>
                  <a:pt x="2262" y="445519"/>
                </a:lnTo>
                <a:lnTo>
                  <a:pt x="8912" y="399286"/>
                </a:lnTo>
                <a:lnTo>
                  <a:pt x="19742" y="354544"/>
                </a:lnTo>
                <a:lnTo>
                  <a:pt x="34547" y="311500"/>
                </a:lnTo>
                <a:lnTo>
                  <a:pt x="53120" y="270358"/>
                </a:lnTo>
                <a:lnTo>
                  <a:pt x="75255" y="231326"/>
                </a:lnTo>
                <a:lnTo>
                  <a:pt x="100744" y="194608"/>
                </a:lnTo>
                <a:lnTo>
                  <a:pt x="129382" y="160410"/>
                </a:lnTo>
                <a:lnTo>
                  <a:pt x="160961" y="128939"/>
                </a:lnTo>
                <a:lnTo>
                  <a:pt x="195276" y="100399"/>
                </a:lnTo>
                <a:lnTo>
                  <a:pt x="232121" y="74997"/>
                </a:lnTo>
                <a:lnTo>
                  <a:pt x="271287" y="52938"/>
                </a:lnTo>
                <a:lnTo>
                  <a:pt x="312570" y="34429"/>
                </a:lnTo>
                <a:lnTo>
                  <a:pt x="355762" y="19675"/>
                </a:lnTo>
                <a:lnTo>
                  <a:pt x="400658" y="8881"/>
                </a:lnTo>
                <a:lnTo>
                  <a:pt x="447050" y="2254"/>
                </a:lnTo>
                <a:lnTo>
                  <a:pt x="494732" y="0"/>
                </a:lnTo>
                <a:lnTo>
                  <a:pt x="4685267" y="0"/>
                </a:lnTo>
                <a:lnTo>
                  <a:pt x="5178865" y="497561"/>
                </a:lnTo>
                <a:lnTo>
                  <a:pt x="4685267" y="991730"/>
                </a:lnTo>
                <a:close/>
              </a:path>
            </a:pathLst>
          </a:custGeom>
          <a:solidFill>
            <a:srgbClr val="2B91D5"/>
          </a:solidFill>
          <a:ln>
            <a:noFill/>
          </a:ln>
          <a:effectLst/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238;p39">
            <a:extLst>
              <a:ext uri="{FF2B5EF4-FFF2-40B4-BE49-F238E27FC236}">
                <a16:creationId xmlns:a16="http://schemas.microsoft.com/office/drawing/2014/main" id="{3275BD33-8831-F773-3817-1534DB1A4719}"/>
              </a:ext>
            </a:extLst>
          </p:cNvPr>
          <p:cNvSpPr txBox="1"/>
          <p:nvPr/>
        </p:nvSpPr>
        <p:spPr>
          <a:xfrm>
            <a:off x="1932454" y="-6928"/>
            <a:ext cx="161954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2 - Etude de l’existant</a:t>
            </a:r>
            <a:endParaRPr sz="1200" b="1" i="0" u="none" strike="noStrike" cap="none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3" name="Google Shape;239;p39">
            <a:extLst>
              <a:ext uri="{FF2B5EF4-FFF2-40B4-BE49-F238E27FC236}">
                <a16:creationId xmlns:a16="http://schemas.microsoft.com/office/drawing/2014/main" id="{76825021-4FF8-3ABA-6729-640876B32F2A}"/>
              </a:ext>
            </a:extLst>
          </p:cNvPr>
          <p:cNvSpPr txBox="1"/>
          <p:nvPr/>
        </p:nvSpPr>
        <p:spPr>
          <a:xfrm>
            <a:off x="3982644" y="87658"/>
            <a:ext cx="136805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3 - Conception</a:t>
            </a:r>
            <a:endParaRPr sz="1200" b="1" i="0" u="none" strike="noStrike" cap="none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4" name="Google Shape;240;p39">
            <a:extLst>
              <a:ext uri="{FF2B5EF4-FFF2-40B4-BE49-F238E27FC236}">
                <a16:creationId xmlns:a16="http://schemas.microsoft.com/office/drawing/2014/main" id="{0F14DB75-73C0-8A42-6911-ED845FDD4693}"/>
              </a:ext>
            </a:extLst>
          </p:cNvPr>
          <p:cNvSpPr txBox="1"/>
          <p:nvPr/>
        </p:nvSpPr>
        <p:spPr>
          <a:xfrm>
            <a:off x="5769272" y="99659"/>
            <a:ext cx="136805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4 - Réalisation</a:t>
            </a:r>
            <a:endParaRPr sz="1200" b="1" i="0" u="none" strike="noStrike" cap="none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5" name="Google Shape;241;p39">
            <a:extLst>
              <a:ext uri="{FF2B5EF4-FFF2-40B4-BE49-F238E27FC236}">
                <a16:creationId xmlns:a16="http://schemas.microsoft.com/office/drawing/2014/main" id="{0A3D5134-A446-0966-FEC9-963594DBFF53}"/>
              </a:ext>
            </a:extLst>
          </p:cNvPr>
          <p:cNvSpPr txBox="1"/>
          <p:nvPr/>
        </p:nvSpPr>
        <p:spPr>
          <a:xfrm>
            <a:off x="7375048" y="11178"/>
            <a:ext cx="145314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5 - Conclusion et perspectives</a:t>
            </a:r>
            <a:endParaRPr dirty="0"/>
          </a:p>
        </p:txBody>
      </p:sp>
      <p:sp>
        <p:nvSpPr>
          <p:cNvPr id="106" name="Google Shape;254;p40">
            <a:extLst>
              <a:ext uri="{FF2B5EF4-FFF2-40B4-BE49-F238E27FC236}">
                <a16:creationId xmlns:a16="http://schemas.microsoft.com/office/drawing/2014/main" id="{51CE1D69-09D2-11D3-3065-70E3C9DFB544}"/>
              </a:ext>
            </a:extLst>
          </p:cNvPr>
          <p:cNvSpPr/>
          <p:nvPr/>
        </p:nvSpPr>
        <p:spPr>
          <a:xfrm>
            <a:off x="4736" y="-9943"/>
            <a:ext cx="2036892" cy="488315"/>
          </a:xfrm>
          <a:custGeom>
            <a:avLst/>
            <a:gdLst/>
            <a:ahLst/>
            <a:cxnLst/>
            <a:rect l="l" t="t" r="r" b="b"/>
            <a:pathLst>
              <a:path w="5179059" h="991869" extrusionOk="0">
                <a:moveTo>
                  <a:pt x="4685267" y="991730"/>
                </a:moveTo>
                <a:lnTo>
                  <a:pt x="494732" y="986076"/>
                </a:lnTo>
                <a:lnTo>
                  <a:pt x="447050" y="983821"/>
                </a:lnTo>
                <a:lnTo>
                  <a:pt x="400658" y="977194"/>
                </a:lnTo>
                <a:lnTo>
                  <a:pt x="355762" y="966401"/>
                </a:lnTo>
                <a:lnTo>
                  <a:pt x="312570" y="951646"/>
                </a:lnTo>
                <a:lnTo>
                  <a:pt x="271287" y="933137"/>
                </a:lnTo>
                <a:lnTo>
                  <a:pt x="232121" y="911079"/>
                </a:lnTo>
                <a:lnTo>
                  <a:pt x="195276" y="885677"/>
                </a:lnTo>
                <a:lnTo>
                  <a:pt x="160961" y="857137"/>
                </a:lnTo>
                <a:lnTo>
                  <a:pt x="129382" y="825666"/>
                </a:lnTo>
                <a:lnTo>
                  <a:pt x="100744" y="791468"/>
                </a:lnTo>
                <a:lnTo>
                  <a:pt x="75255" y="754750"/>
                </a:lnTo>
                <a:lnTo>
                  <a:pt x="53120" y="715717"/>
                </a:lnTo>
                <a:lnTo>
                  <a:pt x="34547" y="674576"/>
                </a:lnTo>
                <a:lnTo>
                  <a:pt x="19742" y="631532"/>
                </a:lnTo>
                <a:lnTo>
                  <a:pt x="8912" y="586790"/>
                </a:lnTo>
                <a:lnTo>
                  <a:pt x="2262" y="540557"/>
                </a:lnTo>
                <a:lnTo>
                  <a:pt x="0" y="493038"/>
                </a:lnTo>
                <a:lnTo>
                  <a:pt x="2262" y="445519"/>
                </a:lnTo>
                <a:lnTo>
                  <a:pt x="8912" y="399286"/>
                </a:lnTo>
                <a:lnTo>
                  <a:pt x="19742" y="354544"/>
                </a:lnTo>
                <a:lnTo>
                  <a:pt x="34547" y="311500"/>
                </a:lnTo>
                <a:lnTo>
                  <a:pt x="53120" y="270358"/>
                </a:lnTo>
                <a:lnTo>
                  <a:pt x="75255" y="231326"/>
                </a:lnTo>
                <a:lnTo>
                  <a:pt x="100744" y="194608"/>
                </a:lnTo>
                <a:lnTo>
                  <a:pt x="129382" y="160410"/>
                </a:lnTo>
                <a:lnTo>
                  <a:pt x="160961" y="128939"/>
                </a:lnTo>
                <a:lnTo>
                  <a:pt x="195276" y="100399"/>
                </a:lnTo>
                <a:lnTo>
                  <a:pt x="232121" y="74997"/>
                </a:lnTo>
                <a:lnTo>
                  <a:pt x="271287" y="52938"/>
                </a:lnTo>
                <a:lnTo>
                  <a:pt x="312570" y="34429"/>
                </a:lnTo>
                <a:lnTo>
                  <a:pt x="355762" y="19675"/>
                </a:lnTo>
                <a:lnTo>
                  <a:pt x="400658" y="8881"/>
                </a:lnTo>
                <a:lnTo>
                  <a:pt x="447050" y="2254"/>
                </a:lnTo>
                <a:lnTo>
                  <a:pt x="494732" y="0"/>
                </a:lnTo>
                <a:lnTo>
                  <a:pt x="4685267" y="0"/>
                </a:lnTo>
                <a:lnTo>
                  <a:pt x="5178865" y="497561"/>
                </a:lnTo>
                <a:lnTo>
                  <a:pt x="4685267" y="991730"/>
                </a:lnTo>
                <a:close/>
              </a:path>
            </a:pathLst>
          </a:custGeom>
          <a:solidFill>
            <a:srgbClr val="12538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238;p39">
            <a:extLst>
              <a:ext uri="{FF2B5EF4-FFF2-40B4-BE49-F238E27FC236}">
                <a16:creationId xmlns:a16="http://schemas.microsoft.com/office/drawing/2014/main" id="{3275BD33-8831-F773-3817-1534DB1A4719}"/>
              </a:ext>
            </a:extLst>
          </p:cNvPr>
          <p:cNvSpPr txBox="1"/>
          <p:nvPr/>
        </p:nvSpPr>
        <p:spPr>
          <a:xfrm>
            <a:off x="83978" y="-8382"/>
            <a:ext cx="161954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lvl="0" algn="ctr"/>
            <a:r>
              <a:rPr lang="fr-FR" sz="1200" b="1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1 - Contexte général du projet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8304-E90C-4A70-9A96-5560FBD5F813}" type="slidenum">
              <a:rPr lang="fr-FR" smtClean="0"/>
              <a:t>27</a:t>
            </a:fld>
            <a:endParaRPr lang="fr-FR"/>
          </a:p>
        </p:txBody>
      </p:sp>
      <p:grpSp>
        <p:nvGrpSpPr>
          <p:cNvPr id="17" name="Groupe 16"/>
          <p:cNvGrpSpPr/>
          <p:nvPr/>
        </p:nvGrpSpPr>
        <p:grpSpPr>
          <a:xfrm>
            <a:off x="101633" y="508707"/>
            <a:ext cx="2715311" cy="703104"/>
            <a:chOff x="101633" y="508707"/>
            <a:chExt cx="2715311" cy="703104"/>
          </a:xfrm>
        </p:grpSpPr>
        <p:grpSp>
          <p:nvGrpSpPr>
            <p:cNvPr id="18" name="Groupe 17"/>
            <p:cNvGrpSpPr/>
            <p:nvPr/>
          </p:nvGrpSpPr>
          <p:grpSpPr>
            <a:xfrm>
              <a:off x="101633" y="508707"/>
              <a:ext cx="2715311" cy="703104"/>
              <a:chOff x="861920" y="625454"/>
              <a:chExt cx="2400317" cy="1436774"/>
            </a:xfrm>
          </p:grpSpPr>
          <p:sp>
            <p:nvSpPr>
              <p:cNvPr id="22" name="Freeform 9"/>
              <p:cNvSpPr>
                <a:spLocks/>
              </p:cNvSpPr>
              <p:nvPr/>
            </p:nvSpPr>
            <p:spPr bwMode="gray">
              <a:xfrm>
                <a:off x="2983845" y="625454"/>
                <a:ext cx="278392" cy="1411764"/>
              </a:xfrm>
              <a:custGeom>
                <a:avLst/>
                <a:gdLst>
                  <a:gd name="T0" fmla="*/ 2147483647 w 132"/>
                  <a:gd name="T1" fmla="*/ 2147483647 h 378"/>
                  <a:gd name="T2" fmla="*/ 2147483647 w 132"/>
                  <a:gd name="T3" fmla="*/ 2147483647 h 378"/>
                  <a:gd name="T4" fmla="*/ 0 w 132"/>
                  <a:gd name="T5" fmla="*/ 0 h 378"/>
                  <a:gd name="T6" fmla="*/ 0 w 132"/>
                  <a:gd name="T7" fmla="*/ 2147483647 h 378"/>
                  <a:gd name="T8" fmla="*/ 2147483647 w 132"/>
                  <a:gd name="T9" fmla="*/ 2147483647 h 378"/>
                  <a:gd name="T10" fmla="*/ 2147483647 w 132"/>
                  <a:gd name="T11" fmla="*/ 2147483647 h 378"/>
                  <a:gd name="T12" fmla="*/ 2147483647 w 132"/>
                  <a:gd name="T13" fmla="*/ 2147483647 h 3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2"/>
                  <a:gd name="T22" fmla="*/ 0 h 378"/>
                  <a:gd name="T23" fmla="*/ 132 w 132"/>
                  <a:gd name="T24" fmla="*/ 378 h 3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2" h="378">
                    <a:moveTo>
                      <a:pt x="132" y="378"/>
                    </a:moveTo>
                    <a:cubicBezTo>
                      <a:pt x="132" y="134"/>
                      <a:pt x="132" y="134"/>
                      <a:pt x="132" y="134"/>
                    </a:cubicBezTo>
                    <a:cubicBezTo>
                      <a:pt x="131" y="61"/>
                      <a:pt x="73" y="1"/>
                      <a:pt x="0" y="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43" y="61"/>
                      <a:pt x="73" y="91"/>
                      <a:pt x="74" y="133"/>
                    </a:cubicBezTo>
                    <a:cubicBezTo>
                      <a:pt x="74" y="378"/>
                      <a:pt x="74" y="378"/>
                      <a:pt x="74" y="378"/>
                    </a:cubicBezTo>
                    <a:cubicBezTo>
                      <a:pt x="132" y="378"/>
                      <a:pt x="132" y="378"/>
                      <a:pt x="132" y="378"/>
                    </a:cubicBezTo>
                    <a:close/>
                  </a:path>
                </a:pathLst>
              </a:custGeom>
              <a:solidFill>
                <a:srgbClr val="12538A"/>
              </a:solidFill>
              <a:ln>
                <a:noFill/>
              </a:ln>
            </p:spPr>
            <p:txBody>
              <a:bodyPr/>
              <a:lstStyle/>
              <a:p>
                <a:endParaRPr lang="fr-FR" sz="1200" dirty="0">
                  <a:solidFill>
                    <a:srgbClr val="262626"/>
                  </a:solidFill>
                </a:endParaRPr>
              </a:p>
            </p:txBody>
          </p:sp>
          <p:sp>
            <p:nvSpPr>
              <p:cNvPr id="23" name="Freeform 5"/>
              <p:cNvSpPr>
                <a:spLocks/>
              </p:cNvSpPr>
              <p:nvPr/>
            </p:nvSpPr>
            <p:spPr bwMode="gray">
              <a:xfrm>
                <a:off x="861920" y="664156"/>
                <a:ext cx="287634" cy="1398072"/>
              </a:xfrm>
              <a:custGeom>
                <a:avLst/>
                <a:gdLst>
                  <a:gd name="T0" fmla="*/ 0 w 132"/>
                  <a:gd name="T1" fmla="*/ 0 h 378"/>
                  <a:gd name="T2" fmla="*/ 0 w 132"/>
                  <a:gd name="T3" fmla="*/ 2147483647 h 378"/>
                  <a:gd name="T4" fmla="*/ 2147483647 w 132"/>
                  <a:gd name="T5" fmla="*/ 2147483647 h 378"/>
                  <a:gd name="T6" fmla="*/ 2147483647 w 132"/>
                  <a:gd name="T7" fmla="*/ 2147483647 h 378"/>
                  <a:gd name="T8" fmla="*/ 2147483647 w 132"/>
                  <a:gd name="T9" fmla="*/ 2147483647 h 378"/>
                  <a:gd name="T10" fmla="*/ 2147483647 w 132"/>
                  <a:gd name="T11" fmla="*/ 0 h 378"/>
                  <a:gd name="T12" fmla="*/ 0 w 132"/>
                  <a:gd name="T13" fmla="*/ 0 h 3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2"/>
                  <a:gd name="T22" fmla="*/ 0 h 378"/>
                  <a:gd name="T23" fmla="*/ 132 w 132"/>
                  <a:gd name="T24" fmla="*/ 378 h 3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2" h="378">
                    <a:moveTo>
                      <a:pt x="0" y="0"/>
                    </a:moveTo>
                    <a:cubicBezTo>
                      <a:pt x="0" y="243"/>
                      <a:pt x="0" y="243"/>
                      <a:pt x="0" y="243"/>
                    </a:cubicBezTo>
                    <a:cubicBezTo>
                      <a:pt x="0" y="316"/>
                      <a:pt x="59" y="376"/>
                      <a:pt x="132" y="378"/>
                    </a:cubicBezTo>
                    <a:cubicBezTo>
                      <a:pt x="132" y="322"/>
                      <a:pt x="132" y="322"/>
                      <a:pt x="132" y="322"/>
                    </a:cubicBezTo>
                    <a:cubicBezTo>
                      <a:pt x="88" y="317"/>
                      <a:pt x="58" y="286"/>
                      <a:pt x="58" y="244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12538A"/>
              </a:solidFill>
              <a:ln>
                <a:noFill/>
              </a:ln>
            </p:spPr>
            <p:txBody>
              <a:bodyPr/>
              <a:lstStyle/>
              <a:p>
                <a:endParaRPr lang="fr-FR" sz="1200" dirty="0">
                  <a:solidFill>
                    <a:srgbClr val="262626"/>
                  </a:solidFill>
                </a:endParaRPr>
              </a:p>
            </p:txBody>
          </p:sp>
        </p:grpSp>
        <p:sp>
          <p:nvSpPr>
            <p:cNvPr id="21" name="ZoneTexte 20"/>
            <p:cNvSpPr txBox="1"/>
            <p:nvPr/>
          </p:nvSpPr>
          <p:spPr>
            <a:xfrm>
              <a:off x="239111" y="642627"/>
              <a:ext cx="248197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>
                  <a:solidFill>
                    <a:srgbClr val="2B91D5"/>
                  </a:solidFill>
                  <a:latin typeface="Times New Roman" pitchFamily="18" charset="0"/>
                  <a:cs typeface="Times New Roman" pitchFamily="18" charset="0"/>
                </a:rPr>
                <a:t>Démonstration</a:t>
              </a:r>
            </a:p>
            <a:p>
              <a:pPr algn="ctr"/>
              <a:endParaRPr lang="fr-FR" sz="1500" dirty="0">
                <a:solidFill>
                  <a:srgbClr val="2B91D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5" name="Image 4">
            <a:extLst>
              <a:ext uri="{FF2B5EF4-FFF2-40B4-BE49-F238E27FC236}">
                <a16:creationId xmlns:a16="http://schemas.microsoft.com/office/drawing/2014/main" id="{1A1AE98C-A02B-480F-B172-255B7F40D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63" y="1429304"/>
            <a:ext cx="8438226" cy="349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766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232;p39">
            <a:extLst>
              <a:ext uri="{FF2B5EF4-FFF2-40B4-BE49-F238E27FC236}">
                <a16:creationId xmlns:a16="http://schemas.microsoft.com/office/drawing/2014/main" id="{A424D565-4238-DF46-EA8E-4B5D06FED785}"/>
              </a:ext>
            </a:extLst>
          </p:cNvPr>
          <p:cNvSpPr/>
          <p:nvPr/>
        </p:nvSpPr>
        <p:spPr>
          <a:xfrm>
            <a:off x="6740126" y="-763"/>
            <a:ext cx="2297316" cy="495935"/>
          </a:xfrm>
          <a:custGeom>
            <a:avLst/>
            <a:gdLst/>
            <a:ahLst/>
            <a:cxnLst/>
            <a:rect l="l" t="t" r="r" b="b"/>
            <a:pathLst>
              <a:path w="5179059" h="991869" extrusionOk="0">
                <a:moveTo>
                  <a:pt x="4685267" y="991730"/>
                </a:moveTo>
                <a:lnTo>
                  <a:pt x="494732" y="986076"/>
                </a:lnTo>
                <a:lnTo>
                  <a:pt x="447050" y="983821"/>
                </a:lnTo>
                <a:lnTo>
                  <a:pt x="400658" y="977194"/>
                </a:lnTo>
                <a:lnTo>
                  <a:pt x="355762" y="966401"/>
                </a:lnTo>
                <a:lnTo>
                  <a:pt x="312570" y="951646"/>
                </a:lnTo>
                <a:lnTo>
                  <a:pt x="271287" y="933137"/>
                </a:lnTo>
                <a:lnTo>
                  <a:pt x="232121" y="911079"/>
                </a:lnTo>
                <a:lnTo>
                  <a:pt x="195276" y="885677"/>
                </a:lnTo>
                <a:lnTo>
                  <a:pt x="160961" y="857137"/>
                </a:lnTo>
                <a:lnTo>
                  <a:pt x="129382" y="825666"/>
                </a:lnTo>
                <a:lnTo>
                  <a:pt x="100744" y="791468"/>
                </a:lnTo>
                <a:lnTo>
                  <a:pt x="75255" y="754750"/>
                </a:lnTo>
                <a:lnTo>
                  <a:pt x="53120" y="715717"/>
                </a:lnTo>
                <a:lnTo>
                  <a:pt x="34547" y="674576"/>
                </a:lnTo>
                <a:lnTo>
                  <a:pt x="19742" y="631532"/>
                </a:lnTo>
                <a:lnTo>
                  <a:pt x="8912" y="586790"/>
                </a:lnTo>
                <a:lnTo>
                  <a:pt x="2262" y="540557"/>
                </a:lnTo>
                <a:lnTo>
                  <a:pt x="0" y="493038"/>
                </a:lnTo>
                <a:lnTo>
                  <a:pt x="2262" y="445519"/>
                </a:lnTo>
                <a:lnTo>
                  <a:pt x="8912" y="399286"/>
                </a:lnTo>
                <a:lnTo>
                  <a:pt x="19742" y="354544"/>
                </a:lnTo>
                <a:lnTo>
                  <a:pt x="34547" y="311500"/>
                </a:lnTo>
                <a:lnTo>
                  <a:pt x="53120" y="270358"/>
                </a:lnTo>
                <a:lnTo>
                  <a:pt x="75255" y="231326"/>
                </a:lnTo>
                <a:lnTo>
                  <a:pt x="100744" y="194608"/>
                </a:lnTo>
                <a:lnTo>
                  <a:pt x="129382" y="160410"/>
                </a:lnTo>
                <a:lnTo>
                  <a:pt x="160961" y="128939"/>
                </a:lnTo>
                <a:lnTo>
                  <a:pt x="195276" y="100399"/>
                </a:lnTo>
                <a:lnTo>
                  <a:pt x="232121" y="74997"/>
                </a:lnTo>
                <a:lnTo>
                  <a:pt x="271287" y="52938"/>
                </a:lnTo>
                <a:lnTo>
                  <a:pt x="312570" y="34429"/>
                </a:lnTo>
                <a:lnTo>
                  <a:pt x="355762" y="19675"/>
                </a:lnTo>
                <a:lnTo>
                  <a:pt x="400658" y="8881"/>
                </a:lnTo>
                <a:lnTo>
                  <a:pt x="447050" y="2254"/>
                </a:lnTo>
                <a:lnTo>
                  <a:pt x="494732" y="0"/>
                </a:lnTo>
                <a:lnTo>
                  <a:pt x="4685267" y="0"/>
                </a:lnTo>
                <a:lnTo>
                  <a:pt x="5178865" y="497561"/>
                </a:lnTo>
                <a:lnTo>
                  <a:pt x="4685267" y="991730"/>
                </a:lnTo>
                <a:close/>
              </a:path>
            </a:pathLst>
          </a:custGeom>
          <a:solidFill>
            <a:srgbClr val="86E9E8"/>
          </a:solidFill>
          <a:ln>
            <a:noFill/>
          </a:ln>
          <a:effectLst>
            <a:glow rad="228600">
              <a:srgbClr val="3DD9D8">
                <a:alpha val="40000"/>
              </a:srgbClr>
            </a:glo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233;p39">
            <a:extLst>
              <a:ext uri="{FF2B5EF4-FFF2-40B4-BE49-F238E27FC236}">
                <a16:creationId xmlns:a16="http://schemas.microsoft.com/office/drawing/2014/main" id="{38354B51-5ACB-3426-722E-4DE093626A3E}"/>
              </a:ext>
            </a:extLst>
          </p:cNvPr>
          <p:cNvSpPr/>
          <p:nvPr/>
        </p:nvSpPr>
        <p:spPr>
          <a:xfrm>
            <a:off x="5350700" y="-612"/>
            <a:ext cx="2109434" cy="495935"/>
          </a:xfrm>
          <a:custGeom>
            <a:avLst/>
            <a:gdLst/>
            <a:ahLst/>
            <a:cxnLst/>
            <a:rect l="l" t="t" r="r" b="b"/>
            <a:pathLst>
              <a:path w="5179059" h="991869" extrusionOk="0">
                <a:moveTo>
                  <a:pt x="4685267" y="991730"/>
                </a:moveTo>
                <a:lnTo>
                  <a:pt x="494732" y="986076"/>
                </a:lnTo>
                <a:lnTo>
                  <a:pt x="447050" y="983821"/>
                </a:lnTo>
                <a:lnTo>
                  <a:pt x="400658" y="977194"/>
                </a:lnTo>
                <a:lnTo>
                  <a:pt x="355762" y="966401"/>
                </a:lnTo>
                <a:lnTo>
                  <a:pt x="312570" y="951646"/>
                </a:lnTo>
                <a:lnTo>
                  <a:pt x="271287" y="933137"/>
                </a:lnTo>
                <a:lnTo>
                  <a:pt x="232121" y="911079"/>
                </a:lnTo>
                <a:lnTo>
                  <a:pt x="195276" y="885677"/>
                </a:lnTo>
                <a:lnTo>
                  <a:pt x="160961" y="857137"/>
                </a:lnTo>
                <a:lnTo>
                  <a:pt x="129382" y="825666"/>
                </a:lnTo>
                <a:lnTo>
                  <a:pt x="100744" y="791468"/>
                </a:lnTo>
                <a:lnTo>
                  <a:pt x="75255" y="754750"/>
                </a:lnTo>
                <a:lnTo>
                  <a:pt x="53120" y="715717"/>
                </a:lnTo>
                <a:lnTo>
                  <a:pt x="34547" y="674576"/>
                </a:lnTo>
                <a:lnTo>
                  <a:pt x="19742" y="631532"/>
                </a:lnTo>
                <a:lnTo>
                  <a:pt x="8912" y="586790"/>
                </a:lnTo>
                <a:lnTo>
                  <a:pt x="2262" y="540557"/>
                </a:lnTo>
                <a:lnTo>
                  <a:pt x="0" y="493038"/>
                </a:lnTo>
                <a:lnTo>
                  <a:pt x="2262" y="445519"/>
                </a:lnTo>
                <a:lnTo>
                  <a:pt x="8912" y="399286"/>
                </a:lnTo>
                <a:lnTo>
                  <a:pt x="19742" y="354544"/>
                </a:lnTo>
                <a:lnTo>
                  <a:pt x="34547" y="311500"/>
                </a:lnTo>
                <a:lnTo>
                  <a:pt x="53120" y="270358"/>
                </a:lnTo>
                <a:lnTo>
                  <a:pt x="75255" y="231326"/>
                </a:lnTo>
                <a:lnTo>
                  <a:pt x="100744" y="194608"/>
                </a:lnTo>
                <a:lnTo>
                  <a:pt x="129382" y="160410"/>
                </a:lnTo>
                <a:lnTo>
                  <a:pt x="160961" y="128939"/>
                </a:lnTo>
                <a:lnTo>
                  <a:pt x="195276" y="100399"/>
                </a:lnTo>
                <a:lnTo>
                  <a:pt x="232121" y="74997"/>
                </a:lnTo>
                <a:lnTo>
                  <a:pt x="271287" y="52938"/>
                </a:lnTo>
                <a:lnTo>
                  <a:pt x="312570" y="34429"/>
                </a:lnTo>
                <a:lnTo>
                  <a:pt x="355762" y="19675"/>
                </a:lnTo>
                <a:lnTo>
                  <a:pt x="400658" y="8881"/>
                </a:lnTo>
                <a:lnTo>
                  <a:pt x="447050" y="2254"/>
                </a:lnTo>
                <a:lnTo>
                  <a:pt x="494732" y="0"/>
                </a:lnTo>
                <a:lnTo>
                  <a:pt x="4685267" y="0"/>
                </a:lnTo>
                <a:lnTo>
                  <a:pt x="5178865" y="497561"/>
                </a:lnTo>
                <a:lnTo>
                  <a:pt x="4685267" y="991730"/>
                </a:lnTo>
                <a:close/>
              </a:path>
            </a:pathLst>
          </a:custGeom>
          <a:solidFill>
            <a:srgbClr val="3DD9D8"/>
          </a:solidFill>
          <a:ln>
            <a:solidFill>
              <a:srgbClr val="26C4C0"/>
            </a:solidFill>
          </a:ln>
          <a:effectLst/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sz="800" b="1" i="0" u="none" strike="noStrike" cap="none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9" name="Google Shape;234;p39">
            <a:extLst>
              <a:ext uri="{FF2B5EF4-FFF2-40B4-BE49-F238E27FC236}">
                <a16:creationId xmlns:a16="http://schemas.microsoft.com/office/drawing/2014/main" id="{D7042C64-D162-0461-2E6B-86549D005EAD}"/>
              </a:ext>
            </a:extLst>
          </p:cNvPr>
          <p:cNvSpPr/>
          <p:nvPr/>
        </p:nvSpPr>
        <p:spPr>
          <a:xfrm>
            <a:off x="3423342" y="-1"/>
            <a:ext cx="2297316" cy="487553"/>
          </a:xfrm>
          <a:custGeom>
            <a:avLst/>
            <a:gdLst/>
            <a:ahLst/>
            <a:cxnLst/>
            <a:rect l="l" t="t" r="r" b="b"/>
            <a:pathLst>
              <a:path w="5179059" h="991869" extrusionOk="0">
                <a:moveTo>
                  <a:pt x="4685267" y="991730"/>
                </a:moveTo>
                <a:lnTo>
                  <a:pt x="494732" y="986076"/>
                </a:lnTo>
                <a:lnTo>
                  <a:pt x="447050" y="983821"/>
                </a:lnTo>
                <a:lnTo>
                  <a:pt x="400658" y="977194"/>
                </a:lnTo>
                <a:lnTo>
                  <a:pt x="355762" y="966401"/>
                </a:lnTo>
                <a:lnTo>
                  <a:pt x="312570" y="951646"/>
                </a:lnTo>
                <a:lnTo>
                  <a:pt x="271287" y="933137"/>
                </a:lnTo>
                <a:lnTo>
                  <a:pt x="232121" y="911079"/>
                </a:lnTo>
                <a:lnTo>
                  <a:pt x="195276" y="885677"/>
                </a:lnTo>
                <a:lnTo>
                  <a:pt x="160961" y="857137"/>
                </a:lnTo>
                <a:lnTo>
                  <a:pt x="129382" y="825666"/>
                </a:lnTo>
                <a:lnTo>
                  <a:pt x="100744" y="791468"/>
                </a:lnTo>
                <a:lnTo>
                  <a:pt x="75255" y="754750"/>
                </a:lnTo>
                <a:lnTo>
                  <a:pt x="53120" y="715717"/>
                </a:lnTo>
                <a:lnTo>
                  <a:pt x="34547" y="674576"/>
                </a:lnTo>
                <a:lnTo>
                  <a:pt x="19742" y="631532"/>
                </a:lnTo>
                <a:lnTo>
                  <a:pt x="8912" y="586790"/>
                </a:lnTo>
                <a:lnTo>
                  <a:pt x="2262" y="540557"/>
                </a:lnTo>
                <a:lnTo>
                  <a:pt x="0" y="493038"/>
                </a:lnTo>
                <a:lnTo>
                  <a:pt x="2262" y="445519"/>
                </a:lnTo>
                <a:lnTo>
                  <a:pt x="8912" y="399286"/>
                </a:lnTo>
                <a:lnTo>
                  <a:pt x="19742" y="354544"/>
                </a:lnTo>
                <a:lnTo>
                  <a:pt x="34547" y="311500"/>
                </a:lnTo>
                <a:lnTo>
                  <a:pt x="53120" y="270358"/>
                </a:lnTo>
                <a:lnTo>
                  <a:pt x="75255" y="231326"/>
                </a:lnTo>
                <a:lnTo>
                  <a:pt x="100744" y="194608"/>
                </a:lnTo>
                <a:lnTo>
                  <a:pt x="129382" y="160410"/>
                </a:lnTo>
                <a:lnTo>
                  <a:pt x="160961" y="128939"/>
                </a:lnTo>
                <a:lnTo>
                  <a:pt x="195276" y="100399"/>
                </a:lnTo>
                <a:lnTo>
                  <a:pt x="232121" y="74997"/>
                </a:lnTo>
                <a:lnTo>
                  <a:pt x="271287" y="52938"/>
                </a:lnTo>
                <a:lnTo>
                  <a:pt x="312570" y="34429"/>
                </a:lnTo>
                <a:lnTo>
                  <a:pt x="355762" y="19675"/>
                </a:lnTo>
                <a:lnTo>
                  <a:pt x="400658" y="8881"/>
                </a:lnTo>
                <a:lnTo>
                  <a:pt x="447050" y="2254"/>
                </a:lnTo>
                <a:lnTo>
                  <a:pt x="494732" y="0"/>
                </a:lnTo>
                <a:lnTo>
                  <a:pt x="4685267" y="0"/>
                </a:lnTo>
                <a:lnTo>
                  <a:pt x="5178865" y="497561"/>
                </a:lnTo>
                <a:lnTo>
                  <a:pt x="4685267" y="991730"/>
                </a:lnTo>
                <a:close/>
              </a:path>
            </a:pathLst>
          </a:custGeom>
          <a:solidFill>
            <a:srgbClr val="37C8EF"/>
          </a:solidFill>
          <a:ln>
            <a:noFill/>
          </a:ln>
          <a:effectLst/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253;p40">
            <a:extLst>
              <a:ext uri="{FF2B5EF4-FFF2-40B4-BE49-F238E27FC236}">
                <a16:creationId xmlns:a16="http://schemas.microsoft.com/office/drawing/2014/main" id="{E2B415DB-AE33-741C-BE46-875BCF26B56C}"/>
              </a:ext>
            </a:extLst>
          </p:cNvPr>
          <p:cNvSpPr/>
          <p:nvPr/>
        </p:nvSpPr>
        <p:spPr>
          <a:xfrm>
            <a:off x="1530679" y="-8382"/>
            <a:ext cx="2423098" cy="495935"/>
          </a:xfrm>
          <a:custGeom>
            <a:avLst/>
            <a:gdLst/>
            <a:ahLst/>
            <a:cxnLst/>
            <a:rect l="l" t="t" r="r" b="b"/>
            <a:pathLst>
              <a:path w="5179059" h="991869" extrusionOk="0">
                <a:moveTo>
                  <a:pt x="4685267" y="991730"/>
                </a:moveTo>
                <a:lnTo>
                  <a:pt x="494732" y="986076"/>
                </a:lnTo>
                <a:lnTo>
                  <a:pt x="447050" y="983821"/>
                </a:lnTo>
                <a:lnTo>
                  <a:pt x="400658" y="977194"/>
                </a:lnTo>
                <a:lnTo>
                  <a:pt x="355762" y="966401"/>
                </a:lnTo>
                <a:lnTo>
                  <a:pt x="312570" y="951646"/>
                </a:lnTo>
                <a:lnTo>
                  <a:pt x="271287" y="933137"/>
                </a:lnTo>
                <a:lnTo>
                  <a:pt x="232121" y="911079"/>
                </a:lnTo>
                <a:lnTo>
                  <a:pt x="195276" y="885677"/>
                </a:lnTo>
                <a:lnTo>
                  <a:pt x="160961" y="857137"/>
                </a:lnTo>
                <a:lnTo>
                  <a:pt x="129382" y="825666"/>
                </a:lnTo>
                <a:lnTo>
                  <a:pt x="100744" y="791468"/>
                </a:lnTo>
                <a:lnTo>
                  <a:pt x="75255" y="754750"/>
                </a:lnTo>
                <a:lnTo>
                  <a:pt x="53120" y="715717"/>
                </a:lnTo>
                <a:lnTo>
                  <a:pt x="34547" y="674576"/>
                </a:lnTo>
                <a:lnTo>
                  <a:pt x="19742" y="631532"/>
                </a:lnTo>
                <a:lnTo>
                  <a:pt x="8912" y="586790"/>
                </a:lnTo>
                <a:lnTo>
                  <a:pt x="2262" y="540557"/>
                </a:lnTo>
                <a:lnTo>
                  <a:pt x="0" y="493038"/>
                </a:lnTo>
                <a:lnTo>
                  <a:pt x="2262" y="445519"/>
                </a:lnTo>
                <a:lnTo>
                  <a:pt x="8912" y="399286"/>
                </a:lnTo>
                <a:lnTo>
                  <a:pt x="19742" y="354544"/>
                </a:lnTo>
                <a:lnTo>
                  <a:pt x="34547" y="311500"/>
                </a:lnTo>
                <a:lnTo>
                  <a:pt x="53120" y="270358"/>
                </a:lnTo>
                <a:lnTo>
                  <a:pt x="75255" y="231326"/>
                </a:lnTo>
                <a:lnTo>
                  <a:pt x="100744" y="194608"/>
                </a:lnTo>
                <a:lnTo>
                  <a:pt x="129382" y="160410"/>
                </a:lnTo>
                <a:lnTo>
                  <a:pt x="160961" y="128939"/>
                </a:lnTo>
                <a:lnTo>
                  <a:pt x="195276" y="100399"/>
                </a:lnTo>
                <a:lnTo>
                  <a:pt x="232121" y="74997"/>
                </a:lnTo>
                <a:lnTo>
                  <a:pt x="271287" y="52938"/>
                </a:lnTo>
                <a:lnTo>
                  <a:pt x="312570" y="34429"/>
                </a:lnTo>
                <a:lnTo>
                  <a:pt x="355762" y="19675"/>
                </a:lnTo>
                <a:lnTo>
                  <a:pt x="400658" y="8881"/>
                </a:lnTo>
                <a:lnTo>
                  <a:pt x="447050" y="2254"/>
                </a:lnTo>
                <a:lnTo>
                  <a:pt x="494732" y="0"/>
                </a:lnTo>
                <a:lnTo>
                  <a:pt x="4685267" y="0"/>
                </a:lnTo>
                <a:lnTo>
                  <a:pt x="5178865" y="497561"/>
                </a:lnTo>
                <a:lnTo>
                  <a:pt x="4685267" y="991730"/>
                </a:lnTo>
                <a:close/>
              </a:path>
            </a:pathLst>
          </a:custGeom>
          <a:solidFill>
            <a:srgbClr val="2B91D5"/>
          </a:solidFill>
          <a:ln>
            <a:noFill/>
          </a:ln>
          <a:effectLst/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238;p39">
            <a:extLst>
              <a:ext uri="{FF2B5EF4-FFF2-40B4-BE49-F238E27FC236}">
                <a16:creationId xmlns:a16="http://schemas.microsoft.com/office/drawing/2014/main" id="{3275BD33-8831-F773-3817-1534DB1A4719}"/>
              </a:ext>
            </a:extLst>
          </p:cNvPr>
          <p:cNvSpPr txBox="1"/>
          <p:nvPr/>
        </p:nvSpPr>
        <p:spPr>
          <a:xfrm>
            <a:off x="1932454" y="-6928"/>
            <a:ext cx="161954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2 - Etude de l’existant</a:t>
            </a:r>
            <a:endParaRPr sz="1200" b="1" i="0" u="none" strike="noStrike" cap="none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3" name="Google Shape;239;p39">
            <a:extLst>
              <a:ext uri="{FF2B5EF4-FFF2-40B4-BE49-F238E27FC236}">
                <a16:creationId xmlns:a16="http://schemas.microsoft.com/office/drawing/2014/main" id="{76825021-4FF8-3ABA-6729-640876B32F2A}"/>
              </a:ext>
            </a:extLst>
          </p:cNvPr>
          <p:cNvSpPr txBox="1"/>
          <p:nvPr/>
        </p:nvSpPr>
        <p:spPr>
          <a:xfrm>
            <a:off x="3982644" y="87658"/>
            <a:ext cx="136805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3 - Conception</a:t>
            </a:r>
            <a:endParaRPr sz="1200" b="1" i="0" u="none" strike="noStrike" cap="none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4" name="Google Shape;240;p39">
            <a:extLst>
              <a:ext uri="{FF2B5EF4-FFF2-40B4-BE49-F238E27FC236}">
                <a16:creationId xmlns:a16="http://schemas.microsoft.com/office/drawing/2014/main" id="{0F14DB75-73C0-8A42-6911-ED845FDD4693}"/>
              </a:ext>
            </a:extLst>
          </p:cNvPr>
          <p:cNvSpPr txBox="1"/>
          <p:nvPr/>
        </p:nvSpPr>
        <p:spPr>
          <a:xfrm>
            <a:off x="5769272" y="99659"/>
            <a:ext cx="136805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4 - Réalisation</a:t>
            </a:r>
            <a:endParaRPr sz="1200" b="1" i="0" u="none" strike="noStrike" cap="none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5" name="Google Shape;241;p39">
            <a:extLst>
              <a:ext uri="{FF2B5EF4-FFF2-40B4-BE49-F238E27FC236}">
                <a16:creationId xmlns:a16="http://schemas.microsoft.com/office/drawing/2014/main" id="{0A3D5134-A446-0966-FEC9-963594DBFF53}"/>
              </a:ext>
            </a:extLst>
          </p:cNvPr>
          <p:cNvSpPr txBox="1"/>
          <p:nvPr/>
        </p:nvSpPr>
        <p:spPr>
          <a:xfrm>
            <a:off x="7375048" y="11178"/>
            <a:ext cx="145314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5 - Conclusion et perspectives</a:t>
            </a:r>
            <a:endParaRPr dirty="0"/>
          </a:p>
        </p:txBody>
      </p:sp>
      <p:sp>
        <p:nvSpPr>
          <p:cNvPr id="106" name="Google Shape;254;p40">
            <a:extLst>
              <a:ext uri="{FF2B5EF4-FFF2-40B4-BE49-F238E27FC236}">
                <a16:creationId xmlns:a16="http://schemas.microsoft.com/office/drawing/2014/main" id="{51CE1D69-09D2-11D3-3065-70E3C9DFB544}"/>
              </a:ext>
            </a:extLst>
          </p:cNvPr>
          <p:cNvSpPr/>
          <p:nvPr/>
        </p:nvSpPr>
        <p:spPr>
          <a:xfrm>
            <a:off x="4736" y="-9943"/>
            <a:ext cx="2036892" cy="488315"/>
          </a:xfrm>
          <a:custGeom>
            <a:avLst/>
            <a:gdLst/>
            <a:ahLst/>
            <a:cxnLst/>
            <a:rect l="l" t="t" r="r" b="b"/>
            <a:pathLst>
              <a:path w="5179059" h="991869" extrusionOk="0">
                <a:moveTo>
                  <a:pt x="4685267" y="991730"/>
                </a:moveTo>
                <a:lnTo>
                  <a:pt x="494732" y="986076"/>
                </a:lnTo>
                <a:lnTo>
                  <a:pt x="447050" y="983821"/>
                </a:lnTo>
                <a:lnTo>
                  <a:pt x="400658" y="977194"/>
                </a:lnTo>
                <a:lnTo>
                  <a:pt x="355762" y="966401"/>
                </a:lnTo>
                <a:lnTo>
                  <a:pt x="312570" y="951646"/>
                </a:lnTo>
                <a:lnTo>
                  <a:pt x="271287" y="933137"/>
                </a:lnTo>
                <a:lnTo>
                  <a:pt x="232121" y="911079"/>
                </a:lnTo>
                <a:lnTo>
                  <a:pt x="195276" y="885677"/>
                </a:lnTo>
                <a:lnTo>
                  <a:pt x="160961" y="857137"/>
                </a:lnTo>
                <a:lnTo>
                  <a:pt x="129382" y="825666"/>
                </a:lnTo>
                <a:lnTo>
                  <a:pt x="100744" y="791468"/>
                </a:lnTo>
                <a:lnTo>
                  <a:pt x="75255" y="754750"/>
                </a:lnTo>
                <a:lnTo>
                  <a:pt x="53120" y="715717"/>
                </a:lnTo>
                <a:lnTo>
                  <a:pt x="34547" y="674576"/>
                </a:lnTo>
                <a:lnTo>
                  <a:pt x="19742" y="631532"/>
                </a:lnTo>
                <a:lnTo>
                  <a:pt x="8912" y="586790"/>
                </a:lnTo>
                <a:lnTo>
                  <a:pt x="2262" y="540557"/>
                </a:lnTo>
                <a:lnTo>
                  <a:pt x="0" y="493038"/>
                </a:lnTo>
                <a:lnTo>
                  <a:pt x="2262" y="445519"/>
                </a:lnTo>
                <a:lnTo>
                  <a:pt x="8912" y="399286"/>
                </a:lnTo>
                <a:lnTo>
                  <a:pt x="19742" y="354544"/>
                </a:lnTo>
                <a:lnTo>
                  <a:pt x="34547" y="311500"/>
                </a:lnTo>
                <a:lnTo>
                  <a:pt x="53120" y="270358"/>
                </a:lnTo>
                <a:lnTo>
                  <a:pt x="75255" y="231326"/>
                </a:lnTo>
                <a:lnTo>
                  <a:pt x="100744" y="194608"/>
                </a:lnTo>
                <a:lnTo>
                  <a:pt x="129382" y="160410"/>
                </a:lnTo>
                <a:lnTo>
                  <a:pt x="160961" y="128939"/>
                </a:lnTo>
                <a:lnTo>
                  <a:pt x="195276" y="100399"/>
                </a:lnTo>
                <a:lnTo>
                  <a:pt x="232121" y="74997"/>
                </a:lnTo>
                <a:lnTo>
                  <a:pt x="271287" y="52938"/>
                </a:lnTo>
                <a:lnTo>
                  <a:pt x="312570" y="34429"/>
                </a:lnTo>
                <a:lnTo>
                  <a:pt x="355762" y="19675"/>
                </a:lnTo>
                <a:lnTo>
                  <a:pt x="400658" y="8881"/>
                </a:lnTo>
                <a:lnTo>
                  <a:pt x="447050" y="2254"/>
                </a:lnTo>
                <a:lnTo>
                  <a:pt x="494732" y="0"/>
                </a:lnTo>
                <a:lnTo>
                  <a:pt x="4685267" y="0"/>
                </a:lnTo>
                <a:lnTo>
                  <a:pt x="5178865" y="497561"/>
                </a:lnTo>
                <a:lnTo>
                  <a:pt x="4685267" y="991730"/>
                </a:lnTo>
                <a:close/>
              </a:path>
            </a:pathLst>
          </a:custGeom>
          <a:solidFill>
            <a:srgbClr val="12538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238;p39">
            <a:extLst>
              <a:ext uri="{FF2B5EF4-FFF2-40B4-BE49-F238E27FC236}">
                <a16:creationId xmlns:a16="http://schemas.microsoft.com/office/drawing/2014/main" id="{3275BD33-8831-F773-3817-1534DB1A4719}"/>
              </a:ext>
            </a:extLst>
          </p:cNvPr>
          <p:cNvSpPr txBox="1"/>
          <p:nvPr/>
        </p:nvSpPr>
        <p:spPr>
          <a:xfrm>
            <a:off x="83978" y="-8382"/>
            <a:ext cx="161954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lvl="0" algn="ctr"/>
            <a:r>
              <a:rPr lang="fr-FR" sz="1200" b="1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1 - Contexte général du projet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8304-E90C-4A70-9A96-5560FBD5F813}" type="slidenum">
              <a:rPr lang="fr-FR" smtClean="0"/>
              <a:t>28</a:t>
            </a:fld>
            <a:endParaRPr lang="fr-FR"/>
          </a:p>
        </p:txBody>
      </p:sp>
      <p:grpSp>
        <p:nvGrpSpPr>
          <p:cNvPr id="17" name="Groupe 16"/>
          <p:cNvGrpSpPr/>
          <p:nvPr/>
        </p:nvGrpSpPr>
        <p:grpSpPr>
          <a:xfrm>
            <a:off x="101633" y="508707"/>
            <a:ext cx="2715311" cy="703104"/>
            <a:chOff x="101633" y="508707"/>
            <a:chExt cx="2715311" cy="703104"/>
          </a:xfrm>
        </p:grpSpPr>
        <p:grpSp>
          <p:nvGrpSpPr>
            <p:cNvPr id="18" name="Groupe 17"/>
            <p:cNvGrpSpPr/>
            <p:nvPr/>
          </p:nvGrpSpPr>
          <p:grpSpPr>
            <a:xfrm>
              <a:off x="101633" y="508707"/>
              <a:ext cx="2715311" cy="703104"/>
              <a:chOff x="861920" y="625454"/>
              <a:chExt cx="2400317" cy="1436774"/>
            </a:xfrm>
          </p:grpSpPr>
          <p:sp>
            <p:nvSpPr>
              <p:cNvPr id="22" name="Freeform 9"/>
              <p:cNvSpPr>
                <a:spLocks/>
              </p:cNvSpPr>
              <p:nvPr/>
            </p:nvSpPr>
            <p:spPr bwMode="gray">
              <a:xfrm>
                <a:off x="2983845" y="625454"/>
                <a:ext cx="278392" cy="1411764"/>
              </a:xfrm>
              <a:custGeom>
                <a:avLst/>
                <a:gdLst>
                  <a:gd name="T0" fmla="*/ 2147483647 w 132"/>
                  <a:gd name="T1" fmla="*/ 2147483647 h 378"/>
                  <a:gd name="T2" fmla="*/ 2147483647 w 132"/>
                  <a:gd name="T3" fmla="*/ 2147483647 h 378"/>
                  <a:gd name="T4" fmla="*/ 0 w 132"/>
                  <a:gd name="T5" fmla="*/ 0 h 378"/>
                  <a:gd name="T6" fmla="*/ 0 w 132"/>
                  <a:gd name="T7" fmla="*/ 2147483647 h 378"/>
                  <a:gd name="T8" fmla="*/ 2147483647 w 132"/>
                  <a:gd name="T9" fmla="*/ 2147483647 h 378"/>
                  <a:gd name="T10" fmla="*/ 2147483647 w 132"/>
                  <a:gd name="T11" fmla="*/ 2147483647 h 378"/>
                  <a:gd name="T12" fmla="*/ 2147483647 w 132"/>
                  <a:gd name="T13" fmla="*/ 2147483647 h 3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2"/>
                  <a:gd name="T22" fmla="*/ 0 h 378"/>
                  <a:gd name="T23" fmla="*/ 132 w 132"/>
                  <a:gd name="T24" fmla="*/ 378 h 3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2" h="378">
                    <a:moveTo>
                      <a:pt x="132" y="378"/>
                    </a:moveTo>
                    <a:cubicBezTo>
                      <a:pt x="132" y="134"/>
                      <a:pt x="132" y="134"/>
                      <a:pt x="132" y="134"/>
                    </a:cubicBezTo>
                    <a:cubicBezTo>
                      <a:pt x="131" y="61"/>
                      <a:pt x="73" y="1"/>
                      <a:pt x="0" y="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43" y="61"/>
                      <a:pt x="73" y="91"/>
                      <a:pt x="74" y="133"/>
                    </a:cubicBezTo>
                    <a:cubicBezTo>
                      <a:pt x="74" y="378"/>
                      <a:pt x="74" y="378"/>
                      <a:pt x="74" y="378"/>
                    </a:cubicBezTo>
                    <a:cubicBezTo>
                      <a:pt x="132" y="378"/>
                      <a:pt x="132" y="378"/>
                      <a:pt x="132" y="378"/>
                    </a:cubicBezTo>
                    <a:close/>
                  </a:path>
                </a:pathLst>
              </a:custGeom>
              <a:solidFill>
                <a:srgbClr val="12538A"/>
              </a:solidFill>
              <a:ln>
                <a:noFill/>
              </a:ln>
            </p:spPr>
            <p:txBody>
              <a:bodyPr/>
              <a:lstStyle/>
              <a:p>
                <a:endParaRPr lang="fr-FR" sz="1200" dirty="0">
                  <a:solidFill>
                    <a:srgbClr val="262626"/>
                  </a:solidFill>
                </a:endParaRPr>
              </a:p>
            </p:txBody>
          </p:sp>
          <p:sp>
            <p:nvSpPr>
              <p:cNvPr id="23" name="Freeform 5"/>
              <p:cNvSpPr>
                <a:spLocks/>
              </p:cNvSpPr>
              <p:nvPr/>
            </p:nvSpPr>
            <p:spPr bwMode="gray">
              <a:xfrm>
                <a:off x="861920" y="664156"/>
                <a:ext cx="287634" cy="1398072"/>
              </a:xfrm>
              <a:custGeom>
                <a:avLst/>
                <a:gdLst>
                  <a:gd name="T0" fmla="*/ 0 w 132"/>
                  <a:gd name="T1" fmla="*/ 0 h 378"/>
                  <a:gd name="T2" fmla="*/ 0 w 132"/>
                  <a:gd name="T3" fmla="*/ 2147483647 h 378"/>
                  <a:gd name="T4" fmla="*/ 2147483647 w 132"/>
                  <a:gd name="T5" fmla="*/ 2147483647 h 378"/>
                  <a:gd name="T6" fmla="*/ 2147483647 w 132"/>
                  <a:gd name="T7" fmla="*/ 2147483647 h 378"/>
                  <a:gd name="T8" fmla="*/ 2147483647 w 132"/>
                  <a:gd name="T9" fmla="*/ 2147483647 h 378"/>
                  <a:gd name="T10" fmla="*/ 2147483647 w 132"/>
                  <a:gd name="T11" fmla="*/ 0 h 378"/>
                  <a:gd name="T12" fmla="*/ 0 w 132"/>
                  <a:gd name="T13" fmla="*/ 0 h 3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2"/>
                  <a:gd name="T22" fmla="*/ 0 h 378"/>
                  <a:gd name="T23" fmla="*/ 132 w 132"/>
                  <a:gd name="T24" fmla="*/ 378 h 3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2" h="378">
                    <a:moveTo>
                      <a:pt x="0" y="0"/>
                    </a:moveTo>
                    <a:cubicBezTo>
                      <a:pt x="0" y="243"/>
                      <a:pt x="0" y="243"/>
                      <a:pt x="0" y="243"/>
                    </a:cubicBezTo>
                    <a:cubicBezTo>
                      <a:pt x="0" y="316"/>
                      <a:pt x="59" y="376"/>
                      <a:pt x="132" y="378"/>
                    </a:cubicBezTo>
                    <a:cubicBezTo>
                      <a:pt x="132" y="322"/>
                      <a:pt x="132" y="322"/>
                      <a:pt x="132" y="322"/>
                    </a:cubicBezTo>
                    <a:cubicBezTo>
                      <a:pt x="88" y="317"/>
                      <a:pt x="58" y="286"/>
                      <a:pt x="58" y="244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12538A"/>
              </a:solidFill>
              <a:ln>
                <a:noFill/>
              </a:ln>
            </p:spPr>
            <p:txBody>
              <a:bodyPr/>
              <a:lstStyle/>
              <a:p>
                <a:endParaRPr lang="fr-FR" sz="1200" dirty="0">
                  <a:solidFill>
                    <a:srgbClr val="262626"/>
                  </a:solidFill>
                </a:endParaRPr>
              </a:p>
            </p:txBody>
          </p:sp>
        </p:grpSp>
        <p:sp>
          <p:nvSpPr>
            <p:cNvPr id="21" name="ZoneTexte 20"/>
            <p:cNvSpPr txBox="1"/>
            <p:nvPr/>
          </p:nvSpPr>
          <p:spPr>
            <a:xfrm>
              <a:off x="239111" y="642627"/>
              <a:ext cx="248197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>
                  <a:solidFill>
                    <a:srgbClr val="2B91D5"/>
                  </a:solidFill>
                  <a:latin typeface="Times New Roman" pitchFamily="18" charset="0"/>
                  <a:cs typeface="Times New Roman" pitchFamily="18" charset="0"/>
                </a:rPr>
                <a:t>Démonstration</a:t>
              </a:r>
            </a:p>
            <a:p>
              <a:pPr algn="ctr"/>
              <a:endParaRPr lang="fr-FR" sz="1500" dirty="0">
                <a:solidFill>
                  <a:srgbClr val="2B91D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5" name="Image 4">
            <a:extLst>
              <a:ext uri="{FF2B5EF4-FFF2-40B4-BE49-F238E27FC236}">
                <a16:creationId xmlns:a16="http://schemas.microsoft.com/office/drawing/2014/main" id="{2B987700-338D-46A4-8720-595CF3895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623" y="1261085"/>
            <a:ext cx="7936638" cy="366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5897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232;p39">
            <a:extLst>
              <a:ext uri="{FF2B5EF4-FFF2-40B4-BE49-F238E27FC236}">
                <a16:creationId xmlns:a16="http://schemas.microsoft.com/office/drawing/2014/main" id="{A424D565-4238-DF46-EA8E-4B5D06FED785}"/>
              </a:ext>
            </a:extLst>
          </p:cNvPr>
          <p:cNvSpPr/>
          <p:nvPr/>
        </p:nvSpPr>
        <p:spPr>
          <a:xfrm>
            <a:off x="6740126" y="-763"/>
            <a:ext cx="2297316" cy="495935"/>
          </a:xfrm>
          <a:custGeom>
            <a:avLst/>
            <a:gdLst/>
            <a:ahLst/>
            <a:cxnLst/>
            <a:rect l="l" t="t" r="r" b="b"/>
            <a:pathLst>
              <a:path w="5179059" h="991869" extrusionOk="0">
                <a:moveTo>
                  <a:pt x="4685267" y="991730"/>
                </a:moveTo>
                <a:lnTo>
                  <a:pt x="494732" y="986076"/>
                </a:lnTo>
                <a:lnTo>
                  <a:pt x="447050" y="983821"/>
                </a:lnTo>
                <a:lnTo>
                  <a:pt x="400658" y="977194"/>
                </a:lnTo>
                <a:lnTo>
                  <a:pt x="355762" y="966401"/>
                </a:lnTo>
                <a:lnTo>
                  <a:pt x="312570" y="951646"/>
                </a:lnTo>
                <a:lnTo>
                  <a:pt x="271287" y="933137"/>
                </a:lnTo>
                <a:lnTo>
                  <a:pt x="232121" y="911079"/>
                </a:lnTo>
                <a:lnTo>
                  <a:pt x="195276" y="885677"/>
                </a:lnTo>
                <a:lnTo>
                  <a:pt x="160961" y="857137"/>
                </a:lnTo>
                <a:lnTo>
                  <a:pt x="129382" y="825666"/>
                </a:lnTo>
                <a:lnTo>
                  <a:pt x="100744" y="791468"/>
                </a:lnTo>
                <a:lnTo>
                  <a:pt x="75255" y="754750"/>
                </a:lnTo>
                <a:lnTo>
                  <a:pt x="53120" y="715717"/>
                </a:lnTo>
                <a:lnTo>
                  <a:pt x="34547" y="674576"/>
                </a:lnTo>
                <a:lnTo>
                  <a:pt x="19742" y="631532"/>
                </a:lnTo>
                <a:lnTo>
                  <a:pt x="8912" y="586790"/>
                </a:lnTo>
                <a:lnTo>
                  <a:pt x="2262" y="540557"/>
                </a:lnTo>
                <a:lnTo>
                  <a:pt x="0" y="493038"/>
                </a:lnTo>
                <a:lnTo>
                  <a:pt x="2262" y="445519"/>
                </a:lnTo>
                <a:lnTo>
                  <a:pt x="8912" y="399286"/>
                </a:lnTo>
                <a:lnTo>
                  <a:pt x="19742" y="354544"/>
                </a:lnTo>
                <a:lnTo>
                  <a:pt x="34547" y="311500"/>
                </a:lnTo>
                <a:lnTo>
                  <a:pt x="53120" y="270358"/>
                </a:lnTo>
                <a:lnTo>
                  <a:pt x="75255" y="231326"/>
                </a:lnTo>
                <a:lnTo>
                  <a:pt x="100744" y="194608"/>
                </a:lnTo>
                <a:lnTo>
                  <a:pt x="129382" y="160410"/>
                </a:lnTo>
                <a:lnTo>
                  <a:pt x="160961" y="128939"/>
                </a:lnTo>
                <a:lnTo>
                  <a:pt x="195276" y="100399"/>
                </a:lnTo>
                <a:lnTo>
                  <a:pt x="232121" y="74997"/>
                </a:lnTo>
                <a:lnTo>
                  <a:pt x="271287" y="52938"/>
                </a:lnTo>
                <a:lnTo>
                  <a:pt x="312570" y="34429"/>
                </a:lnTo>
                <a:lnTo>
                  <a:pt x="355762" y="19675"/>
                </a:lnTo>
                <a:lnTo>
                  <a:pt x="400658" y="8881"/>
                </a:lnTo>
                <a:lnTo>
                  <a:pt x="447050" y="2254"/>
                </a:lnTo>
                <a:lnTo>
                  <a:pt x="494732" y="0"/>
                </a:lnTo>
                <a:lnTo>
                  <a:pt x="4685267" y="0"/>
                </a:lnTo>
                <a:lnTo>
                  <a:pt x="5178865" y="497561"/>
                </a:lnTo>
                <a:lnTo>
                  <a:pt x="4685267" y="991730"/>
                </a:lnTo>
                <a:close/>
              </a:path>
            </a:pathLst>
          </a:custGeom>
          <a:solidFill>
            <a:srgbClr val="86E9E8"/>
          </a:solidFill>
          <a:ln>
            <a:noFill/>
          </a:ln>
          <a:effectLst>
            <a:glow rad="228600">
              <a:srgbClr val="3DD9D8">
                <a:alpha val="40000"/>
              </a:srgbClr>
            </a:glo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233;p39">
            <a:extLst>
              <a:ext uri="{FF2B5EF4-FFF2-40B4-BE49-F238E27FC236}">
                <a16:creationId xmlns:a16="http://schemas.microsoft.com/office/drawing/2014/main" id="{38354B51-5ACB-3426-722E-4DE093626A3E}"/>
              </a:ext>
            </a:extLst>
          </p:cNvPr>
          <p:cNvSpPr/>
          <p:nvPr/>
        </p:nvSpPr>
        <p:spPr>
          <a:xfrm>
            <a:off x="5350700" y="-612"/>
            <a:ext cx="2109434" cy="495935"/>
          </a:xfrm>
          <a:custGeom>
            <a:avLst/>
            <a:gdLst/>
            <a:ahLst/>
            <a:cxnLst/>
            <a:rect l="l" t="t" r="r" b="b"/>
            <a:pathLst>
              <a:path w="5179059" h="991869" extrusionOk="0">
                <a:moveTo>
                  <a:pt x="4685267" y="991730"/>
                </a:moveTo>
                <a:lnTo>
                  <a:pt x="494732" y="986076"/>
                </a:lnTo>
                <a:lnTo>
                  <a:pt x="447050" y="983821"/>
                </a:lnTo>
                <a:lnTo>
                  <a:pt x="400658" y="977194"/>
                </a:lnTo>
                <a:lnTo>
                  <a:pt x="355762" y="966401"/>
                </a:lnTo>
                <a:lnTo>
                  <a:pt x="312570" y="951646"/>
                </a:lnTo>
                <a:lnTo>
                  <a:pt x="271287" y="933137"/>
                </a:lnTo>
                <a:lnTo>
                  <a:pt x="232121" y="911079"/>
                </a:lnTo>
                <a:lnTo>
                  <a:pt x="195276" y="885677"/>
                </a:lnTo>
                <a:lnTo>
                  <a:pt x="160961" y="857137"/>
                </a:lnTo>
                <a:lnTo>
                  <a:pt x="129382" y="825666"/>
                </a:lnTo>
                <a:lnTo>
                  <a:pt x="100744" y="791468"/>
                </a:lnTo>
                <a:lnTo>
                  <a:pt x="75255" y="754750"/>
                </a:lnTo>
                <a:lnTo>
                  <a:pt x="53120" y="715717"/>
                </a:lnTo>
                <a:lnTo>
                  <a:pt x="34547" y="674576"/>
                </a:lnTo>
                <a:lnTo>
                  <a:pt x="19742" y="631532"/>
                </a:lnTo>
                <a:lnTo>
                  <a:pt x="8912" y="586790"/>
                </a:lnTo>
                <a:lnTo>
                  <a:pt x="2262" y="540557"/>
                </a:lnTo>
                <a:lnTo>
                  <a:pt x="0" y="493038"/>
                </a:lnTo>
                <a:lnTo>
                  <a:pt x="2262" y="445519"/>
                </a:lnTo>
                <a:lnTo>
                  <a:pt x="8912" y="399286"/>
                </a:lnTo>
                <a:lnTo>
                  <a:pt x="19742" y="354544"/>
                </a:lnTo>
                <a:lnTo>
                  <a:pt x="34547" y="311500"/>
                </a:lnTo>
                <a:lnTo>
                  <a:pt x="53120" y="270358"/>
                </a:lnTo>
                <a:lnTo>
                  <a:pt x="75255" y="231326"/>
                </a:lnTo>
                <a:lnTo>
                  <a:pt x="100744" y="194608"/>
                </a:lnTo>
                <a:lnTo>
                  <a:pt x="129382" y="160410"/>
                </a:lnTo>
                <a:lnTo>
                  <a:pt x="160961" y="128939"/>
                </a:lnTo>
                <a:lnTo>
                  <a:pt x="195276" y="100399"/>
                </a:lnTo>
                <a:lnTo>
                  <a:pt x="232121" y="74997"/>
                </a:lnTo>
                <a:lnTo>
                  <a:pt x="271287" y="52938"/>
                </a:lnTo>
                <a:lnTo>
                  <a:pt x="312570" y="34429"/>
                </a:lnTo>
                <a:lnTo>
                  <a:pt x="355762" y="19675"/>
                </a:lnTo>
                <a:lnTo>
                  <a:pt x="400658" y="8881"/>
                </a:lnTo>
                <a:lnTo>
                  <a:pt x="447050" y="2254"/>
                </a:lnTo>
                <a:lnTo>
                  <a:pt x="494732" y="0"/>
                </a:lnTo>
                <a:lnTo>
                  <a:pt x="4685267" y="0"/>
                </a:lnTo>
                <a:lnTo>
                  <a:pt x="5178865" y="497561"/>
                </a:lnTo>
                <a:lnTo>
                  <a:pt x="4685267" y="991730"/>
                </a:lnTo>
                <a:close/>
              </a:path>
            </a:pathLst>
          </a:custGeom>
          <a:solidFill>
            <a:srgbClr val="3DD9D8"/>
          </a:solidFill>
          <a:ln>
            <a:solidFill>
              <a:srgbClr val="26C4C0"/>
            </a:solidFill>
          </a:ln>
          <a:effectLst/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sz="800" b="1" i="0" u="none" strike="noStrike" cap="none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9" name="Google Shape;234;p39">
            <a:extLst>
              <a:ext uri="{FF2B5EF4-FFF2-40B4-BE49-F238E27FC236}">
                <a16:creationId xmlns:a16="http://schemas.microsoft.com/office/drawing/2014/main" id="{D7042C64-D162-0461-2E6B-86549D005EAD}"/>
              </a:ext>
            </a:extLst>
          </p:cNvPr>
          <p:cNvSpPr/>
          <p:nvPr/>
        </p:nvSpPr>
        <p:spPr>
          <a:xfrm>
            <a:off x="3423342" y="-1"/>
            <a:ext cx="2297316" cy="487553"/>
          </a:xfrm>
          <a:custGeom>
            <a:avLst/>
            <a:gdLst/>
            <a:ahLst/>
            <a:cxnLst/>
            <a:rect l="l" t="t" r="r" b="b"/>
            <a:pathLst>
              <a:path w="5179059" h="991869" extrusionOk="0">
                <a:moveTo>
                  <a:pt x="4685267" y="991730"/>
                </a:moveTo>
                <a:lnTo>
                  <a:pt x="494732" y="986076"/>
                </a:lnTo>
                <a:lnTo>
                  <a:pt x="447050" y="983821"/>
                </a:lnTo>
                <a:lnTo>
                  <a:pt x="400658" y="977194"/>
                </a:lnTo>
                <a:lnTo>
                  <a:pt x="355762" y="966401"/>
                </a:lnTo>
                <a:lnTo>
                  <a:pt x="312570" y="951646"/>
                </a:lnTo>
                <a:lnTo>
                  <a:pt x="271287" y="933137"/>
                </a:lnTo>
                <a:lnTo>
                  <a:pt x="232121" y="911079"/>
                </a:lnTo>
                <a:lnTo>
                  <a:pt x="195276" y="885677"/>
                </a:lnTo>
                <a:lnTo>
                  <a:pt x="160961" y="857137"/>
                </a:lnTo>
                <a:lnTo>
                  <a:pt x="129382" y="825666"/>
                </a:lnTo>
                <a:lnTo>
                  <a:pt x="100744" y="791468"/>
                </a:lnTo>
                <a:lnTo>
                  <a:pt x="75255" y="754750"/>
                </a:lnTo>
                <a:lnTo>
                  <a:pt x="53120" y="715717"/>
                </a:lnTo>
                <a:lnTo>
                  <a:pt x="34547" y="674576"/>
                </a:lnTo>
                <a:lnTo>
                  <a:pt x="19742" y="631532"/>
                </a:lnTo>
                <a:lnTo>
                  <a:pt x="8912" y="586790"/>
                </a:lnTo>
                <a:lnTo>
                  <a:pt x="2262" y="540557"/>
                </a:lnTo>
                <a:lnTo>
                  <a:pt x="0" y="493038"/>
                </a:lnTo>
                <a:lnTo>
                  <a:pt x="2262" y="445519"/>
                </a:lnTo>
                <a:lnTo>
                  <a:pt x="8912" y="399286"/>
                </a:lnTo>
                <a:lnTo>
                  <a:pt x="19742" y="354544"/>
                </a:lnTo>
                <a:lnTo>
                  <a:pt x="34547" y="311500"/>
                </a:lnTo>
                <a:lnTo>
                  <a:pt x="53120" y="270358"/>
                </a:lnTo>
                <a:lnTo>
                  <a:pt x="75255" y="231326"/>
                </a:lnTo>
                <a:lnTo>
                  <a:pt x="100744" y="194608"/>
                </a:lnTo>
                <a:lnTo>
                  <a:pt x="129382" y="160410"/>
                </a:lnTo>
                <a:lnTo>
                  <a:pt x="160961" y="128939"/>
                </a:lnTo>
                <a:lnTo>
                  <a:pt x="195276" y="100399"/>
                </a:lnTo>
                <a:lnTo>
                  <a:pt x="232121" y="74997"/>
                </a:lnTo>
                <a:lnTo>
                  <a:pt x="271287" y="52938"/>
                </a:lnTo>
                <a:lnTo>
                  <a:pt x="312570" y="34429"/>
                </a:lnTo>
                <a:lnTo>
                  <a:pt x="355762" y="19675"/>
                </a:lnTo>
                <a:lnTo>
                  <a:pt x="400658" y="8881"/>
                </a:lnTo>
                <a:lnTo>
                  <a:pt x="447050" y="2254"/>
                </a:lnTo>
                <a:lnTo>
                  <a:pt x="494732" y="0"/>
                </a:lnTo>
                <a:lnTo>
                  <a:pt x="4685267" y="0"/>
                </a:lnTo>
                <a:lnTo>
                  <a:pt x="5178865" y="497561"/>
                </a:lnTo>
                <a:lnTo>
                  <a:pt x="4685267" y="991730"/>
                </a:lnTo>
                <a:close/>
              </a:path>
            </a:pathLst>
          </a:custGeom>
          <a:solidFill>
            <a:srgbClr val="37C8EF"/>
          </a:solidFill>
          <a:ln>
            <a:noFill/>
          </a:ln>
          <a:effectLst/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253;p40">
            <a:extLst>
              <a:ext uri="{FF2B5EF4-FFF2-40B4-BE49-F238E27FC236}">
                <a16:creationId xmlns:a16="http://schemas.microsoft.com/office/drawing/2014/main" id="{E2B415DB-AE33-741C-BE46-875BCF26B56C}"/>
              </a:ext>
            </a:extLst>
          </p:cNvPr>
          <p:cNvSpPr/>
          <p:nvPr/>
        </p:nvSpPr>
        <p:spPr>
          <a:xfrm>
            <a:off x="1530679" y="-8382"/>
            <a:ext cx="2423098" cy="495935"/>
          </a:xfrm>
          <a:custGeom>
            <a:avLst/>
            <a:gdLst/>
            <a:ahLst/>
            <a:cxnLst/>
            <a:rect l="l" t="t" r="r" b="b"/>
            <a:pathLst>
              <a:path w="5179059" h="991869" extrusionOk="0">
                <a:moveTo>
                  <a:pt x="4685267" y="991730"/>
                </a:moveTo>
                <a:lnTo>
                  <a:pt x="494732" y="986076"/>
                </a:lnTo>
                <a:lnTo>
                  <a:pt x="447050" y="983821"/>
                </a:lnTo>
                <a:lnTo>
                  <a:pt x="400658" y="977194"/>
                </a:lnTo>
                <a:lnTo>
                  <a:pt x="355762" y="966401"/>
                </a:lnTo>
                <a:lnTo>
                  <a:pt x="312570" y="951646"/>
                </a:lnTo>
                <a:lnTo>
                  <a:pt x="271287" y="933137"/>
                </a:lnTo>
                <a:lnTo>
                  <a:pt x="232121" y="911079"/>
                </a:lnTo>
                <a:lnTo>
                  <a:pt x="195276" y="885677"/>
                </a:lnTo>
                <a:lnTo>
                  <a:pt x="160961" y="857137"/>
                </a:lnTo>
                <a:lnTo>
                  <a:pt x="129382" y="825666"/>
                </a:lnTo>
                <a:lnTo>
                  <a:pt x="100744" y="791468"/>
                </a:lnTo>
                <a:lnTo>
                  <a:pt x="75255" y="754750"/>
                </a:lnTo>
                <a:lnTo>
                  <a:pt x="53120" y="715717"/>
                </a:lnTo>
                <a:lnTo>
                  <a:pt x="34547" y="674576"/>
                </a:lnTo>
                <a:lnTo>
                  <a:pt x="19742" y="631532"/>
                </a:lnTo>
                <a:lnTo>
                  <a:pt x="8912" y="586790"/>
                </a:lnTo>
                <a:lnTo>
                  <a:pt x="2262" y="540557"/>
                </a:lnTo>
                <a:lnTo>
                  <a:pt x="0" y="493038"/>
                </a:lnTo>
                <a:lnTo>
                  <a:pt x="2262" y="445519"/>
                </a:lnTo>
                <a:lnTo>
                  <a:pt x="8912" y="399286"/>
                </a:lnTo>
                <a:lnTo>
                  <a:pt x="19742" y="354544"/>
                </a:lnTo>
                <a:lnTo>
                  <a:pt x="34547" y="311500"/>
                </a:lnTo>
                <a:lnTo>
                  <a:pt x="53120" y="270358"/>
                </a:lnTo>
                <a:lnTo>
                  <a:pt x="75255" y="231326"/>
                </a:lnTo>
                <a:lnTo>
                  <a:pt x="100744" y="194608"/>
                </a:lnTo>
                <a:lnTo>
                  <a:pt x="129382" y="160410"/>
                </a:lnTo>
                <a:lnTo>
                  <a:pt x="160961" y="128939"/>
                </a:lnTo>
                <a:lnTo>
                  <a:pt x="195276" y="100399"/>
                </a:lnTo>
                <a:lnTo>
                  <a:pt x="232121" y="74997"/>
                </a:lnTo>
                <a:lnTo>
                  <a:pt x="271287" y="52938"/>
                </a:lnTo>
                <a:lnTo>
                  <a:pt x="312570" y="34429"/>
                </a:lnTo>
                <a:lnTo>
                  <a:pt x="355762" y="19675"/>
                </a:lnTo>
                <a:lnTo>
                  <a:pt x="400658" y="8881"/>
                </a:lnTo>
                <a:lnTo>
                  <a:pt x="447050" y="2254"/>
                </a:lnTo>
                <a:lnTo>
                  <a:pt x="494732" y="0"/>
                </a:lnTo>
                <a:lnTo>
                  <a:pt x="4685267" y="0"/>
                </a:lnTo>
                <a:lnTo>
                  <a:pt x="5178865" y="497561"/>
                </a:lnTo>
                <a:lnTo>
                  <a:pt x="4685267" y="991730"/>
                </a:lnTo>
                <a:close/>
              </a:path>
            </a:pathLst>
          </a:custGeom>
          <a:solidFill>
            <a:srgbClr val="2B91D5"/>
          </a:solidFill>
          <a:ln>
            <a:noFill/>
          </a:ln>
          <a:effectLst/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238;p39">
            <a:extLst>
              <a:ext uri="{FF2B5EF4-FFF2-40B4-BE49-F238E27FC236}">
                <a16:creationId xmlns:a16="http://schemas.microsoft.com/office/drawing/2014/main" id="{3275BD33-8831-F773-3817-1534DB1A4719}"/>
              </a:ext>
            </a:extLst>
          </p:cNvPr>
          <p:cNvSpPr txBox="1"/>
          <p:nvPr/>
        </p:nvSpPr>
        <p:spPr>
          <a:xfrm>
            <a:off x="1932454" y="-6928"/>
            <a:ext cx="161954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2 - Etude de l’existant</a:t>
            </a:r>
            <a:endParaRPr sz="1200" b="1" i="0" u="none" strike="noStrike" cap="none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3" name="Google Shape;239;p39">
            <a:extLst>
              <a:ext uri="{FF2B5EF4-FFF2-40B4-BE49-F238E27FC236}">
                <a16:creationId xmlns:a16="http://schemas.microsoft.com/office/drawing/2014/main" id="{76825021-4FF8-3ABA-6729-640876B32F2A}"/>
              </a:ext>
            </a:extLst>
          </p:cNvPr>
          <p:cNvSpPr txBox="1"/>
          <p:nvPr/>
        </p:nvSpPr>
        <p:spPr>
          <a:xfrm>
            <a:off x="3982644" y="87658"/>
            <a:ext cx="136805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3 - Conception</a:t>
            </a:r>
            <a:endParaRPr sz="1200" b="1" i="0" u="none" strike="noStrike" cap="none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4" name="Google Shape;240;p39">
            <a:extLst>
              <a:ext uri="{FF2B5EF4-FFF2-40B4-BE49-F238E27FC236}">
                <a16:creationId xmlns:a16="http://schemas.microsoft.com/office/drawing/2014/main" id="{0F14DB75-73C0-8A42-6911-ED845FDD4693}"/>
              </a:ext>
            </a:extLst>
          </p:cNvPr>
          <p:cNvSpPr txBox="1"/>
          <p:nvPr/>
        </p:nvSpPr>
        <p:spPr>
          <a:xfrm>
            <a:off x="5769272" y="99659"/>
            <a:ext cx="136805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4 - Réalisation</a:t>
            </a:r>
            <a:endParaRPr sz="1200" b="1" i="0" u="none" strike="noStrike" cap="none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5" name="Google Shape;241;p39">
            <a:extLst>
              <a:ext uri="{FF2B5EF4-FFF2-40B4-BE49-F238E27FC236}">
                <a16:creationId xmlns:a16="http://schemas.microsoft.com/office/drawing/2014/main" id="{0A3D5134-A446-0966-FEC9-963594DBFF53}"/>
              </a:ext>
            </a:extLst>
          </p:cNvPr>
          <p:cNvSpPr txBox="1"/>
          <p:nvPr/>
        </p:nvSpPr>
        <p:spPr>
          <a:xfrm>
            <a:off x="7375048" y="11178"/>
            <a:ext cx="145314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5 - Conclusion et perspectives</a:t>
            </a:r>
            <a:endParaRPr dirty="0"/>
          </a:p>
        </p:txBody>
      </p:sp>
      <p:sp>
        <p:nvSpPr>
          <p:cNvPr id="106" name="Google Shape;254;p40">
            <a:extLst>
              <a:ext uri="{FF2B5EF4-FFF2-40B4-BE49-F238E27FC236}">
                <a16:creationId xmlns:a16="http://schemas.microsoft.com/office/drawing/2014/main" id="{51CE1D69-09D2-11D3-3065-70E3C9DFB544}"/>
              </a:ext>
            </a:extLst>
          </p:cNvPr>
          <p:cNvSpPr/>
          <p:nvPr/>
        </p:nvSpPr>
        <p:spPr>
          <a:xfrm>
            <a:off x="4736" y="-9943"/>
            <a:ext cx="2036892" cy="488315"/>
          </a:xfrm>
          <a:custGeom>
            <a:avLst/>
            <a:gdLst/>
            <a:ahLst/>
            <a:cxnLst/>
            <a:rect l="l" t="t" r="r" b="b"/>
            <a:pathLst>
              <a:path w="5179059" h="991869" extrusionOk="0">
                <a:moveTo>
                  <a:pt x="4685267" y="991730"/>
                </a:moveTo>
                <a:lnTo>
                  <a:pt x="494732" y="986076"/>
                </a:lnTo>
                <a:lnTo>
                  <a:pt x="447050" y="983821"/>
                </a:lnTo>
                <a:lnTo>
                  <a:pt x="400658" y="977194"/>
                </a:lnTo>
                <a:lnTo>
                  <a:pt x="355762" y="966401"/>
                </a:lnTo>
                <a:lnTo>
                  <a:pt x="312570" y="951646"/>
                </a:lnTo>
                <a:lnTo>
                  <a:pt x="271287" y="933137"/>
                </a:lnTo>
                <a:lnTo>
                  <a:pt x="232121" y="911079"/>
                </a:lnTo>
                <a:lnTo>
                  <a:pt x="195276" y="885677"/>
                </a:lnTo>
                <a:lnTo>
                  <a:pt x="160961" y="857137"/>
                </a:lnTo>
                <a:lnTo>
                  <a:pt x="129382" y="825666"/>
                </a:lnTo>
                <a:lnTo>
                  <a:pt x="100744" y="791468"/>
                </a:lnTo>
                <a:lnTo>
                  <a:pt x="75255" y="754750"/>
                </a:lnTo>
                <a:lnTo>
                  <a:pt x="53120" y="715717"/>
                </a:lnTo>
                <a:lnTo>
                  <a:pt x="34547" y="674576"/>
                </a:lnTo>
                <a:lnTo>
                  <a:pt x="19742" y="631532"/>
                </a:lnTo>
                <a:lnTo>
                  <a:pt x="8912" y="586790"/>
                </a:lnTo>
                <a:lnTo>
                  <a:pt x="2262" y="540557"/>
                </a:lnTo>
                <a:lnTo>
                  <a:pt x="0" y="493038"/>
                </a:lnTo>
                <a:lnTo>
                  <a:pt x="2262" y="445519"/>
                </a:lnTo>
                <a:lnTo>
                  <a:pt x="8912" y="399286"/>
                </a:lnTo>
                <a:lnTo>
                  <a:pt x="19742" y="354544"/>
                </a:lnTo>
                <a:lnTo>
                  <a:pt x="34547" y="311500"/>
                </a:lnTo>
                <a:lnTo>
                  <a:pt x="53120" y="270358"/>
                </a:lnTo>
                <a:lnTo>
                  <a:pt x="75255" y="231326"/>
                </a:lnTo>
                <a:lnTo>
                  <a:pt x="100744" y="194608"/>
                </a:lnTo>
                <a:lnTo>
                  <a:pt x="129382" y="160410"/>
                </a:lnTo>
                <a:lnTo>
                  <a:pt x="160961" y="128939"/>
                </a:lnTo>
                <a:lnTo>
                  <a:pt x="195276" y="100399"/>
                </a:lnTo>
                <a:lnTo>
                  <a:pt x="232121" y="74997"/>
                </a:lnTo>
                <a:lnTo>
                  <a:pt x="271287" y="52938"/>
                </a:lnTo>
                <a:lnTo>
                  <a:pt x="312570" y="34429"/>
                </a:lnTo>
                <a:lnTo>
                  <a:pt x="355762" y="19675"/>
                </a:lnTo>
                <a:lnTo>
                  <a:pt x="400658" y="8881"/>
                </a:lnTo>
                <a:lnTo>
                  <a:pt x="447050" y="2254"/>
                </a:lnTo>
                <a:lnTo>
                  <a:pt x="494732" y="0"/>
                </a:lnTo>
                <a:lnTo>
                  <a:pt x="4685267" y="0"/>
                </a:lnTo>
                <a:lnTo>
                  <a:pt x="5178865" y="497561"/>
                </a:lnTo>
                <a:lnTo>
                  <a:pt x="4685267" y="991730"/>
                </a:lnTo>
                <a:close/>
              </a:path>
            </a:pathLst>
          </a:custGeom>
          <a:solidFill>
            <a:srgbClr val="12538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238;p39">
            <a:extLst>
              <a:ext uri="{FF2B5EF4-FFF2-40B4-BE49-F238E27FC236}">
                <a16:creationId xmlns:a16="http://schemas.microsoft.com/office/drawing/2014/main" id="{3275BD33-8831-F773-3817-1534DB1A4719}"/>
              </a:ext>
            </a:extLst>
          </p:cNvPr>
          <p:cNvSpPr txBox="1"/>
          <p:nvPr/>
        </p:nvSpPr>
        <p:spPr>
          <a:xfrm>
            <a:off x="83978" y="-8382"/>
            <a:ext cx="161954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lvl="0" algn="ctr"/>
            <a:r>
              <a:rPr lang="fr-FR" sz="1200" b="1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1 - Contexte général du projet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8304-E90C-4A70-9A96-5560FBD5F813}" type="slidenum">
              <a:rPr lang="fr-FR" smtClean="0"/>
              <a:t>29</a:t>
            </a:fld>
            <a:endParaRPr lang="fr-FR"/>
          </a:p>
        </p:txBody>
      </p:sp>
      <p:grpSp>
        <p:nvGrpSpPr>
          <p:cNvPr id="17" name="Groupe 16"/>
          <p:cNvGrpSpPr/>
          <p:nvPr/>
        </p:nvGrpSpPr>
        <p:grpSpPr>
          <a:xfrm>
            <a:off x="101633" y="508707"/>
            <a:ext cx="2715311" cy="703104"/>
            <a:chOff x="101633" y="508707"/>
            <a:chExt cx="2715311" cy="703104"/>
          </a:xfrm>
        </p:grpSpPr>
        <p:grpSp>
          <p:nvGrpSpPr>
            <p:cNvPr id="18" name="Groupe 17"/>
            <p:cNvGrpSpPr/>
            <p:nvPr/>
          </p:nvGrpSpPr>
          <p:grpSpPr>
            <a:xfrm>
              <a:off x="101633" y="508707"/>
              <a:ext cx="2715311" cy="703104"/>
              <a:chOff x="861920" y="625454"/>
              <a:chExt cx="2400317" cy="1436774"/>
            </a:xfrm>
          </p:grpSpPr>
          <p:sp>
            <p:nvSpPr>
              <p:cNvPr id="22" name="Freeform 9"/>
              <p:cNvSpPr>
                <a:spLocks/>
              </p:cNvSpPr>
              <p:nvPr/>
            </p:nvSpPr>
            <p:spPr bwMode="gray">
              <a:xfrm>
                <a:off x="2983845" y="625454"/>
                <a:ext cx="278392" cy="1411764"/>
              </a:xfrm>
              <a:custGeom>
                <a:avLst/>
                <a:gdLst>
                  <a:gd name="T0" fmla="*/ 2147483647 w 132"/>
                  <a:gd name="T1" fmla="*/ 2147483647 h 378"/>
                  <a:gd name="T2" fmla="*/ 2147483647 w 132"/>
                  <a:gd name="T3" fmla="*/ 2147483647 h 378"/>
                  <a:gd name="T4" fmla="*/ 0 w 132"/>
                  <a:gd name="T5" fmla="*/ 0 h 378"/>
                  <a:gd name="T6" fmla="*/ 0 w 132"/>
                  <a:gd name="T7" fmla="*/ 2147483647 h 378"/>
                  <a:gd name="T8" fmla="*/ 2147483647 w 132"/>
                  <a:gd name="T9" fmla="*/ 2147483647 h 378"/>
                  <a:gd name="T10" fmla="*/ 2147483647 w 132"/>
                  <a:gd name="T11" fmla="*/ 2147483647 h 378"/>
                  <a:gd name="T12" fmla="*/ 2147483647 w 132"/>
                  <a:gd name="T13" fmla="*/ 2147483647 h 3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2"/>
                  <a:gd name="T22" fmla="*/ 0 h 378"/>
                  <a:gd name="T23" fmla="*/ 132 w 132"/>
                  <a:gd name="T24" fmla="*/ 378 h 3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2" h="378">
                    <a:moveTo>
                      <a:pt x="132" y="378"/>
                    </a:moveTo>
                    <a:cubicBezTo>
                      <a:pt x="132" y="134"/>
                      <a:pt x="132" y="134"/>
                      <a:pt x="132" y="134"/>
                    </a:cubicBezTo>
                    <a:cubicBezTo>
                      <a:pt x="131" y="61"/>
                      <a:pt x="73" y="1"/>
                      <a:pt x="0" y="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43" y="61"/>
                      <a:pt x="73" y="91"/>
                      <a:pt x="74" y="133"/>
                    </a:cubicBezTo>
                    <a:cubicBezTo>
                      <a:pt x="74" y="378"/>
                      <a:pt x="74" y="378"/>
                      <a:pt x="74" y="378"/>
                    </a:cubicBezTo>
                    <a:cubicBezTo>
                      <a:pt x="132" y="378"/>
                      <a:pt x="132" y="378"/>
                      <a:pt x="132" y="378"/>
                    </a:cubicBezTo>
                    <a:close/>
                  </a:path>
                </a:pathLst>
              </a:custGeom>
              <a:solidFill>
                <a:srgbClr val="12538A"/>
              </a:solidFill>
              <a:ln>
                <a:noFill/>
              </a:ln>
            </p:spPr>
            <p:txBody>
              <a:bodyPr/>
              <a:lstStyle/>
              <a:p>
                <a:endParaRPr lang="fr-FR" sz="1200" dirty="0">
                  <a:solidFill>
                    <a:srgbClr val="262626"/>
                  </a:solidFill>
                </a:endParaRPr>
              </a:p>
            </p:txBody>
          </p:sp>
          <p:sp>
            <p:nvSpPr>
              <p:cNvPr id="23" name="Freeform 5"/>
              <p:cNvSpPr>
                <a:spLocks/>
              </p:cNvSpPr>
              <p:nvPr/>
            </p:nvSpPr>
            <p:spPr bwMode="gray">
              <a:xfrm>
                <a:off x="861920" y="664156"/>
                <a:ext cx="287634" cy="1398072"/>
              </a:xfrm>
              <a:custGeom>
                <a:avLst/>
                <a:gdLst>
                  <a:gd name="T0" fmla="*/ 0 w 132"/>
                  <a:gd name="T1" fmla="*/ 0 h 378"/>
                  <a:gd name="T2" fmla="*/ 0 w 132"/>
                  <a:gd name="T3" fmla="*/ 2147483647 h 378"/>
                  <a:gd name="T4" fmla="*/ 2147483647 w 132"/>
                  <a:gd name="T5" fmla="*/ 2147483647 h 378"/>
                  <a:gd name="T6" fmla="*/ 2147483647 w 132"/>
                  <a:gd name="T7" fmla="*/ 2147483647 h 378"/>
                  <a:gd name="T8" fmla="*/ 2147483647 w 132"/>
                  <a:gd name="T9" fmla="*/ 2147483647 h 378"/>
                  <a:gd name="T10" fmla="*/ 2147483647 w 132"/>
                  <a:gd name="T11" fmla="*/ 0 h 378"/>
                  <a:gd name="T12" fmla="*/ 0 w 132"/>
                  <a:gd name="T13" fmla="*/ 0 h 3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2"/>
                  <a:gd name="T22" fmla="*/ 0 h 378"/>
                  <a:gd name="T23" fmla="*/ 132 w 132"/>
                  <a:gd name="T24" fmla="*/ 378 h 3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2" h="378">
                    <a:moveTo>
                      <a:pt x="0" y="0"/>
                    </a:moveTo>
                    <a:cubicBezTo>
                      <a:pt x="0" y="243"/>
                      <a:pt x="0" y="243"/>
                      <a:pt x="0" y="243"/>
                    </a:cubicBezTo>
                    <a:cubicBezTo>
                      <a:pt x="0" y="316"/>
                      <a:pt x="59" y="376"/>
                      <a:pt x="132" y="378"/>
                    </a:cubicBezTo>
                    <a:cubicBezTo>
                      <a:pt x="132" y="322"/>
                      <a:pt x="132" y="322"/>
                      <a:pt x="132" y="322"/>
                    </a:cubicBezTo>
                    <a:cubicBezTo>
                      <a:pt x="88" y="317"/>
                      <a:pt x="58" y="286"/>
                      <a:pt x="58" y="244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12538A"/>
              </a:solidFill>
              <a:ln>
                <a:noFill/>
              </a:ln>
            </p:spPr>
            <p:txBody>
              <a:bodyPr/>
              <a:lstStyle/>
              <a:p>
                <a:endParaRPr lang="fr-FR" sz="1200" dirty="0">
                  <a:solidFill>
                    <a:srgbClr val="262626"/>
                  </a:solidFill>
                </a:endParaRPr>
              </a:p>
            </p:txBody>
          </p:sp>
        </p:grpSp>
        <p:sp>
          <p:nvSpPr>
            <p:cNvPr id="21" name="ZoneTexte 20"/>
            <p:cNvSpPr txBox="1"/>
            <p:nvPr/>
          </p:nvSpPr>
          <p:spPr>
            <a:xfrm>
              <a:off x="239111" y="642627"/>
              <a:ext cx="248197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>
                  <a:solidFill>
                    <a:srgbClr val="2B91D5"/>
                  </a:solidFill>
                  <a:latin typeface="Times New Roman" pitchFamily="18" charset="0"/>
                  <a:cs typeface="Times New Roman" pitchFamily="18" charset="0"/>
                </a:rPr>
                <a:t>Démonstration</a:t>
              </a:r>
            </a:p>
            <a:p>
              <a:pPr algn="ctr"/>
              <a:endParaRPr lang="fr-FR" sz="1500" dirty="0">
                <a:solidFill>
                  <a:srgbClr val="2B91D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5" name="Image 4">
            <a:extLst>
              <a:ext uri="{FF2B5EF4-FFF2-40B4-BE49-F238E27FC236}">
                <a16:creationId xmlns:a16="http://schemas.microsoft.com/office/drawing/2014/main" id="{786899E0-C9EB-45A3-A6DA-A93CD1AD7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446" y="1330545"/>
            <a:ext cx="7732451" cy="372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16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8"/>
          <p:cNvSpPr/>
          <p:nvPr/>
        </p:nvSpPr>
        <p:spPr>
          <a:xfrm>
            <a:off x="240800" y="2173450"/>
            <a:ext cx="1884944" cy="796608"/>
          </a:xfrm>
          <a:custGeom>
            <a:avLst/>
            <a:gdLst/>
            <a:ahLst/>
            <a:cxnLst/>
            <a:rect l="l" t="t" r="r" b="b"/>
            <a:pathLst>
              <a:path w="2802890" h="1593215" extrusionOk="0">
                <a:moveTo>
                  <a:pt x="2408622" y="1592674"/>
                </a:moveTo>
                <a:lnTo>
                  <a:pt x="0" y="1592674"/>
                </a:lnTo>
                <a:lnTo>
                  <a:pt x="394290" y="796337"/>
                </a:lnTo>
                <a:lnTo>
                  <a:pt x="0" y="0"/>
                </a:lnTo>
                <a:lnTo>
                  <a:pt x="2408622" y="0"/>
                </a:lnTo>
                <a:lnTo>
                  <a:pt x="2802280" y="796337"/>
                </a:lnTo>
                <a:lnTo>
                  <a:pt x="2408622" y="1592674"/>
                </a:lnTo>
                <a:close/>
              </a:path>
            </a:pathLst>
          </a:custGeom>
          <a:solidFill>
            <a:srgbClr val="12538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/>
          </a:p>
        </p:txBody>
      </p:sp>
      <p:sp>
        <p:nvSpPr>
          <p:cNvPr id="217" name="Google Shape;217;p38"/>
          <p:cNvSpPr/>
          <p:nvPr/>
        </p:nvSpPr>
        <p:spPr>
          <a:xfrm>
            <a:off x="2123451" y="2173450"/>
            <a:ext cx="1674727" cy="796608"/>
          </a:xfrm>
          <a:custGeom>
            <a:avLst/>
            <a:gdLst/>
            <a:ahLst/>
            <a:cxnLst/>
            <a:rect l="l" t="t" r="r" b="b"/>
            <a:pathLst>
              <a:path w="2802890" h="1593215" extrusionOk="0">
                <a:moveTo>
                  <a:pt x="2408622" y="1592674"/>
                </a:moveTo>
                <a:lnTo>
                  <a:pt x="0" y="1592674"/>
                </a:lnTo>
                <a:lnTo>
                  <a:pt x="394290" y="796337"/>
                </a:lnTo>
                <a:lnTo>
                  <a:pt x="0" y="0"/>
                </a:lnTo>
                <a:lnTo>
                  <a:pt x="2408622" y="0"/>
                </a:lnTo>
                <a:lnTo>
                  <a:pt x="2802280" y="796337"/>
                </a:lnTo>
                <a:lnTo>
                  <a:pt x="2408622" y="1592674"/>
                </a:lnTo>
                <a:close/>
              </a:path>
            </a:pathLst>
          </a:custGeom>
          <a:solidFill>
            <a:srgbClr val="2B91D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/>
          </a:p>
        </p:txBody>
      </p:sp>
      <p:sp>
        <p:nvSpPr>
          <p:cNvPr id="218" name="Google Shape;218;p38"/>
          <p:cNvSpPr/>
          <p:nvPr/>
        </p:nvSpPr>
        <p:spPr>
          <a:xfrm>
            <a:off x="3822875" y="2173450"/>
            <a:ext cx="1618669" cy="796608"/>
          </a:xfrm>
          <a:custGeom>
            <a:avLst/>
            <a:gdLst/>
            <a:ahLst/>
            <a:cxnLst/>
            <a:rect l="l" t="t" r="r" b="b"/>
            <a:pathLst>
              <a:path w="2802890" h="1593215" extrusionOk="0">
                <a:moveTo>
                  <a:pt x="2408622" y="1592674"/>
                </a:moveTo>
                <a:lnTo>
                  <a:pt x="0" y="1592674"/>
                </a:lnTo>
                <a:lnTo>
                  <a:pt x="394290" y="796337"/>
                </a:lnTo>
                <a:lnTo>
                  <a:pt x="0" y="0"/>
                </a:lnTo>
                <a:lnTo>
                  <a:pt x="2408622" y="0"/>
                </a:lnTo>
                <a:lnTo>
                  <a:pt x="2802280" y="796337"/>
                </a:lnTo>
                <a:lnTo>
                  <a:pt x="2408622" y="1592674"/>
                </a:lnTo>
                <a:close/>
              </a:path>
            </a:pathLst>
          </a:custGeom>
          <a:solidFill>
            <a:srgbClr val="37C8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/>
          </a:p>
        </p:txBody>
      </p:sp>
      <p:sp>
        <p:nvSpPr>
          <p:cNvPr id="219" name="Google Shape;219;p38"/>
          <p:cNvSpPr/>
          <p:nvPr/>
        </p:nvSpPr>
        <p:spPr>
          <a:xfrm>
            <a:off x="5401880" y="2173450"/>
            <a:ext cx="1618669" cy="796608"/>
          </a:xfrm>
          <a:custGeom>
            <a:avLst/>
            <a:gdLst/>
            <a:ahLst/>
            <a:cxnLst/>
            <a:rect l="l" t="t" r="r" b="b"/>
            <a:pathLst>
              <a:path w="2802890" h="1593215" extrusionOk="0">
                <a:moveTo>
                  <a:pt x="2408622" y="1592674"/>
                </a:moveTo>
                <a:lnTo>
                  <a:pt x="0" y="1592674"/>
                </a:lnTo>
                <a:lnTo>
                  <a:pt x="394290" y="796337"/>
                </a:lnTo>
                <a:lnTo>
                  <a:pt x="0" y="0"/>
                </a:lnTo>
                <a:lnTo>
                  <a:pt x="2408622" y="0"/>
                </a:lnTo>
                <a:lnTo>
                  <a:pt x="2802280" y="796337"/>
                </a:lnTo>
                <a:lnTo>
                  <a:pt x="2408622" y="1592674"/>
                </a:lnTo>
                <a:close/>
              </a:path>
            </a:pathLst>
          </a:custGeom>
          <a:solidFill>
            <a:srgbClr val="3DD9D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/>
          </a:p>
        </p:txBody>
      </p:sp>
      <p:sp>
        <p:nvSpPr>
          <p:cNvPr id="220" name="Google Shape;220;p38"/>
          <p:cNvSpPr/>
          <p:nvPr/>
        </p:nvSpPr>
        <p:spPr>
          <a:xfrm>
            <a:off x="6977950" y="2173450"/>
            <a:ext cx="1884944" cy="796608"/>
          </a:xfrm>
          <a:custGeom>
            <a:avLst/>
            <a:gdLst/>
            <a:ahLst/>
            <a:cxnLst/>
            <a:rect l="l" t="t" r="r" b="b"/>
            <a:pathLst>
              <a:path w="2802890" h="1593215" extrusionOk="0">
                <a:moveTo>
                  <a:pt x="2408622" y="1592674"/>
                </a:moveTo>
                <a:lnTo>
                  <a:pt x="0" y="1592674"/>
                </a:lnTo>
                <a:lnTo>
                  <a:pt x="394290" y="796337"/>
                </a:lnTo>
                <a:lnTo>
                  <a:pt x="0" y="0"/>
                </a:lnTo>
                <a:lnTo>
                  <a:pt x="2408622" y="0"/>
                </a:lnTo>
                <a:lnTo>
                  <a:pt x="2802280" y="796337"/>
                </a:lnTo>
                <a:lnTo>
                  <a:pt x="2408622" y="1592674"/>
                </a:lnTo>
                <a:close/>
              </a:path>
            </a:pathLst>
          </a:custGeom>
          <a:solidFill>
            <a:srgbClr val="86E9E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/>
          </a:p>
        </p:txBody>
      </p:sp>
      <p:sp>
        <p:nvSpPr>
          <p:cNvPr id="221" name="Google Shape;221;p38"/>
          <p:cNvSpPr txBox="1"/>
          <p:nvPr/>
        </p:nvSpPr>
        <p:spPr>
          <a:xfrm>
            <a:off x="391618" y="2340900"/>
            <a:ext cx="166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1 - Contexte général du projet</a:t>
            </a:r>
            <a:endParaRPr sz="1200" b="1" i="0" u="none" strike="noStrike" cap="none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2" name="Google Shape;222;p38"/>
          <p:cNvSpPr txBox="1"/>
          <p:nvPr/>
        </p:nvSpPr>
        <p:spPr>
          <a:xfrm>
            <a:off x="2151114" y="2340900"/>
            <a:ext cx="1619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2 - Etude de l’existant</a:t>
            </a:r>
            <a:endParaRPr sz="1200" b="1" i="0" u="none" strike="noStrike" cap="none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3" name="Google Shape;223;p38"/>
          <p:cNvSpPr txBox="1"/>
          <p:nvPr/>
        </p:nvSpPr>
        <p:spPr>
          <a:xfrm>
            <a:off x="4020057" y="2433308"/>
            <a:ext cx="1368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3 - Conception</a:t>
            </a:r>
            <a:endParaRPr sz="1200" b="1" i="0" u="none" strike="noStrike" cap="none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4" name="Google Shape;224;p38"/>
          <p:cNvSpPr txBox="1"/>
          <p:nvPr/>
        </p:nvSpPr>
        <p:spPr>
          <a:xfrm>
            <a:off x="5609947" y="2433309"/>
            <a:ext cx="1368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4 - Réalisation</a:t>
            </a:r>
            <a:endParaRPr sz="1200" b="1" i="0" u="none" strike="noStrike" cap="none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5" name="Google Shape;225;p38"/>
          <p:cNvSpPr txBox="1"/>
          <p:nvPr/>
        </p:nvSpPr>
        <p:spPr>
          <a:xfrm>
            <a:off x="7138676" y="2340900"/>
            <a:ext cx="1618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5 - Conclusion et perspectives</a:t>
            </a:r>
            <a:endParaRPr dirty="0"/>
          </a:p>
        </p:txBody>
      </p:sp>
      <p:sp>
        <p:nvSpPr>
          <p:cNvPr id="226" name="Google Shape;226;p38"/>
          <p:cNvSpPr/>
          <p:nvPr/>
        </p:nvSpPr>
        <p:spPr>
          <a:xfrm>
            <a:off x="3294150" y="470671"/>
            <a:ext cx="2042970" cy="339900"/>
          </a:xfrm>
          <a:custGeom>
            <a:avLst/>
            <a:gdLst/>
            <a:ahLst/>
            <a:cxnLst/>
            <a:rect l="l" t="t" r="r" b="b"/>
            <a:pathLst>
              <a:path w="1504950" h="1162050" extrusionOk="0">
                <a:moveTo>
                  <a:pt x="1397028" y="1162049"/>
                </a:moveTo>
                <a:lnTo>
                  <a:pt x="107811" y="1162049"/>
                </a:lnTo>
                <a:lnTo>
                  <a:pt x="65904" y="1153582"/>
                </a:lnTo>
                <a:lnTo>
                  <a:pt x="31628" y="1130509"/>
                </a:lnTo>
                <a:lnTo>
                  <a:pt x="8491" y="1096330"/>
                </a:lnTo>
                <a:lnTo>
                  <a:pt x="0" y="1054539"/>
                </a:lnTo>
                <a:lnTo>
                  <a:pt x="0" y="107510"/>
                </a:lnTo>
                <a:lnTo>
                  <a:pt x="8491" y="65719"/>
                </a:lnTo>
                <a:lnTo>
                  <a:pt x="31628" y="31540"/>
                </a:lnTo>
                <a:lnTo>
                  <a:pt x="65904" y="8467"/>
                </a:lnTo>
                <a:lnTo>
                  <a:pt x="107811" y="0"/>
                </a:lnTo>
                <a:lnTo>
                  <a:pt x="1397028" y="0"/>
                </a:lnTo>
                <a:lnTo>
                  <a:pt x="1438935" y="8467"/>
                </a:lnTo>
                <a:lnTo>
                  <a:pt x="1473211" y="31540"/>
                </a:lnTo>
                <a:lnTo>
                  <a:pt x="1496348" y="65719"/>
                </a:lnTo>
                <a:lnTo>
                  <a:pt x="1504839" y="107510"/>
                </a:lnTo>
                <a:lnTo>
                  <a:pt x="1504839" y="1054539"/>
                </a:lnTo>
                <a:lnTo>
                  <a:pt x="1496348" y="1096330"/>
                </a:lnTo>
                <a:lnTo>
                  <a:pt x="1473211" y="1130509"/>
                </a:lnTo>
                <a:lnTo>
                  <a:pt x="1438935" y="1153582"/>
                </a:lnTo>
                <a:lnTo>
                  <a:pt x="1397028" y="1162049"/>
                </a:lnTo>
                <a:close/>
              </a:path>
            </a:pathLst>
          </a:custGeom>
          <a:solidFill>
            <a:srgbClr val="12538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/>
          </a:p>
        </p:txBody>
      </p:sp>
      <p:sp>
        <p:nvSpPr>
          <p:cNvPr id="227" name="Google Shape;227;p38"/>
          <p:cNvSpPr txBox="1"/>
          <p:nvPr/>
        </p:nvSpPr>
        <p:spPr>
          <a:xfrm>
            <a:off x="3631644" y="470671"/>
            <a:ext cx="1368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Plan</a:t>
            </a:r>
            <a:endParaRPr sz="1600" b="1" i="0" u="none" strike="noStrike" cap="none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" grpId="0" animBg="1"/>
      <p:bldP spid="217" grpId="0" animBg="1"/>
      <p:bldP spid="218" grpId="0" animBg="1"/>
      <p:bldP spid="219" grpId="0" animBg="1"/>
      <p:bldP spid="220" grpId="0" animBg="1"/>
      <p:bldP spid="22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71"/>
          <p:cNvSpPr/>
          <p:nvPr/>
        </p:nvSpPr>
        <p:spPr>
          <a:xfrm>
            <a:off x="6228733" y="1386443"/>
            <a:ext cx="528320" cy="2058309"/>
          </a:xfrm>
          <a:custGeom>
            <a:avLst/>
            <a:gdLst/>
            <a:ahLst/>
            <a:cxnLst/>
            <a:rect l="l" t="t" r="r" b="b"/>
            <a:pathLst>
              <a:path w="132" h="378" extrusionOk="0">
                <a:moveTo>
                  <a:pt x="132" y="378"/>
                </a:moveTo>
                <a:cubicBezTo>
                  <a:pt x="132" y="134"/>
                  <a:pt x="132" y="134"/>
                  <a:pt x="132" y="134"/>
                </a:cubicBezTo>
                <a:cubicBezTo>
                  <a:pt x="131" y="61"/>
                  <a:pt x="73" y="1"/>
                  <a:pt x="0" y="0"/>
                </a:cubicBezTo>
                <a:cubicBezTo>
                  <a:pt x="0" y="55"/>
                  <a:pt x="0" y="55"/>
                  <a:pt x="0" y="55"/>
                </a:cubicBezTo>
                <a:cubicBezTo>
                  <a:pt x="43" y="61"/>
                  <a:pt x="73" y="91"/>
                  <a:pt x="74" y="133"/>
                </a:cubicBezTo>
                <a:cubicBezTo>
                  <a:pt x="74" y="378"/>
                  <a:pt x="74" y="378"/>
                  <a:pt x="74" y="378"/>
                </a:cubicBezTo>
                <a:cubicBezTo>
                  <a:pt x="132" y="378"/>
                  <a:pt x="132" y="378"/>
                  <a:pt x="132" y="378"/>
                </a:cubicBezTo>
                <a:close/>
              </a:path>
            </a:pathLst>
          </a:custGeom>
          <a:solidFill>
            <a:srgbClr val="31859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dk2"/>
              </a:solidFill>
              <a:highlight>
                <a:srgbClr val="00008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4" name="Google Shape;954;p71"/>
          <p:cNvSpPr/>
          <p:nvPr/>
        </p:nvSpPr>
        <p:spPr>
          <a:xfrm>
            <a:off x="1824023" y="1321902"/>
            <a:ext cx="527050" cy="2038350"/>
          </a:xfrm>
          <a:custGeom>
            <a:avLst/>
            <a:gdLst/>
            <a:ahLst/>
            <a:cxnLst/>
            <a:rect l="l" t="t" r="r" b="b"/>
            <a:pathLst>
              <a:path w="132" h="378" extrusionOk="0">
                <a:moveTo>
                  <a:pt x="0" y="0"/>
                </a:moveTo>
                <a:cubicBezTo>
                  <a:pt x="0" y="243"/>
                  <a:pt x="0" y="243"/>
                  <a:pt x="0" y="243"/>
                </a:cubicBezTo>
                <a:cubicBezTo>
                  <a:pt x="0" y="316"/>
                  <a:pt x="59" y="376"/>
                  <a:pt x="132" y="378"/>
                </a:cubicBezTo>
                <a:cubicBezTo>
                  <a:pt x="132" y="322"/>
                  <a:pt x="132" y="322"/>
                  <a:pt x="132" y="322"/>
                </a:cubicBezTo>
                <a:cubicBezTo>
                  <a:pt x="88" y="317"/>
                  <a:pt x="58" y="286"/>
                  <a:pt x="58" y="244"/>
                </a:cubicBezTo>
                <a:cubicBezTo>
                  <a:pt x="58" y="0"/>
                  <a:pt x="58" y="0"/>
                  <a:pt x="58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31859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p71"/>
          <p:cNvSpPr txBox="1"/>
          <p:nvPr/>
        </p:nvSpPr>
        <p:spPr>
          <a:xfrm>
            <a:off x="2003523" y="1815294"/>
            <a:ext cx="45720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 dirty="0">
                <a:solidFill>
                  <a:srgbClr val="538CD5"/>
                </a:solidFill>
              </a:rPr>
              <a:t>MERCI POUR VOTRE ATTENTION</a:t>
            </a:r>
            <a:endParaRPr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021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499"/>
                                        <p:tgtEl>
                                          <p:spTgt spid="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1499"/>
                                        <p:tgtEl>
                                          <p:spTgt spid="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9">
            <a:extLst>
              <a:ext uri="{FF2B5EF4-FFF2-40B4-BE49-F238E27FC236}">
                <a16:creationId xmlns:a16="http://schemas.microsoft.com/office/drawing/2014/main" id="{555AE49E-A3A5-2332-CD39-FD03C1C93ECD}"/>
              </a:ext>
            </a:extLst>
          </p:cNvPr>
          <p:cNvSpPr>
            <a:spLocks/>
          </p:cNvSpPr>
          <p:nvPr/>
        </p:nvSpPr>
        <p:spPr bwMode="gray">
          <a:xfrm>
            <a:off x="4224208" y="1234818"/>
            <a:ext cx="528320" cy="2058309"/>
          </a:xfrm>
          <a:custGeom>
            <a:avLst/>
            <a:gdLst>
              <a:gd name="T0" fmla="*/ 2147483647 w 132"/>
              <a:gd name="T1" fmla="*/ 2147483647 h 378"/>
              <a:gd name="T2" fmla="*/ 2147483647 w 132"/>
              <a:gd name="T3" fmla="*/ 2147483647 h 378"/>
              <a:gd name="T4" fmla="*/ 0 w 132"/>
              <a:gd name="T5" fmla="*/ 0 h 378"/>
              <a:gd name="T6" fmla="*/ 0 w 132"/>
              <a:gd name="T7" fmla="*/ 2147483647 h 378"/>
              <a:gd name="T8" fmla="*/ 2147483647 w 132"/>
              <a:gd name="T9" fmla="*/ 2147483647 h 378"/>
              <a:gd name="T10" fmla="*/ 2147483647 w 132"/>
              <a:gd name="T11" fmla="*/ 2147483647 h 378"/>
              <a:gd name="T12" fmla="*/ 2147483647 w 132"/>
              <a:gd name="T13" fmla="*/ 2147483647 h 37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2"/>
              <a:gd name="T22" fmla="*/ 0 h 378"/>
              <a:gd name="T23" fmla="*/ 132 w 132"/>
              <a:gd name="T24" fmla="*/ 378 h 37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2" h="378">
                <a:moveTo>
                  <a:pt x="132" y="378"/>
                </a:moveTo>
                <a:cubicBezTo>
                  <a:pt x="132" y="134"/>
                  <a:pt x="132" y="134"/>
                  <a:pt x="132" y="134"/>
                </a:cubicBezTo>
                <a:cubicBezTo>
                  <a:pt x="131" y="61"/>
                  <a:pt x="73" y="1"/>
                  <a:pt x="0" y="0"/>
                </a:cubicBezTo>
                <a:cubicBezTo>
                  <a:pt x="0" y="55"/>
                  <a:pt x="0" y="55"/>
                  <a:pt x="0" y="55"/>
                </a:cubicBezTo>
                <a:cubicBezTo>
                  <a:pt x="43" y="61"/>
                  <a:pt x="73" y="91"/>
                  <a:pt x="74" y="133"/>
                </a:cubicBezTo>
                <a:cubicBezTo>
                  <a:pt x="74" y="378"/>
                  <a:pt x="74" y="378"/>
                  <a:pt x="74" y="378"/>
                </a:cubicBezTo>
                <a:cubicBezTo>
                  <a:pt x="132" y="378"/>
                  <a:pt x="132" y="378"/>
                  <a:pt x="132" y="378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fr-FR" dirty="0">
              <a:solidFill>
                <a:schemeClr val="bg2"/>
              </a:solidFill>
              <a:highlight>
                <a:srgbClr val="000080"/>
              </a:highlight>
            </a:endParaRP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381A9E20-A8BF-93AE-9340-F889C9DEB199}"/>
              </a:ext>
            </a:extLst>
          </p:cNvPr>
          <p:cNvSpPr>
            <a:spLocks/>
          </p:cNvSpPr>
          <p:nvPr/>
        </p:nvSpPr>
        <p:spPr bwMode="gray">
          <a:xfrm>
            <a:off x="3762473" y="1254777"/>
            <a:ext cx="527050" cy="2038350"/>
          </a:xfrm>
          <a:custGeom>
            <a:avLst/>
            <a:gdLst>
              <a:gd name="T0" fmla="*/ 0 w 132"/>
              <a:gd name="T1" fmla="*/ 0 h 378"/>
              <a:gd name="T2" fmla="*/ 0 w 132"/>
              <a:gd name="T3" fmla="*/ 2147483647 h 378"/>
              <a:gd name="T4" fmla="*/ 2147483647 w 132"/>
              <a:gd name="T5" fmla="*/ 2147483647 h 378"/>
              <a:gd name="T6" fmla="*/ 2147483647 w 132"/>
              <a:gd name="T7" fmla="*/ 2147483647 h 378"/>
              <a:gd name="T8" fmla="*/ 2147483647 w 132"/>
              <a:gd name="T9" fmla="*/ 2147483647 h 378"/>
              <a:gd name="T10" fmla="*/ 2147483647 w 132"/>
              <a:gd name="T11" fmla="*/ 0 h 378"/>
              <a:gd name="T12" fmla="*/ 0 w 132"/>
              <a:gd name="T13" fmla="*/ 0 h 37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2"/>
              <a:gd name="T22" fmla="*/ 0 h 378"/>
              <a:gd name="T23" fmla="*/ 132 w 132"/>
              <a:gd name="T24" fmla="*/ 378 h 37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2" h="378">
                <a:moveTo>
                  <a:pt x="0" y="0"/>
                </a:moveTo>
                <a:cubicBezTo>
                  <a:pt x="0" y="243"/>
                  <a:pt x="0" y="243"/>
                  <a:pt x="0" y="243"/>
                </a:cubicBezTo>
                <a:cubicBezTo>
                  <a:pt x="0" y="316"/>
                  <a:pt x="59" y="376"/>
                  <a:pt x="132" y="378"/>
                </a:cubicBezTo>
                <a:cubicBezTo>
                  <a:pt x="132" y="322"/>
                  <a:pt x="132" y="322"/>
                  <a:pt x="132" y="322"/>
                </a:cubicBezTo>
                <a:cubicBezTo>
                  <a:pt x="88" y="317"/>
                  <a:pt x="58" y="286"/>
                  <a:pt x="58" y="244"/>
                </a:cubicBezTo>
                <a:cubicBezTo>
                  <a:pt x="58" y="0"/>
                  <a:pt x="58" y="0"/>
                  <a:pt x="58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fr-FR" dirty="0">
              <a:solidFill>
                <a:srgbClr val="262626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C0F19C5-F95F-3741-3A5E-9194A83479EB}"/>
              </a:ext>
            </a:extLst>
          </p:cNvPr>
          <p:cNvSpPr txBox="1"/>
          <p:nvPr/>
        </p:nvSpPr>
        <p:spPr>
          <a:xfrm>
            <a:off x="2176469" y="1673787"/>
            <a:ext cx="385078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600" dirty="0">
                <a:solidFill>
                  <a:schemeClr val="bg2">
                    <a:lumMod val="60000"/>
                    <a:lumOff val="40000"/>
                  </a:schemeClr>
                </a:solidFill>
                <a:cs typeface="Times New Roman" pitchFamily="18" charset="0"/>
              </a:rPr>
              <a:t>Contexte Général du projet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711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45679E-6 L 0.19375 0.00093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87" y="3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69136E-6 L -0.23386 -0.00463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01" y="-2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583680" y="4783455"/>
            <a:ext cx="2103120" cy="138499"/>
          </a:xfrm>
        </p:spPr>
        <p:txBody>
          <a:bodyPr/>
          <a:lstStyle/>
          <a:p>
            <a:fld id="{2CE7FF67-BA0B-4E78-8AD4-062B3A9CE905}" type="slidenum">
              <a:rPr lang="fr-FR" smtClean="0"/>
              <a:t>5</a:t>
            </a:fld>
            <a:endParaRPr lang="fr-FR" dirty="0"/>
          </a:p>
        </p:txBody>
      </p:sp>
      <p:grpSp>
        <p:nvGrpSpPr>
          <p:cNvPr id="12" name="Groupe 11"/>
          <p:cNvGrpSpPr/>
          <p:nvPr/>
        </p:nvGrpSpPr>
        <p:grpSpPr>
          <a:xfrm>
            <a:off x="145843" y="251796"/>
            <a:ext cx="2598450" cy="1302965"/>
            <a:chOff x="835941" y="616205"/>
            <a:chExt cx="3464601" cy="1737286"/>
          </a:xfrm>
        </p:grpSpPr>
        <p:sp>
          <p:nvSpPr>
            <p:cNvPr id="9" name="Freeform 9"/>
            <p:cNvSpPr>
              <a:spLocks/>
            </p:cNvSpPr>
            <p:nvPr/>
          </p:nvSpPr>
          <p:spPr bwMode="gray">
            <a:xfrm>
              <a:off x="3925299" y="616205"/>
              <a:ext cx="375243" cy="1411763"/>
            </a:xfrm>
            <a:custGeom>
              <a:avLst/>
              <a:gdLst>
                <a:gd name="T0" fmla="*/ 2147483647 w 132"/>
                <a:gd name="T1" fmla="*/ 2147483647 h 378"/>
                <a:gd name="T2" fmla="*/ 2147483647 w 132"/>
                <a:gd name="T3" fmla="*/ 2147483647 h 378"/>
                <a:gd name="T4" fmla="*/ 0 w 132"/>
                <a:gd name="T5" fmla="*/ 0 h 378"/>
                <a:gd name="T6" fmla="*/ 0 w 132"/>
                <a:gd name="T7" fmla="*/ 2147483647 h 378"/>
                <a:gd name="T8" fmla="*/ 2147483647 w 132"/>
                <a:gd name="T9" fmla="*/ 2147483647 h 378"/>
                <a:gd name="T10" fmla="*/ 2147483647 w 132"/>
                <a:gd name="T11" fmla="*/ 2147483647 h 378"/>
                <a:gd name="T12" fmla="*/ 2147483647 w 132"/>
                <a:gd name="T13" fmla="*/ 2147483647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2"/>
                <a:gd name="T22" fmla="*/ 0 h 378"/>
                <a:gd name="T23" fmla="*/ 132 w 132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2" h="378">
                  <a:moveTo>
                    <a:pt x="132" y="378"/>
                  </a:moveTo>
                  <a:cubicBezTo>
                    <a:pt x="132" y="134"/>
                    <a:pt x="132" y="134"/>
                    <a:pt x="132" y="134"/>
                  </a:cubicBezTo>
                  <a:cubicBezTo>
                    <a:pt x="131" y="61"/>
                    <a:pt x="73" y="1"/>
                    <a:pt x="0" y="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43" y="61"/>
                    <a:pt x="73" y="91"/>
                    <a:pt x="74" y="133"/>
                  </a:cubicBezTo>
                  <a:cubicBezTo>
                    <a:pt x="74" y="378"/>
                    <a:pt x="74" y="378"/>
                    <a:pt x="74" y="378"/>
                  </a:cubicBezTo>
                  <a:cubicBezTo>
                    <a:pt x="132" y="378"/>
                    <a:pt x="132" y="378"/>
                    <a:pt x="132" y="378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fr-FR" sz="1200" dirty="0">
                <a:solidFill>
                  <a:srgbClr val="262626"/>
                </a:solidFill>
              </a:endParaRPr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835941" y="1254345"/>
              <a:ext cx="339782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Contexte Général du projet</a:t>
              </a:r>
            </a:p>
          </p:txBody>
        </p:sp>
        <p:sp>
          <p:nvSpPr>
            <p:cNvPr id="11" name="Freeform 5"/>
            <p:cNvSpPr>
              <a:spLocks/>
            </p:cNvSpPr>
            <p:nvPr/>
          </p:nvSpPr>
          <p:spPr bwMode="gray">
            <a:xfrm>
              <a:off x="835941" y="955418"/>
              <a:ext cx="374340" cy="1398073"/>
            </a:xfrm>
            <a:custGeom>
              <a:avLst/>
              <a:gdLst>
                <a:gd name="T0" fmla="*/ 0 w 132"/>
                <a:gd name="T1" fmla="*/ 0 h 378"/>
                <a:gd name="T2" fmla="*/ 0 w 132"/>
                <a:gd name="T3" fmla="*/ 2147483647 h 378"/>
                <a:gd name="T4" fmla="*/ 2147483647 w 132"/>
                <a:gd name="T5" fmla="*/ 2147483647 h 378"/>
                <a:gd name="T6" fmla="*/ 2147483647 w 132"/>
                <a:gd name="T7" fmla="*/ 2147483647 h 378"/>
                <a:gd name="T8" fmla="*/ 2147483647 w 132"/>
                <a:gd name="T9" fmla="*/ 2147483647 h 378"/>
                <a:gd name="T10" fmla="*/ 2147483647 w 132"/>
                <a:gd name="T11" fmla="*/ 0 h 378"/>
                <a:gd name="T12" fmla="*/ 0 w 132"/>
                <a:gd name="T13" fmla="*/ 0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2"/>
                <a:gd name="T22" fmla="*/ 0 h 378"/>
                <a:gd name="T23" fmla="*/ 132 w 132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2" h="378">
                  <a:moveTo>
                    <a:pt x="0" y="0"/>
                  </a:moveTo>
                  <a:cubicBezTo>
                    <a:pt x="0" y="243"/>
                    <a:pt x="0" y="243"/>
                    <a:pt x="0" y="243"/>
                  </a:cubicBezTo>
                  <a:cubicBezTo>
                    <a:pt x="0" y="316"/>
                    <a:pt x="59" y="376"/>
                    <a:pt x="132" y="378"/>
                  </a:cubicBezTo>
                  <a:cubicBezTo>
                    <a:pt x="132" y="322"/>
                    <a:pt x="132" y="322"/>
                    <a:pt x="132" y="322"/>
                  </a:cubicBezTo>
                  <a:cubicBezTo>
                    <a:pt x="88" y="317"/>
                    <a:pt x="58" y="286"/>
                    <a:pt x="58" y="244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fr-FR" sz="1200" dirty="0">
                <a:solidFill>
                  <a:srgbClr val="262626"/>
                </a:solidFill>
              </a:endParaRPr>
            </a:p>
          </p:txBody>
        </p:sp>
      </p:grpSp>
      <p:grpSp>
        <p:nvGrpSpPr>
          <p:cNvPr id="5" name="Groupe 4"/>
          <p:cNvGrpSpPr/>
          <p:nvPr/>
        </p:nvGrpSpPr>
        <p:grpSpPr>
          <a:xfrm>
            <a:off x="321274" y="2812220"/>
            <a:ext cx="2908155" cy="458470"/>
            <a:chOff x="321274" y="2812220"/>
            <a:chExt cx="2908155" cy="458470"/>
          </a:xfrm>
        </p:grpSpPr>
        <p:sp>
          <p:nvSpPr>
            <p:cNvPr id="29" name="Google Shape;527;p51">
              <a:extLst>
                <a:ext uri="{FF2B5EF4-FFF2-40B4-BE49-F238E27FC236}">
                  <a16:creationId xmlns:a16="http://schemas.microsoft.com/office/drawing/2014/main" id="{D4C4A982-7DB7-A394-D40E-8C502F120E7F}"/>
                </a:ext>
              </a:extLst>
            </p:cNvPr>
            <p:cNvSpPr/>
            <p:nvPr/>
          </p:nvSpPr>
          <p:spPr>
            <a:xfrm>
              <a:off x="321274" y="2812220"/>
              <a:ext cx="870585" cy="458470"/>
            </a:xfrm>
            <a:custGeom>
              <a:avLst/>
              <a:gdLst/>
              <a:ahLst/>
              <a:cxnLst/>
              <a:rect l="l" t="t" r="r" b="b"/>
              <a:pathLst>
                <a:path w="1741170" h="916940" extrusionOk="0">
                  <a:moveTo>
                    <a:pt x="1513378" y="916679"/>
                  </a:moveTo>
                  <a:lnTo>
                    <a:pt x="0" y="916679"/>
                  </a:lnTo>
                  <a:lnTo>
                    <a:pt x="0" y="0"/>
                  </a:lnTo>
                  <a:lnTo>
                    <a:pt x="1513378" y="0"/>
                  </a:lnTo>
                  <a:lnTo>
                    <a:pt x="1740806" y="458339"/>
                  </a:lnTo>
                  <a:lnTo>
                    <a:pt x="1513378" y="916679"/>
                  </a:lnTo>
                  <a:close/>
                </a:path>
              </a:pathLst>
            </a:custGeom>
            <a:solidFill>
              <a:srgbClr val="37C8E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925D0F9-4877-F551-96A8-BD623F9227A9}"/>
                </a:ext>
              </a:extLst>
            </p:cNvPr>
            <p:cNvSpPr/>
            <p:nvPr/>
          </p:nvSpPr>
          <p:spPr>
            <a:xfrm>
              <a:off x="1283773" y="2897345"/>
              <a:ext cx="194565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200" dirty="0">
                  <a:latin typeface="+mn-lt"/>
                  <a:cs typeface="Calibri" panose="020F0502020204030204" pitchFamily="34" charset="0"/>
                </a:rPr>
                <a:t>Problématique</a:t>
              </a:r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345658" y="3543740"/>
            <a:ext cx="2908155" cy="458470"/>
            <a:chOff x="345658" y="3543740"/>
            <a:chExt cx="2908155" cy="458470"/>
          </a:xfrm>
        </p:grpSpPr>
        <p:grpSp>
          <p:nvGrpSpPr>
            <p:cNvPr id="6" name="Groupe 5"/>
            <p:cNvGrpSpPr/>
            <p:nvPr/>
          </p:nvGrpSpPr>
          <p:grpSpPr>
            <a:xfrm>
              <a:off x="345658" y="3543740"/>
              <a:ext cx="2908155" cy="458470"/>
              <a:chOff x="345658" y="3543740"/>
              <a:chExt cx="2908155" cy="458470"/>
            </a:xfrm>
          </p:grpSpPr>
          <p:sp>
            <p:nvSpPr>
              <p:cNvPr id="16" name="Google Shape;527;p51">
                <a:extLst>
                  <a:ext uri="{FF2B5EF4-FFF2-40B4-BE49-F238E27FC236}">
                    <a16:creationId xmlns:a16="http://schemas.microsoft.com/office/drawing/2014/main" id="{D4C4A982-7DB7-A394-D40E-8C502F120E7F}"/>
                  </a:ext>
                </a:extLst>
              </p:cNvPr>
              <p:cNvSpPr/>
              <p:nvPr/>
            </p:nvSpPr>
            <p:spPr>
              <a:xfrm>
                <a:off x="345658" y="3543740"/>
                <a:ext cx="870585" cy="458470"/>
              </a:xfrm>
              <a:custGeom>
                <a:avLst/>
                <a:gdLst/>
                <a:ahLst/>
                <a:cxnLst/>
                <a:rect l="l" t="t" r="r" b="b"/>
                <a:pathLst>
                  <a:path w="1741170" h="916940" extrusionOk="0">
                    <a:moveTo>
                      <a:pt x="1513378" y="916679"/>
                    </a:moveTo>
                    <a:lnTo>
                      <a:pt x="0" y="916679"/>
                    </a:lnTo>
                    <a:lnTo>
                      <a:pt x="0" y="0"/>
                    </a:lnTo>
                    <a:lnTo>
                      <a:pt x="1513378" y="0"/>
                    </a:lnTo>
                    <a:lnTo>
                      <a:pt x="1740806" y="458339"/>
                    </a:lnTo>
                    <a:lnTo>
                      <a:pt x="1513378" y="916679"/>
                    </a:lnTo>
                    <a:close/>
                  </a:path>
                </a:pathLst>
              </a:custGeom>
              <a:solidFill>
                <a:srgbClr val="2B91D5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00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925D0F9-4877-F551-96A8-BD623F9227A9}"/>
                  </a:ext>
                </a:extLst>
              </p:cNvPr>
              <p:cNvSpPr/>
              <p:nvPr/>
            </p:nvSpPr>
            <p:spPr>
              <a:xfrm>
                <a:off x="1308157" y="3628865"/>
                <a:ext cx="194565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1200" dirty="0">
                    <a:latin typeface="+mn-lt"/>
                    <a:cs typeface="Calibri" panose="020F0502020204030204" pitchFamily="34" charset="0"/>
                  </a:rPr>
                  <a:t>Conduite du projet</a:t>
                </a:r>
              </a:p>
            </p:txBody>
          </p:sp>
        </p:grpSp>
        <p:pic>
          <p:nvPicPr>
            <p:cNvPr id="18" name="Image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797" y="3610577"/>
              <a:ext cx="364743" cy="364743"/>
            </a:xfrm>
            <a:prstGeom prst="rect">
              <a:avLst/>
            </a:prstGeom>
          </p:spPr>
        </p:pic>
      </p:grpSp>
      <p:pic>
        <p:nvPicPr>
          <p:cNvPr id="14" name="Imag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04" y="2878399"/>
            <a:ext cx="177568" cy="29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18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232;p39">
            <a:extLst>
              <a:ext uri="{FF2B5EF4-FFF2-40B4-BE49-F238E27FC236}">
                <a16:creationId xmlns:a16="http://schemas.microsoft.com/office/drawing/2014/main" id="{A424D565-4238-DF46-EA8E-4B5D06FED785}"/>
              </a:ext>
            </a:extLst>
          </p:cNvPr>
          <p:cNvSpPr/>
          <p:nvPr/>
        </p:nvSpPr>
        <p:spPr>
          <a:xfrm>
            <a:off x="6846684" y="-612"/>
            <a:ext cx="2297316" cy="495935"/>
          </a:xfrm>
          <a:custGeom>
            <a:avLst/>
            <a:gdLst/>
            <a:ahLst/>
            <a:cxnLst/>
            <a:rect l="l" t="t" r="r" b="b"/>
            <a:pathLst>
              <a:path w="5179059" h="991869" extrusionOk="0">
                <a:moveTo>
                  <a:pt x="4685267" y="991730"/>
                </a:moveTo>
                <a:lnTo>
                  <a:pt x="494732" y="986076"/>
                </a:lnTo>
                <a:lnTo>
                  <a:pt x="447050" y="983821"/>
                </a:lnTo>
                <a:lnTo>
                  <a:pt x="400658" y="977194"/>
                </a:lnTo>
                <a:lnTo>
                  <a:pt x="355762" y="966401"/>
                </a:lnTo>
                <a:lnTo>
                  <a:pt x="312570" y="951646"/>
                </a:lnTo>
                <a:lnTo>
                  <a:pt x="271287" y="933137"/>
                </a:lnTo>
                <a:lnTo>
                  <a:pt x="232121" y="911079"/>
                </a:lnTo>
                <a:lnTo>
                  <a:pt x="195276" y="885677"/>
                </a:lnTo>
                <a:lnTo>
                  <a:pt x="160961" y="857137"/>
                </a:lnTo>
                <a:lnTo>
                  <a:pt x="129382" y="825666"/>
                </a:lnTo>
                <a:lnTo>
                  <a:pt x="100744" y="791468"/>
                </a:lnTo>
                <a:lnTo>
                  <a:pt x="75255" y="754750"/>
                </a:lnTo>
                <a:lnTo>
                  <a:pt x="53120" y="715717"/>
                </a:lnTo>
                <a:lnTo>
                  <a:pt x="34547" y="674576"/>
                </a:lnTo>
                <a:lnTo>
                  <a:pt x="19742" y="631532"/>
                </a:lnTo>
                <a:lnTo>
                  <a:pt x="8912" y="586790"/>
                </a:lnTo>
                <a:lnTo>
                  <a:pt x="2262" y="540557"/>
                </a:lnTo>
                <a:lnTo>
                  <a:pt x="0" y="493038"/>
                </a:lnTo>
                <a:lnTo>
                  <a:pt x="2262" y="445519"/>
                </a:lnTo>
                <a:lnTo>
                  <a:pt x="8912" y="399286"/>
                </a:lnTo>
                <a:lnTo>
                  <a:pt x="19742" y="354544"/>
                </a:lnTo>
                <a:lnTo>
                  <a:pt x="34547" y="311500"/>
                </a:lnTo>
                <a:lnTo>
                  <a:pt x="53120" y="270358"/>
                </a:lnTo>
                <a:lnTo>
                  <a:pt x="75255" y="231326"/>
                </a:lnTo>
                <a:lnTo>
                  <a:pt x="100744" y="194608"/>
                </a:lnTo>
                <a:lnTo>
                  <a:pt x="129382" y="160410"/>
                </a:lnTo>
                <a:lnTo>
                  <a:pt x="160961" y="128939"/>
                </a:lnTo>
                <a:lnTo>
                  <a:pt x="195276" y="100399"/>
                </a:lnTo>
                <a:lnTo>
                  <a:pt x="232121" y="74997"/>
                </a:lnTo>
                <a:lnTo>
                  <a:pt x="271287" y="52938"/>
                </a:lnTo>
                <a:lnTo>
                  <a:pt x="312570" y="34429"/>
                </a:lnTo>
                <a:lnTo>
                  <a:pt x="355762" y="19675"/>
                </a:lnTo>
                <a:lnTo>
                  <a:pt x="400658" y="8881"/>
                </a:lnTo>
                <a:lnTo>
                  <a:pt x="447050" y="2254"/>
                </a:lnTo>
                <a:lnTo>
                  <a:pt x="494732" y="0"/>
                </a:lnTo>
                <a:lnTo>
                  <a:pt x="4685267" y="0"/>
                </a:lnTo>
                <a:lnTo>
                  <a:pt x="5178865" y="497561"/>
                </a:lnTo>
                <a:lnTo>
                  <a:pt x="4685267" y="991730"/>
                </a:lnTo>
                <a:close/>
              </a:path>
            </a:pathLst>
          </a:custGeom>
          <a:solidFill>
            <a:srgbClr val="86E9E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" name="Groupe 91"/>
          <p:cNvGrpSpPr/>
          <p:nvPr/>
        </p:nvGrpSpPr>
        <p:grpSpPr>
          <a:xfrm>
            <a:off x="86247" y="1855936"/>
            <a:ext cx="2212207" cy="2230573"/>
            <a:chOff x="-641803" y="2459943"/>
            <a:chExt cx="3124200" cy="3124200"/>
          </a:xfrm>
          <a:solidFill>
            <a:srgbClr val="12538A"/>
          </a:solidFill>
        </p:grpSpPr>
        <p:sp>
          <p:nvSpPr>
            <p:cNvPr id="15" name="Organigramme : Délai 14"/>
            <p:cNvSpPr/>
            <p:nvPr/>
          </p:nvSpPr>
          <p:spPr>
            <a:xfrm>
              <a:off x="-641803" y="2459943"/>
              <a:ext cx="3124200" cy="31242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pic>
          <p:nvPicPr>
            <p:cNvPr id="17" name="Imag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286" y="3074987"/>
              <a:ext cx="1723571" cy="1723571"/>
            </a:xfrm>
            <a:prstGeom prst="rect">
              <a:avLst/>
            </a:prstGeom>
            <a:grpFill/>
          </p:spPr>
        </p:pic>
      </p:grpSp>
      <p:grpSp>
        <p:nvGrpSpPr>
          <p:cNvPr id="3" name="Groupe 2"/>
          <p:cNvGrpSpPr/>
          <p:nvPr/>
        </p:nvGrpSpPr>
        <p:grpSpPr>
          <a:xfrm>
            <a:off x="1491183" y="1072141"/>
            <a:ext cx="7249257" cy="983120"/>
            <a:chOff x="1500913" y="1034757"/>
            <a:chExt cx="7249257" cy="983120"/>
          </a:xfrm>
        </p:grpSpPr>
        <p:grpSp>
          <p:nvGrpSpPr>
            <p:cNvPr id="95" name="Groupe 94"/>
            <p:cNvGrpSpPr/>
            <p:nvPr/>
          </p:nvGrpSpPr>
          <p:grpSpPr>
            <a:xfrm>
              <a:off x="1500913" y="1034757"/>
              <a:ext cx="3424601" cy="983120"/>
              <a:chOff x="1886857" y="1329116"/>
              <a:chExt cx="4566134" cy="1310827"/>
            </a:xfrm>
            <a:solidFill>
              <a:srgbClr val="2B91D5"/>
            </a:solidFill>
          </p:grpSpPr>
          <p:sp>
            <p:nvSpPr>
              <p:cNvPr id="20" name="Ellipse 19"/>
              <p:cNvSpPr/>
              <p:nvPr/>
            </p:nvSpPr>
            <p:spPr>
              <a:xfrm>
                <a:off x="1886857" y="2279943"/>
                <a:ext cx="360000" cy="360000"/>
              </a:xfrm>
              <a:prstGeom prst="ellipse">
                <a:avLst/>
              </a:prstGeom>
              <a:grpFill/>
              <a:ln>
                <a:solidFill>
                  <a:srgbClr val="2B91D5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50"/>
              </a:p>
            </p:txBody>
          </p:sp>
          <p:sp>
            <p:nvSpPr>
              <p:cNvPr id="21" name="Ellipse 20"/>
              <p:cNvSpPr/>
              <p:nvPr/>
            </p:nvSpPr>
            <p:spPr>
              <a:xfrm>
                <a:off x="1931857" y="2324943"/>
                <a:ext cx="270000" cy="270000"/>
              </a:xfrm>
              <a:prstGeom prst="ellipse">
                <a:avLst/>
              </a:prstGeom>
              <a:grpFill/>
              <a:ln>
                <a:solidFill>
                  <a:srgbClr val="2B91D5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50"/>
              </a:p>
            </p:txBody>
          </p:sp>
          <p:sp>
            <p:nvSpPr>
              <p:cNvPr id="61" name="Ellipse 60"/>
              <p:cNvSpPr/>
              <p:nvPr/>
            </p:nvSpPr>
            <p:spPr>
              <a:xfrm>
                <a:off x="5552991" y="1329116"/>
                <a:ext cx="900000" cy="900000"/>
              </a:xfrm>
              <a:prstGeom prst="ellipse">
                <a:avLst/>
              </a:prstGeom>
              <a:grpFill/>
              <a:ln>
                <a:solidFill>
                  <a:srgbClr val="2B91D5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50"/>
              </a:p>
            </p:txBody>
          </p:sp>
          <p:cxnSp>
            <p:nvCxnSpPr>
              <p:cNvPr id="74" name="Connecteur en angle 73"/>
              <p:cNvCxnSpPr>
                <a:stCxn id="20" idx="6"/>
                <a:endCxn id="61" idx="2"/>
              </p:cNvCxnSpPr>
              <p:nvPr/>
            </p:nvCxnSpPr>
            <p:spPr>
              <a:xfrm flipV="1">
                <a:off x="2246857" y="1779116"/>
                <a:ext cx="3306134" cy="680827"/>
              </a:xfrm>
              <a:prstGeom prst="bentConnector3">
                <a:avLst>
                  <a:gd name="adj1" fmla="val 29143"/>
                </a:avLst>
              </a:prstGeom>
              <a:grpFill/>
              <a:ln w="50800">
                <a:solidFill>
                  <a:srgbClr val="2B91D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5" name="Image 8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69251" y="1437153"/>
                <a:ext cx="683924" cy="683924"/>
              </a:xfrm>
              <a:prstGeom prst="rect">
                <a:avLst/>
              </a:prstGeom>
              <a:grpFill/>
              <a:ln>
                <a:solidFill>
                  <a:srgbClr val="2B91D5"/>
                </a:solidFill>
              </a:ln>
            </p:spPr>
          </p:pic>
        </p:grpSp>
        <p:sp>
          <p:nvSpPr>
            <p:cNvPr id="96" name="ZoneTexte 95"/>
            <p:cNvSpPr txBox="1"/>
            <p:nvPr/>
          </p:nvSpPr>
          <p:spPr>
            <a:xfrm>
              <a:off x="4783643" y="1207499"/>
              <a:ext cx="39665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fr-FR" b="1" dirty="0">
                  <a:solidFill>
                    <a:srgbClr val="2B91D5"/>
                  </a:solidFill>
                </a:rPr>
                <a:t>Les méthodes manuelles de gestion des budgets sont peu fiables</a:t>
              </a:r>
              <a:r>
                <a:rPr lang="fr-FR" dirty="0"/>
                <a:t>.</a:t>
              </a:r>
              <a:endParaRPr lang="fr-FR" b="1" dirty="0">
                <a:solidFill>
                  <a:srgbClr val="2B91D5"/>
                </a:solidFill>
              </a:endParaRPr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1936048" y="1850407"/>
            <a:ext cx="7225024" cy="696444"/>
            <a:chOff x="1936048" y="1850407"/>
            <a:chExt cx="7225024" cy="696444"/>
          </a:xfrm>
        </p:grpSpPr>
        <p:sp>
          <p:nvSpPr>
            <p:cNvPr id="25" name="Ellipse 24"/>
            <p:cNvSpPr/>
            <p:nvPr/>
          </p:nvSpPr>
          <p:spPr>
            <a:xfrm>
              <a:off x="1936048" y="2051717"/>
              <a:ext cx="293259" cy="270000"/>
            </a:xfrm>
            <a:prstGeom prst="ellipse">
              <a:avLst/>
            </a:prstGeom>
            <a:solidFill>
              <a:srgbClr val="37C8EF"/>
            </a:solidFill>
            <a:ln>
              <a:solidFill>
                <a:srgbClr val="37C8E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grpSp>
          <p:nvGrpSpPr>
            <p:cNvPr id="2" name="Groupe 1"/>
            <p:cNvGrpSpPr/>
            <p:nvPr/>
          </p:nvGrpSpPr>
          <p:grpSpPr>
            <a:xfrm>
              <a:off x="2223901" y="1850407"/>
              <a:ext cx="6937171" cy="696444"/>
              <a:chOff x="2229308" y="1853696"/>
              <a:chExt cx="6937171" cy="696444"/>
            </a:xfrm>
          </p:grpSpPr>
          <p:sp>
            <p:nvSpPr>
              <p:cNvPr id="65" name="Ellipse 64"/>
              <p:cNvSpPr/>
              <p:nvPr/>
            </p:nvSpPr>
            <p:spPr>
              <a:xfrm>
                <a:off x="4388073" y="1853696"/>
                <a:ext cx="733146" cy="675000"/>
              </a:xfrm>
              <a:prstGeom prst="ellipse">
                <a:avLst/>
              </a:prstGeom>
              <a:solidFill>
                <a:srgbClr val="37C8EF"/>
              </a:solidFill>
              <a:ln>
                <a:solidFill>
                  <a:srgbClr val="37C8EF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50"/>
              </a:p>
            </p:txBody>
          </p:sp>
          <p:cxnSp>
            <p:nvCxnSpPr>
              <p:cNvPr id="76" name="Connecteur droit 75"/>
              <p:cNvCxnSpPr>
                <a:stCxn id="25" idx="6"/>
                <a:endCxn id="65" idx="2"/>
              </p:cNvCxnSpPr>
              <p:nvPr/>
            </p:nvCxnSpPr>
            <p:spPr>
              <a:xfrm>
                <a:off x="2229308" y="2186717"/>
                <a:ext cx="2158765" cy="4479"/>
              </a:xfrm>
              <a:prstGeom prst="line">
                <a:avLst/>
              </a:prstGeom>
              <a:solidFill>
                <a:srgbClr val="37C8EF"/>
              </a:solidFill>
              <a:ln w="50800">
                <a:solidFill>
                  <a:srgbClr val="37C8E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30" name="Image 129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50145" y="2012020"/>
                <a:ext cx="423508" cy="34939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7" name="ZoneTexte 96"/>
              <p:cNvSpPr txBox="1"/>
              <p:nvPr/>
            </p:nvSpPr>
            <p:spPr>
              <a:xfrm>
                <a:off x="4921191" y="2026920"/>
                <a:ext cx="42452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fr-FR" b="1" dirty="0">
                    <a:solidFill>
                      <a:srgbClr val="37C8EF"/>
                    </a:solidFill>
                  </a:rPr>
                  <a:t> L'utilisation de fichiers Excel entraîne des erreurs fréquentes et des pertes de données</a:t>
                </a:r>
                <a:r>
                  <a:rPr lang="fr-FR" dirty="0"/>
                  <a:t>.</a:t>
                </a:r>
                <a:endParaRPr lang="fr-FR" b="1" dirty="0">
                  <a:solidFill>
                    <a:srgbClr val="37C8EF"/>
                  </a:solidFill>
                </a:endParaRPr>
              </a:p>
            </p:txBody>
          </p:sp>
        </p:grpSp>
      </p:grpSp>
      <p:grpSp>
        <p:nvGrpSpPr>
          <p:cNvPr id="8" name="Groupe 7"/>
          <p:cNvGrpSpPr/>
          <p:nvPr/>
        </p:nvGrpSpPr>
        <p:grpSpPr>
          <a:xfrm>
            <a:off x="2187289" y="2618823"/>
            <a:ext cx="6859359" cy="785619"/>
            <a:chOff x="2187289" y="2618823"/>
            <a:chExt cx="6859359" cy="785619"/>
          </a:xfrm>
        </p:grpSpPr>
        <p:grpSp>
          <p:nvGrpSpPr>
            <p:cNvPr id="101" name="Groupe 100"/>
            <p:cNvGrpSpPr/>
            <p:nvPr/>
          </p:nvGrpSpPr>
          <p:grpSpPr>
            <a:xfrm>
              <a:off x="2187289" y="2618823"/>
              <a:ext cx="3181267" cy="675000"/>
              <a:chOff x="2542921" y="4281058"/>
              <a:chExt cx="3910070" cy="900000"/>
            </a:xfrm>
            <a:solidFill>
              <a:srgbClr val="26C4C0"/>
            </a:solidFill>
          </p:grpSpPr>
          <p:sp>
            <p:nvSpPr>
              <p:cNvPr id="28" name="Ellipse 27"/>
              <p:cNvSpPr/>
              <p:nvPr/>
            </p:nvSpPr>
            <p:spPr>
              <a:xfrm>
                <a:off x="2542921" y="4551058"/>
                <a:ext cx="360000" cy="360000"/>
              </a:xfrm>
              <a:prstGeom prst="ellipse">
                <a:avLst/>
              </a:prstGeom>
              <a:grpFill/>
              <a:ln>
                <a:solidFill>
                  <a:srgbClr val="26C4C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50"/>
              </a:p>
            </p:txBody>
          </p:sp>
          <p:sp>
            <p:nvSpPr>
              <p:cNvPr id="29" name="Ellipse 28"/>
              <p:cNvSpPr/>
              <p:nvPr/>
            </p:nvSpPr>
            <p:spPr>
              <a:xfrm>
                <a:off x="2587921" y="4596058"/>
                <a:ext cx="270000" cy="270000"/>
              </a:xfrm>
              <a:prstGeom prst="ellipse">
                <a:avLst/>
              </a:prstGeom>
              <a:grpFill/>
              <a:ln>
                <a:solidFill>
                  <a:srgbClr val="26C4C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50"/>
              </a:p>
            </p:txBody>
          </p:sp>
          <p:sp>
            <p:nvSpPr>
              <p:cNvPr id="66" name="Ellipse 65"/>
              <p:cNvSpPr/>
              <p:nvPr/>
            </p:nvSpPr>
            <p:spPr>
              <a:xfrm>
                <a:off x="5552991" y="4281058"/>
                <a:ext cx="900000" cy="900000"/>
              </a:xfrm>
              <a:prstGeom prst="ellipse">
                <a:avLst/>
              </a:prstGeom>
              <a:grpFill/>
              <a:ln>
                <a:solidFill>
                  <a:srgbClr val="26C4C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50"/>
              </a:p>
            </p:txBody>
          </p:sp>
          <p:cxnSp>
            <p:nvCxnSpPr>
              <p:cNvPr id="79" name="Connecteur droit 78"/>
              <p:cNvCxnSpPr>
                <a:stCxn id="28" idx="6"/>
                <a:endCxn id="66" idx="2"/>
              </p:cNvCxnSpPr>
              <p:nvPr/>
            </p:nvCxnSpPr>
            <p:spPr>
              <a:xfrm>
                <a:off x="2902921" y="4731058"/>
                <a:ext cx="2650070" cy="0"/>
              </a:xfrm>
              <a:prstGeom prst="line">
                <a:avLst/>
              </a:prstGeom>
              <a:grpFill/>
              <a:ln w="50800">
                <a:solidFill>
                  <a:srgbClr val="26C4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ZoneTexte 97"/>
            <p:cNvSpPr txBox="1"/>
            <p:nvPr/>
          </p:nvSpPr>
          <p:spPr>
            <a:xfrm>
              <a:off x="5168690" y="2665778"/>
              <a:ext cx="387795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fr-FR" b="1" dirty="0">
                  <a:solidFill>
                    <a:srgbClr val="26C4C0"/>
                  </a:solidFill>
                </a:rPr>
                <a:t> L'absence d'automatisation complique l'accès aux informations essentielles et fait perdre du temps aux utilisateur</a:t>
              </a:r>
              <a:r>
                <a:rPr lang="fr-FR" dirty="0"/>
                <a:t>.</a:t>
              </a:r>
              <a:r>
                <a:rPr lang="fr-FR" b="1" dirty="0">
                  <a:solidFill>
                    <a:srgbClr val="26C4C0"/>
                  </a:solidFill>
                </a:rPr>
                <a:t> </a:t>
              </a:r>
              <a:r>
                <a:rPr lang="fr-WINDIES" b="1" dirty="0">
                  <a:solidFill>
                    <a:srgbClr val="26C4C0"/>
                  </a:solidFill>
                </a:rPr>
                <a:t> </a:t>
              </a:r>
              <a:endParaRPr lang="fr-FR" b="1" dirty="0">
                <a:solidFill>
                  <a:srgbClr val="26C4C0"/>
                </a:solidFill>
              </a:endParaRPr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990296" y="3986203"/>
            <a:ext cx="8077912" cy="935088"/>
            <a:chOff x="1317246" y="3986203"/>
            <a:chExt cx="8805974" cy="935088"/>
          </a:xfrm>
        </p:grpSpPr>
        <p:grpSp>
          <p:nvGrpSpPr>
            <p:cNvPr id="102" name="Groupe 101"/>
            <p:cNvGrpSpPr/>
            <p:nvPr/>
          </p:nvGrpSpPr>
          <p:grpSpPr>
            <a:xfrm>
              <a:off x="1317246" y="3986203"/>
              <a:ext cx="3294308" cy="935088"/>
              <a:chOff x="1933439" y="5359143"/>
              <a:chExt cx="4519552" cy="1370825"/>
            </a:xfrm>
            <a:solidFill>
              <a:srgbClr val="86E9E8"/>
            </a:solidFill>
          </p:grpSpPr>
          <p:sp>
            <p:nvSpPr>
              <p:cNvPr id="31" name="Ellipse 30"/>
              <p:cNvSpPr/>
              <p:nvPr/>
            </p:nvSpPr>
            <p:spPr>
              <a:xfrm>
                <a:off x="1933439" y="5359143"/>
                <a:ext cx="360000" cy="360000"/>
              </a:xfrm>
              <a:prstGeom prst="ellipse">
                <a:avLst/>
              </a:prstGeom>
              <a:grpFill/>
              <a:ln>
                <a:solidFill>
                  <a:srgbClr val="86E9E8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50"/>
              </a:p>
            </p:txBody>
          </p:sp>
          <p:sp>
            <p:nvSpPr>
              <p:cNvPr id="32" name="Ellipse 31"/>
              <p:cNvSpPr/>
              <p:nvPr/>
            </p:nvSpPr>
            <p:spPr>
              <a:xfrm>
                <a:off x="1978439" y="5404143"/>
                <a:ext cx="270000" cy="270000"/>
              </a:xfrm>
              <a:prstGeom prst="ellipse">
                <a:avLst/>
              </a:prstGeom>
              <a:grpFill/>
              <a:ln>
                <a:solidFill>
                  <a:srgbClr val="86E9E8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50"/>
              </a:p>
            </p:txBody>
          </p:sp>
          <p:sp>
            <p:nvSpPr>
              <p:cNvPr id="67" name="Ellipse 66"/>
              <p:cNvSpPr/>
              <p:nvPr/>
            </p:nvSpPr>
            <p:spPr>
              <a:xfrm>
                <a:off x="5552991" y="5829968"/>
                <a:ext cx="900000" cy="900000"/>
              </a:xfrm>
              <a:prstGeom prst="ellipse">
                <a:avLst/>
              </a:prstGeom>
              <a:grpFill/>
              <a:ln>
                <a:solidFill>
                  <a:srgbClr val="86E9E8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50"/>
              </a:p>
            </p:txBody>
          </p:sp>
          <p:cxnSp>
            <p:nvCxnSpPr>
              <p:cNvPr id="83" name="Connecteur en angle 82"/>
              <p:cNvCxnSpPr/>
              <p:nvPr/>
            </p:nvCxnSpPr>
            <p:spPr>
              <a:xfrm>
                <a:off x="2283157" y="5539143"/>
                <a:ext cx="3259552" cy="740825"/>
              </a:xfrm>
              <a:prstGeom prst="bentConnector3">
                <a:avLst>
                  <a:gd name="adj1" fmla="val 32334"/>
                </a:avLst>
              </a:prstGeom>
              <a:grpFill/>
              <a:ln w="50800">
                <a:solidFill>
                  <a:srgbClr val="86E9E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8" name="Image 87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97116" y="5909555"/>
                <a:ext cx="644088" cy="644088"/>
              </a:xfrm>
              <a:prstGeom prst="rect">
                <a:avLst/>
              </a:prstGeom>
              <a:grpFill/>
              <a:ln>
                <a:solidFill>
                  <a:srgbClr val="86E9E8"/>
                </a:solidFill>
              </a:ln>
            </p:spPr>
          </p:pic>
        </p:grpSp>
        <p:sp>
          <p:nvSpPr>
            <p:cNvPr id="99" name="ZoneTexte 98"/>
            <p:cNvSpPr txBox="1"/>
            <p:nvPr/>
          </p:nvSpPr>
          <p:spPr>
            <a:xfrm>
              <a:off x="4422041" y="4114040"/>
              <a:ext cx="570117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fr-FR" b="1" dirty="0">
                  <a:solidFill>
                    <a:srgbClr val="3DD9D8"/>
                  </a:solidFill>
                </a:rPr>
                <a:t>					</a:t>
              </a:r>
            </a:p>
            <a:p>
              <a:pPr lvl="0" algn="ctr"/>
              <a:r>
                <a:rPr lang="fr-FR" b="1" dirty="0">
                  <a:solidFill>
                    <a:srgbClr val="3DD9D8"/>
                  </a:solidFill>
                </a:rPr>
                <a:t> Une solution informatisée est nécessaire pour améliorer l'efficacité, la précision et l'accès aux informations.</a:t>
              </a:r>
            </a:p>
          </p:txBody>
        </p:sp>
      </p:grpSp>
      <p:sp>
        <p:nvSpPr>
          <p:cNvPr id="69" name="Google Shape;233;p39">
            <a:extLst>
              <a:ext uri="{FF2B5EF4-FFF2-40B4-BE49-F238E27FC236}">
                <a16:creationId xmlns:a16="http://schemas.microsoft.com/office/drawing/2014/main" id="{38354B51-5ACB-3426-722E-4DE093626A3E}"/>
              </a:ext>
            </a:extLst>
          </p:cNvPr>
          <p:cNvSpPr/>
          <p:nvPr/>
        </p:nvSpPr>
        <p:spPr>
          <a:xfrm>
            <a:off x="5350700" y="-612"/>
            <a:ext cx="2109434" cy="495935"/>
          </a:xfrm>
          <a:custGeom>
            <a:avLst/>
            <a:gdLst/>
            <a:ahLst/>
            <a:cxnLst/>
            <a:rect l="l" t="t" r="r" b="b"/>
            <a:pathLst>
              <a:path w="5179059" h="991869" extrusionOk="0">
                <a:moveTo>
                  <a:pt x="4685267" y="991730"/>
                </a:moveTo>
                <a:lnTo>
                  <a:pt x="494732" y="986076"/>
                </a:lnTo>
                <a:lnTo>
                  <a:pt x="447050" y="983821"/>
                </a:lnTo>
                <a:lnTo>
                  <a:pt x="400658" y="977194"/>
                </a:lnTo>
                <a:lnTo>
                  <a:pt x="355762" y="966401"/>
                </a:lnTo>
                <a:lnTo>
                  <a:pt x="312570" y="951646"/>
                </a:lnTo>
                <a:lnTo>
                  <a:pt x="271287" y="933137"/>
                </a:lnTo>
                <a:lnTo>
                  <a:pt x="232121" y="911079"/>
                </a:lnTo>
                <a:lnTo>
                  <a:pt x="195276" y="885677"/>
                </a:lnTo>
                <a:lnTo>
                  <a:pt x="160961" y="857137"/>
                </a:lnTo>
                <a:lnTo>
                  <a:pt x="129382" y="825666"/>
                </a:lnTo>
                <a:lnTo>
                  <a:pt x="100744" y="791468"/>
                </a:lnTo>
                <a:lnTo>
                  <a:pt x="75255" y="754750"/>
                </a:lnTo>
                <a:lnTo>
                  <a:pt x="53120" y="715717"/>
                </a:lnTo>
                <a:lnTo>
                  <a:pt x="34547" y="674576"/>
                </a:lnTo>
                <a:lnTo>
                  <a:pt x="19742" y="631532"/>
                </a:lnTo>
                <a:lnTo>
                  <a:pt x="8912" y="586790"/>
                </a:lnTo>
                <a:lnTo>
                  <a:pt x="2262" y="540557"/>
                </a:lnTo>
                <a:lnTo>
                  <a:pt x="0" y="493038"/>
                </a:lnTo>
                <a:lnTo>
                  <a:pt x="2262" y="445519"/>
                </a:lnTo>
                <a:lnTo>
                  <a:pt x="8912" y="399286"/>
                </a:lnTo>
                <a:lnTo>
                  <a:pt x="19742" y="354544"/>
                </a:lnTo>
                <a:lnTo>
                  <a:pt x="34547" y="311500"/>
                </a:lnTo>
                <a:lnTo>
                  <a:pt x="53120" y="270358"/>
                </a:lnTo>
                <a:lnTo>
                  <a:pt x="75255" y="231326"/>
                </a:lnTo>
                <a:lnTo>
                  <a:pt x="100744" y="194608"/>
                </a:lnTo>
                <a:lnTo>
                  <a:pt x="129382" y="160410"/>
                </a:lnTo>
                <a:lnTo>
                  <a:pt x="160961" y="128939"/>
                </a:lnTo>
                <a:lnTo>
                  <a:pt x="195276" y="100399"/>
                </a:lnTo>
                <a:lnTo>
                  <a:pt x="232121" y="74997"/>
                </a:lnTo>
                <a:lnTo>
                  <a:pt x="271287" y="52938"/>
                </a:lnTo>
                <a:lnTo>
                  <a:pt x="312570" y="34429"/>
                </a:lnTo>
                <a:lnTo>
                  <a:pt x="355762" y="19675"/>
                </a:lnTo>
                <a:lnTo>
                  <a:pt x="400658" y="8881"/>
                </a:lnTo>
                <a:lnTo>
                  <a:pt x="447050" y="2254"/>
                </a:lnTo>
                <a:lnTo>
                  <a:pt x="494732" y="0"/>
                </a:lnTo>
                <a:lnTo>
                  <a:pt x="4685267" y="0"/>
                </a:lnTo>
                <a:lnTo>
                  <a:pt x="5178865" y="497561"/>
                </a:lnTo>
                <a:lnTo>
                  <a:pt x="4685267" y="991730"/>
                </a:lnTo>
                <a:close/>
              </a:path>
            </a:pathLst>
          </a:custGeom>
          <a:solidFill>
            <a:srgbClr val="3DD9D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sz="800" b="1" i="0" u="none" strike="noStrike" cap="none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" name="Google Shape;234;p39">
            <a:extLst>
              <a:ext uri="{FF2B5EF4-FFF2-40B4-BE49-F238E27FC236}">
                <a16:creationId xmlns:a16="http://schemas.microsoft.com/office/drawing/2014/main" id="{D7042C64-D162-0461-2E6B-86549D005EAD}"/>
              </a:ext>
            </a:extLst>
          </p:cNvPr>
          <p:cNvSpPr/>
          <p:nvPr/>
        </p:nvSpPr>
        <p:spPr>
          <a:xfrm>
            <a:off x="3423342" y="-1"/>
            <a:ext cx="2297316" cy="487553"/>
          </a:xfrm>
          <a:custGeom>
            <a:avLst/>
            <a:gdLst/>
            <a:ahLst/>
            <a:cxnLst/>
            <a:rect l="l" t="t" r="r" b="b"/>
            <a:pathLst>
              <a:path w="5179059" h="991869" extrusionOk="0">
                <a:moveTo>
                  <a:pt x="4685267" y="991730"/>
                </a:moveTo>
                <a:lnTo>
                  <a:pt x="494732" y="986076"/>
                </a:lnTo>
                <a:lnTo>
                  <a:pt x="447050" y="983821"/>
                </a:lnTo>
                <a:lnTo>
                  <a:pt x="400658" y="977194"/>
                </a:lnTo>
                <a:lnTo>
                  <a:pt x="355762" y="966401"/>
                </a:lnTo>
                <a:lnTo>
                  <a:pt x="312570" y="951646"/>
                </a:lnTo>
                <a:lnTo>
                  <a:pt x="271287" y="933137"/>
                </a:lnTo>
                <a:lnTo>
                  <a:pt x="232121" y="911079"/>
                </a:lnTo>
                <a:lnTo>
                  <a:pt x="195276" y="885677"/>
                </a:lnTo>
                <a:lnTo>
                  <a:pt x="160961" y="857137"/>
                </a:lnTo>
                <a:lnTo>
                  <a:pt x="129382" y="825666"/>
                </a:lnTo>
                <a:lnTo>
                  <a:pt x="100744" y="791468"/>
                </a:lnTo>
                <a:lnTo>
                  <a:pt x="75255" y="754750"/>
                </a:lnTo>
                <a:lnTo>
                  <a:pt x="53120" y="715717"/>
                </a:lnTo>
                <a:lnTo>
                  <a:pt x="34547" y="674576"/>
                </a:lnTo>
                <a:lnTo>
                  <a:pt x="19742" y="631532"/>
                </a:lnTo>
                <a:lnTo>
                  <a:pt x="8912" y="586790"/>
                </a:lnTo>
                <a:lnTo>
                  <a:pt x="2262" y="540557"/>
                </a:lnTo>
                <a:lnTo>
                  <a:pt x="0" y="493038"/>
                </a:lnTo>
                <a:lnTo>
                  <a:pt x="2262" y="445519"/>
                </a:lnTo>
                <a:lnTo>
                  <a:pt x="8912" y="399286"/>
                </a:lnTo>
                <a:lnTo>
                  <a:pt x="19742" y="354544"/>
                </a:lnTo>
                <a:lnTo>
                  <a:pt x="34547" y="311500"/>
                </a:lnTo>
                <a:lnTo>
                  <a:pt x="53120" y="270358"/>
                </a:lnTo>
                <a:lnTo>
                  <a:pt x="75255" y="231326"/>
                </a:lnTo>
                <a:lnTo>
                  <a:pt x="100744" y="194608"/>
                </a:lnTo>
                <a:lnTo>
                  <a:pt x="129382" y="160410"/>
                </a:lnTo>
                <a:lnTo>
                  <a:pt x="160961" y="128939"/>
                </a:lnTo>
                <a:lnTo>
                  <a:pt x="195276" y="100399"/>
                </a:lnTo>
                <a:lnTo>
                  <a:pt x="232121" y="74997"/>
                </a:lnTo>
                <a:lnTo>
                  <a:pt x="271287" y="52938"/>
                </a:lnTo>
                <a:lnTo>
                  <a:pt x="312570" y="34429"/>
                </a:lnTo>
                <a:lnTo>
                  <a:pt x="355762" y="19675"/>
                </a:lnTo>
                <a:lnTo>
                  <a:pt x="400658" y="8881"/>
                </a:lnTo>
                <a:lnTo>
                  <a:pt x="447050" y="2254"/>
                </a:lnTo>
                <a:lnTo>
                  <a:pt x="494732" y="0"/>
                </a:lnTo>
                <a:lnTo>
                  <a:pt x="4685267" y="0"/>
                </a:lnTo>
                <a:lnTo>
                  <a:pt x="5178865" y="497561"/>
                </a:lnTo>
                <a:lnTo>
                  <a:pt x="4685267" y="991730"/>
                </a:lnTo>
                <a:close/>
              </a:path>
            </a:pathLst>
          </a:custGeom>
          <a:solidFill>
            <a:srgbClr val="37C8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253;p40">
            <a:extLst>
              <a:ext uri="{FF2B5EF4-FFF2-40B4-BE49-F238E27FC236}">
                <a16:creationId xmlns:a16="http://schemas.microsoft.com/office/drawing/2014/main" id="{E2B415DB-AE33-741C-BE46-875BCF26B56C}"/>
              </a:ext>
            </a:extLst>
          </p:cNvPr>
          <p:cNvSpPr/>
          <p:nvPr/>
        </p:nvSpPr>
        <p:spPr>
          <a:xfrm>
            <a:off x="1530679" y="-8382"/>
            <a:ext cx="2423098" cy="495935"/>
          </a:xfrm>
          <a:custGeom>
            <a:avLst/>
            <a:gdLst/>
            <a:ahLst/>
            <a:cxnLst/>
            <a:rect l="l" t="t" r="r" b="b"/>
            <a:pathLst>
              <a:path w="5179059" h="991869" extrusionOk="0">
                <a:moveTo>
                  <a:pt x="4685267" y="991730"/>
                </a:moveTo>
                <a:lnTo>
                  <a:pt x="494732" y="986076"/>
                </a:lnTo>
                <a:lnTo>
                  <a:pt x="447050" y="983821"/>
                </a:lnTo>
                <a:lnTo>
                  <a:pt x="400658" y="977194"/>
                </a:lnTo>
                <a:lnTo>
                  <a:pt x="355762" y="966401"/>
                </a:lnTo>
                <a:lnTo>
                  <a:pt x="312570" y="951646"/>
                </a:lnTo>
                <a:lnTo>
                  <a:pt x="271287" y="933137"/>
                </a:lnTo>
                <a:lnTo>
                  <a:pt x="232121" y="911079"/>
                </a:lnTo>
                <a:lnTo>
                  <a:pt x="195276" y="885677"/>
                </a:lnTo>
                <a:lnTo>
                  <a:pt x="160961" y="857137"/>
                </a:lnTo>
                <a:lnTo>
                  <a:pt x="129382" y="825666"/>
                </a:lnTo>
                <a:lnTo>
                  <a:pt x="100744" y="791468"/>
                </a:lnTo>
                <a:lnTo>
                  <a:pt x="75255" y="754750"/>
                </a:lnTo>
                <a:lnTo>
                  <a:pt x="53120" y="715717"/>
                </a:lnTo>
                <a:lnTo>
                  <a:pt x="34547" y="674576"/>
                </a:lnTo>
                <a:lnTo>
                  <a:pt x="19742" y="631532"/>
                </a:lnTo>
                <a:lnTo>
                  <a:pt x="8912" y="586790"/>
                </a:lnTo>
                <a:lnTo>
                  <a:pt x="2262" y="540557"/>
                </a:lnTo>
                <a:lnTo>
                  <a:pt x="0" y="493038"/>
                </a:lnTo>
                <a:lnTo>
                  <a:pt x="2262" y="445519"/>
                </a:lnTo>
                <a:lnTo>
                  <a:pt x="8912" y="399286"/>
                </a:lnTo>
                <a:lnTo>
                  <a:pt x="19742" y="354544"/>
                </a:lnTo>
                <a:lnTo>
                  <a:pt x="34547" y="311500"/>
                </a:lnTo>
                <a:lnTo>
                  <a:pt x="53120" y="270358"/>
                </a:lnTo>
                <a:lnTo>
                  <a:pt x="75255" y="231326"/>
                </a:lnTo>
                <a:lnTo>
                  <a:pt x="100744" y="194608"/>
                </a:lnTo>
                <a:lnTo>
                  <a:pt x="129382" y="160410"/>
                </a:lnTo>
                <a:lnTo>
                  <a:pt x="160961" y="128939"/>
                </a:lnTo>
                <a:lnTo>
                  <a:pt x="195276" y="100399"/>
                </a:lnTo>
                <a:lnTo>
                  <a:pt x="232121" y="74997"/>
                </a:lnTo>
                <a:lnTo>
                  <a:pt x="271287" y="52938"/>
                </a:lnTo>
                <a:lnTo>
                  <a:pt x="312570" y="34429"/>
                </a:lnTo>
                <a:lnTo>
                  <a:pt x="355762" y="19675"/>
                </a:lnTo>
                <a:lnTo>
                  <a:pt x="400658" y="8881"/>
                </a:lnTo>
                <a:lnTo>
                  <a:pt x="447050" y="2254"/>
                </a:lnTo>
                <a:lnTo>
                  <a:pt x="494732" y="0"/>
                </a:lnTo>
                <a:lnTo>
                  <a:pt x="4685267" y="0"/>
                </a:lnTo>
                <a:lnTo>
                  <a:pt x="5178865" y="497561"/>
                </a:lnTo>
                <a:lnTo>
                  <a:pt x="4685267" y="991730"/>
                </a:lnTo>
                <a:close/>
              </a:path>
            </a:pathLst>
          </a:custGeom>
          <a:solidFill>
            <a:srgbClr val="2B91D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238;p39">
            <a:extLst>
              <a:ext uri="{FF2B5EF4-FFF2-40B4-BE49-F238E27FC236}">
                <a16:creationId xmlns:a16="http://schemas.microsoft.com/office/drawing/2014/main" id="{3275BD33-8831-F773-3817-1534DB1A4719}"/>
              </a:ext>
            </a:extLst>
          </p:cNvPr>
          <p:cNvSpPr txBox="1"/>
          <p:nvPr/>
        </p:nvSpPr>
        <p:spPr>
          <a:xfrm>
            <a:off x="1932454" y="-6928"/>
            <a:ext cx="161954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2 - Etude de l’existant</a:t>
            </a:r>
            <a:endParaRPr sz="1200" b="1" i="0" u="none" strike="noStrike" cap="none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" name="Google Shape;239;p39">
            <a:extLst>
              <a:ext uri="{FF2B5EF4-FFF2-40B4-BE49-F238E27FC236}">
                <a16:creationId xmlns:a16="http://schemas.microsoft.com/office/drawing/2014/main" id="{76825021-4FF8-3ABA-6729-640876B32F2A}"/>
              </a:ext>
            </a:extLst>
          </p:cNvPr>
          <p:cNvSpPr txBox="1"/>
          <p:nvPr/>
        </p:nvSpPr>
        <p:spPr>
          <a:xfrm>
            <a:off x="3982644" y="87658"/>
            <a:ext cx="136805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3 - Conception</a:t>
            </a:r>
            <a:endParaRPr sz="1200" b="1" i="0" u="none" strike="noStrike" cap="none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5" name="Google Shape;240;p39">
            <a:extLst>
              <a:ext uri="{FF2B5EF4-FFF2-40B4-BE49-F238E27FC236}">
                <a16:creationId xmlns:a16="http://schemas.microsoft.com/office/drawing/2014/main" id="{0F14DB75-73C0-8A42-6911-ED845FDD4693}"/>
              </a:ext>
            </a:extLst>
          </p:cNvPr>
          <p:cNvSpPr txBox="1"/>
          <p:nvPr/>
        </p:nvSpPr>
        <p:spPr>
          <a:xfrm>
            <a:off x="5769272" y="99659"/>
            <a:ext cx="136805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4 - Réalisation</a:t>
            </a:r>
            <a:endParaRPr sz="1200" b="1" i="0" u="none" strike="noStrike" cap="none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8" name="Google Shape;254;p40">
            <a:extLst>
              <a:ext uri="{FF2B5EF4-FFF2-40B4-BE49-F238E27FC236}">
                <a16:creationId xmlns:a16="http://schemas.microsoft.com/office/drawing/2014/main" id="{51CE1D69-09D2-11D3-3065-70E3C9DFB544}"/>
              </a:ext>
            </a:extLst>
          </p:cNvPr>
          <p:cNvSpPr/>
          <p:nvPr/>
        </p:nvSpPr>
        <p:spPr>
          <a:xfrm>
            <a:off x="4736" y="-9943"/>
            <a:ext cx="2036892" cy="488315"/>
          </a:xfrm>
          <a:custGeom>
            <a:avLst/>
            <a:gdLst/>
            <a:ahLst/>
            <a:cxnLst/>
            <a:rect l="l" t="t" r="r" b="b"/>
            <a:pathLst>
              <a:path w="5179059" h="991869" extrusionOk="0">
                <a:moveTo>
                  <a:pt x="4685267" y="991730"/>
                </a:moveTo>
                <a:lnTo>
                  <a:pt x="494732" y="986076"/>
                </a:lnTo>
                <a:lnTo>
                  <a:pt x="447050" y="983821"/>
                </a:lnTo>
                <a:lnTo>
                  <a:pt x="400658" y="977194"/>
                </a:lnTo>
                <a:lnTo>
                  <a:pt x="355762" y="966401"/>
                </a:lnTo>
                <a:lnTo>
                  <a:pt x="312570" y="951646"/>
                </a:lnTo>
                <a:lnTo>
                  <a:pt x="271287" y="933137"/>
                </a:lnTo>
                <a:lnTo>
                  <a:pt x="232121" y="911079"/>
                </a:lnTo>
                <a:lnTo>
                  <a:pt x="195276" y="885677"/>
                </a:lnTo>
                <a:lnTo>
                  <a:pt x="160961" y="857137"/>
                </a:lnTo>
                <a:lnTo>
                  <a:pt x="129382" y="825666"/>
                </a:lnTo>
                <a:lnTo>
                  <a:pt x="100744" y="791468"/>
                </a:lnTo>
                <a:lnTo>
                  <a:pt x="75255" y="754750"/>
                </a:lnTo>
                <a:lnTo>
                  <a:pt x="53120" y="715717"/>
                </a:lnTo>
                <a:lnTo>
                  <a:pt x="34547" y="674576"/>
                </a:lnTo>
                <a:lnTo>
                  <a:pt x="19742" y="631532"/>
                </a:lnTo>
                <a:lnTo>
                  <a:pt x="8912" y="586790"/>
                </a:lnTo>
                <a:lnTo>
                  <a:pt x="2262" y="540557"/>
                </a:lnTo>
                <a:lnTo>
                  <a:pt x="0" y="493038"/>
                </a:lnTo>
                <a:lnTo>
                  <a:pt x="2262" y="445519"/>
                </a:lnTo>
                <a:lnTo>
                  <a:pt x="8912" y="399286"/>
                </a:lnTo>
                <a:lnTo>
                  <a:pt x="19742" y="354544"/>
                </a:lnTo>
                <a:lnTo>
                  <a:pt x="34547" y="311500"/>
                </a:lnTo>
                <a:lnTo>
                  <a:pt x="53120" y="270358"/>
                </a:lnTo>
                <a:lnTo>
                  <a:pt x="75255" y="231326"/>
                </a:lnTo>
                <a:lnTo>
                  <a:pt x="100744" y="194608"/>
                </a:lnTo>
                <a:lnTo>
                  <a:pt x="129382" y="160410"/>
                </a:lnTo>
                <a:lnTo>
                  <a:pt x="160961" y="128939"/>
                </a:lnTo>
                <a:lnTo>
                  <a:pt x="195276" y="100399"/>
                </a:lnTo>
                <a:lnTo>
                  <a:pt x="232121" y="74997"/>
                </a:lnTo>
                <a:lnTo>
                  <a:pt x="271287" y="52938"/>
                </a:lnTo>
                <a:lnTo>
                  <a:pt x="312570" y="34429"/>
                </a:lnTo>
                <a:lnTo>
                  <a:pt x="355762" y="19675"/>
                </a:lnTo>
                <a:lnTo>
                  <a:pt x="400658" y="8881"/>
                </a:lnTo>
                <a:lnTo>
                  <a:pt x="447050" y="2254"/>
                </a:lnTo>
                <a:lnTo>
                  <a:pt x="494732" y="0"/>
                </a:lnTo>
                <a:lnTo>
                  <a:pt x="4685267" y="0"/>
                </a:lnTo>
                <a:lnTo>
                  <a:pt x="5178865" y="497561"/>
                </a:lnTo>
                <a:lnTo>
                  <a:pt x="4685267" y="991730"/>
                </a:lnTo>
                <a:close/>
              </a:path>
            </a:pathLst>
          </a:custGeom>
          <a:solidFill>
            <a:srgbClr val="12538A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238;p39">
            <a:extLst>
              <a:ext uri="{FF2B5EF4-FFF2-40B4-BE49-F238E27FC236}">
                <a16:creationId xmlns:a16="http://schemas.microsoft.com/office/drawing/2014/main" id="{3275BD33-8831-F773-3817-1534DB1A4719}"/>
              </a:ext>
            </a:extLst>
          </p:cNvPr>
          <p:cNvSpPr txBox="1"/>
          <p:nvPr/>
        </p:nvSpPr>
        <p:spPr>
          <a:xfrm>
            <a:off x="83978" y="-8382"/>
            <a:ext cx="161954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lvl="0" algn="ctr"/>
            <a:r>
              <a:rPr lang="fr-FR" sz="1200" b="1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1 - Contexte général du projet</a:t>
            </a:r>
          </a:p>
        </p:txBody>
      </p:sp>
      <p:sp>
        <p:nvSpPr>
          <p:cNvPr id="82" name="Google Shape;241;p39">
            <a:extLst>
              <a:ext uri="{FF2B5EF4-FFF2-40B4-BE49-F238E27FC236}">
                <a16:creationId xmlns:a16="http://schemas.microsoft.com/office/drawing/2014/main" id="{0A3D5134-A446-0966-FEC9-963594DBFF53}"/>
              </a:ext>
            </a:extLst>
          </p:cNvPr>
          <p:cNvSpPr txBox="1"/>
          <p:nvPr/>
        </p:nvSpPr>
        <p:spPr>
          <a:xfrm>
            <a:off x="7375048" y="11178"/>
            <a:ext cx="145314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5 - Conclusion et perspectives</a:t>
            </a:r>
            <a:endParaRPr dirty="0"/>
          </a:p>
        </p:txBody>
      </p:sp>
      <p:grpSp>
        <p:nvGrpSpPr>
          <p:cNvPr id="4" name="Groupe 3"/>
          <p:cNvGrpSpPr/>
          <p:nvPr/>
        </p:nvGrpSpPr>
        <p:grpSpPr>
          <a:xfrm>
            <a:off x="1983519" y="3351802"/>
            <a:ext cx="6880379" cy="943394"/>
            <a:chOff x="1983519" y="3351802"/>
            <a:chExt cx="6880379" cy="943394"/>
          </a:xfrm>
        </p:grpSpPr>
        <p:grpSp>
          <p:nvGrpSpPr>
            <p:cNvPr id="118" name="Groupe 117"/>
            <p:cNvGrpSpPr/>
            <p:nvPr/>
          </p:nvGrpSpPr>
          <p:grpSpPr>
            <a:xfrm>
              <a:off x="1983519" y="3351802"/>
              <a:ext cx="3185171" cy="675000"/>
              <a:chOff x="2542920" y="2881474"/>
              <a:chExt cx="3910069" cy="900001"/>
            </a:xfrm>
            <a:solidFill>
              <a:srgbClr val="37C8EF"/>
            </a:solidFill>
          </p:grpSpPr>
          <p:sp>
            <p:nvSpPr>
              <p:cNvPr id="119" name="Ellipse 118"/>
              <p:cNvSpPr/>
              <p:nvPr/>
            </p:nvSpPr>
            <p:spPr>
              <a:xfrm>
                <a:off x="2542920" y="3145504"/>
                <a:ext cx="360000" cy="360000"/>
              </a:xfrm>
              <a:prstGeom prst="ellipse">
                <a:avLst/>
              </a:prstGeom>
              <a:grpFill/>
              <a:ln>
                <a:solidFill>
                  <a:srgbClr val="37C8EF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50"/>
              </a:p>
            </p:txBody>
          </p:sp>
          <p:sp>
            <p:nvSpPr>
              <p:cNvPr id="120" name="Ellipse 119"/>
              <p:cNvSpPr/>
              <p:nvPr/>
            </p:nvSpPr>
            <p:spPr>
              <a:xfrm>
                <a:off x="2587920" y="3190504"/>
                <a:ext cx="270000" cy="270000"/>
              </a:xfrm>
              <a:prstGeom prst="ellipse">
                <a:avLst/>
              </a:prstGeom>
              <a:grpFill/>
              <a:ln>
                <a:solidFill>
                  <a:srgbClr val="37C8EF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50"/>
              </a:p>
            </p:txBody>
          </p:sp>
          <p:sp>
            <p:nvSpPr>
              <p:cNvPr id="121" name="Ellipse 120"/>
              <p:cNvSpPr/>
              <p:nvPr/>
            </p:nvSpPr>
            <p:spPr>
              <a:xfrm>
                <a:off x="5552990" y="2881474"/>
                <a:ext cx="899999" cy="900001"/>
              </a:xfrm>
              <a:prstGeom prst="ellipse">
                <a:avLst/>
              </a:prstGeom>
              <a:grpFill/>
              <a:ln>
                <a:solidFill>
                  <a:srgbClr val="37C8EF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50"/>
              </a:p>
            </p:txBody>
          </p:sp>
          <p:cxnSp>
            <p:nvCxnSpPr>
              <p:cNvPr id="122" name="Connecteur droit 121"/>
              <p:cNvCxnSpPr>
                <a:stCxn id="119" idx="6"/>
                <a:endCxn id="121" idx="2"/>
              </p:cNvCxnSpPr>
              <p:nvPr/>
            </p:nvCxnSpPr>
            <p:spPr>
              <a:xfrm>
                <a:off x="2902921" y="3325502"/>
                <a:ext cx="2650069" cy="5972"/>
              </a:xfrm>
              <a:prstGeom prst="line">
                <a:avLst/>
              </a:prstGeom>
              <a:grpFill/>
              <a:ln w="50800">
                <a:solidFill>
                  <a:srgbClr val="37C8E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3" name="Image 12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63964" y="3101755"/>
                <a:ext cx="488806" cy="488807"/>
              </a:xfrm>
              <a:prstGeom prst="rect">
                <a:avLst/>
              </a:prstGeom>
              <a:grpFill/>
              <a:ln>
                <a:solidFill>
                  <a:srgbClr val="37C8EF"/>
                </a:solidFill>
              </a:ln>
            </p:spPr>
          </p:pic>
        </p:grpSp>
        <p:sp>
          <p:nvSpPr>
            <p:cNvPr id="124" name="ZoneTexte 123"/>
            <p:cNvSpPr txBox="1"/>
            <p:nvPr/>
          </p:nvSpPr>
          <p:spPr>
            <a:xfrm>
              <a:off x="5114280" y="3556532"/>
              <a:ext cx="374961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rgbClr val="37C8EF"/>
                  </a:solidFill>
                </a:rPr>
                <a:t>Cette situation mène à des processus de gestion inefficaces et augmente le risque d'erreurs.</a:t>
              </a:r>
            </a:p>
          </p:txBody>
        </p:sp>
      </p:grpSp>
      <p:pic>
        <p:nvPicPr>
          <p:cNvPr id="87" name="Image 8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690" y="2726098"/>
            <a:ext cx="471724" cy="471724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8304-E90C-4A70-9A96-5560FBD5F813}" type="slidenum">
              <a:rPr lang="fr-FR" smtClean="0"/>
              <a:t>6</a:t>
            </a:fld>
            <a:endParaRPr lang="fr-FR"/>
          </a:p>
        </p:txBody>
      </p:sp>
      <p:sp>
        <p:nvSpPr>
          <p:cNvPr id="106" name="Google Shape;1283;p85">
            <a:extLst>
              <a:ext uri="{FF2B5EF4-FFF2-40B4-BE49-F238E27FC236}">
                <a16:creationId xmlns:a16="http://schemas.microsoft.com/office/drawing/2014/main" id="{BBE02A47-FC59-E751-8821-6695468B6F18}"/>
              </a:ext>
            </a:extLst>
          </p:cNvPr>
          <p:cNvSpPr/>
          <p:nvPr/>
        </p:nvSpPr>
        <p:spPr>
          <a:xfrm>
            <a:off x="2964644" y="663948"/>
            <a:ext cx="1876278" cy="389532"/>
          </a:xfrm>
          <a:custGeom>
            <a:avLst/>
            <a:gdLst/>
            <a:ahLst/>
            <a:cxnLst/>
            <a:rect l="l" t="t" r="r" b="b"/>
            <a:pathLst>
              <a:path w="3190875" h="5867400" extrusionOk="0">
                <a:moveTo>
                  <a:pt x="3190874" y="5867399"/>
                </a:moveTo>
                <a:lnTo>
                  <a:pt x="0" y="5867399"/>
                </a:lnTo>
                <a:lnTo>
                  <a:pt x="0" y="0"/>
                </a:lnTo>
                <a:lnTo>
                  <a:pt x="3190874" y="0"/>
                </a:lnTo>
                <a:lnTo>
                  <a:pt x="3190874" y="5867399"/>
                </a:lnTo>
                <a:close/>
              </a:path>
            </a:pathLst>
          </a:custGeom>
          <a:solidFill>
            <a:srgbClr val="12538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/>
          </a:p>
        </p:txBody>
      </p:sp>
      <p:sp>
        <p:nvSpPr>
          <p:cNvPr id="107" name="Google Shape;1280;p85">
            <a:extLst>
              <a:ext uri="{FF2B5EF4-FFF2-40B4-BE49-F238E27FC236}">
                <a16:creationId xmlns:a16="http://schemas.microsoft.com/office/drawing/2014/main" id="{BE0AB639-3ED7-43EB-A3FA-C61D3732E0A5}"/>
              </a:ext>
            </a:extLst>
          </p:cNvPr>
          <p:cNvSpPr/>
          <p:nvPr/>
        </p:nvSpPr>
        <p:spPr>
          <a:xfrm>
            <a:off x="5115812" y="659065"/>
            <a:ext cx="2074571" cy="407028"/>
          </a:xfrm>
          <a:custGeom>
            <a:avLst/>
            <a:gdLst/>
            <a:ahLst/>
            <a:cxnLst/>
            <a:rect l="l" t="t" r="r" b="b"/>
            <a:pathLst>
              <a:path w="3190875" h="5867400" extrusionOk="0">
                <a:moveTo>
                  <a:pt x="3190874" y="5867399"/>
                </a:moveTo>
                <a:lnTo>
                  <a:pt x="0" y="5867399"/>
                </a:lnTo>
                <a:lnTo>
                  <a:pt x="0" y="0"/>
                </a:lnTo>
                <a:lnTo>
                  <a:pt x="3190874" y="0"/>
                </a:lnTo>
                <a:lnTo>
                  <a:pt x="3190874" y="5867399"/>
                </a:lnTo>
                <a:close/>
              </a:path>
            </a:pathLst>
          </a:custGeom>
          <a:solidFill>
            <a:srgbClr val="86E9E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/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9B2F56FF-2FA1-E553-F65D-CAD2CDE38CF8}"/>
              </a:ext>
            </a:extLst>
          </p:cNvPr>
          <p:cNvSpPr txBox="1"/>
          <p:nvPr/>
        </p:nvSpPr>
        <p:spPr>
          <a:xfrm>
            <a:off x="5239110" y="697960"/>
            <a:ext cx="1967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Conduite du projet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64F9CF67-9BF7-B658-8DC8-682A4E52586A}"/>
              </a:ext>
            </a:extLst>
          </p:cNvPr>
          <p:cNvSpPr txBox="1"/>
          <p:nvPr/>
        </p:nvSpPr>
        <p:spPr>
          <a:xfrm>
            <a:off x="3179124" y="681077"/>
            <a:ext cx="1959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Problématique</a:t>
            </a:r>
          </a:p>
          <a:p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11" name="Google Shape;1308;p85">
            <a:extLst>
              <a:ext uri="{FF2B5EF4-FFF2-40B4-BE49-F238E27FC236}">
                <a16:creationId xmlns:a16="http://schemas.microsoft.com/office/drawing/2014/main" id="{C58AFE32-62D7-7860-04C4-0A73B803C5CC}"/>
              </a:ext>
            </a:extLst>
          </p:cNvPr>
          <p:cNvSpPr/>
          <p:nvPr/>
        </p:nvSpPr>
        <p:spPr>
          <a:xfrm>
            <a:off x="3714332" y="1053480"/>
            <a:ext cx="350520" cy="175260"/>
          </a:xfrm>
          <a:custGeom>
            <a:avLst/>
            <a:gdLst/>
            <a:ahLst/>
            <a:cxnLst/>
            <a:rect l="l" t="t" r="r" b="b"/>
            <a:pathLst>
              <a:path w="701040" h="350520" extrusionOk="0">
                <a:moveTo>
                  <a:pt x="350229" y="350229"/>
                </a:moveTo>
                <a:lnTo>
                  <a:pt x="0" y="0"/>
                </a:lnTo>
                <a:lnTo>
                  <a:pt x="700458" y="0"/>
                </a:lnTo>
                <a:lnTo>
                  <a:pt x="350229" y="350229"/>
                </a:lnTo>
                <a:close/>
              </a:path>
            </a:pathLst>
          </a:custGeom>
          <a:solidFill>
            <a:srgbClr val="12538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/>
          </a:p>
        </p:txBody>
      </p:sp>
    </p:spTree>
    <p:extLst>
      <p:ext uri="{BB962C8B-B14F-4D97-AF65-F5344CB8AC3E}">
        <p14:creationId xmlns:p14="http://schemas.microsoft.com/office/powerpoint/2010/main" val="80465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25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9">
            <a:extLst>
              <a:ext uri="{FF2B5EF4-FFF2-40B4-BE49-F238E27FC236}">
                <a16:creationId xmlns:a16="http://schemas.microsoft.com/office/drawing/2014/main" id="{555AE49E-A3A5-2332-CD39-FD03C1C93ECD}"/>
              </a:ext>
            </a:extLst>
          </p:cNvPr>
          <p:cNvSpPr>
            <a:spLocks/>
          </p:cNvSpPr>
          <p:nvPr/>
        </p:nvSpPr>
        <p:spPr bwMode="gray">
          <a:xfrm>
            <a:off x="4224208" y="1234818"/>
            <a:ext cx="528320" cy="2058309"/>
          </a:xfrm>
          <a:custGeom>
            <a:avLst/>
            <a:gdLst>
              <a:gd name="T0" fmla="*/ 2147483647 w 132"/>
              <a:gd name="T1" fmla="*/ 2147483647 h 378"/>
              <a:gd name="T2" fmla="*/ 2147483647 w 132"/>
              <a:gd name="T3" fmla="*/ 2147483647 h 378"/>
              <a:gd name="T4" fmla="*/ 0 w 132"/>
              <a:gd name="T5" fmla="*/ 0 h 378"/>
              <a:gd name="T6" fmla="*/ 0 w 132"/>
              <a:gd name="T7" fmla="*/ 2147483647 h 378"/>
              <a:gd name="T8" fmla="*/ 2147483647 w 132"/>
              <a:gd name="T9" fmla="*/ 2147483647 h 378"/>
              <a:gd name="T10" fmla="*/ 2147483647 w 132"/>
              <a:gd name="T11" fmla="*/ 2147483647 h 378"/>
              <a:gd name="T12" fmla="*/ 2147483647 w 132"/>
              <a:gd name="T13" fmla="*/ 2147483647 h 37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2"/>
              <a:gd name="T22" fmla="*/ 0 h 378"/>
              <a:gd name="T23" fmla="*/ 132 w 132"/>
              <a:gd name="T24" fmla="*/ 378 h 37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2" h="378">
                <a:moveTo>
                  <a:pt x="132" y="378"/>
                </a:moveTo>
                <a:cubicBezTo>
                  <a:pt x="132" y="134"/>
                  <a:pt x="132" y="134"/>
                  <a:pt x="132" y="134"/>
                </a:cubicBezTo>
                <a:cubicBezTo>
                  <a:pt x="131" y="61"/>
                  <a:pt x="73" y="1"/>
                  <a:pt x="0" y="0"/>
                </a:cubicBezTo>
                <a:cubicBezTo>
                  <a:pt x="0" y="55"/>
                  <a:pt x="0" y="55"/>
                  <a:pt x="0" y="55"/>
                </a:cubicBezTo>
                <a:cubicBezTo>
                  <a:pt x="43" y="61"/>
                  <a:pt x="73" y="91"/>
                  <a:pt x="74" y="133"/>
                </a:cubicBezTo>
                <a:cubicBezTo>
                  <a:pt x="74" y="378"/>
                  <a:pt x="74" y="378"/>
                  <a:pt x="74" y="378"/>
                </a:cubicBezTo>
                <a:cubicBezTo>
                  <a:pt x="132" y="378"/>
                  <a:pt x="132" y="378"/>
                  <a:pt x="132" y="378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fr-FR" dirty="0">
              <a:solidFill>
                <a:schemeClr val="bg2"/>
              </a:solidFill>
              <a:highlight>
                <a:srgbClr val="000080"/>
              </a:highlight>
            </a:endParaRP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381A9E20-A8BF-93AE-9340-F889C9DEB199}"/>
              </a:ext>
            </a:extLst>
          </p:cNvPr>
          <p:cNvSpPr>
            <a:spLocks/>
          </p:cNvSpPr>
          <p:nvPr/>
        </p:nvSpPr>
        <p:spPr bwMode="gray">
          <a:xfrm>
            <a:off x="3762473" y="1254777"/>
            <a:ext cx="527050" cy="2038350"/>
          </a:xfrm>
          <a:custGeom>
            <a:avLst/>
            <a:gdLst>
              <a:gd name="T0" fmla="*/ 0 w 132"/>
              <a:gd name="T1" fmla="*/ 0 h 378"/>
              <a:gd name="T2" fmla="*/ 0 w 132"/>
              <a:gd name="T3" fmla="*/ 2147483647 h 378"/>
              <a:gd name="T4" fmla="*/ 2147483647 w 132"/>
              <a:gd name="T5" fmla="*/ 2147483647 h 378"/>
              <a:gd name="T6" fmla="*/ 2147483647 w 132"/>
              <a:gd name="T7" fmla="*/ 2147483647 h 378"/>
              <a:gd name="T8" fmla="*/ 2147483647 w 132"/>
              <a:gd name="T9" fmla="*/ 2147483647 h 378"/>
              <a:gd name="T10" fmla="*/ 2147483647 w 132"/>
              <a:gd name="T11" fmla="*/ 0 h 378"/>
              <a:gd name="T12" fmla="*/ 0 w 132"/>
              <a:gd name="T13" fmla="*/ 0 h 37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2"/>
              <a:gd name="T22" fmla="*/ 0 h 378"/>
              <a:gd name="T23" fmla="*/ 132 w 132"/>
              <a:gd name="T24" fmla="*/ 378 h 37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2" h="378">
                <a:moveTo>
                  <a:pt x="0" y="0"/>
                </a:moveTo>
                <a:cubicBezTo>
                  <a:pt x="0" y="243"/>
                  <a:pt x="0" y="243"/>
                  <a:pt x="0" y="243"/>
                </a:cubicBezTo>
                <a:cubicBezTo>
                  <a:pt x="0" y="316"/>
                  <a:pt x="59" y="376"/>
                  <a:pt x="132" y="378"/>
                </a:cubicBezTo>
                <a:cubicBezTo>
                  <a:pt x="132" y="322"/>
                  <a:pt x="132" y="322"/>
                  <a:pt x="132" y="322"/>
                </a:cubicBezTo>
                <a:cubicBezTo>
                  <a:pt x="88" y="317"/>
                  <a:pt x="58" y="286"/>
                  <a:pt x="58" y="244"/>
                </a:cubicBezTo>
                <a:cubicBezTo>
                  <a:pt x="58" y="0"/>
                  <a:pt x="58" y="0"/>
                  <a:pt x="58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fr-FR" dirty="0">
              <a:solidFill>
                <a:srgbClr val="262626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C0F19C5-F95F-3741-3A5E-9194A83479EB}"/>
              </a:ext>
            </a:extLst>
          </p:cNvPr>
          <p:cNvSpPr txBox="1"/>
          <p:nvPr/>
        </p:nvSpPr>
        <p:spPr>
          <a:xfrm>
            <a:off x="2182565" y="1338507"/>
            <a:ext cx="385078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fr-FR" sz="3600" dirty="0">
                <a:solidFill>
                  <a:schemeClr val="bg2">
                    <a:lumMod val="60000"/>
                    <a:lumOff val="40000"/>
                  </a:schemeClr>
                </a:solidFill>
                <a:cs typeface="Times New Roman" pitchFamily="18" charset="0"/>
                <a:sym typeface="Tahoma"/>
              </a:rPr>
              <a:t>Etude</a:t>
            </a:r>
          </a:p>
          <a:p>
            <a:pPr lvl="0" algn="ctr"/>
            <a:r>
              <a:rPr lang="fr-FR" sz="3600" dirty="0">
                <a:solidFill>
                  <a:schemeClr val="bg2">
                    <a:lumMod val="60000"/>
                    <a:lumOff val="40000"/>
                  </a:schemeClr>
                </a:solidFill>
                <a:cs typeface="Times New Roman" pitchFamily="18" charset="0"/>
                <a:sym typeface="Tahoma"/>
              </a:rPr>
              <a:t> de </a:t>
            </a:r>
          </a:p>
          <a:p>
            <a:pPr lvl="0" algn="ctr"/>
            <a:r>
              <a:rPr lang="fr-FR" sz="3600" dirty="0">
                <a:solidFill>
                  <a:schemeClr val="bg2">
                    <a:lumMod val="60000"/>
                    <a:lumOff val="40000"/>
                  </a:schemeClr>
                </a:solidFill>
                <a:cs typeface="Times New Roman" pitchFamily="18" charset="0"/>
                <a:sym typeface="Tahoma"/>
              </a:rPr>
              <a:t>l’existant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511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45679E-6 L 0.19375 0.00093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87" y="3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69136E-6 L -0.23386 -0.00463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01" y="-2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583680" y="4783455"/>
            <a:ext cx="2103120" cy="138499"/>
          </a:xfrm>
        </p:spPr>
        <p:txBody>
          <a:bodyPr/>
          <a:lstStyle/>
          <a:p>
            <a:fld id="{2CE7FF67-BA0B-4E78-8AD4-062B3A9CE905}" type="slidenum">
              <a:rPr lang="fr-FR" smtClean="0"/>
              <a:t>8</a:t>
            </a:fld>
            <a:endParaRPr lang="fr-FR" dirty="0"/>
          </a:p>
        </p:txBody>
      </p:sp>
      <p:grpSp>
        <p:nvGrpSpPr>
          <p:cNvPr id="12" name="Groupe 11"/>
          <p:cNvGrpSpPr/>
          <p:nvPr/>
        </p:nvGrpSpPr>
        <p:grpSpPr>
          <a:xfrm>
            <a:off x="145843" y="251796"/>
            <a:ext cx="2598450" cy="1302966"/>
            <a:chOff x="835941" y="616205"/>
            <a:chExt cx="3464601" cy="1737286"/>
          </a:xfrm>
        </p:grpSpPr>
        <p:sp>
          <p:nvSpPr>
            <p:cNvPr id="9" name="Freeform 9"/>
            <p:cNvSpPr>
              <a:spLocks/>
            </p:cNvSpPr>
            <p:nvPr/>
          </p:nvSpPr>
          <p:spPr bwMode="gray">
            <a:xfrm>
              <a:off x="3925299" y="616205"/>
              <a:ext cx="375243" cy="1411763"/>
            </a:xfrm>
            <a:custGeom>
              <a:avLst/>
              <a:gdLst>
                <a:gd name="T0" fmla="*/ 2147483647 w 132"/>
                <a:gd name="T1" fmla="*/ 2147483647 h 378"/>
                <a:gd name="T2" fmla="*/ 2147483647 w 132"/>
                <a:gd name="T3" fmla="*/ 2147483647 h 378"/>
                <a:gd name="T4" fmla="*/ 0 w 132"/>
                <a:gd name="T5" fmla="*/ 0 h 378"/>
                <a:gd name="T6" fmla="*/ 0 w 132"/>
                <a:gd name="T7" fmla="*/ 2147483647 h 378"/>
                <a:gd name="T8" fmla="*/ 2147483647 w 132"/>
                <a:gd name="T9" fmla="*/ 2147483647 h 378"/>
                <a:gd name="T10" fmla="*/ 2147483647 w 132"/>
                <a:gd name="T11" fmla="*/ 2147483647 h 378"/>
                <a:gd name="T12" fmla="*/ 2147483647 w 132"/>
                <a:gd name="T13" fmla="*/ 2147483647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2"/>
                <a:gd name="T22" fmla="*/ 0 h 378"/>
                <a:gd name="T23" fmla="*/ 132 w 132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2" h="378">
                  <a:moveTo>
                    <a:pt x="132" y="378"/>
                  </a:moveTo>
                  <a:cubicBezTo>
                    <a:pt x="132" y="134"/>
                    <a:pt x="132" y="134"/>
                    <a:pt x="132" y="134"/>
                  </a:cubicBezTo>
                  <a:cubicBezTo>
                    <a:pt x="131" y="61"/>
                    <a:pt x="73" y="1"/>
                    <a:pt x="0" y="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43" y="61"/>
                    <a:pt x="73" y="91"/>
                    <a:pt x="74" y="133"/>
                  </a:cubicBezTo>
                  <a:cubicBezTo>
                    <a:pt x="74" y="378"/>
                    <a:pt x="74" y="378"/>
                    <a:pt x="74" y="378"/>
                  </a:cubicBezTo>
                  <a:cubicBezTo>
                    <a:pt x="132" y="378"/>
                    <a:pt x="132" y="378"/>
                    <a:pt x="132" y="378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fr-FR" sz="1200" dirty="0">
                <a:solidFill>
                  <a:srgbClr val="262626"/>
                </a:solidFill>
              </a:endParaRPr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835941" y="1254344"/>
              <a:ext cx="339782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fr-FR" sz="1500" dirty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  <a:sym typeface="Tahoma"/>
                </a:rPr>
                <a:t>Etude de l’existant</a:t>
              </a:r>
            </a:p>
          </p:txBody>
        </p:sp>
        <p:sp>
          <p:nvSpPr>
            <p:cNvPr id="11" name="Freeform 5"/>
            <p:cNvSpPr>
              <a:spLocks/>
            </p:cNvSpPr>
            <p:nvPr/>
          </p:nvSpPr>
          <p:spPr bwMode="gray">
            <a:xfrm>
              <a:off x="835941" y="955418"/>
              <a:ext cx="374340" cy="1398073"/>
            </a:xfrm>
            <a:custGeom>
              <a:avLst/>
              <a:gdLst>
                <a:gd name="T0" fmla="*/ 0 w 132"/>
                <a:gd name="T1" fmla="*/ 0 h 378"/>
                <a:gd name="T2" fmla="*/ 0 w 132"/>
                <a:gd name="T3" fmla="*/ 2147483647 h 378"/>
                <a:gd name="T4" fmla="*/ 2147483647 w 132"/>
                <a:gd name="T5" fmla="*/ 2147483647 h 378"/>
                <a:gd name="T6" fmla="*/ 2147483647 w 132"/>
                <a:gd name="T7" fmla="*/ 2147483647 h 378"/>
                <a:gd name="T8" fmla="*/ 2147483647 w 132"/>
                <a:gd name="T9" fmla="*/ 2147483647 h 378"/>
                <a:gd name="T10" fmla="*/ 2147483647 w 132"/>
                <a:gd name="T11" fmla="*/ 0 h 378"/>
                <a:gd name="T12" fmla="*/ 0 w 132"/>
                <a:gd name="T13" fmla="*/ 0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2"/>
                <a:gd name="T22" fmla="*/ 0 h 378"/>
                <a:gd name="T23" fmla="*/ 132 w 132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2" h="378">
                  <a:moveTo>
                    <a:pt x="0" y="0"/>
                  </a:moveTo>
                  <a:cubicBezTo>
                    <a:pt x="0" y="243"/>
                    <a:pt x="0" y="243"/>
                    <a:pt x="0" y="243"/>
                  </a:cubicBezTo>
                  <a:cubicBezTo>
                    <a:pt x="0" y="316"/>
                    <a:pt x="59" y="376"/>
                    <a:pt x="132" y="378"/>
                  </a:cubicBezTo>
                  <a:cubicBezTo>
                    <a:pt x="132" y="322"/>
                    <a:pt x="132" y="322"/>
                    <a:pt x="132" y="322"/>
                  </a:cubicBezTo>
                  <a:cubicBezTo>
                    <a:pt x="88" y="317"/>
                    <a:pt x="58" y="286"/>
                    <a:pt x="58" y="244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fr-FR" sz="1200" dirty="0">
                <a:solidFill>
                  <a:srgbClr val="262626"/>
                </a:solidFill>
              </a:endParaRPr>
            </a:p>
          </p:txBody>
        </p:sp>
      </p:grpSp>
      <p:grpSp>
        <p:nvGrpSpPr>
          <p:cNvPr id="5" name="Groupe 4"/>
          <p:cNvGrpSpPr/>
          <p:nvPr/>
        </p:nvGrpSpPr>
        <p:grpSpPr>
          <a:xfrm>
            <a:off x="321274" y="2812220"/>
            <a:ext cx="2908155" cy="458470"/>
            <a:chOff x="321274" y="2812220"/>
            <a:chExt cx="2908155" cy="458470"/>
          </a:xfrm>
        </p:grpSpPr>
        <p:sp>
          <p:nvSpPr>
            <p:cNvPr id="29" name="Google Shape;527;p51">
              <a:extLst>
                <a:ext uri="{FF2B5EF4-FFF2-40B4-BE49-F238E27FC236}">
                  <a16:creationId xmlns:a16="http://schemas.microsoft.com/office/drawing/2014/main" id="{D4C4A982-7DB7-A394-D40E-8C502F120E7F}"/>
                </a:ext>
              </a:extLst>
            </p:cNvPr>
            <p:cNvSpPr/>
            <p:nvPr/>
          </p:nvSpPr>
          <p:spPr>
            <a:xfrm>
              <a:off x="321274" y="2812220"/>
              <a:ext cx="870585" cy="458470"/>
            </a:xfrm>
            <a:custGeom>
              <a:avLst/>
              <a:gdLst/>
              <a:ahLst/>
              <a:cxnLst/>
              <a:rect l="l" t="t" r="r" b="b"/>
              <a:pathLst>
                <a:path w="1741170" h="916940" extrusionOk="0">
                  <a:moveTo>
                    <a:pt x="1513378" y="916679"/>
                  </a:moveTo>
                  <a:lnTo>
                    <a:pt x="0" y="916679"/>
                  </a:lnTo>
                  <a:lnTo>
                    <a:pt x="0" y="0"/>
                  </a:lnTo>
                  <a:lnTo>
                    <a:pt x="1513378" y="0"/>
                  </a:lnTo>
                  <a:lnTo>
                    <a:pt x="1740806" y="458339"/>
                  </a:lnTo>
                  <a:lnTo>
                    <a:pt x="1513378" y="916679"/>
                  </a:lnTo>
                  <a:close/>
                </a:path>
              </a:pathLst>
            </a:custGeom>
            <a:solidFill>
              <a:srgbClr val="37C8E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925D0F9-4877-F551-96A8-BD623F9227A9}"/>
                </a:ext>
              </a:extLst>
            </p:cNvPr>
            <p:cNvSpPr/>
            <p:nvPr/>
          </p:nvSpPr>
          <p:spPr>
            <a:xfrm>
              <a:off x="1283773" y="2915633"/>
              <a:ext cx="194565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200" dirty="0">
                  <a:latin typeface="+mn-lt"/>
                  <a:cs typeface="Calibri" panose="020F0502020204030204" pitchFamily="34" charset="0"/>
                </a:rPr>
                <a:t>Besoins Fonctionnels</a:t>
              </a:r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345658" y="3543740"/>
            <a:ext cx="3110771" cy="458470"/>
            <a:chOff x="345658" y="3543740"/>
            <a:chExt cx="2857752" cy="458470"/>
          </a:xfrm>
        </p:grpSpPr>
        <p:sp>
          <p:nvSpPr>
            <p:cNvPr id="16" name="Google Shape;527;p51">
              <a:extLst>
                <a:ext uri="{FF2B5EF4-FFF2-40B4-BE49-F238E27FC236}">
                  <a16:creationId xmlns:a16="http://schemas.microsoft.com/office/drawing/2014/main" id="{D4C4A982-7DB7-A394-D40E-8C502F120E7F}"/>
                </a:ext>
              </a:extLst>
            </p:cNvPr>
            <p:cNvSpPr/>
            <p:nvPr/>
          </p:nvSpPr>
          <p:spPr>
            <a:xfrm>
              <a:off x="345658" y="3543740"/>
              <a:ext cx="870585" cy="458470"/>
            </a:xfrm>
            <a:custGeom>
              <a:avLst/>
              <a:gdLst/>
              <a:ahLst/>
              <a:cxnLst/>
              <a:rect l="l" t="t" r="r" b="b"/>
              <a:pathLst>
                <a:path w="1741170" h="916940" extrusionOk="0">
                  <a:moveTo>
                    <a:pt x="1513378" y="916679"/>
                  </a:moveTo>
                  <a:lnTo>
                    <a:pt x="0" y="916679"/>
                  </a:lnTo>
                  <a:lnTo>
                    <a:pt x="0" y="0"/>
                  </a:lnTo>
                  <a:lnTo>
                    <a:pt x="1513378" y="0"/>
                  </a:lnTo>
                  <a:lnTo>
                    <a:pt x="1740806" y="458339"/>
                  </a:lnTo>
                  <a:lnTo>
                    <a:pt x="1513378" y="916679"/>
                  </a:lnTo>
                  <a:close/>
                </a:path>
              </a:pathLst>
            </a:custGeom>
            <a:solidFill>
              <a:srgbClr val="2B91D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925D0F9-4877-F551-96A8-BD623F9227A9}"/>
                </a:ext>
              </a:extLst>
            </p:cNvPr>
            <p:cNvSpPr/>
            <p:nvPr/>
          </p:nvSpPr>
          <p:spPr>
            <a:xfrm>
              <a:off x="1257754" y="3634961"/>
              <a:ext cx="194565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200" dirty="0">
                  <a:cs typeface="Calibri" panose="020F0502020204030204" pitchFamily="34" charset="0"/>
                </a:rPr>
                <a:t>Besoins Non Fonctionnels</a:t>
              </a:r>
            </a:p>
          </p:txBody>
        </p:sp>
      </p:grpSp>
      <p:grpSp>
        <p:nvGrpSpPr>
          <p:cNvPr id="2" name="Groupe 1"/>
          <p:cNvGrpSpPr/>
          <p:nvPr/>
        </p:nvGrpSpPr>
        <p:grpSpPr>
          <a:xfrm>
            <a:off x="309477" y="2062953"/>
            <a:ext cx="3826934" cy="458470"/>
            <a:chOff x="309477" y="2062953"/>
            <a:chExt cx="3826934" cy="458470"/>
          </a:xfrm>
        </p:grpSpPr>
        <p:sp>
          <p:nvSpPr>
            <p:cNvPr id="22" name="Google Shape;538;p51">
              <a:extLst>
                <a:ext uri="{FF2B5EF4-FFF2-40B4-BE49-F238E27FC236}">
                  <a16:creationId xmlns:a16="http://schemas.microsoft.com/office/drawing/2014/main" id="{1C6FDB70-6651-87F8-F837-5E87B4424E0D}"/>
                </a:ext>
              </a:extLst>
            </p:cNvPr>
            <p:cNvSpPr/>
            <p:nvPr/>
          </p:nvSpPr>
          <p:spPr>
            <a:xfrm>
              <a:off x="309477" y="2062953"/>
              <a:ext cx="870585" cy="458470"/>
            </a:xfrm>
            <a:custGeom>
              <a:avLst/>
              <a:gdLst/>
              <a:ahLst/>
              <a:cxnLst/>
              <a:rect l="l" t="t" r="r" b="b"/>
              <a:pathLst>
                <a:path w="1741170" h="916939" extrusionOk="0">
                  <a:moveTo>
                    <a:pt x="1513378" y="916679"/>
                  </a:moveTo>
                  <a:lnTo>
                    <a:pt x="0" y="916679"/>
                  </a:lnTo>
                  <a:lnTo>
                    <a:pt x="0" y="0"/>
                  </a:lnTo>
                  <a:lnTo>
                    <a:pt x="1513378" y="0"/>
                  </a:lnTo>
                  <a:lnTo>
                    <a:pt x="1740806" y="458339"/>
                  </a:lnTo>
                  <a:lnTo>
                    <a:pt x="1513378" y="916679"/>
                  </a:lnTo>
                  <a:close/>
                </a:path>
              </a:pathLst>
            </a:custGeom>
            <a:solidFill>
              <a:srgbClr val="86E9E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F2A2589-F26A-A8FB-6226-C7FFD79F73B1}"/>
                </a:ext>
              </a:extLst>
            </p:cNvPr>
            <p:cNvSpPr/>
            <p:nvPr/>
          </p:nvSpPr>
          <p:spPr>
            <a:xfrm>
              <a:off x="1252019" y="2149348"/>
              <a:ext cx="288439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200" dirty="0">
                  <a:latin typeface="+mn-lt"/>
                  <a:cs typeface="Calibri" panose="020F0502020204030204" pitchFamily="34" charset="0"/>
                </a:rPr>
                <a:t>L’existant</a:t>
              </a:r>
            </a:p>
          </p:txBody>
        </p:sp>
      </p:grpSp>
      <p:sp>
        <p:nvSpPr>
          <p:cNvPr id="20" name="TextBox 7"/>
          <p:cNvSpPr txBox="1"/>
          <p:nvPr/>
        </p:nvSpPr>
        <p:spPr>
          <a:xfrm>
            <a:off x="426598" y="2815087"/>
            <a:ext cx="483398" cy="429054"/>
          </a:xfrm>
          <a:prstGeom prst="rect">
            <a:avLst/>
          </a:prstGeom>
        </p:spPr>
        <p:txBody>
          <a:bodyPr lIns="25400" tIns="25400" rIns="25400" bIns="25400" rtlCol="0" anchor="ctr"/>
          <a:lstStyle/>
          <a:p>
            <a:pPr algn="ctr">
              <a:lnSpc>
                <a:spcPts val="1875"/>
              </a:lnSpc>
            </a:pPr>
            <a:r>
              <a:rPr lang="en-US" dirty="0">
                <a:solidFill>
                  <a:schemeClr val="bg1"/>
                </a:solidFill>
                <a:latin typeface="Aileron Bold"/>
              </a:rPr>
              <a:t>02</a:t>
            </a:r>
          </a:p>
        </p:txBody>
      </p:sp>
      <p:sp>
        <p:nvSpPr>
          <p:cNvPr id="23" name="TextBox 7"/>
          <p:cNvSpPr txBox="1"/>
          <p:nvPr/>
        </p:nvSpPr>
        <p:spPr>
          <a:xfrm>
            <a:off x="426598" y="2092217"/>
            <a:ext cx="459014" cy="391260"/>
          </a:xfrm>
          <a:prstGeom prst="rect">
            <a:avLst/>
          </a:prstGeom>
        </p:spPr>
        <p:txBody>
          <a:bodyPr lIns="25400" tIns="25400" rIns="25400" bIns="25400" rtlCol="0" anchor="ctr"/>
          <a:lstStyle/>
          <a:p>
            <a:pPr algn="ctr">
              <a:lnSpc>
                <a:spcPts val="1875"/>
              </a:lnSpc>
            </a:pPr>
            <a:r>
              <a:rPr lang="en-US" dirty="0">
                <a:solidFill>
                  <a:schemeClr val="bg1"/>
                </a:solidFill>
                <a:latin typeface="Aileron Bold"/>
              </a:rPr>
              <a:t>01</a:t>
            </a:r>
          </a:p>
        </p:txBody>
      </p:sp>
      <p:sp>
        <p:nvSpPr>
          <p:cNvPr id="25" name="TextBox 7"/>
          <p:cNvSpPr txBox="1"/>
          <p:nvPr/>
        </p:nvSpPr>
        <p:spPr>
          <a:xfrm>
            <a:off x="478686" y="3573156"/>
            <a:ext cx="483398" cy="429054"/>
          </a:xfrm>
          <a:prstGeom prst="rect">
            <a:avLst/>
          </a:prstGeom>
        </p:spPr>
        <p:txBody>
          <a:bodyPr lIns="25400" tIns="25400" rIns="25400" bIns="25400" rtlCol="0" anchor="ctr"/>
          <a:lstStyle/>
          <a:p>
            <a:pPr algn="ctr">
              <a:lnSpc>
                <a:spcPts val="1875"/>
              </a:lnSpc>
            </a:pPr>
            <a:r>
              <a:rPr lang="en-US" dirty="0">
                <a:solidFill>
                  <a:schemeClr val="bg1"/>
                </a:solidFill>
                <a:latin typeface="Aileron Bold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94128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232;p39">
            <a:extLst>
              <a:ext uri="{FF2B5EF4-FFF2-40B4-BE49-F238E27FC236}">
                <a16:creationId xmlns:a16="http://schemas.microsoft.com/office/drawing/2014/main" id="{A424D565-4238-DF46-EA8E-4B5D06FED785}"/>
              </a:ext>
            </a:extLst>
          </p:cNvPr>
          <p:cNvSpPr/>
          <p:nvPr/>
        </p:nvSpPr>
        <p:spPr>
          <a:xfrm>
            <a:off x="6740126" y="-763"/>
            <a:ext cx="2297316" cy="495935"/>
          </a:xfrm>
          <a:custGeom>
            <a:avLst/>
            <a:gdLst/>
            <a:ahLst/>
            <a:cxnLst/>
            <a:rect l="l" t="t" r="r" b="b"/>
            <a:pathLst>
              <a:path w="5179059" h="991869" extrusionOk="0">
                <a:moveTo>
                  <a:pt x="4685267" y="991730"/>
                </a:moveTo>
                <a:lnTo>
                  <a:pt x="494732" y="986076"/>
                </a:lnTo>
                <a:lnTo>
                  <a:pt x="447050" y="983821"/>
                </a:lnTo>
                <a:lnTo>
                  <a:pt x="400658" y="977194"/>
                </a:lnTo>
                <a:lnTo>
                  <a:pt x="355762" y="966401"/>
                </a:lnTo>
                <a:lnTo>
                  <a:pt x="312570" y="951646"/>
                </a:lnTo>
                <a:lnTo>
                  <a:pt x="271287" y="933137"/>
                </a:lnTo>
                <a:lnTo>
                  <a:pt x="232121" y="911079"/>
                </a:lnTo>
                <a:lnTo>
                  <a:pt x="195276" y="885677"/>
                </a:lnTo>
                <a:lnTo>
                  <a:pt x="160961" y="857137"/>
                </a:lnTo>
                <a:lnTo>
                  <a:pt x="129382" y="825666"/>
                </a:lnTo>
                <a:lnTo>
                  <a:pt x="100744" y="791468"/>
                </a:lnTo>
                <a:lnTo>
                  <a:pt x="75255" y="754750"/>
                </a:lnTo>
                <a:lnTo>
                  <a:pt x="53120" y="715717"/>
                </a:lnTo>
                <a:lnTo>
                  <a:pt x="34547" y="674576"/>
                </a:lnTo>
                <a:lnTo>
                  <a:pt x="19742" y="631532"/>
                </a:lnTo>
                <a:lnTo>
                  <a:pt x="8912" y="586790"/>
                </a:lnTo>
                <a:lnTo>
                  <a:pt x="2262" y="540557"/>
                </a:lnTo>
                <a:lnTo>
                  <a:pt x="0" y="493038"/>
                </a:lnTo>
                <a:lnTo>
                  <a:pt x="2262" y="445519"/>
                </a:lnTo>
                <a:lnTo>
                  <a:pt x="8912" y="399286"/>
                </a:lnTo>
                <a:lnTo>
                  <a:pt x="19742" y="354544"/>
                </a:lnTo>
                <a:lnTo>
                  <a:pt x="34547" y="311500"/>
                </a:lnTo>
                <a:lnTo>
                  <a:pt x="53120" y="270358"/>
                </a:lnTo>
                <a:lnTo>
                  <a:pt x="75255" y="231326"/>
                </a:lnTo>
                <a:lnTo>
                  <a:pt x="100744" y="194608"/>
                </a:lnTo>
                <a:lnTo>
                  <a:pt x="129382" y="160410"/>
                </a:lnTo>
                <a:lnTo>
                  <a:pt x="160961" y="128939"/>
                </a:lnTo>
                <a:lnTo>
                  <a:pt x="195276" y="100399"/>
                </a:lnTo>
                <a:lnTo>
                  <a:pt x="232121" y="74997"/>
                </a:lnTo>
                <a:lnTo>
                  <a:pt x="271287" y="52938"/>
                </a:lnTo>
                <a:lnTo>
                  <a:pt x="312570" y="34429"/>
                </a:lnTo>
                <a:lnTo>
                  <a:pt x="355762" y="19675"/>
                </a:lnTo>
                <a:lnTo>
                  <a:pt x="400658" y="8881"/>
                </a:lnTo>
                <a:lnTo>
                  <a:pt x="447050" y="2254"/>
                </a:lnTo>
                <a:lnTo>
                  <a:pt x="494732" y="0"/>
                </a:lnTo>
                <a:lnTo>
                  <a:pt x="4685267" y="0"/>
                </a:lnTo>
                <a:lnTo>
                  <a:pt x="5178865" y="497561"/>
                </a:lnTo>
                <a:lnTo>
                  <a:pt x="4685267" y="991730"/>
                </a:lnTo>
                <a:close/>
              </a:path>
            </a:pathLst>
          </a:custGeom>
          <a:solidFill>
            <a:srgbClr val="86E9E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233;p39">
            <a:extLst>
              <a:ext uri="{FF2B5EF4-FFF2-40B4-BE49-F238E27FC236}">
                <a16:creationId xmlns:a16="http://schemas.microsoft.com/office/drawing/2014/main" id="{38354B51-5ACB-3426-722E-4DE093626A3E}"/>
              </a:ext>
            </a:extLst>
          </p:cNvPr>
          <p:cNvSpPr/>
          <p:nvPr/>
        </p:nvSpPr>
        <p:spPr>
          <a:xfrm>
            <a:off x="5350700" y="-612"/>
            <a:ext cx="2109434" cy="495935"/>
          </a:xfrm>
          <a:custGeom>
            <a:avLst/>
            <a:gdLst/>
            <a:ahLst/>
            <a:cxnLst/>
            <a:rect l="l" t="t" r="r" b="b"/>
            <a:pathLst>
              <a:path w="5179059" h="991869" extrusionOk="0">
                <a:moveTo>
                  <a:pt x="4685267" y="991730"/>
                </a:moveTo>
                <a:lnTo>
                  <a:pt x="494732" y="986076"/>
                </a:lnTo>
                <a:lnTo>
                  <a:pt x="447050" y="983821"/>
                </a:lnTo>
                <a:lnTo>
                  <a:pt x="400658" y="977194"/>
                </a:lnTo>
                <a:lnTo>
                  <a:pt x="355762" y="966401"/>
                </a:lnTo>
                <a:lnTo>
                  <a:pt x="312570" y="951646"/>
                </a:lnTo>
                <a:lnTo>
                  <a:pt x="271287" y="933137"/>
                </a:lnTo>
                <a:lnTo>
                  <a:pt x="232121" y="911079"/>
                </a:lnTo>
                <a:lnTo>
                  <a:pt x="195276" y="885677"/>
                </a:lnTo>
                <a:lnTo>
                  <a:pt x="160961" y="857137"/>
                </a:lnTo>
                <a:lnTo>
                  <a:pt x="129382" y="825666"/>
                </a:lnTo>
                <a:lnTo>
                  <a:pt x="100744" y="791468"/>
                </a:lnTo>
                <a:lnTo>
                  <a:pt x="75255" y="754750"/>
                </a:lnTo>
                <a:lnTo>
                  <a:pt x="53120" y="715717"/>
                </a:lnTo>
                <a:lnTo>
                  <a:pt x="34547" y="674576"/>
                </a:lnTo>
                <a:lnTo>
                  <a:pt x="19742" y="631532"/>
                </a:lnTo>
                <a:lnTo>
                  <a:pt x="8912" y="586790"/>
                </a:lnTo>
                <a:lnTo>
                  <a:pt x="2262" y="540557"/>
                </a:lnTo>
                <a:lnTo>
                  <a:pt x="0" y="493038"/>
                </a:lnTo>
                <a:lnTo>
                  <a:pt x="2262" y="445519"/>
                </a:lnTo>
                <a:lnTo>
                  <a:pt x="8912" y="399286"/>
                </a:lnTo>
                <a:lnTo>
                  <a:pt x="19742" y="354544"/>
                </a:lnTo>
                <a:lnTo>
                  <a:pt x="34547" y="311500"/>
                </a:lnTo>
                <a:lnTo>
                  <a:pt x="53120" y="270358"/>
                </a:lnTo>
                <a:lnTo>
                  <a:pt x="75255" y="231326"/>
                </a:lnTo>
                <a:lnTo>
                  <a:pt x="100744" y="194608"/>
                </a:lnTo>
                <a:lnTo>
                  <a:pt x="129382" y="160410"/>
                </a:lnTo>
                <a:lnTo>
                  <a:pt x="160961" y="128939"/>
                </a:lnTo>
                <a:lnTo>
                  <a:pt x="195276" y="100399"/>
                </a:lnTo>
                <a:lnTo>
                  <a:pt x="232121" y="74997"/>
                </a:lnTo>
                <a:lnTo>
                  <a:pt x="271287" y="52938"/>
                </a:lnTo>
                <a:lnTo>
                  <a:pt x="312570" y="34429"/>
                </a:lnTo>
                <a:lnTo>
                  <a:pt x="355762" y="19675"/>
                </a:lnTo>
                <a:lnTo>
                  <a:pt x="400658" y="8881"/>
                </a:lnTo>
                <a:lnTo>
                  <a:pt x="447050" y="2254"/>
                </a:lnTo>
                <a:lnTo>
                  <a:pt x="494732" y="0"/>
                </a:lnTo>
                <a:lnTo>
                  <a:pt x="4685267" y="0"/>
                </a:lnTo>
                <a:lnTo>
                  <a:pt x="5178865" y="497561"/>
                </a:lnTo>
                <a:lnTo>
                  <a:pt x="4685267" y="991730"/>
                </a:lnTo>
                <a:close/>
              </a:path>
            </a:pathLst>
          </a:custGeom>
          <a:solidFill>
            <a:srgbClr val="3DD9D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sz="800" b="1" i="0" u="none" strike="noStrike" cap="none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9" name="Google Shape;234;p39">
            <a:extLst>
              <a:ext uri="{FF2B5EF4-FFF2-40B4-BE49-F238E27FC236}">
                <a16:creationId xmlns:a16="http://schemas.microsoft.com/office/drawing/2014/main" id="{D7042C64-D162-0461-2E6B-86549D005EAD}"/>
              </a:ext>
            </a:extLst>
          </p:cNvPr>
          <p:cNvSpPr/>
          <p:nvPr/>
        </p:nvSpPr>
        <p:spPr>
          <a:xfrm>
            <a:off x="3423342" y="-1"/>
            <a:ext cx="2297316" cy="487553"/>
          </a:xfrm>
          <a:custGeom>
            <a:avLst/>
            <a:gdLst/>
            <a:ahLst/>
            <a:cxnLst/>
            <a:rect l="l" t="t" r="r" b="b"/>
            <a:pathLst>
              <a:path w="5179059" h="991869" extrusionOk="0">
                <a:moveTo>
                  <a:pt x="4685267" y="991730"/>
                </a:moveTo>
                <a:lnTo>
                  <a:pt x="494732" y="986076"/>
                </a:lnTo>
                <a:lnTo>
                  <a:pt x="447050" y="983821"/>
                </a:lnTo>
                <a:lnTo>
                  <a:pt x="400658" y="977194"/>
                </a:lnTo>
                <a:lnTo>
                  <a:pt x="355762" y="966401"/>
                </a:lnTo>
                <a:lnTo>
                  <a:pt x="312570" y="951646"/>
                </a:lnTo>
                <a:lnTo>
                  <a:pt x="271287" y="933137"/>
                </a:lnTo>
                <a:lnTo>
                  <a:pt x="232121" y="911079"/>
                </a:lnTo>
                <a:lnTo>
                  <a:pt x="195276" y="885677"/>
                </a:lnTo>
                <a:lnTo>
                  <a:pt x="160961" y="857137"/>
                </a:lnTo>
                <a:lnTo>
                  <a:pt x="129382" y="825666"/>
                </a:lnTo>
                <a:lnTo>
                  <a:pt x="100744" y="791468"/>
                </a:lnTo>
                <a:lnTo>
                  <a:pt x="75255" y="754750"/>
                </a:lnTo>
                <a:lnTo>
                  <a:pt x="53120" y="715717"/>
                </a:lnTo>
                <a:lnTo>
                  <a:pt x="34547" y="674576"/>
                </a:lnTo>
                <a:lnTo>
                  <a:pt x="19742" y="631532"/>
                </a:lnTo>
                <a:lnTo>
                  <a:pt x="8912" y="586790"/>
                </a:lnTo>
                <a:lnTo>
                  <a:pt x="2262" y="540557"/>
                </a:lnTo>
                <a:lnTo>
                  <a:pt x="0" y="493038"/>
                </a:lnTo>
                <a:lnTo>
                  <a:pt x="2262" y="445519"/>
                </a:lnTo>
                <a:lnTo>
                  <a:pt x="8912" y="399286"/>
                </a:lnTo>
                <a:lnTo>
                  <a:pt x="19742" y="354544"/>
                </a:lnTo>
                <a:lnTo>
                  <a:pt x="34547" y="311500"/>
                </a:lnTo>
                <a:lnTo>
                  <a:pt x="53120" y="270358"/>
                </a:lnTo>
                <a:lnTo>
                  <a:pt x="75255" y="231326"/>
                </a:lnTo>
                <a:lnTo>
                  <a:pt x="100744" y="194608"/>
                </a:lnTo>
                <a:lnTo>
                  <a:pt x="129382" y="160410"/>
                </a:lnTo>
                <a:lnTo>
                  <a:pt x="160961" y="128939"/>
                </a:lnTo>
                <a:lnTo>
                  <a:pt x="195276" y="100399"/>
                </a:lnTo>
                <a:lnTo>
                  <a:pt x="232121" y="74997"/>
                </a:lnTo>
                <a:lnTo>
                  <a:pt x="271287" y="52938"/>
                </a:lnTo>
                <a:lnTo>
                  <a:pt x="312570" y="34429"/>
                </a:lnTo>
                <a:lnTo>
                  <a:pt x="355762" y="19675"/>
                </a:lnTo>
                <a:lnTo>
                  <a:pt x="400658" y="8881"/>
                </a:lnTo>
                <a:lnTo>
                  <a:pt x="447050" y="2254"/>
                </a:lnTo>
                <a:lnTo>
                  <a:pt x="494732" y="0"/>
                </a:lnTo>
                <a:lnTo>
                  <a:pt x="4685267" y="0"/>
                </a:lnTo>
                <a:lnTo>
                  <a:pt x="5178865" y="497561"/>
                </a:lnTo>
                <a:lnTo>
                  <a:pt x="4685267" y="991730"/>
                </a:lnTo>
                <a:close/>
              </a:path>
            </a:pathLst>
          </a:custGeom>
          <a:solidFill>
            <a:srgbClr val="37C8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253;p40">
            <a:extLst>
              <a:ext uri="{FF2B5EF4-FFF2-40B4-BE49-F238E27FC236}">
                <a16:creationId xmlns:a16="http://schemas.microsoft.com/office/drawing/2014/main" id="{E2B415DB-AE33-741C-BE46-875BCF26B56C}"/>
              </a:ext>
            </a:extLst>
          </p:cNvPr>
          <p:cNvSpPr/>
          <p:nvPr/>
        </p:nvSpPr>
        <p:spPr>
          <a:xfrm>
            <a:off x="1530679" y="-8382"/>
            <a:ext cx="2423098" cy="495935"/>
          </a:xfrm>
          <a:custGeom>
            <a:avLst/>
            <a:gdLst/>
            <a:ahLst/>
            <a:cxnLst/>
            <a:rect l="l" t="t" r="r" b="b"/>
            <a:pathLst>
              <a:path w="5179059" h="991869" extrusionOk="0">
                <a:moveTo>
                  <a:pt x="4685267" y="991730"/>
                </a:moveTo>
                <a:lnTo>
                  <a:pt x="494732" y="986076"/>
                </a:lnTo>
                <a:lnTo>
                  <a:pt x="447050" y="983821"/>
                </a:lnTo>
                <a:lnTo>
                  <a:pt x="400658" y="977194"/>
                </a:lnTo>
                <a:lnTo>
                  <a:pt x="355762" y="966401"/>
                </a:lnTo>
                <a:lnTo>
                  <a:pt x="312570" y="951646"/>
                </a:lnTo>
                <a:lnTo>
                  <a:pt x="271287" y="933137"/>
                </a:lnTo>
                <a:lnTo>
                  <a:pt x="232121" y="911079"/>
                </a:lnTo>
                <a:lnTo>
                  <a:pt x="195276" y="885677"/>
                </a:lnTo>
                <a:lnTo>
                  <a:pt x="160961" y="857137"/>
                </a:lnTo>
                <a:lnTo>
                  <a:pt x="129382" y="825666"/>
                </a:lnTo>
                <a:lnTo>
                  <a:pt x="100744" y="791468"/>
                </a:lnTo>
                <a:lnTo>
                  <a:pt x="75255" y="754750"/>
                </a:lnTo>
                <a:lnTo>
                  <a:pt x="53120" y="715717"/>
                </a:lnTo>
                <a:lnTo>
                  <a:pt x="34547" y="674576"/>
                </a:lnTo>
                <a:lnTo>
                  <a:pt x="19742" y="631532"/>
                </a:lnTo>
                <a:lnTo>
                  <a:pt x="8912" y="586790"/>
                </a:lnTo>
                <a:lnTo>
                  <a:pt x="2262" y="540557"/>
                </a:lnTo>
                <a:lnTo>
                  <a:pt x="0" y="493038"/>
                </a:lnTo>
                <a:lnTo>
                  <a:pt x="2262" y="445519"/>
                </a:lnTo>
                <a:lnTo>
                  <a:pt x="8912" y="399286"/>
                </a:lnTo>
                <a:lnTo>
                  <a:pt x="19742" y="354544"/>
                </a:lnTo>
                <a:lnTo>
                  <a:pt x="34547" y="311500"/>
                </a:lnTo>
                <a:lnTo>
                  <a:pt x="53120" y="270358"/>
                </a:lnTo>
                <a:lnTo>
                  <a:pt x="75255" y="231326"/>
                </a:lnTo>
                <a:lnTo>
                  <a:pt x="100744" y="194608"/>
                </a:lnTo>
                <a:lnTo>
                  <a:pt x="129382" y="160410"/>
                </a:lnTo>
                <a:lnTo>
                  <a:pt x="160961" y="128939"/>
                </a:lnTo>
                <a:lnTo>
                  <a:pt x="195276" y="100399"/>
                </a:lnTo>
                <a:lnTo>
                  <a:pt x="232121" y="74997"/>
                </a:lnTo>
                <a:lnTo>
                  <a:pt x="271287" y="52938"/>
                </a:lnTo>
                <a:lnTo>
                  <a:pt x="312570" y="34429"/>
                </a:lnTo>
                <a:lnTo>
                  <a:pt x="355762" y="19675"/>
                </a:lnTo>
                <a:lnTo>
                  <a:pt x="400658" y="8881"/>
                </a:lnTo>
                <a:lnTo>
                  <a:pt x="447050" y="2254"/>
                </a:lnTo>
                <a:lnTo>
                  <a:pt x="494732" y="0"/>
                </a:lnTo>
                <a:lnTo>
                  <a:pt x="4685267" y="0"/>
                </a:lnTo>
                <a:lnTo>
                  <a:pt x="5178865" y="497561"/>
                </a:lnTo>
                <a:lnTo>
                  <a:pt x="4685267" y="991730"/>
                </a:lnTo>
                <a:close/>
              </a:path>
            </a:pathLst>
          </a:custGeom>
          <a:solidFill>
            <a:srgbClr val="2B91D5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238;p39">
            <a:extLst>
              <a:ext uri="{FF2B5EF4-FFF2-40B4-BE49-F238E27FC236}">
                <a16:creationId xmlns:a16="http://schemas.microsoft.com/office/drawing/2014/main" id="{3275BD33-8831-F773-3817-1534DB1A4719}"/>
              </a:ext>
            </a:extLst>
          </p:cNvPr>
          <p:cNvSpPr txBox="1"/>
          <p:nvPr/>
        </p:nvSpPr>
        <p:spPr>
          <a:xfrm>
            <a:off x="1932454" y="-6928"/>
            <a:ext cx="161954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2 - Etude de l’existant</a:t>
            </a:r>
            <a:endParaRPr sz="1200" b="1" i="0" u="none" strike="noStrike" cap="none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3" name="Google Shape;239;p39">
            <a:extLst>
              <a:ext uri="{FF2B5EF4-FFF2-40B4-BE49-F238E27FC236}">
                <a16:creationId xmlns:a16="http://schemas.microsoft.com/office/drawing/2014/main" id="{76825021-4FF8-3ABA-6729-640876B32F2A}"/>
              </a:ext>
            </a:extLst>
          </p:cNvPr>
          <p:cNvSpPr txBox="1"/>
          <p:nvPr/>
        </p:nvSpPr>
        <p:spPr>
          <a:xfrm>
            <a:off x="3982644" y="87658"/>
            <a:ext cx="136805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3 - Conception</a:t>
            </a:r>
            <a:endParaRPr sz="1200" b="1" i="0" u="none" strike="noStrike" cap="none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4" name="Google Shape;240;p39">
            <a:extLst>
              <a:ext uri="{FF2B5EF4-FFF2-40B4-BE49-F238E27FC236}">
                <a16:creationId xmlns:a16="http://schemas.microsoft.com/office/drawing/2014/main" id="{0F14DB75-73C0-8A42-6911-ED845FDD4693}"/>
              </a:ext>
            </a:extLst>
          </p:cNvPr>
          <p:cNvSpPr txBox="1"/>
          <p:nvPr/>
        </p:nvSpPr>
        <p:spPr>
          <a:xfrm>
            <a:off x="5769272" y="99659"/>
            <a:ext cx="136805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4 - Réalisation</a:t>
            </a:r>
            <a:endParaRPr sz="1200" b="1" i="0" u="none" strike="noStrike" cap="none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5" name="Google Shape;241;p39">
            <a:extLst>
              <a:ext uri="{FF2B5EF4-FFF2-40B4-BE49-F238E27FC236}">
                <a16:creationId xmlns:a16="http://schemas.microsoft.com/office/drawing/2014/main" id="{0A3D5134-A446-0966-FEC9-963594DBFF53}"/>
              </a:ext>
            </a:extLst>
          </p:cNvPr>
          <p:cNvSpPr txBox="1"/>
          <p:nvPr/>
        </p:nvSpPr>
        <p:spPr>
          <a:xfrm>
            <a:off x="7375048" y="11178"/>
            <a:ext cx="145314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5 - Conclusion et perspectives</a:t>
            </a:r>
            <a:endParaRPr dirty="0"/>
          </a:p>
        </p:txBody>
      </p:sp>
      <p:sp>
        <p:nvSpPr>
          <p:cNvPr id="106" name="Google Shape;254;p40">
            <a:extLst>
              <a:ext uri="{FF2B5EF4-FFF2-40B4-BE49-F238E27FC236}">
                <a16:creationId xmlns:a16="http://schemas.microsoft.com/office/drawing/2014/main" id="{51CE1D69-09D2-11D3-3065-70E3C9DFB544}"/>
              </a:ext>
            </a:extLst>
          </p:cNvPr>
          <p:cNvSpPr/>
          <p:nvPr/>
        </p:nvSpPr>
        <p:spPr>
          <a:xfrm>
            <a:off x="4736" y="-9943"/>
            <a:ext cx="2036892" cy="488315"/>
          </a:xfrm>
          <a:custGeom>
            <a:avLst/>
            <a:gdLst/>
            <a:ahLst/>
            <a:cxnLst/>
            <a:rect l="l" t="t" r="r" b="b"/>
            <a:pathLst>
              <a:path w="5179059" h="991869" extrusionOk="0">
                <a:moveTo>
                  <a:pt x="4685267" y="991730"/>
                </a:moveTo>
                <a:lnTo>
                  <a:pt x="494732" y="986076"/>
                </a:lnTo>
                <a:lnTo>
                  <a:pt x="447050" y="983821"/>
                </a:lnTo>
                <a:lnTo>
                  <a:pt x="400658" y="977194"/>
                </a:lnTo>
                <a:lnTo>
                  <a:pt x="355762" y="966401"/>
                </a:lnTo>
                <a:lnTo>
                  <a:pt x="312570" y="951646"/>
                </a:lnTo>
                <a:lnTo>
                  <a:pt x="271287" y="933137"/>
                </a:lnTo>
                <a:lnTo>
                  <a:pt x="232121" y="911079"/>
                </a:lnTo>
                <a:lnTo>
                  <a:pt x="195276" y="885677"/>
                </a:lnTo>
                <a:lnTo>
                  <a:pt x="160961" y="857137"/>
                </a:lnTo>
                <a:lnTo>
                  <a:pt x="129382" y="825666"/>
                </a:lnTo>
                <a:lnTo>
                  <a:pt x="100744" y="791468"/>
                </a:lnTo>
                <a:lnTo>
                  <a:pt x="75255" y="754750"/>
                </a:lnTo>
                <a:lnTo>
                  <a:pt x="53120" y="715717"/>
                </a:lnTo>
                <a:lnTo>
                  <a:pt x="34547" y="674576"/>
                </a:lnTo>
                <a:lnTo>
                  <a:pt x="19742" y="631532"/>
                </a:lnTo>
                <a:lnTo>
                  <a:pt x="8912" y="586790"/>
                </a:lnTo>
                <a:lnTo>
                  <a:pt x="2262" y="540557"/>
                </a:lnTo>
                <a:lnTo>
                  <a:pt x="0" y="493038"/>
                </a:lnTo>
                <a:lnTo>
                  <a:pt x="2262" y="445519"/>
                </a:lnTo>
                <a:lnTo>
                  <a:pt x="8912" y="399286"/>
                </a:lnTo>
                <a:lnTo>
                  <a:pt x="19742" y="354544"/>
                </a:lnTo>
                <a:lnTo>
                  <a:pt x="34547" y="311500"/>
                </a:lnTo>
                <a:lnTo>
                  <a:pt x="53120" y="270358"/>
                </a:lnTo>
                <a:lnTo>
                  <a:pt x="75255" y="231326"/>
                </a:lnTo>
                <a:lnTo>
                  <a:pt x="100744" y="194608"/>
                </a:lnTo>
                <a:lnTo>
                  <a:pt x="129382" y="160410"/>
                </a:lnTo>
                <a:lnTo>
                  <a:pt x="160961" y="128939"/>
                </a:lnTo>
                <a:lnTo>
                  <a:pt x="195276" y="100399"/>
                </a:lnTo>
                <a:lnTo>
                  <a:pt x="232121" y="74997"/>
                </a:lnTo>
                <a:lnTo>
                  <a:pt x="271287" y="52938"/>
                </a:lnTo>
                <a:lnTo>
                  <a:pt x="312570" y="34429"/>
                </a:lnTo>
                <a:lnTo>
                  <a:pt x="355762" y="19675"/>
                </a:lnTo>
                <a:lnTo>
                  <a:pt x="400658" y="8881"/>
                </a:lnTo>
                <a:lnTo>
                  <a:pt x="447050" y="2254"/>
                </a:lnTo>
                <a:lnTo>
                  <a:pt x="494732" y="0"/>
                </a:lnTo>
                <a:lnTo>
                  <a:pt x="4685267" y="0"/>
                </a:lnTo>
                <a:lnTo>
                  <a:pt x="5178865" y="497561"/>
                </a:lnTo>
                <a:lnTo>
                  <a:pt x="4685267" y="991730"/>
                </a:lnTo>
                <a:close/>
              </a:path>
            </a:pathLst>
          </a:custGeom>
          <a:solidFill>
            <a:srgbClr val="12538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238;p39">
            <a:extLst>
              <a:ext uri="{FF2B5EF4-FFF2-40B4-BE49-F238E27FC236}">
                <a16:creationId xmlns:a16="http://schemas.microsoft.com/office/drawing/2014/main" id="{3275BD33-8831-F773-3817-1534DB1A4719}"/>
              </a:ext>
            </a:extLst>
          </p:cNvPr>
          <p:cNvSpPr txBox="1"/>
          <p:nvPr/>
        </p:nvSpPr>
        <p:spPr>
          <a:xfrm>
            <a:off x="83978" y="-8382"/>
            <a:ext cx="161954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lvl="0" algn="ctr"/>
            <a:r>
              <a:rPr lang="fr-FR" sz="1200" b="1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1 - Contexte général du projet</a:t>
            </a:r>
          </a:p>
        </p:txBody>
      </p:sp>
      <p:grpSp>
        <p:nvGrpSpPr>
          <p:cNvPr id="10" name="Groupe 9"/>
          <p:cNvGrpSpPr/>
          <p:nvPr/>
        </p:nvGrpSpPr>
        <p:grpSpPr>
          <a:xfrm>
            <a:off x="2283746" y="2632521"/>
            <a:ext cx="1193969" cy="232347"/>
            <a:chOff x="2283746" y="2632521"/>
            <a:chExt cx="1193969" cy="232347"/>
          </a:xfrm>
        </p:grpSpPr>
        <p:sp>
          <p:nvSpPr>
            <p:cNvPr id="6" name="Triangle isocèle 5"/>
            <p:cNvSpPr/>
            <p:nvPr/>
          </p:nvSpPr>
          <p:spPr>
            <a:xfrm rot="5400000">
              <a:off x="3241620" y="2628773"/>
              <a:ext cx="232347" cy="239843"/>
            </a:xfrm>
            <a:prstGeom prst="triangle">
              <a:avLst/>
            </a:prstGeom>
            <a:solidFill>
              <a:srgbClr val="12538A"/>
            </a:solidFill>
            <a:ln>
              <a:solidFill>
                <a:srgbClr val="1253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Moins 3"/>
            <p:cNvSpPr/>
            <p:nvPr/>
          </p:nvSpPr>
          <p:spPr>
            <a:xfrm>
              <a:off x="2283746" y="2638267"/>
              <a:ext cx="1156492" cy="215357"/>
            </a:xfrm>
            <a:prstGeom prst="mathMinus">
              <a:avLst/>
            </a:prstGeom>
            <a:solidFill>
              <a:srgbClr val="12538A"/>
            </a:solidFill>
            <a:ln>
              <a:solidFill>
                <a:srgbClr val="1253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482" y="1705087"/>
            <a:ext cx="1848641" cy="184337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07" y="1652613"/>
            <a:ext cx="2062794" cy="1992070"/>
          </a:xfrm>
          <a:prstGeom prst="rect">
            <a:avLst/>
          </a:prstGeom>
        </p:spPr>
      </p:pic>
      <p:grpSp>
        <p:nvGrpSpPr>
          <p:cNvPr id="9" name="Groupe 8"/>
          <p:cNvGrpSpPr/>
          <p:nvPr/>
        </p:nvGrpSpPr>
        <p:grpSpPr>
          <a:xfrm>
            <a:off x="5160079" y="2626775"/>
            <a:ext cx="1208959" cy="232347"/>
            <a:chOff x="5160079" y="2626775"/>
            <a:chExt cx="1208959" cy="232347"/>
          </a:xfrm>
        </p:grpSpPr>
        <p:sp>
          <p:nvSpPr>
            <p:cNvPr id="45" name="Moins 44"/>
            <p:cNvSpPr/>
            <p:nvPr/>
          </p:nvSpPr>
          <p:spPr>
            <a:xfrm>
              <a:off x="5160079" y="2632521"/>
              <a:ext cx="1156492" cy="215357"/>
            </a:xfrm>
            <a:prstGeom prst="mathMinus">
              <a:avLst/>
            </a:prstGeom>
            <a:solidFill>
              <a:srgbClr val="26C4C0"/>
            </a:solidFill>
            <a:ln>
              <a:solidFill>
                <a:srgbClr val="26C4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Triangle isocèle 45"/>
            <p:cNvSpPr/>
            <p:nvPr/>
          </p:nvSpPr>
          <p:spPr>
            <a:xfrm rot="5400000">
              <a:off x="6132943" y="2623027"/>
              <a:ext cx="232347" cy="239843"/>
            </a:xfrm>
            <a:prstGeom prst="triangle">
              <a:avLst/>
            </a:prstGeom>
            <a:solidFill>
              <a:srgbClr val="26C4C0"/>
            </a:solidFill>
            <a:ln>
              <a:solidFill>
                <a:srgbClr val="26C4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8304-E90C-4A70-9A96-5560FBD5F813}" type="slidenum">
              <a:rPr lang="fr-FR" smtClean="0"/>
              <a:t>9</a:t>
            </a:fld>
            <a:endParaRPr lang="fr-FR"/>
          </a:p>
        </p:txBody>
      </p:sp>
      <p:sp>
        <p:nvSpPr>
          <p:cNvPr id="27" name="Google Shape;1280;p85">
            <a:extLst>
              <a:ext uri="{FF2B5EF4-FFF2-40B4-BE49-F238E27FC236}">
                <a16:creationId xmlns:a16="http://schemas.microsoft.com/office/drawing/2014/main" id="{7A250E1F-812B-D4D8-3E65-CC6717286B49}"/>
              </a:ext>
            </a:extLst>
          </p:cNvPr>
          <p:cNvSpPr/>
          <p:nvPr/>
        </p:nvSpPr>
        <p:spPr>
          <a:xfrm>
            <a:off x="3013230" y="766673"/>
            <a:ext cx="2260011" cy="613845"/>
          </a:xfrm>
          <a:custGeom>
            <a:avLst/>
            <a:gdLst/>
            <a:ahLst/>
            <a:cxnLst/>
            <a:rect l="l" t="t" r="r" b="b"/>
            <a:pathLst>
              <a:path w="3190875" h="5867400" extrusionOk="0">
                <a:moveTo>
                  <a:pt x="3190874" y="5867399"/>
                </a:moveTo>
                <a:lnTo>
                  <a:pt x="0" y="5867399"/>
                </a:lnTo>
                <a:lnTo>
                  <a:pt x="0" y="0"/>
                </a:lnTo>
                <a:lnTo>
                  <a:pt x="3190874" y="0"/>
                </a:lnTo>
                <a:lnTo>
                  <a:pt x="3190874" y="5867399"/>
                </a:lnTo>
                <a:close/>
              </a:path>
            </a:pathLst>
          </a:custGeom>
          <a:solidFill>
            <a:srgbClr val="86E9E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5CB81B3-67A0-81EE-ABAF-B7E8E5C2B1B2}"/>
              </a:ext>
            </a:extLst>
          </p:cNvPr>
          <p:cNvSpPr txBox="1"/>
          <p:nvPr/>
        </p:nvSpPr>
        <p:spPr>
          <a:xfrm>
            <a:off x="3308349" y="894241"/>
            <a:ext cx="2027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Besoin  fonctionnels</a:t>
            </a:r>
          </a:p>
        </p:txBody>
      </p:sp>
      <p:sp>
        <p:nvSpPr>
          <p:cNvPr id="29" name="Google Shape;1283;p85">
            <a:extLst>
              <a:ext uri="{FF2B5EF4-FFF2-40B4-BE49-F238E27FC236}">
                <a16:creationId xmlns:a16="http://schemas.microsoft.com/office/drawing/2014/main" id="{9228A01D-1354-8622-B472-60CC37A8D0F8}"/>
              </a:ext>
            </a:extLst>
          </p:cNvPr>
          <p:cNvSpPr/>
          <p:nvPr/>
        </p:nvSpPr>
        <p:spPr>
          <a:xfrm>
            <a:off x="846885" y="762620"/>
            <a:ext cx="2072946" cy="640125"/>
          </a:xfrm>
          <a:custGeom>
            <a:avLst/>
            <a:gdLst/>
            <a:ahLst/>
            <a:cxnLst/>
            <a:rect l="l" t="t" r="r" b="b"/>
            <a:pathLst>
              <a:path w="3190875" h="5867400" extrusionOk="0">
                <a:moveTo>
                  <a:pt x="3190874" y="5867399"/>
                </a:moveTo>
                <a:lnTo>
                  <a:pt x="0" y="5867399"/>
                </a:lnTo>
                <a:lnTo>
                  <a:pt x="0" y="0"/>
                </a:lnTo>
                <a:lnTo>
                  <a:pt x="3190874" y="0"/>
                </a:lnTo>
                <a:lnTo>
                  <a:pt x="3190874" y="5867399"/>
                </a:lnTo>
                <a:close/>
              </a:path>
            </a:pathLst>
          </a:custGeom>
          <a:solidFill>
            <a:srgbClr val="12538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354B2A6-A752-03A2-59C6-EBA41B98642D}"/>
              </a:ext>
            </a:extLst>
          </p:cNvPr>
          <p:cNvSpPr txBox="1"/>
          <p:nvPr/>
        </p:nvSpPr>
        <p:spPr>
          <a:xfrm>
            <a:off x="918606" y="919708"/>
            <a:ext cx="2027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L’existant</a:t>
            </a:r>
          </a:p>
        </p:txBody>
      </p:sp>
      <p:sp>
        <p:nvSpPr>
          <p:cNvPr id="31" name="Google Shape;1280;p85">
            <a:extLst>
              <a:ext uri="{FF2B5EF4-FFF2-40B4-BE49-F238E27FC236}">
                <a16:creationId xmlns:a16="http://schemas.microsoft.com/office/drawing/2014/main" id="{CFAA6D3E-64EF-0837-2908-3BB186EBE38E}"/>
              </a:ext>
            </a:extLst>
          </p:cNvPr>
          <p:cNvSpPr/>
          <p:nvPr/>
        </p:nvSpPr>
        <p:spPr>
          <a:xfrm>
            <a:off x="5398849" y="769003"/>
            <a:ext cx="2260011" cy="613845"/>
          </a:xfrm>
          <a:custGeom>
            <a:avLst/>
            <a:gdLst/>
            <a:ahLst/>
            <a:cxnLst/>
            <a:rect l="l" t="t" r="r" b="b"/>
            <a:pathLst>
              <a:path w="3190875" h="5867400" extrusionOk="0">
                <a:moveTo>
                  <a:pt x="3190874" y="5867399"/>
                </a:moveTo>
                <a:lnTo>
                  <a:pt x="0" y="5867399"/>
                </a:lnTo>
                <a:lnTo>
                  <a:pt x="0" y="0"/>
                </a:lnTo>
                <a:lnTo>
                  <a:pt x="3190874" y="0"/>
                </a:lnTo>
                <a:lnTo>
                  <a:pt x="3190874" y="5867399"/>
                </a:lnTo>
                <a:close/>
              </a:path>
            </a:pathLst>
          </a:custGeom>
          <a:solidFill>
            <a:srgbClr val="86E9E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8D5E94BA-4AD2-8547-F83B-896C407045A5}"/>
              </a:ext>
            </a:extLst>
          </p:cNvPr>
          <p:cNvSpPr txBox="1"/>
          <p:nvPr/>
        </p:nvSpPr>
        <p:spPr>
          <a:xfrm>
            <a:off x="5336045" y="905978"/>
            <a:ext cx="2748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Besoin non  fonctionnels</a:t>
            </a:r>
          </a:p>
        </p:txBody>
      </p:sp>
      <p:sp>
        <p:nvSpPr>
          <p:cNvPr id="33" name="Google Shape;1308;p85">
            <a:extLst>
              <a:ext uri="{FF2B5EF4-FFF2-40B4-BE49-F238E27FC236}">
                <a16:creationId xmlns:a16="http://schemas.microsoft.com/office/drawing/2014/main" id="{2360550E-9B97-DABB-9068-BFE7E277A0D8}"/>
              </a:ext>
            </a:extLst>
          </p:cNvPr>
          <p:cNvSpPr/>
          <p:nvPr/>
        </p:nvSpPr>
        <p:spPr>
          <a:xfrm>
            <a:off x="1708098" y="1395986"/>
            <a:ext cx="350520" cy="175260"/>
          </a:xfrm>
          <a:custGeom>
            <a:avLst/>
            <a:gdLst/>
            <a:ahLst/>
            <a:cxnLst/>
            <a:rect l="l" t="t" r="r" b="b"/>
            <a:pathLst>
              <a:path w="701040" h="350520" extrusionOk="0">
                <a:moveTo>
                  <a:pt x="350229" y="350229"/>
                </a:moveTo>
                <a:lnTo>
                  <a:pt x="0" y="0"/>
                </a:lnTo>
                <a:lnTo>
                  <a:pt x="700458" y="0"/>
                </a:lnTo>
                <a:lnTo>
                  <a:pt x="350229" y="350229"/>
                </a:lnTo>
                <a:close/>
              </a:path>
            </a:pathLst>
          </a:custGeom>
          <a:solidFill>
            <a:srgbClr val="12538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465DBE4-749B-45DB-B950-A68B5E5B46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2713" y="2540226"/>
            <a:ext cx="155257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0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61B8BB1-32D4-4F77-8A00-E720B6F476E5}">
  <we:reference id="wa200003964" version="1.0.0.0" store="fr-FR" storeType="OMEX"/>
  <we:alternateReferences>
    <we:reference id="WA200003964" version="1.0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1805</TotalTime>
  <Words>1427</Words>
  <Application>Microsoft Office PowerPoint</Application>
  <PresentationFormat>On-screen Show (16:9)</PresentationFormat>
  <Paragraphs>304</Paragraphs>
  <Slides>30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Aileron Ultra-Bold</vt:lpstr>
      <vt:lpstr>Tahoma</vt:lpstr>
      <vt:lpstr>Times New Roman</vt:lpstr>
      <vt:lpstr>Aileron Bold</vt:lpstr>
      <vt:lpstr>Simple Light</vt:lpstr>
      <vt:lpstr>Office Theme</vt:lpstr>
      <vt:lpstr>Conception et mise en place d'une Application de gestion de budget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Conception et réalisation d’une application Web TimeSheet de gestion de temps pour les Consultants</dc:title>
  <dc:creator>HELLO</dc:creator>
  <cp:lastModifiedBy>Mohssine Mochaffaa</cp:lastModifiedBy>
  <cp:revision>273</cp:revision>
  <dcterms:modified xsi:type="dcterms:W3CDTF">2025-01-22T19:39:09Z</dcterms:modified>
</cp:coreProperties>
</file>