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9673B7-09B2-4EE7-B0FE-A7268F83F40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79280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9673B7-09B2-4EE7-B0FE-A7268F83F40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328866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9673B7-09B2-4EE7-B0FE-A7268F83F40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428568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9673B7-09B2-4EE7-B0FE-A7268F83F40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19995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9673B7-09B2-4EE7-B0FE-A7268F83F40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133795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9673B7-09B2-4EE7-B0FE-A7268F83F40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285895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9673B7-09B2-4EE7-B0FE-A7268F83F404}"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213909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9673B7-09B2-4EE7-B0FE-A7268F83F404}"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76201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673B7-09B2-4EE7-B0FE-A7268F83F404}"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128131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9673B7-09B2-4EE7-B0FE-A7268F83F40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370074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9673B7-09B2-4EE7-B0FE-A7268F83F40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2A644-234A-40C0-A169-97278467758F}" type="slidenum">
              <a:rPr lang="en-US" smtClean="0"/>
              <a:t>‹#›</a:t>
            </a:fld>
            <a:endParaRPr lang="en-US"/>
          </a:p>
        </p:txBody>
      </p:sp>
    </p:spTree>
    <p:extLst>
      <p:ext uri="{BB962C8B-B14F-4D97-AF65-F5344CB8AC3E}">
        <p14:creationId xmlns:p14="http://schemas.microsoft.com/office/powerpoint/2010/main" val="3846864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673B7-09B2-4EE7-B0FE-A7268F83F404}"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2A644-234A-40C0-A169-97278467758F}" type="slidenum">
              <a:rPr lang="en-US" smtClean="0"/>
              <a:t>‹#›</a:t>
            </a:fld>
            <a:endParaRPr lang="en-US"/>
          </a:p>
        </p:txBody>
      </p:sp>
    </p:spTree>
    <p:extLst>
      <p:ext uri="{BB962C8B-B14F-4D97-AF65-F5344CB8AC3E}">
        <p14:creationId xmlns:p14="http://schemas.microsoft.com/office/powerpoint/2010/main" val="168962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the impact of cultural differences in sleep patterns on mental health</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Musa Muhammad </a:t>
            </a:r>
            <a:r>
              <a:rPr lang="en-US" dirty="0" err="1" smtClean="0"/>
              <a:t>Jibril</a:t>
            </a:r>
            <a:endParaRPr lang="en-US" dirty="0" smtClean="0"/>
          </a:p>
          <a:p>
            <a:r>
              <a:rPr lang="en-US" dirty="0" smtClean="0"/>
              <a:t>FE/23/54228505</a:t>
            </a:r>
            <a:endParaRPr lang="en-US" dirty="0"/>
          </a:p>
        </p:txBody>
      </p:sp>
    </p:spTree>
    <p:extLst>
      <p:ext uri="{BB962C8B-B14F-4D97-AF65-F5344CB8AC3E}">
        <p14:creationId xmlns:p14="http://schemas.microsoft.com/office/powerpoint/2010/main" val="422983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THANKS FOR TIME AND LISTENING</a:t>
            </a:r>
            <a:endParaRPr lang="en-US" dirty="0"/>
          </a:p>
        </p:txBody>
      </p:sp>
    </p:spTree>
    <p:extLst>
      <p:ext uri="{BB962C8B-B14F-4D97-AF65-F5344CB8AC3E}">
        <p14:creationId xmlns:p14="http://schemas.microsoft.com/office/powerpoint/2010/main" val="215488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Sleep is a fundamental aspect of human biology, essential for maintaining physical health, cognitive function, and emotional well-being. Yet, the ways in which individuals experience and prioritize sleep are profoundly influenced by cultural factors embedded within their societies. Cultural norms, values, traditions, and beliefs shape not only when and how people sleep but also their perceptions of sleep quality and its relationship to mental </a:t>
            </a:r>
            <a:r>
              <a:rPr lang="en-US" dirty="0" smtClean="0"/>
              <a:t>health.</a:t>
            </a:r>
          </a:p>
          <a:p>
            <a:pPr marL="0" indent="0">
              <a:buNone/>
            </a:pPr>
            <a:r>
              <a:rPr lang="en-US" dirty="0" smtClean="0"/>
              <a:t>Understanding </a:t>
            </a:r>
            <a:r>
              <a:rPr lang="en-US" dirty="0"/>
              <a:t>the interplay between cultural differences in sleep patterns and mental health is crucial for addressing disparities in well-being across diverse populations. This </a:t>
            </a:r>
            <a:r>
              <a:rPr lang="en-US" dirty="0" err="1"/>
              <a:t>intersectionality</a:t>
            </a:r>
            <a:r>
              <a:rPr lang="en-US" dirty="0"/>
              <a:t> underscores the need to move beyond a one-size-fits-all approach to sleep health promotion and intervention, recognizing and respecting the unique cultural contexts in which individuals live and sleep.</a:t>
            </a:r>
          </a:p>
          <a:p>
            <a:endParaRPr lang="en-US" dirty="0"/>
          </a:p>
        </p:txBody>
      </p:sp>
    </p:spTree>
    <p:extLst>
      <p:ext uri="{BB962C8B-B14F-4D97-AF65-F5344CB8AC3E}">
        <p14:creationId xmlns:p14="http://schemas.microsoft.com/office/powerpoint/2010/main" val="294786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t>
            </a:r>
            <a:r>
              <a:rPr lang="en-US" dirty="0" smtClean="0"/>
              <a:t>AND OBJECTIVES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AIM</a:t>
            </a:r>
          </a:p>
          <a:p>
            <a:r>
              <a:rPr lang="en-US" dirty="0"/>
              <a:t>To investigate the impact of cultural differences in sleep patterns on mental health outcomes and identify strategies for promoting culturally sensitive approaches to sleep health promotion and intervention</a:t>
            </a:r>
            <a:r>
              <a:rPr lang="en-US" dirty="0" smtClean="0"/>
              <a:t>.</a:t>
            </a:r>
          </a:p>
          <a:p>
            <a:r>
              <a:rPr lang="en-US" dirty="0" smtClean="0"/>
              <a:t>OBJECTIVES</a:t>
            </a:r>
          </a:p>
          <a:p>
            <a:r>
              <a:rPr lang="en-US" dirty="0"/>
              <a:t>Identify and characterize cultural differences in sleep behaviors, including bedtime routines, sleep duration, sleep-wake schedules, and attitudes toward sleep hygiene practices.</a:t>
            </a:r>
          </a:p>
          <a:p>
            <a:r>
              <a:rPr lang="en-US" dirty="0"/>
              <a:t>Explore how cultural norms, values, traditions, and socio-economic factors influence individuals' sleep patterns within diverse cultural contexts</a:t>
            </a:r>
            <a:r>
              <a:rPr lang="en-US" dirty="0" smtClean="0"/>
              <a:t>.</a:t>
            </a:r>
          </a:p>
          <a:p>
            <a:r>
              <a:rPr lang="en-US" dirty="0"/>
              <a:t>Identify and characterize cultural differences in sleep behaviors, including bedtime routines, sleep duration, sleep-wake schedules, and attitudes toward sleep hygiene practices.</a:t>
            </a:r>
          </a:p>
          <a:p>
            <a:r>
              <a:rPr lang="en-US" dirty="0"/>
              <a:t>Explore how cultural norms, values, traditions, and socio-economic factors influence individuals' sleep patterns within diverse cultural contexts.</a:t>
            </a:r>
          </a:p>
          <a:p>
            <a:endParaRPr lang="en-US" dirty="0"/>
          </a:p>
          <a:p>
            <a:endParaRPr lang="en-US" dirty="0"/>
          </a:p>
        </p:txBody>
      </p:sp>
    </p:spTree>
    <p:extLst>
      <p:ext uri="{BB962C8B-B14F-4D97-AF65-F5344CB8AC3E}">
        <p14:creationId xmlns:p14="http://schemas.microsoft.com/office/powerpoint/2010/main" val="38425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STATEMENTS</a:t>
            </a:r>
            <a:endParaRPr lang="en-US" dirty="0"/>
          </a:p>
        </p:txBody>
      </p:sp>
      <p:sp>
        <p:nvSpPr>
          <p:cNvPr id="3" name="Content Placeholder 2"/>
          <p:cNvSpPr>
            <a:spLocks noGrp="1"/>
          </p:cNvSpPr>
          <p:nvPr>
            <p:ph idx="1"/>
          </p:nvPr>
        </p:nvSpPr>
        <p:spPr/>
        <p:txBody>
          <a:bodyPr/>
          <a:lstStyle/>
          <a:p>
            <a:r>
              <a:rPr lang="en-US" dirty="0"/>
              <a:t>Cultural variations in sleep patterns may contribute to disparities in mental health outcomes among diverse populations, yet the mechanisms underlying these relationships remain poorly understood, hindering the development of effective interventions to address mental health disparities.</a:t>
            </a:r>
            <a:endParaRPr lang="en-US" dirty="0"/>
          </a:p>
        </p:txBody>
      </p:sp>
    </p:spTree>
    <p:extLst>
      <p:ext uri="{BB962C8B-B14F-4D97-AF65-F5344CB8AC3E}">
        <p14:creationId xmlns:p14="http://schemas.microsoft.com/office/powerpoint/2010/main" val="60589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838200" y="1825624"/>
            <a:ext cx="10515600" cy="6674139"/>
          </a:xfrm>
        </p:spPr>
        <p:txBody>
          <a:bodyPr>
            <a:normAutofit fontScale="55000" lnSpcReduction="20000"/>
          </a:bodyPr>
          <a:lstStyle/>
          <a:p>
            <a:r>
              <a:rPr lang="en-US" b="1" dirty="0"/>
              <a:t>1. Study Design</a:t>
            </a:r>
            <a:r>
              <a:rPr lang="en-US" b="1" dirty="0" smtClean="0"/>
              <a:t>:</a:t>
            </a:r>
            <a:endParaRPr lang="en-US" dirty="0"/>
          </a:p>
          <a:p>
            <a:r>
              <a:rPr lang="en-US" dirty="0"/>
              <a:t>Justify the chosen approach in relation to the research aims and objectives.</a:t>
            </a:r>
          </a:p>
          <a:p>
            <a:r>
              <a:rPr lang="en-US" b="1" dirty="0"/>
              <a:t>2. Participants:</a:t>
            </a:r>
            <a:endParaRPr lang="en-US" dirty="0"/>
          </a:p>
          <a:p>
            <a:r>
              <a:rPr lang="en-US" dirty="0"/>
              <a:t>Specify the characteristics of the study population, including age, gender, cultural background, and any inclusion/exclusion criteria</a:t>
            </a:r>
            <a:r>
              <a:rPr lang="en-US" dirty="0" smtClean="0"/>
              <a:t>.</a:t>
            </a:r>
            <a:endParaRPr lang="en-US" dirty="0"/>
          </a:p>
          <a:p>
            <a:r>
              <a:rPr lang="en-US" b="1" dirty="0"/>
              <a:t>3. Data Collection:</a:t>
            </a:r>
            <a:endParaRPr lang="en-US" dirty="0"/>
          </a:p>
          <a:p>
            <a:r>
              <a:rPr lang="en-US" dirty="0"/>
              <a:t>Outline the instruments and measures used to assess cultural differences in sleep patterns and mental health outcomes, such as standardized questionnaires, interviews, or observational assessments</a:t>
            </a:r>
            <a:r>
              <a:rPr lang="en-US" dirty="0" smtClean="0"/>
              <a:t>.</a:t>
            </a:r>
            <a:endParaRPr lang="en-US" dirty="0"/>
          </a:p>
          <a:p>
            <a:r>
              <a:rPr lang="en-US" b="1" dirty="0"/>
              <a:t>4. Cultural Assessment:</a:t>
            </a:r>
            <a:endParaRPr lang="en-US" dirty="0"/>
          </a:p>
          <a:p>
            <a:r>
              <a:rPr lang="en-US" dirty="0"/>
              <a:t>Explain how cultural factors are assessed and operationalized within the study, including cultural norms, beliefs, values, and practices related to sleep</a:t>
            </a:r>
            <a:r>
              <a:rPr lang="en-US" dirty="0" smtClean="0"/>
              <a:t>.</a:t>
            </a:r>
            <a:endParaRPr lang="en-US" dirty="0"/>
          </a:p>
          <a:p>
            <a:r>
              <a:rPr lang="en-US" b="1" dirty="0"/>
              <a:t>5. Sleep Assessment:</a:t>
            </a:r>
            <a:endParaRPr lang="en-US" dirty="0"/>
          </a:p>
          <a:p>
            <a:r>
              <a:rPr lang="en-US" dirty="0"/>
              <a:t>Detail the methods used to assess sleep patterns and behaviors, including sleep duration, quality, efficiency, latency, and disturbances</a:t>
            </a:r>
            <a:r>
              <a:rPr lang="en-US" dirty="0" smtClean="0"/>
              <a:t>.</a:t>
            </a:r>
            <a:endParaRPr lang="en-US" dirty="0"/>
          </a:p>
          <a:p>
            <a:r>
              <a:rPr lang="en-US" b="1" dirty="0"/>
              <a:t>6. Mental Health Assessment:</a:t>
            </a:r>
            <a:endParaRPr lang="en-US" dirty="0"/>
          </a:p>
          <a:p>
            <a:r>
              <a:rPr lang="en-US" dirty="0"/>
              <a:t>Describe the measures and instruments used to assess mental health outcomes, including depression, anxiety, stress, and overall psychological well-being</a:t>
            </a:r>
            <a:r>
              <a:rPr lang="en-US" dirty="0" smtClean="0"/>
              <a:t>.</a:t>
            </a:r>
            <a:endParaRPr lang="en-US" dirty="0"/>
          </a:p>
          <a:p>
            <a:r>
              <a:rPr lang="en-US" b="1" dirty="0"/>
              <a:t>7. Data Analysis:</a:t>
            </a:r>
            <a:endParaRPr lang="en-US" dirty="0"/>
          </a:p>
          <a:p>
            <a:r>
              <a:rPr lang="en-US" dirty="0"/>
              <a:t>Outline the statistical or qualitative methods used to analyze the collected data, considering the research questions and </a:t>
            </a:r>
            <a:r>
              <a:rPr lang="en-US" dirty="0" smtClean="0"/>
              <a:t>objectives.</a:t>
            </a:r>
            <a:endParaRPr lang="en-US" dirty="0"/>
          </a:p>
          <a:p>
            <a:r>
              <a:rPr lang="en-US" b="1" dirty="0"/>
              <a:t>8. Ethical Considerations:</a:t>
            </a:r>
            <a:endParaRPr lang="en-US" dirty="0"/>
          </a:p>
          <a:p>
            <a:r>
              <a:rPr lang="en-US" dirty="0"/>
              <a:t>Address ethical considerations related to participant recruitment, informed consent, confidentiality, and data </a:t>
            </a:r>
            <a:r>
              <a:rPr lang="en-US" dirty="0" smtClean="0"/>
              <a:t>protections.</a:t>
            </a:r>
            <a:endParaRPr lang="en-US" dirty="0"/>
          </a:p>
          <a:p>
            <a:r>
              <a:rPr lang="en-US" b="1" dirty="0"/>
              <a:t>9. Limitations:</a:t>
            </a:r>
            <a:endParaRPr lang="en-US" dirty="0"/>
          </a:p>
          <a:p>
            <a:r>
              <a:rPr lang="en-US" dirty="0"/>
              <a:t>Acknowledge potential limitations of the study, such as sampling biases, cultural measurement issues, and generalizability constraints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45857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pic>
        <p:nvPicPr>
          <p:cNvPr id="4" name="Content Placeholder 3"/>
          <p:cNvPicPr>
            <a:picLocks noGrp="1" noChangeAspect="1"/>
          </p:cNvPicPr>
          <p:nvPr>
            <p:ph idx="1"/>
          </p:nvPr>
        </p:nvPicPr>
        <p:blipFill>
          <a:blip r:embed="rId2"/>
          <a:stretch>
            <a:fillRect/>
          </a:stretch>
        </p:blipFill>
        <p:spPr>
          <a:xfrm>
            <a:off x="6955198" y="1542029"/>
            <a:ext cx="4578493" cy="2385735"/>
          </a:xfrm>
          <a:prstGeom prst="rect">
            <a:avLst/>
          </a:prstGeom>
        </p:spPr>
      </p:pic>
      <p:pic>
        <p:nvPicPr>
          <p:cNvPr id="5" name="Picture 4"/>
          <p:cNvPicPr>
            <a:picLocks noChangeAspect="1"/>
          </p:cNvPicPr>
          <p:nvPr/>
        </p:nvPicPr>
        <p:blipFill>
          <a:blip r:embed="rId3"/>
          <a:stretch>
            <a:fillRect/>
          </a:stretch>
        </p:blipFill>
        <p:spPr>
          <a:xfrm>
            <a:off x="838200" y="4325350"/>
            <a:ext cx="6279424" cy="2293660"/>
          </a:xfrm>
          <a:prstGeom prst="rect">
            <a:avLst/>
          </a:prstGeom>
        </p:spPr>
      </p:pic>
      <p:pic>
        <p:nvPicPr>
          <p:cNvPr id="6" name="Picture 5"/>
          <p:cNvPicPr>
            <a:picLocks noChangeAspect="1"/>
          </p:cNvPicPr>
          <p:nvPr/>
        </p:nvPicPr>
        <p:blipFill>
          <a:blip r:embed="rId4"/>
          <a:stretch>
            <a:fillRect/>
          </a:stretch>
        </p:blipFill>
        <p:spPr>
          <a:xfrm>
            <a:off x="1085924" y="1392382"/>
            <a:ext cx="4660249" cy="2732808"/>
          </a:xfrm>
          <a:prstGeom prst="rect">
            <a:avLst/>
          </a:prstGeom>
        </p:spPr>
      </p:pic>
      <p:pic>
        <p:nvPicPr>
          <p:cNvPr id="7" name="Picture 6"/>
          <p:cNvPicPr>
            <a:picLocks noChangeAspect="1"/>
          </p:cNvPicPr>
          <p:nvPr/>
        </p:nvPicPr>
        <p:blipFill>
          <a:blip r:embed="rId5"/>
          <a:stretch>
            <a:fillRect/>
          </a:stretch>
        </p:blipFill>
        <p:spPr>
          <a:xfrm>
            <a:off x="7354799" y="4125190"/>
            <a:ext cx="4532401" cy="2579333"/>
          </a:xfrm>
          <a:prstGeom prst="rect">
            <a:avLst/>
          </a:prstGeom>
        </p:spPr>
      </p:pic>
    </p:spTree>
    <p:extLst>
      <p:ext uri="{BB962C8B-B14F-4D97-AF65-F5344CB8AC3E}">
        <p14:creationId xmlns:p14="http://schemas.microsoft.com/office/powerpoint/2010/main" val="185013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Despite the growing recognition of cultural diversity in sleep patterns, research examining its implications for mental health remains relatively limited. By investigating how cultural factors influence sleep behaviors and subsequent mental health outcomes, we can gain valuable insights into the complex interplay between culture, sleep, and psychological well-being. Such knowledge is essential for developing culturally sensitive interventions to promote healthy sleep habits and mitigate mental health disparities among diverse populations.</a:t>
            </a:r>
            <a:endParaRPr lang="en-US" dirty="0"/>
          </a:p>
        </p:txBody>
      </p:sp>
    </p:spTree>
    <p:extLst>
      <p:ext uri="{BB962C8B-B14F-4D97-AF65-F5344CB8AC3E}">
        <p14:creationId xmlns:p14="http://schemas.microsoft.com/office/powerpoint/2010/main" val="204386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Develop and implement sleep education programs that are culturally sensitive and adapted to the specific beliefs, practices, and traditions of different cultural groups.</a:t>
            </a:r>
          </a:p>
          <a:p>
            <a:r>
              <a:rPr lang="en-US" dirty="0"/>
              <a:t>Collaborate with community leaders, cultural organizations, and healthcare providers to ensure the effectiveness and accessibility of these programs within diverse communities.</a:t>
            </a:r>
          </a:p>
          <a:p>
            <a:r>
              <a:rPr lang="en-US" dirty="0"/>
              <a:t>Enhance access to mental health services that are culturally competent and inclusive of diverse cultural backgrounds.</a:t>
            </a:r>
          </a:p>
          <a:p>
            <a:r>
              <a:rPr lang="en-US" dirty="0"/>
              <a:t>Train mental health professionals in culturally sensitive approaches to assessment, diagnosis, and treatment, considering the influence of cultural factors on sleep patterns and mental health outcomes.</a:t>
            </a:r>
          </a:p>
          <a:p>
            <a:r>
              <a:rPr lang="en-US" dirty="0"/>
              <a:t>Foster collaboration between researchers, healthcare providers, policymakers, and community stakeholders to develop evidence-based interventions and initiatives that address the complex interplay between culture, sleep, and mental health</a:t>
            </a:r>
            <a:endParaRPr lang="en-US" dirty="0"/>
          </a:p>
        </p:txBody>
      </p:sp>
    </p:spTree>
    <p:extLst>
      <p:ext uri="{BB962C8B-B14F-4D97-AF65-F5344CB8AC3E}">
        <p14:creationId xmlns:p14="http://schemas.microsoft.com/office/powerpoint/2010/main" val="20653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Identify culturally sensitive strategies and tailored interventions for promoting healthy sleep habits, addressing sleep-related disparities, and enhancing mental health resilience across different cultural groups.</a:t>
            </a:r>
            <a:endParaRPr lang="en-US" dirty="0"/>
          </a:p>
        </p:txBody>
      </p:sp>
    </p:spTree>
    <p:extLst>
      <p:ext uri="{BB962C8B-B14F-4D97-AF65-F5344CB8AC3E}">
        <p14:creationId xmlns:p14="http://schemas.microsoft.com/office/powerpoint/2010/main" val="524182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802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Exploring the impact of cultural differences in sleep patterns on mental health</vt:lpstr>
      <vt:lpstr>INTRODUCTION</vt:lpstr>
      <vt:lpstr>AIM AND OBJECTIVES </vt:lpstr>
      <vt:lpstr>PROBLEMS STATEMENTS</vt:lpstr>
      <vt:lpstr>METHODOLOGY</vt:lpstr>
      <vt:lpstr>RESULTS AND DISCUSSION</vt:lpstr>
      <vt:lpstr>DISCUSSION</vt:lpstr>
      <vt:lpstr>RECOMMENDATION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AYAT</dc:creator>
  <cp:lastModifiedBy>AYAT</cp:lastModifiedBy>
  <cp:revision>7</cp:revision>
  <dcterms:created xsi:type="dcterms:W3CDTF">2024-04-06T20:25:11Z</dcterms:created>
  <dcterms:modified xsi:type="dcterms:W3CDTF">2024-04-09T16:34:52Z</dcterms:modified>
</cp:coreProperties>
</file>