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57" r:id="rId4"/>
    <p:sldId id="258" r:id="rId5"/>
    <p:sldId id="259" r:id="rId6"/>
    <p:sldId id="260" r:id="rId7"/>
    <p:sldId id="267" r:id="rId8"/>
    <p:sldId id="268" r:id="rId9"/>
    <p:sldId id="269" r:id="rId10"/>
    <p:sldId id="284" r:id="rId11"/>
    <p:sldId id="270" r:id="rId12"/>
    <p:sldId id="271" r:id="rId13"/>
    <p:sldId id="273" r:id="rId14"/>
    <p:sldId id="275" r:id="rId15"/>
    <p:sldId id="276" r:id="rId16"/>
    <p:sldId id="277" r:id="rId17"/>
    <p:sldId id="278" r:id="rId18"/>
    <p:sldId id="274" r:id="rId19"/>
    <p:sldId id="279" r:id="rId20"/>
    <p:sldId id="280" r:id="rId21"/>
    <p:sldId id="281"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43" d="100"/>
          <a:sy n="43" d="100"/>
        </p:scale>
        <p:origin x="-87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D2F41D-1B6C-4062-B37D-A331FCD20179}" type="datetimeFigureOut">
              <a:rPr lang="en-US" smtClean="0"/>
              <a:pPr/>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 xmlns:p14="http://schemas.microsoft.com/office/powerpoint/2010/main" val="2659488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D2F41D-1B6C-4062-B37D-A331FCD20179}" type="datetimeFigureOut">
              <a:rPr lang="en-US" smtClean="0"/>
              <a:pPr/>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 xmlns:p14="http://schemas.microsoft.com/office/powerpoint/2010/main" val="1513239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D2F41D-1B6C-4062-B37D-A331FCD20179}" type="datetimeFigureOut">
              <a:rPr lang="en-US" smtClean="0"/>
              <a:pPr/>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 xmlns:p14="http://schemas.microsoft.com/office/powerpoint/2010/main" val="590570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D2F41D-1B6C-4062-B37D-A331FCD20179}" type="datetimeFigureOut">
              <a:rPr lang="en-US" smtClean="0"/>
              <a:pPr/>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 xmlns:p14="http://schemas.microsoft.com/office/powerpoint/2010/main" val="344573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D2F41D-1B6C-4062-B37D-A331FCD20179}" type="datetimeFigureOut">
              <a:rPr lang="en-US" smtClean="0"/>
              <a:pPr/>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 xmlns:p14="http://schemas.microsoft.com/office/powerpoint/2010/main" val="258873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D2F41D-1B6C-4062-B37D-A331FCD20179}" type="datetimeFigureOut">
              <a:rPr lang="en-US" smtClean="0"/>
              <a:pPr/>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 xmlns:p14="http://schemas.microsoft.com/office/powerpoint/2010/main" val="230337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D2F41D-1B6C-4062-B37D-A331FCD20179}" type="datetimeFigureOut">
              <a:rPr lang="en-US" smtClean="0"/>
              <a:pPr/>
              <a:t>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 xmlns:p14="http://schemas.microsoft.com/office/powerpoint/2010/main" val="3545300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D2F41D-1B6C-4062-B37D-A331FCD20179}" type="datetimeFigureOut">
              <a:rPr lang="en-US" smtClean="0"/>
              <a:pPr/>
              <a:t>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 xmlns:p14="http://schemas.microsoft.com/office/powerpoint/2010/main" val="309979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D2F41D-1B6C-4062-B37D-A331FCD20179}" type="datetimeFigureOut">
              <a:rPr lang="en-US" smtClean="0"/>
              <a:pPr/>
              <a:t>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 xmlns:p14="http://schemas.microsoft.com/office/powerpoint/2010/main" val="2936842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D2F41D-1B6C-4062-B37D-A331FCD20179}" type="datetimeFigureOut">
              <a:rPr lang="en-US" smtClean="0"/>
              <a:pPr/>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 xmlns:p14="http://schemas.microsoft.com/office/powerpoint/2010/main" val="1152917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D2F41D-1B6C-4062-B37D-A331FCD20179}" type="datetimeFigureOut">
              <a:rPr lang="en-US" smtClean="0"/>
              <a:pPr/>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 xmlns:p14="http://schemas.microsoft.com/office/powerpoint/2010/main" val="2215564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D2F41D-1B6C-4062-B37D-A331FCD20179}" type="datetimeFigureOut">
              <a:rPr lang="en-US" smtClean="0"/>
              <a:pPr/>
              <a:t>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54DB1-C717-45A8-950C-959BEEDC04C0}" type="slidenum">
              <a:rPr lang="en-US" smtClean="0"/>
              <a:pPr/>
              <a:t>‹#›</a:t>
            </a:fld>
            <a:endParaRPr lang="en-US"/>
          </a:p>
        </p:txBody>
      </p:sp>
    </p:spTree>
    <p:extLst>
      <p:ext uri="{BB962C8B-B14F-4D97-AF65-F5344CB8AC3E}">
        <p14:creationId xmlns="" xmlns:p14="http://schemas.microsoft.com/office/powerpoint/2010/main" val="776481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whatishumanresource.com/george-elton-may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whatishumanresource.com/the-factories-act-1948"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
            </a:r>
            <a:br>
              <a:rPr lang="en-US" dirty="0"/>
            </a:br>
            <a:r>
              <a:rPr lang="en-US" dirty="0"/>
              <a:t>INTRODUCTION TO HRM</a:t>
            </a:r>
            <a:br>
              <a:rPr lang="en-US" dirty="0"/>
            </a:br>
            <a:endParaRPr lang="en-US" dirty="0"/>
          </a:p>
        </p:txBody>
      </p:sp>
    </p:spTree>
    <p:extLst>
      <p:ext uri="{BB962C8B-B14F-4D97-AF65-F5344CB8AC3E}">
        <p14:creationId xmlns="" xmlns:p14="http://schemas.microsoft.com/office/powerpoint/2010/main" val="2003097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Objectives of HR Manager are:</a:t>
            </a:r>
            <a:r>
              <a:rPr lang="en-GB" dirty="0" smtClean="0"/>
              <a:t/>
            </a:r>
            <a:br>
              <a:rPr lang="en-GB" dirty="0" smtClean="0"/>
            </a:br>
            <a:endParaRPr lang="en-GB" dirty="0"/>
          </a:p>
        </p:txBody>
      </p:sp>
      <p:sp>
        <p:nvSpPr>
          <p:cNvPr id="3" name="Content Placeholder 2"/>
          <p:cNvSpPr>
            <a:spLocks noGrp="1"/>
          </p:cNvSpPr>
          <p:nvPr>
            <p:ph idx="1"/>
          </p:nvPr>
        </p:nvSpPr>
        <p:spPr/>
        <p:txBody>
          <a:bodyPr/>
          <a:lstStyle/>
          <a:p>
            <a:pPr fontAlgn="base"/>
            <a:r>
              <a:rPr lang="en-GB" dirty="0" smtClean="0"/>
              <a:t>1. To create and maintain good relations amongst all those working in the organisation.</a:t>
            </a:r>
          </a:p>
          <a:p>
            <a:pPr fontAlgn="base"/>
            <a:r>
              <a:rPr lang="en-GB" dirty="0" smtClean="0"/>
              <a:t>2. To bring about efficient utilisation of the available human resources in the organisation.</a:t>
            </a:r>
          </a:p>
          <a:p>
            <a:pPr fontAlgn="base"/>
            <a:r>
              <a:rPr lang="en-GB" dirty="0" smtClean="0"/>
              <a:t>3. To provide justice to the employees in the form of good working conditions and attractive pays along with good promotional avenues.</a:t>
            </a:r>
          </a:p>
          <a:p>
            <a:pPr fontAlgn="base"/>
            <a:r>
              <a:rPr lang="en-GB" dirty="0" smtClean="0"/>
              <a:t>4. To perform the necessary </a:t>
            </a:r>
            <a:r>
              <a:rPr lang="en-GB" smtClean="0"/>
              <a:t>managerial </a:t>
            </a:r>
            <a:r>
              <a:rPr lang="en-GB" smtClean="0"/>
              <a:t>relating </a:t>
            </a:r>
            <a:r>
              <a:rPr lang="en-GB" dirty="0" smtClean="0"/>
              <a:t>to human resources.</a:t>
            </a:r>
          </a:p>
          <a:p>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4294967295"/>
          </p:nvPr>
        </p:nvPicPr>
        <p:blipFill>
          <a:blip r:embed="rId2"/>
          <a:srcRect/>
          <a:stretch>
            <a:fillRect/>
          </a:stretch>
        </p:blipFill>
        <p:spPr bwMode="auto">
          <a:xfrm>
            <a:off x="1071155" y="274638"/>
            <a:ext cx="10237788" cy="6373812"/>
          </a:xfrm>
          <a:prstGeom prst="rect">
            <a:avLst/>
          </a:prstGeom>
          <a:noFill/>
          <a:ln w="9525">
            <a:noFill/>
            <a:miter lim="800000"/>
            <a:headEnd/>
            <a:tailEnd/>
          </a:ln>
          <a:effectLst/>
        </p:spPr>
      </p:pic>
    </p:spTree>
    <p:extLst>
      <p:ext uri="{BB962C8B-B14F-4D97-AF65-F5344CB8AC3E}">
        <p14:creationId xmlns="" xmlns:p14="http://schemas.microsoft.com/office/powerpoint/2010/main" val="1207249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HUMAN RESOURCE FUNCTIONS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GB" dirty="0" smtClean="0"/>
              <a:t>The major functional areas in human resource management are: (1) planning, (2) staffing, (3) employee development, and (4) employee maintenance. These four areas and their related functions share the common objective of an adequate number of competent employees with the skills, abilities, knowledge, and experience needed for further organisational goals. Although each human resource function can be assigned to one of the four areas of personnel responsibility, some functions serve a variety of purposes. For example, performance appraisal measures serve to stimulate and guide employee development as well as salary administration purposes. The compensation function facilitates retention of employees and also serves to attract potential employees to the organisation.</a:t>
            </a:r>
            <a:endParaRPr lang="en-US" dirty="0"/>
          </a:p>
        </p:txBody>
      </p:sp>
    </p:spTree>
    <p:extLst>
      <p:ext uri="{BB962C8B-B14F-4D97-AF65-F5344CB8AC3E}">
        <p14:creationId xmlns="" xmlns:p14="http://schemas.microsoft.com/office/powerpoint/2010/main" val="369818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are we concerned with HRM?</a:t>
            </a:r>
            <a:endParaRPr lang="en-US" dirty="0"/>
          </a:p>
        </p:txBody>
      </p:sp>
      <p:sp>
        <p:nvSpPr>
          <p:cNvPr id="3" name="Content Placeholder 2"/>
          <p:cNvSpPr>
            <a:spLocks noGrp="1"/>
          </p:cNvSpPr>
          <p:nvPr>
            <p:ph idx="1"/>
          </p:nvPr>
        </p:nvSpPr>
        <p:spPr/>
        <p:txBody>
          <a:bodyPr/>
          <a:lstStyle/>
          <a:p>
            <a:r>
              <a:rPr lang="en-US" b="1" dirty="0"/>
              <a:t> Helps you get results - through others.</a:t>
            </a:r>
            <a:endParaRPr lang="en-US" dirty="0"/>
          </a:p>
          <a:p>
            <a:r>
              <a:rPr lang="en-US" dirty="0"/>
              <a:t>Different managerial techniques help mangers to direct the performance of employees in desirable </a:t>
            </a:r>
            <a:r>
              <a:rPr lang="en-US" dirty="0" smtClean="0"/>
              <a:t>direction in </a:t>
            </a:r>
            <a:r>
              <a:rPr lang="en-US" dirty="0"/>
              <a:t>order to achieve the organizational objectives. Through the efforts of others working in an </a:t>
            </a:r>
            <a:r>
              <a:rPr lang="en-US" dirty="0" smtClean="0"/>
              <a:t>organization, managers </a:t>
            </a:r>
            <a:r>
              <a:rPr lang="en-US" dirty="0"/>
              <a:t>get things done that require effective human resource management.</a:t>
            </a:r>
          </a:p>
          <a:p>
            <a:endParaRPr lang="en-US" dirty="0"/>
          </a:p>
        </p:txBody>
      </p:sp>
    </p:spTree>
    <p:extLst>
      <p:ext uri="{BB962C8B-B14F-4D97-AF65-F5344CB8AC3E}">
        <p14:creationId xmlns="" xmlns:p14="http://schemas.microsoft.com/office/powerpoint/2010/main" val="2884585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Helps you avoid common personnel mistakes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Qualified </a:t>
            </a:r>
            <a:r>
              <a:rPr lang="en-US" dirty="0"/>
              <a:t>HR mangers utilize organization resources in such a way that helps to avoid common </a:t>
            </a:r>
            <a:r>
              <a:rPr lang="en-US" dirty="0" smtClean="0"/>
              <a:t>personnel mistakes </a:t>
            </a:r>
            <a:r>
              <a:rPr lang="en-US" dirty="0"/>
              <a:t>like the following…</a:t>
            </a:r>
          </a:p>
          <a:p>
            <a:r>
              <a:rPr lang="en-US" dirty="0"/>
              <a:t>a. Hiring the wrong person for the job</a:t>
            </a:r>
          </a:p>
          <a:p>
            <a:r>
              <a:rPr lang="en-US" dirty="0"/>
              <a:t>b. Experiencing high turnover</a:t>
            </a:r>
          </a:p>
          <a:p>
            <a:r>
              <a:rPr lang="en-US" dirty="0"/>
              <a:t>c. Finding employees not doing their best</a:t>
            </a:r>
          </a:p>
          <a:p>
            <a:r>
              <a:rPr lang="en-US" dirty="0"/>
              <a:t>d. Having your company taken to court because of your discriminatory actions</a:t>
            </a:r>
          </a:p>
          <a:p>
            <a:endParaRPr lang="en-US" dirty="0"/>
          </a:p>
        </p:txBody>
      </p:sp>
    </p:spTree>
    <p:extLst>
      <p:ext uri="{BB962C8B-B14F-4D97-AF65-F5344CB8AC3E}">
        <p14:creationId xmlns="" xmlns:p14="http://schemas.microsoft.com/office/powerpoint/2010/main" val="1954104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 Having your company cited under federal occupational safety laws for unsafe practices</a:t>
            </a:r>
          </a:p>
          <a:p>
            <a:r>
              <a:rPr lang="en-US" dirty="0"/>
              <a:t>f. Allowing a lack of training to undermine your department’s effectiveness</a:t>
            </a:r>
          </a:p>
          <a:p>
            <a:r>
              <a:rPr lang="en-US" dirty="0"/>
              <a:t>g. Committing any unfair labor practices</a:t>
            </a:r>
          </a:p>
          <a:p>
            <a:endParaRPr lang="en-US" dirty="0"/>
          </a:p>
        </p:txBody>
      </p:sp>
    </p:spTree>
    <p:extLst>
      <p:ext uri="{BB962C8B-B14F-4D97-AF65-F5344CB8AC3E}">
        <p14:creationId xmlns="" xmlns:p14="http://schemas.microsoft.com/office/powerpoint/2010/main" val="1773775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Helps you to gain Competitive Advantage</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Among </a:t>
            </a:r>
            <a:r>
              <a:rPr lang="en-US" dirty="0"/>
              <a:t>all the resources possessed by the organizations it is only Manpower or the Human resources </a:t>
            </a:r>
            <a:r>
              <a:rPr lang="en-US" dirty="0" smtClean="0"/>
              <a:t>that create </a:t>
            </a:r>
            <a:r>
              <a:rPr lang="en-US" dirty="0"/>
              <a:t>the real difference. Because all organizations can have the same technology, they can possess </a:t>
            </a:r>
            <a:r>
              <a:rPr lang="en-US" dirty="0" smtClean="0"/>
              <a:t>same type </a:t>
            </a:r>
            <a:r>
              <a:rPr lang="en-US" dirty="0"/>
              <a:t>of financial resources, same sort of raw material can be used to produce the goods and services but </a:t>
            </a:r>
            <a:r>
              <a:rPr lang="en-US" dirty="0" smtClean="0"/>
              <a:t>the organizational </a:t>
            </a:r>
            <a:r>
              <a:rPr lang="en-US" dirty="0"/>
              <a:t>source that can really create the difference is work force of the organization. Therefore </a:t>
            </a:r>
            <a:r>
              <a:rPr lang="en-US" dirty="0" smtClean="0"/>
              <a:t>they are </a:t>
            </a:r>
            <a:r>
              <a:rPr lang="en-US" dirty="0"/>
              <a:t>the main sources of innovation creativity in the organizations that can be used as a competitive</a:t>
            </a:r>
          </a:p>
          <a:p>
            <a:endParaRPr lang="en-US" dirty="0"/>
          </a:p>
        </p:txBody>
      </p:sp>
    </p:spTree>
    <p:extLst>
      <p:ext uri="{BB962C8B-B14F-4D97-AF65-F5344CB8AC3E}">
        <p14:creationId xmlns="" xmlns:p14="http://schemas.microsoft.com/office/powerpoint/2010/main" val="1232597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advantage. In today’s competitive </a:t>
            </a:r>
            <a:r>
              <a:rPr lang="en-US" dirty="0" smtClean="0"/>
              <a:t>environment, these </a:t>
            </a:r>
            <a:r>
              <a:rPr lang="en-US" dirty="0"/>
              <a:t>are the people which can create </a:t>
            </a:r>
            <a:r>
              <a:rPr lang="en-US" dirty="0" smtClean="0"/>
              <a:t>competitive advantageous </a:t>
            </a:r>
            <a:r>
              <a:rPr lang="en-US" dirty="0"/>
              <a:t>for the organizations.</a:t>
            </a:r>
          </a:p>
          <a:p>
            <a:r>
              <a:rPr lang="en-US" dirty="0"/>
              <a:t>The world around us is changing. No longer can </a:t>
            </a:r>
            <a:r>
              <a:rPr lang="en-US" dirty="0" smtClean="0"/>
              <a:t>we consider </a:t>
            </a:r>
            <a:r>
              <a:rPr lang="en-US" dirty="0"/>
              <a:t>our share of the “good Life” given. If </a:t>
            </a:r>
            <a:r>
              <a:rPr lang="en-US" dirty="0" smtClean="0"/>
              <a:t>we are </a:t>
            </a:r>
            <a:r>
              <a:rPr lang="en-US" dirty="0"/>
              <a:t>to maintain some semblance of that life, we </a:t>
            </a:r>
            <a:r>
              <a:rPr lang="en-US" dirty="0" smtClean="0"/>
              <a:t>as individual</a:t>
            </a:r>
            <a:r>
              <a:rPr lang="en-US" dirty="0"/>
              <a:t>, as organizations, as society will have </a:t>
            </a:r>
            <a:r>
              <a:rPr lang="en-US" dirty="0" smtClean="0"/>
              <a:t>to fight </a:t>
            </a:r>
            <a:r>
              <a:rPr lang="en-US" dirty="0"/>
              <a:t>actively for it an increasingly </a:t>
            </a:r>
            <a:r>
              <a:rPr lang="en-US" dirty="0" smtClean="0"/>
              <a:t>competitive global </a:t>
            </a:r>
            <a:r>
              <a:rPr lang="en-US" dirty="0"/>
              <a:t>environment</a:t>
            </a:r>
            <a:r>
              <a:rPr lang="en-US" dirty="0" smtClean="0"/>
              <a:t>.</a:t>
            </a:r>
            <a:endParaRPr lang="en-US" dirty="0"/>
          </a:p>
          <a:p>
            <a:endParaRPr lang="en-US" dirty="0"/>
          </a:p>
        </p:txBody>
      </p:sp>
    </p:spTree>
    <p:extLst>
      <p:ext uri="{BB962C8B-B14F-4D97-AF65-F5344CB8AC3E}">
        <p14:creationId xmlns="" xmlns:p14="http://schemas.microsoft.com/office/powerpoint/2010/main" val="1658291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Challenges/Issues of Managing Human Resources in present </a:t>
            </a:r>
            <a:r>
              <a:rPr lang="en-US" dirty="0" smtClean="0"/>
              <a:t>era Following </a:t>
            </a:r>
            <a:r>
              <a:rPr lang="en-US" dirty="0"/>
              <a:t>are the main issues that are faced by the mangers to manage the workforce of </a:t>
            </a:r>
            <a:r>
              <a:rPr lang="en-US" dirty="0" smtClean="0"/>
              <a:t>today’s organization </a:t>
            </a:r>
            <a:r>
              <a:rPr lang="en-US" dirty="0"/>
              <a:t>for achievement of objectives.</a:t>
            </a:r>
          </a:p>
          <a:p>
            <a:endParaRPr lang="en-US" dirty="0"/>
          </a:p>
        </p:txBody>
      </p:sp>
    </p:spTree>
    <p:extLst>
      <p:ext uri="{BB962C8B-B14F-4D97-AF65-F5344CB8AC3E}">
        <p14:creationId xmlns="" xmlns:p14="http://schemas.microsoft.com/office/powerpoint/2010/main" val="4157639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To Attract People</a:t>
            </a:r>
            <a:endParaRPr lang="en-US" dirty="0"/>
          </a:p>
          <a:p>
            <a:r>
              <a:rPr lang="en-US" dirty="0"/>
              <a:t>People will be interested to join any organization if it is providing them quality working </a:t>
            </a:r>
            <a:r>
              <a:rPr lang="en-US" dirty="0" smtClean="0"/>
              <a:t>environment, attractive </a:t>
            </a:r>
            <a:r>
              <a:rPr lang="en-US" dirty="0"/>
              <a:t>benefit and opportunities to excel in future. Keeping in view the opportunities in the market, </a:t>
            </a:r>
            <a:r>
              <a:rPr lang="en-US" dirty="0" smtClean="0"/>
              <a:t>the first </a:t>
            </a:r>
            <a:r>
              <a:rPr lang="en-US" dirty="0"/>
              <a:t>issues will be to attract good people for your organization.</a:t>
            </a:r>
          </a:p>
          <a:p>
            <a:endParaRPr lang="en-US" dirty="0"/>
          </a:p>
        </p:txBody>
      </p:sp>
    </p:spTree>
    <p:extLst>
      <p:ext uri="{BB962C8B-B14F-4D97-AF65-F5344CB8AC3E}">
        <p14:creationId xmlns="" xmlns:p14="http://schemas.microsoft.com/office/powerpoint/2010/main" val="2511972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Human resource management</a:t>
            </a:r>
            <a:endParaRPr lang="en-GB" dirty="0"/>
          </a:p>
        </p:txBody>
      </p:sp>
      <p:sp>
        <p:nvSpPr>
          <p:cNvPr id="9" name="Content Placeholder 8"/>
          <p:cNvSpPr>
            <a:spLocks noGrp="1"/>
          </p:cNvSpPr>
          <p:nvPr>
            <p:ph idx="1"/>
          </p:nvPr>
        </p:nvSpPr>
        <p:spPr/>
        <p:txBody>
          <a:bodyPr>
            <a:normAutofit fontScale="92500" lnSpcReduction="10000"/>
          </a:bodyPr>
          <a:lstStyle/>
          <a:p>
            <a:r>
              <a:rPr lang="en-GB" dirty="0" smtClean="0">
                <a:latin typeface="Arial" pitchFamily="34" charset="0"/>
                <a:cs typeface="Arial" pitchFamily="34" charset="0"/>
              </a:rPr>
              <a:t>HRM is a strategic approach to the acquisition, motivation, development and management of the organisation’s human resources. </a:t>
            </a:r>
          </a:p>
          <a:p>
            <a:r>
              <a:rPr lang="en-GB" dirty="0" smtClean="0">
                <a:latin typeface="Arial" pitchFamily="34" charset="0"/>
                <a:cs typeface="Arial" pitchFamily="34" charset="0"/>
              </a:rPr>
              <a:t>According to </a:t>
            </a:r>
            <a:r>
              <a:rPr lang="en-GB" dirty="0" err="1" smtClean="0">
                <a:latin typeface="Arial" pitchFamily="34" charset="0"/>
                <a:cs typeface="Arial" pitchFamily="34" charset="0"/>
              </a:rPr>
              <a:t>Decenzo</a:t>
            </a:r>
            <a:r>
              <a:rPr lang="en-GB" dirty="0" smtClean="0">
                <a:latin typeface="Arial" pitchFamily="34" charset="0"/>
                <a:cs typeface="Arial" pitchFamily="34" charset="0"/>
              </a:rPr>
              <a:t> and Robbins, “HRM is concerned with the people dimension” in management.</a:t>
            </a:r>
          </a:p>
          <a:p>
            <a:pPr fontAlgn="base"/>
            <a:r>
              <a:rPr lang="en-GB" dirty="0" smtClean="0">
                <a:latin typeface="Arial" pitchFamily="34" charset="0"/>
                <a:cs typeface="Arial" pitchFamily="34" charset="0"/>
              </a:rPr>
              <a:t>The most important asset of the organization is its employees, so the prime responsibility of management is to manage human resource in effective manner.</a:t>
            </a:r>
          </a:p>
          <a:p>
            <a:pPr fontAlgn="base"/>
            <a:r>
              <a:rPr lang="en-GB" dirty="0" smtClean="0">
                <a:latin typeface="Arial" pitchFamily="34" charset="0"/>
                <a:cs typeface="Arial" pitchFamily="34" charset="0"/>
              </a:rPr>
              <a:t>The basic function of management is to bring employees and organization on the same platform in order to meet the individual goals as well as organizational goals at the same time.</a:t>
            </a:r>
          </a:p>
          <a:p>
            <a:endParaRPr lang="en-GB" dirty="0" smtClean="0">
              <a:latin typeface="Arial" pitchFamily="34" charset="0"/>
              <a:cs typeface="Arial" pitchFamily="34" charset="0"/>
            </a:endParaRPr>
          </a:p>
          <a:p>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a:t>To Develop People</a:t>
            </a:r>
            <a:endParaRPr lang="en-US" dirty="0"/>
          </a:p>
          <a:p>
            <a:r>
              <a:rPr lang="en-US" dirty="0"/>
              <a:t>Development is related to provide the opportunities for training and development to match the skills to </a:t>
            </a:r>
            <a:r>
              <a:rPr lang="en-US" dirty="0" smtClean="0"/>
              <a:t>job in </a:t>
            </a:r>
            <a:r>
              <a:rPr lang="en-US" dirty="0"/>
              <a:t>particular areas. It requires careful need assessment for training and selecting effective training </a:t>
            </a:r>
            <a:r>
              <a:rPr lang="en-US" dirty="0" smtClean="0"/>
              <a:t>methods and </a:t>
            </a:r>
            <a:r>
              <a:rPr lang="en-US" dirty="0"/>
              <a:t>tools. After attracting/selecting, Continuous development of workforce of the organization </a:t>
            </a:r>
            <a:r>
              <a:rPr lang="en-US" dirty="0" smtClean="0"/>
              <a:t>leads towards </a:t>
            </a:r>
            <a:r>
              <a:rPr lang="en-US" dirty="0"/>
              <a:t>development of the organization. So that they will start playing their important role in </a:t>
            </a:r>
            <a:r>
              <a:rPr lang="en-US" dirty="0" smtClean="0"/>
              <a:t>the organization</a:t>
            </a:r>
            <a:r>
              <a:rPr lang="en-US" dirty="0"/>
              <a:t>.</a:t>
            </a:r>
          </a:p>
          <a:p>
            <a:endParaRPr lang="en-US" dirty="0"/>
          </a:p>
        </p:txBody>
      </p:sp>
    </p:spTree>
    <p:extLst>
      <p:ext uri="{BB962C8B-B14F-4D97-AF65-F5344CB8AC3E}">
        <p14:creationId xmlns="" xmlns:p14="http://schemas.microsoft.com/office/powerpoint/2010/main" val="2475636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To Motivate</a:t>
            </a:r>
            <a:endParaRPr lang="en-US" dirty="0"/>
          </a:p>
          <a:p>
            <a:r>
              <a:rPr lang="en-US" dirty="0"/>
              <a:t>Motivation means to influence performance of others and to redirect the efforts in desirable direction </a:t>
            </a:r>
            <a:r>
              <a:rPr lang="en-US" dirty="0" smtClean="0"/>
              <a:t>by using different motivational tools that can help in fulfilling the mission of organization. Third important issues/concern </a:t>
            </a:r>
            <a:r>
              <a:rPr lang="en-US" dirty="0"/>
              <a:t>will be to keep your workforce motivated so that they should keep on delivering </a:t>
            </a:r>
            <a:r>
              <a:rPr lang="en-US" dirty="0" smtClean="0"/>
              <a:t>effectively.</a:t>
            </a:r>
            <a:endParaRPr lang="en-US" dirty="0"/>
          </a:p>
        </p:txBody>
      </p:sp>
    </p:spTree>
    <p:extLst>
      <p:ext uri="{BB962C8B-B14F-4D97-AF65-F5344CB8AC3E}">
        <p14:creationId xmlns="" xmlns:p14="http://schemas.microsoft.com/office/powerpoint/2010/main" val="2543796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 To Keep Talented People</a:t>
            </a:r>
            <a:endParaRPr lang="en-US" dirty="0"/>
          </a:p>
          <a:p>
            <a:r>
              <a:rPr lang="en-US" dirty="0"/>
              <a:t>This is related to retention of workforce in organization and to take steps that can prevent </a:t>
            </a:r>
            <a:r>
              <a:rPr lang="en-US" dirty="0" smtClean="0"/>
              <a:t>undesirable detachments </a:t>
            </a:r>
            <a:r>
              <a:rPr lang="en-US" dirty="0"/>
              <a:t>of talented and motivated workers from the organization.</a:t>
            </a:r>
          </a:p>
          <a:p>
            <a:endParaRPr lang="en-US" dirty="0"/>
          </a:p>
        </p:txBody>
      </p:sp>
    </p:spTree>
    <p:extLst>
      <p:ext uri="{BB962C8B-B14F-4D97-AF65-F5344CB8AC3E}">
        <p14:creationId xmlns="" xmlns:p14="http://schemas.microsoft.com/office/powerpoint/2010/main" val="4182511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a:p>
          <a:p>
            <a:r>
              <a:rPr lang="en-GB" dirty="0" smtClean="0"/>
              <a:t>The organisation, whether private or public, is seen in a new light in that it is now considered as a group of human beings who coordinate their activities to reach specific goals. In other words, the organisational system no longer depends on a single person, the one in charge, but on all the staff and their will, motivation and comprehension of the goals to be reached. </a:t>
            </a:r>
            <a:endParaRPr lang="en-US" dirty="0"/>
          </a:p>
        </p:txBody>
      </p:sp>
    </p:spTree>
    <p:extLst>
      <p:ext uri="{BB962C8B-B14F-4D97-AF65-F5344CB8AC3E}">
        <p14:creationId xmlns="" xmlns:p14="http://schemas.microsoft.com/office/powerpoint/2010/main" val="2209915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 </a:t>
            </a:r>
            <a:r>
              <a:rPr lang="en-US" dirty="0"/>
              <a:t>HRM </a:t>
            </a:r>
            <a:r>
              <a:rPr lang="en-US" dirty="0" smtClean="0"/>
              <a:t>is the </a:t>
            </a:r>
            <a:r>
              <a:rPr lang="en-US" dirty="0"/>
              <a:t>study of activates regarding people working in </a:t>
            </a:r>
            <a:r>
              <a:rPr lang="en-US" dirty="0" smtClean="0"/>
              <a:t>an organization</a:t>
            </a:r>
            <a:r>
              <a:rPr lang="en-US" dirty="0"/>
              <a:t>. It is a managerial function that tries </a:t>
            </a:r>
            <a:r>
              <a:rPr lang="en-US" dirty="0" smtClean="0"/>
              <a:t>to match </a:t>
            </a:r>
            <a:r>
              <a:rPr lang="en-US" dirty="0"/>
              <a:t>an organization’s needs to the skills and </a:t>
            </a:r>
            <a:r>
              <a:rPr lang="en-US" dirty="0" smtClean="0"/>
              <a:t>abilities of </a:t>
            </a:r>
            <a:r>
              <a:rPr lang="en-US" dirty="0"/>
              <a:t>its employees. Let’s see what is meant by the </a:t>
            </a:r>
            <a:r>
              <a:rPr lang="en-US" dirty="0" smtClean="0"/>
              <a:t>three key </a:t>
            </a:r>
            <a:r>
              <a:rPr lang="en-US" dirty="0"/>
              <a:t>terms… human, resource, and management.</a:t>
            </a:r>
          </a:p>
          <a:p>
            <a:endParaRPr lang="en-US" dirty="0"/>
          </a:p>
        </p:txBody>
      </p:sp>
    </p:spTree>
    <p:extLst>
      <p:ext uri="{BB962C8B-B14F-4D97-AF65-F5344CB8AC3E}">
        <p14:creationId xmlns="" xmlns:p14="http://schemas.microsoft.com/office/powerpoint/2010/main" val="4105914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b="1" i="1" dirty="0" smtClean="0"/>
              <a:t>Human:</a:t>
            </a:r>
            <a:r>
              <a:rPr lang="en-GB" i="1" dirty="0" smtClean="0"/>
              <a:t> refers to the skilled workforce in an organization.</a:t>
            </a:r>
            <a:endParaRPr lang="en-GB" dirty="0" smtClean="0"/>
          </a:p>
          <a:p>
            <a:r>
              <a:rPr lang="en-GB" b="1" i="1" dirty="0" smtClean="0"/>
              <a:t>Resource: </a:t>
            </a:r>
            <a:r>
              <a:rPr lang="en-GB" i="1" dirty="0" smtClean="0"/>
              <a:t>refers to the source that is used to get finished good or service.</a:t>
            </a:r>
            <a:endParaRPr lang="en-GB" dirty="0" smtClean="0"/>
          </a:p>
          <a:p>
            <a:r>
              <a:rPr lang="en-GB" b="1" i="1" dirty="0" smtClean="0"/>
              <a:t>Management:</a:t>
            </a:r>
            <a:r>
              <a:rPr lang="en-GB" i="1" dirty="0" smtClean="0"/>
              <a:t> refers  how to optimize  and make best use of such limited or scarce resource so as to meet the organization goals and objectives.</a:t>
            </a:r>
            <a:endParaRPr lang="en-GB" dirty="0" smtClean="0"/>
          </a:p>
          <a:p>
            <a:pPr marL="0" indent="0">
              <a:buNone/>
            </a:pPr>
            <a:endParaRPr lang="en-US" dirty="0"/>
          </a:p>
          <a:p>
            <a:endParaRPr lang="en-US" dirty="0"/>
          </a:p>
        </p:txBody>
      </p:sp>
    </p:spTree>
    <p:extLst>
      <p:ext uri="{BB962C8B-B14F-4D97-AF65-F5344CB8AC3E}">
        <p14:creationId xmlns="" xmlns:p14="http://schemas.microsoft.com/office/powerpoint/2010/main" val="604856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Definition:</a:t>
            </a:r>
            <a:endParaRPr lang="en-GB" dirty="0"/>
          </a:p>
        </p:txBody>
      </p:sp>
      <p:sp>
        <p:nvSpPr>
          <p:cNvPr id="5" name="Content Placeholder 4"/>
          <p:cNvSpPr>
            <a:spLocks noGrp="1"/>
          </p:cNvSpPr>
          <p:nvPr>
            <p:ph idx="1"/>
          </p:nvPr>
        </p:nvSpPr>
        <p:spPr/>
        <p:txBody>
          <a:bodyPr/>
          <a:lstStyle/>
          <a:p>
            <a:pPr fontAlgn="base"/>
            <a:r>
              <a:rPr lang="en-GB" dirty="0" err="1" smtClean="0"/>
              <a:t>Pigors</a:t>
            </a:r>
            <a:r>
              <a:rPr lang="en-GB" dirty="0" smtClean="0"/>
              <a:t> and Myers – “It is basically a method of developing potentialities of employees so that they feel maximum satisfaction of their work and give their best efforts to the organization”.</a:t>
            </a:r>
          </a:p>
          <a:p>
            <a:pPr fontAlgn="base"/>
            <a:r>
              <a:rPr lang="en-GB" dirty="0" err="1" smtClean="0"/>
              <a:t>Byars</a:t>
            </a:r>
            <a:r>
              <a:rPr lang="en-GB" dirty="0" smtClean="0"/>
              <a:t> and Rue – “Human resource management encompasses those activities designed to provide for and coordinate the human resources of an organization Human resource functions refer to those tasks and duties performed in organizations to provide for and coordinate human resources”.</a:t>
            </a:r>
          </a:p>
          <a:p>
            <a:pPr>
              <a:buNone/>
            </a:pPr>
            <a:endParaRPr lang="en-GB" dirty="0"/>
          </a:p>
        </p:txBody>
      </p:sp>
    </p:spTree>
    <p:extLst>
      <p:ext uri="{BB962C8B-B14F-4D97-AF65-F5344CB8AC3E}">
        <p14:creationId xmlns="" xmlns:p14="http://schemas.microsoft.com/office/powerpoint/2010/main" val="2857488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History of HRM</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Human resource management is evolved from the Personnel management which was previous management system which used to manage employees. </a:t>
            </a:r>
            <a:r>
              <a:rPr lang="en-GB" dirty="0" smtClean="0">
                <a:hlinkClick r:id="rId2"/>
              </a:rPr>
              <a:t>Elton Mayo</a:t>
            </a:r>
            <a:r>
              <a:rPr lang="en-GB" dirty="0" smtClean="0"/>
              <a:t> who was a psychologists from the Australia, did many experiments on human behaviour at different situations in 1924. He  strongly believed in work life balance for improving productivity of workers and did emphasis on human relations influence the productivity of workers and finally he has been regarded as father of Human resources management. </a:t>
            </a:r>
          </a:p>
          <a:p>
            <a:r>
              <a:rPr lang="en-GB" b="1" dirty="0" smtClean="0"/>
              <a:t>Main principle of the Personnel management was to extract work from an employee for the remuneration paid.</a:t>
            </a:r>
            <a:r>
              <a:rPr lang="en-GB" dirty="0" smtClean="0"/>
              <a:t> Employees during the Personnel management era were not given high priority in decision making process and weren't much allowed to interact with management.</a:t>
            </a:r>
            <a:endParaRPr lang="en-US" dirty="0"/>
          </a:p>
        </p:txBody>
      </p:sp>
    </p:spTree>
    <p:extLst>
      <p:ext uri="{BB962C8B-B14F-4D97-AF65-F5344CB8AC3E}">
        <p14:creationId xmlns="" xmlns:p14="http://schemas.microsoft.com/office/powerpoint/2010/main" val="3399320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HRM:</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GB" b="1" dirty="0" smtClean="0"/>
              <a:t>Main principle of the Human resource management is to see what should be given to an employee for extracting the desired work.</a:t>
            </a:r>
          </a:p>
          <a:p>
            <a:r>
              <a:rPr lang="en-GB" dirty="0" smtClean="0"/>
              <a:t>It is an employee right to not to work more than 9 hours in any day or 48 hours in any week in the factory. There should be interval or break for rest for at least 30 minutes after five hours continuous work of an employee according to </a:t>
            </a:r>
            <a:r>
              <a:rPr lang="en-GB" b="1" u="sng" dirty="0" smtClean="0">
                <a:hlinkClick r:id="rId2"/>
              </a:rPr>
              <a:t>The Factories Act 1948</a:t>
            </a:r>
            <a:r>
              <a:rPr lang="en-GB" dirty="0" smtClean="0"/>
              <a:t>.  The same right is applicable to the employees working in the shops and establishments like hotels, movie theatres and amusement and entertainment establishments according to the concerned state shops and Establishment act.</a:t>
            </a:r>
            <a:endParaRPr lang="en-US" dirty="0"/>
          </a:p>
        </p:txBody>
      </p:sp>
    </p:spTree>
    <p:extLst>
      <p:ext uri="{BB962C8B-B14F-4D97-AF65-F5344CB8AC3E}">
        <p14:creationId xmlns="" xmlns:p14="http://schemas.microsoft.com/office/powerpoint/2010/main" val="177013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GB" b="1" dirty="0" smtClean="0"/>
              <a:t>Rights of an employee</a:t>
            </a:r>
            <a:r>
              <a:rPr lang="en-GB" dirty="0" smtClean="0"/>
              <a:t/>
            </a:r>
            <a:br>
              <a:rPr lang="en-GB" dirty="0" smtClean="0"/>
            </a:br>
            <a:endParaRPr lang="en-US" dirty="0"/>
          </a:p>
        </p:txBody>
      </p:sp>
      <p:sp>
        <p:nvSpPr>
          <p:cNvPr id="3" name="Content Placeholder 2"/>
          <p:cNvSpPr>
            <a:spLocks noGrp="1"/>
          </p:cNvSpPr>
          <p:nvPr>
            <p:ph idx="1"/>
          </p:nvPr>
        </p:nvSpPr>
        <p:spPr/>
        <p:txBody>
          <a:bodyPr>
            <a:normAutofit/>
          </a:bodyPr>
          <a:lstStyle/>
          <a:p>
            <a:r>
              <a:rPr lang="en-GB" dirty="0" smtClean="0"/>
              <a:t>Weekly holiday</a:t>
            </a:r>
          </a:p>
          <a:p>
            <a:r>
              <a:rPr lang="en-GB" dirty="0" smtClean="0"/>
              <a:t>Salary or wages</a:t>
            </a:r>
          </a:p>
          <a:p>
            <a:r>
              <a:rPr lang="en-GB" dirty="0" smtClean="0"/>
              <a:t>Payment for overtime working</a:t>
            </a:r>
          </a:p>
          <a:p>
            <a:r>
              <a:rPr lang="en-GB" dirty="0" smtClean="0"/>
              <a:t>Payment of gratuity</a:t>
            </a:r>
          </a:p>
          <a:p>
            <a:r>
              <a:rPr lang="en-GB" dirty="0" smtClean="0"/>
              <a:t>Payment of bonus</a:t>
            </a:r>
          </a:p>
          <a:p>
            <a:r>
              <a:rPr lang="en-GB" dirty="0" smtClean="0"/>
              <a:t>Maternity leave</a:t>
            </a:r>
          </a:p>
          <a:p>
            <a:r>
              <a:rPr lang="en-GB" dirty="0" smtClean="0"/>
              <a:t>Compensation in case of accidents, injuries and death of an employee</a:t>
            </a:r>
          </a:p>
          <a:p>
            <a:r>
              <a:rPr lang="en-GB" dirty="0" smtClean="0"/>
              <a:t>Protection against harassment at workplace</a:t>
            </a:r>
            <a:endParaRPr lang="en-US" dirty="0"/>
          </a:p>
        </p:txBody>
      </p:sp>
    </p:spTree>
    <p:extLst>
      <p:ext uri="{BB962C8B-B14F-4D97-AF65-F5344CB8AC3E}">
        <p14:creationId xmlns="" xmlns:p14="http://schemas.microsoft.com/office/powerpoint/2010/main" val="1813932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95C7F32A28384FB73829982D8C44BA" ma:contentTypeVersion="2" ma:contentTypeDescription="Create a new document." ma:contentTypeScope="" ma:versionID="74335c004f593f48191433afc254dc53">
  <xsd:schema xmlns:xsd="http://www.w3.org/2001/XMLSchema" xmlns:xs="http://www.w3.org/2001/XMLSchema" xmlns:p="http://schemas.microsoft.com/office/2006/metadata/properties" xmlns:ns2="9b36a61b-1c07-4c54-877e-78e656093fbe" targetNamespace="http://schemas.microsoft.com/office/2006/metadata/properties" ma:root="true" ma:fieldsID="d85958a5af3ee1fbdc64c8fc781c77bd" ns2:_="">
    <xsd:import namespace="9b36a61b-1c07-4c54-877e-78e656093fb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36a61b-1c07-4c54-877e-78e656093f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56E9C12-4C1C-4FD9-9269-3215146027C0}"/>
</file>

<file path=customXml/itemProps2.xml><?xml version="1.0" encoding="utf-8"?>
<ds:datastoreItem xmlns:ds="http://schemas.openxmlformats.org/officeDocument/2006/customXml" ds:itemID="{57305E70-DDEF-4AFF-B8B3-217715130931}"/>
</file>

<file path=customXml/itemProps3.xml><?xml version="1.0" encoding="utf-8"?>
<ds:datastoreItem xmlns:ds="http://schemas.openxmlformats.org/officeDocument/2006/customXml" ds:itemID="{2DE72C4C-CFE8-482A-A129-D7C79175E2FC}"/>
</file>

<file path=docProps/app.xml><?xml version="1.0" encoding="utf-8"?>
<Properties xmlns="http://schemas.openxmlformats.org/officeDocument/2006/extended-properties" xmlns:vt="http://schemas.openxmlformats.org/officeDocument/2006/docPropsVTypes">
  <TotalTime>153</TotalTime>
  <Words>1138</Words>
  <Application>Microsoft Office PowerPoint</Application>
  <PresentationFormat>Custom</PresentationFormat>
  <Paragraphs>62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 INTRODUCTION TO HRM </vt:lpstr>
      <vt:lpstr>Human resource management</vt:lpstr>
      <vt:lpstr>Slide 3</vt:lpstr>
      <vt:lpstr>Slide 4</vt:lpstr>
      <vt:lpstr>Slide 5</vt:lpstr>
      <vt:lpstr>Definition:</vt:lpstr>
      <vt:lpstr>History of HRM </vt:lpstr>
      <vt:lpstr>History of HRM: </vt:lpstr>
      <vt:lpstr> Rights of an employee </vt:lpstr>
      <vt:lpstr>Objectives of HR Manager are: </vt:lpstr>
      <vt:lpstr>Slide 11</vt:lpstr>
      <vt:lpstr>HUMAN RESOURCE FUNCTIONS</vt:lpstr>
      <vt:lpstr>Why are we concerned with HRM?</vt:lpstr>
      <vt:lpstr>Helps you avoid common personnel mistakes </vt:lpstr>
      <vt:lpstr>Slide 15</vt:lpstr>
      <vt:lpstr>Helps you to gain Competitive Advantage </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Adil Mir Korejo</cp:lastModifiedBy>
  <cp:revision>68</cp:revision>
  <dcterms:created xsi:type="dcterms:W3CDTF">2020-11-18T04:33:34Z</dcterms:created>
  <dcterms:modified xsi:type="dcterms:W3CDTF">2021-02-01T06:40:09Z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0x0101001B95C7F32A28384FB73829982D8C44BA</vt:lpwstr>
  </property>
</Properties>
</file>