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706" autoAdjust="0"/>
    <p:restoredTop sz="94660"/>
  </p:normalViewPr>
  <p:slideViewPr>
    <p:cSldViewPr snapToGrid="0">
      <p:cViewPr varScale="1">
        <p:scale>
          <a:sx n="73" d="100"/>
          <a:sy n="73" d="100"/>
        </p:scale>
        <p:origin x="-63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D75D34-F774-4ED3-B4EA-0ECE11635F58}"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B1D0F-3286-48D6-8BBA-B9C0E05948B7}" type="slidenum">
              <a:rPr lang="en-US" smtClean="0"/>
              <a:pPr/>
              <a:t>‹#›</a:t>
            </a:fld>
            <a:endParaRPr lang="en-US"/>
          </a:p>
        </p:txBody>
      </p:sp>
    </p:spTree>
    <p:extLst>
      <p:ext uri="{BB962C8B-B14F-4D97-AF65-F5344CB8AC3E}">
        <p14:creationId xmlns="" xmlns:p14="http://schemas.microsoft.com/office/powerpoint/2010/main" val="249375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D75D34-F774-4ED3-B4EA-0ECE11635F58}"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B1D0F-3286-48D6-8BBA-B9C0E05948B7}" type="slidenum">
              <a:rPr lang="en-US" smtClean="0"/>
              <a:pPr/>
              <a:t>‹#›</a:t>
            </a:fld>
            <a:endParaRPr lang="en-US"/>
          </a:p>
        </p:txBody>
      </p:sp>
    </p:spTree>
    <p:extLst>
      <p:ext uri="{BB962C8B-B14F-4D97-AF65-F5344CB8AC3E}">
        <p14:creationId xmlns="" xmlns:p14="http://schemas.microsoft.com/office/powerpoint/2010/main" val="267389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D75D34-F774-4ED3-B4EA-0ECE11635F58}"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B1D0F-3286-48D6-8BBA-B9C0E05948B7}" type="slidenum">
              <a:rPr lang="en-US" smtClean="0"/>
              <a:pPr/>
              <a:t>‹#›</a:t>
            </a:fld>
            <a:endParaRPr lang="en-US"/>
          </a:p>
        </p:txBody>
      </p:sp>
    </p:spTree>
    <p:extLst>
      <p:ext uri="{BB962C8B-B14F-4D97-AF65-F5344CB8AC3E}">
        <p14:creationId xmlns="" xmlns:p14="http://schemas.microsoft.com/office/powerpoint/2010/main" val="66698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D75D34-F774-4ED3-B4EA-0ECE11635F58}"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B1D0F-3286-48D6-8BBA-B9C0E05948B7}" type="slidenum">
              <a:rPr lang="en-US" smtClean="0"/>
              <a:pPr/>
              <a:t>‹#›</a:t>
            </a:fld>
            <a:endParaRPr lang="en-US"/>
          </a:p>
        </p:txBody>
      </p:sp>
    </p:spTree>
    <p:extLst>
      <p:ext uri="{BB962C8B-B14F-4D97-AF65-F5344CB8AC3E}">
        <p14:creationId xmlns="" xmlns:p14="http://schemas.microsoft.com/office/powerpoint/2010/main" val="229961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D75D34-F774-4ED3-B4EA-0ECE11635F58}"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B1D0F-3286-48D6-8BBA-B9C0E05948B7}" type="slidenum">
              <a:rPr lang="en-US" smtClean="0"/>
              <a:pPr/>
              <a:t>‹#›</a:t>
            </a:fld>
            <a:endParaRPr lang="en-US"/>
          </a:p>
        </p:txBody>
      </p:sp>
    </p:spTree>
    <p:extLst>
      <p:ext uri="{BB962C8B-B14F-4D97-AF65-F5344CB8AC3E}">
        <p14:creationId xmlns="" xmlns:p14="http://schemas.microsoft.com/office/powerpoint/2010/main" val="16238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D75D34-F774-4ED3-B4EA-0ECE11635F58}" type="datetimeFigureOut">
              <a:rPr lang="en-US" smtClean="0"/>
              <a:pPr/>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B1D0F-3286-48D6-8BBA-B9C0E05948B7}" type="slidenum">
              <a:rPr lang="en-US" smtClean="0"/>
              <a:pPr/>
              <a:t>‹#›</a:t>
            </a:fld>
            <a:endParaRPr lang="en-US"/>
          </a:p>
        </p:txBody>
      </p:sp>
    </p:spTree>
    <p:extLst>
      <p:ext uri="{BB962C8B-B14F-4D97-AF65-F5344CB8AC3E}">
        <p14:creationId xmlns="" xmlns:p14="http://schemas.microsoft.com/office/powerpoint/2010/main" val="58561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D75D34-F774-4ED3-B4EA-0ECE11635F58}" type="datetimeFigureOut">
              <a:rPr lang="en-US" smtClean="0"/>
              <a:pPr/>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6B1D0F-3286-48D6-8BBA-B9C0E05948B7}" type="slidenum">
              <a:rPr lang="en-US" smtClean="0"/>
              <a:pPr/>
              <a:t>‹#›</a:t>
            </a:fld>
            <a:endParaRPr lang="en-US"/>
          </a:p>
        </p:txBody>
      </p:sp>
    </p:spTree>
    <p:extLst>
      <p:ext uri="{BB962C8B-B14F-4D97-AF65-F5344CB8AC3E}">
        <p14:creationId xmlns="" xmlns:p14="http://schemas.microsoft.com/office/powerpoint/2010/main" val="826099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D75D34-F774-4ED3-B4EA-0ECE11635F58}" type="datetimeFigureOut">
              <a:rPr lang="en-US" smtClean="0"/>
              <a:pPr/>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6B1D0F-3286-48D6-8BBA-B9C0E05948B7}" type="slidenum">
              <a:rPr lang="en-US" smtClean="0"/>
              <a:pPr/>
              <a:t>‹#›</a:t>
            </a:fld>
            <a:endParaRPr lang="en-US"/>
          </a:p>
        </p:txBody>
      </p:sp>
    </p:spTree>
    <p:extLst>
      <p:ext uri="{BB962C8B-B14F-4D97-AF65-F5344CB8AC3E}">
        <p14:creationId xmlns="" xmlns:p14="http://schemas.microsoft.com/office/powerpoint/2010/main" val="163935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D75D34-F774-4ED3-B4EA-0ECE11635F58}" type="datetimeFigureOut">
              <a:rPr lang="en-US" smtClean="0"/>
              <a:pPr/>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6B1D0F-3286-48D6-8BBA-B9C0E05948B7}" type="slidenum">
              <a:rPr lang="en-US" smtClean="0"/>
              <a:pPr/>
              <a:t>‹#›</a:t>
            </a:fld>
            <a:endParaRPr lang="en-US"/>
          </a:p>
        </p:txBody>
      </p:sp>
    </p:spTree>
    <p:extLst>
      <p:ext uri="{BB962C8B-B14F-4D97-AF65-F5344CB8AC3E}">
        <p14:creationId xmlns="" xmlns:p14="http://schemas.microsoft.com/office/powerpoint/2010/main" val="145813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D75D34-F774-4ED3-B4EA-0ECE11635F58}" type="datetimeFigureOut">
              <a:rPr lang="en-US" smtClean="0"/>
              <a:pPr/>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B1D0F-3286-48D6-8BBA-B9C0E05948B7}" type="slidenum">
              <a:rPr lang="en-US" smtClean="0"/>
              <a:pPr/>
              <a:t>‹#›</a:t>
            </a:fld>
            <a:endParaRPr lang="en-US"/>
          </a:p>
        </p:txBody>
      </p:sp>
    </p:spTree>
    <p:extLst>
      <p:ext uri="{BB962C8B-B14F-4D97-AF65-F5344CB8AC3E}">
        <p14:creationId xmlns="" xmlns:p14="http://schemas.microsoft.com/office/powerpoint/2010/main" val="339562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D75D34-F774-4ED3-B4EA-0ECE11635F58}" type="datetimeFigureOut">
              <a:rPr lang="en-US" smtClean="0"/>
              <a:pPr/>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B1D0F-3286-48D6-8BBA-B9C0E05948B7}" type="slidenum">
              <a:rPr lang="en-US" smtClean="0"/>
              <a:pPr/>
              <a:t>‹#›</a:t>
            </a:fld>
            <a:endParaRPr lang="en-US"/>
          </a:p>
        </p:txBody>
      </p:sp>
    </p:spTree>
    <p:extLst>
      <p:ext uri="{BB962C8B-B14F-4D97-AF65-F5344CB8AC3E}">
        <p14:creationId xmlns="" xmlns:p14="http://schemas.microsoft.com/office/powerpoint/2010/main" val="100613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75D34-F774-4ED3-B4EA-0ECE11635F58}" type="datetimeFigureOut">
              <a:rPr lang="en-US" smtClean="0"/>
              <a:pPr/>
              <a:t>1/13/2021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B1D0F-3286-48D6-8BBA-B9C0E05948B7}" type="slidenum">
              <a:rPr lang="en-US" smtClean="0"/>
              <a:pPr/>
              <a:t>‹#›</a:t>
            </a:fld>
            <a:endParaRPr lang="en-US"/>
          </a:p>
        </p:txBody>
      </p:sp>
    </p:spTree>
    <p:extLst>
      <p:ext uri="{BB962C8B-B14F-4D97-AF65-F5344CB8AC3E}">
        <p14:creationId xmlns="" xmlns:p14="http://schemas.microsoft.com/office/powerpoint/2010/main" val="3237296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304"/>
            <a:ext cx="9144000" cy="4958366"/>
          </a:xfrm>
        </p:spPr>
        <p:txBody>
          <a:bodyPr>
            <a:normAutofit/>
          </a:bodyPr>
          <a:lstStyle/>
          <a:p>
            <a:pPr algn="l"/>
            <a:r>
              <a:rPr lang="en-US" sz="1800" b="1" dirty="0" smtClean="0">
                <a:latin typeface="Times New Roman" panose="02020603050405020304" pitchFamily="18" charset="0"/>
                <a:cs typeface="Times New Roman" panose="02020603050405020304" pitchFamily="18" charset="0"/>
              </a:rPr>
              <a:t>ENGINEERING</a:t>
            </a:r>
            <a:br>
              <a:rPr lang="en-US" sz="1800" b="1"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Definition;</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Engineering is the profession in which a knowledge of the mathematical and natural</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sciences, gained by study, experience, and practice, is applied with judgment, to develop</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ways to utilize, economically, the materials and forces of nature for the benefit of</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mankind</a:t>
            </a:r>
            <a:r>
              <a:rPr lang="en-US" sz="1800" dirty="0" smtClean="0">
                <a:latin typeface="Times New Roman" panose="02020603050405020304" pitchFamily="18" charset="0"/>
                <a:cs typeface="Times New Roman" panose="02020603050405020304" pitchFamily="18" charset="0"/>
              </a:rPr>
              <a:t>.</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en-US" sz="1800" b="1" u="sng" dirty="0" smtClean="0">
                <a:latin typeface="Times New Roman" panose="02020603050405020304" pitchFamily="18" charset="0"/>
                <a:cs typeface="Times New Roman" panose="02020603050405020304" pitchFamily="18" charset="0"/>
              </a:rPr>
              <a:t>OR</a:t>
            </a:r>
            <a:br>
              <a:rPr lang="en-US" sz="1800" b="1" u="sng" dirty="0" smtClean="0">
                <a:latin typeface="Times New Roman" panose="02020603050405020304" pitchFamily="18" charset="0"/>
                <a:cs typeface="Times New Roman" panose="02020603050405020304" pitchFamily="18" charset="0"/>
              </a:rPr>
            </a:br>
            <a:r>
              <a:rPr lang="en-US" sz="1800" b="1" u="sng" dirty="0" smtClean="0">
                <a:latin typeface="Times New Roman" panose="02020603050405020304" pitchFamily="18" charset="0"/>
                <a:cs typeface="Times New Roman" panose="02020603050405020304" pitchFamily="18" charset="0"/>
              </a:rPr>
              <a:t/>
            </a:r>
            <a:br>
              <a:rPr lang="en-US" sz="1800" b="1" u="sng"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ENGINEER is a professional person who make things for the benefit of human-kind.</a:t>
            </a:r>
            <a:br>
              <a:rPr lang="en-US" sz="1800" dirty="0" smtClean="0">
                <a:latin typeface="Times New Roman" panose="02020603050405020304" pitchFamily="18" charset="0"/>
                <a:cs typeface="Times New Roman" panose="02020603050405020304" pitchFamily="18" charset="0"/>
              </a:rPr>
            </a:br>
            <a:r>
              <a:rPr lang="en-US" sz="1400" dirty="0" smtClean="0"/>
              <a:t/>
            </a:r>
            <a:br>
              <a:rPr lang="en-US" sz="1400" dirty="0" smtClean="0"/>
            </a:br>
            <a:endParaRPr lang="en-US" sz="1400" dirty="0"/>
          </a:p>
        </p:txBody>
      </p:sp>
    </p:spTree>
    <p:extLst>
      <p:ext uri="{BB962C8B-B14F-4D97-AF65-F5344CB8AC3E}">
        <p14:creationId xmlns="" xmlns:p14="http://schemas.microsoft.com/office/powerpoint/2010/main" val="1660765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2875"/>
          </a:xfrm>
        </p:spPr>
        <p:txBody>
          <a:bodyPr>
            <a:normAutofit/>
          </a:bodyPr>
          <a:lstStyle/>
          <a:p>
            <a:r>
              <a:rPr lang="en-US" sz="3200" dirty="0"/>
              <a:t>Types of Management: There are nine types of management which are:</a:t>
            </a:r>
            <a:br>
              <a:rPr lang="en-US" sz="3200" dirty="0"/>
            </a:br>
            <a:r>
              <a:rPr lang="en-US" sz="3200" dirty="0" smtClean="0"/>
              <a:t>(a) </a:t>
            </a:r>
            <a:r>
              <a:rPr lang="en-US" sz="3200" dirty="0"/>
              <a:t>Development </a:t>
            </a:r>
            <a:r>
              <a:rPr lang="en-US" sz="3200" dirty="0" smtClean="0"/>
              <a:t>Management</a:t>
            </a:r>
            <a:br>
              <a:rPr lang="en-US" sz="3200" dirty="0" smtClean="0"/>
            </a:br>
            <a:r>
              <a:rPr lang="en-US" sz="3200" dirty="0" smtClean="0"/>
              <a:t>(</a:t>
            </a:r>
            <a:r>
              <a:rPr lang="en-US" sz="3200" dirty="0"/>
              <a:t>b) Distribution Management </a:t>
            </a:r>
            <a:r>
              <a:rPr lang="en-US" sz="3200" dirty="0" smtClean="0"/>
              <a:t/>
            </a:r>
            <a:br>
              <a:rPr lang="en-US" sz="3200" dirty="0" smtClean="0"/>
            </a:br>
            <a:r>
              <a:rPr lang="en-US" sz="3200" dirty="0" smtClean="0"/>
              <a:t>(</a:t>
            </a:r>
            <a:r>
              <a:rPr lang="en-US" sz="3200" dirty="0"/>
              <a:t>c) Financial Management </a:t>
            </a:r>
            <a:r>
              <a:rPr lang="en-US" sz="3200" dirty="0" smtClean="0"/>
              <a:t/>
            </a:r>
            <a:br>
              <a:rPr lang="en-US" sz="3200" dirty="0" smtClean="0"/>
            </a:br>
            <a:r>
              <a:rPr lang="en-US" sz="3200" dirty="0" smtClean="0"/>
              <a:t>(</a:t>
            </a:r>
            <a:r>
              <a:rPr lang="en-US" sz="3200" dirty="0"/>
              <a:t>d) Maintenance Management </a:t>
            </a:r>
            <a:r>
              <a:rPr lang="en-US" sz="3200" dirty="0" smtClean="0"/>
              <a:t/>
            </a:r>
            <a:br>
              <a:rPr lang="en-US" sz="3200" dirty="0" smtClean="0"/>
            </a:br>
            <a:r>
              <a:rPr lang="en-US" sz="3200" dirty="0" smtClean="0"/>
              <a:t>(</a:t>
            </a:r>
            <a:r>
              <a:rPr lang="en-US" sz="3200" dirty="0"/>
              <a:t>e) Purchase Management </a:t>
            </a:r>
            <a:r>
              <a:rPr lang="en-US" sz="3200" dirty="0" smtClean="0"/>
              <a:t/>
            </a:r>
            <a:br>
              <a:rPr lang="en-US" sz="3200" dirty="0" smtClean="0"/>
            </a:br>
            <a:r>
              <a:rPr lang="en-US" sz="3200" dirty="0" smtClean="0"/>
              <a:t>(</a:t>
            </a:r>
            <a:r>
              <a:rPr lang="en-US" sz="3200" dirty="0"/>
              <a:t>f) Production Management </a:t>
            </a:r>
            <a:r>
              <a:rPr lang="en-US" sz="3200" dirty="0" smtClean="0"/>
              <a:t/>
            </a:r>
            <a:br>
              <a:rPr lang="en-US" sz="3200" dirty="0" smtClean="0"/>
            </a:br>
            <a:r>
              <a:rPr lang="en-US" sz="3200" dirty="0" smtClean="0"/>
              <a:t>(</a:t>
            </a:r>
            <a:r>
              <a:rPr lang="en-US" sz="3200" dirty="0"/>
              <a:t>g) Transport Management </a:t>
            </a:r>
            <a:r>
              <a:rPr lang="en-US" sz="3200" dirty="0" smtClean="0"/>
              <a:t/>
            </a:r>
            <a:br>
              <a:rPr lang="en-US" sz="3200" dirty="0" smtClean="0"/>
            </a:br>
            <a:r>
              <a:rPr lang="en-US" sz="3200" dirty="0" smtClean="0"/>
              <a:t>(h) </a:t>
            </a:r>
            <a:r>
              <a:rPr lang="en-US" sz="3200" dirty="0"/>
              <a:t>Personnel Management</a:t>
            </a:r>
            <a:br>
              <a:rPr lang="en-US" sz="3200" dirty="0"/>
            </a:br>
            <a:r>
              <a:rPr lang="en-US" sz="3200" dirty="0"/>
              <a:t>(i) Office </a:t>
            </a:r>
            <a:r>
              <a:rPr lang="en-US" sz="3200" dirty="0" smtClean="0"/>
              <a:t>Management</a:t>
            </a:r>
            <a:r>
              <a:rPr lang="en-US" sz="3200" dirty="0"/>
              <a:t/>
            </a:r>
            <a:br>
              <a:rPr lang="en-US" sz="3200" dirty="0"/>
            </a:br>
            <a:endParaRPr lang="en-US" sz="3200" dirty="0"/>
          </a:p>
        </p:txBody>
      </p:sp>
    </p:spTree>
    <p:extLst>
      <p:ext uri="{BB962C8B-B14F-4D97-AF65-F5344CB8AC3E}">
        <p14:creationId xmlns="" xmlns:p14="http://schemas.microsoft.com/office/powerpoint/2010/main" val="1898003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2875"/>
          </a:xfrm>
        </p:spPr>
        <p:txBody>
          <a:bodyPr>
            <a:noAutofit/>
          </a:bodyPr>
          <a:lstStyle/>
          <a:p>
            <a:r>
              <a:rPr lang="en-US" sz="3200" dirty="0"/>
              <a:t>(a) Development Management: It includes research into materials, machines,</a:t>
            </a:r>
            <a:br>
              <a:rPr lang="en-US" sz="3200" dirty="0"/>
            </a:br>
            <a:r>
              <a:rPr lang="en-US" sz="3200" dirty="0"/>
              <a:t>process, etc</a:t>
            </a:r>
            <a:r>
              <a:rPr lang="en-US" sz="3200" dirty="0" smtClean="0"/>
              <a:t>.</a:t>
            </a:r>
            <a:br>
              <a:rPr lang="en-US" sz="3200" dirty="0" smtClean="0"/>
            </a:br>
            <a:r>
              <a:rPr lang="en-US" sz="3200" dirty="0"/>
              <a:t>(b) Distribution Management: It includes the marketing, the merchandising</a:t>
            </a:r>
            <a:br>
              <a:rPr lang="en-US" sz="3200" dirty="0"/>
            </a:br>
            <a:r>
              <a:rPr lang="en-US" sz="3200" dirty="0"/>
              <a:t>advertising, and sales etc</a:t>
            </a:r>
            <a:r>
              <a:rPr lang="en-US" sz="3200" dirty="0" smtClean="0"/>
              <a:t>.</a:t>
            </a:r>
            <a:br>
              <a:rPr lang="en-US" sz="3200" dirty="0" smtClean="0"/>
            </a:br>
            <a:r>
              <a:rPr lang="en-US" sz="3200" dirty="0" smtClean="0"/>
              <a:t>(</a:t>
            </a:r>
            <a:r>
              <a:rPr lang="en-US" sz="3200" dirty="0"/>
              <a:t>c) Financial Management: It includes the economic forecasting, costing,</a:t>
            </a:r>
            <a:br>
              <a:rPr lang="en-US" sz="3200" dirty="0"/>
            </a:br>
            <a:r>
              <a:rPr lang="en-US" sz="3200" dirty="0"/>
              <a:t>accounting, budgetary control, insurance </a:t>
            </a:r>
            <a:r>
              <a:rPr lang="en-US" sz="3200" dirty="0" smtClean="0"/>
              <a:t>etc</a:t>
            </a:r>
            <a:r>
              <a:rPr lang="en-US" sz="3200" dirty="0"/>
              <a:t>. </a:t>
            </a:r>
            <a:r>
              <a:rPr lang="en-US" sz="3200" dirty="0" smtClean="0"/>
              <a:t/>
            </a:r>
            <a:br>
              <a:rPr lang="en-US" sz="3200" dirty="0" smtClean="0"/>
            </a:br>
            <a:r>
              <a:rPr lang="en-US" sz="3200" dirty="0" smtClean="0"/>
              <a:t>(</a:t>
            </a:r>
            <a:r>
              <a:rPr lang="en-US" sz="3200" dirty="0"/>
              <a:t>d) Maintenance Management: It includes </a:t>
            </a:r>
            <a:r>
              <a:rPr lang="en-US" sz="3200" dirty="0" smtClean="0"/>
              <a:t>up keep </a:t>
            </a:r>
            <a:r>
              <a:rPr lang="en-US" sz="3200" dirty="0"/>
              <a:t>of buildings, equipment, </a:t>
            </a:r>
            <a:r>
              <a:rPr lang="en-US" sz="3200" dirty="0" smtClean="0"/>
              <a:t>estate work</a:t>
            </a:r>
            <a:r>
              <a:rPr lang="en-US" sz="3200" dirty="0"/>
              <a:t>, etc.</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 xmlns:p14="http://schemas.microsoft.com/office/powerpoint/2010/main" val="2983316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2875"/>
          </a:xfrm>
        </p:spPr>
        <p:txBody>
          <a:bodyPr>
            <a:normAutofit fontScale="90000"/>
          </a:bodyPr>
          <a:lstStyle/>
          <a:p>
            <a:r>
              <a:rPr lang="en-US" sz="3600" dirty="0"/>
              <a:t>(e) Purchase Management: It includes tendering, buying, contract work, store</a:t>
            </a:r>
            <a:br>
              <a:rPr lang="en-US" sz="3600" dirty="0"/>
            </a:br>
            <a:r>
              <a:rPr lang="en-US" sz="3600" dirty="0"/>
              <a:t>keeping, store and stock control. </a:t>
            </a:r>
            <a:r>
              <a:rPr lang="en-US" sz="3600" dirty="0" smtClean="0"/>
              <a:t/>
            </a:r>
            <a:br>
              <a:rPr lang="en-US" sz="3600" dirty="0" smtClean="0"/>
            </a:br>
            <a:r>
              <a:rPr lang="en-US" sz="3600" dirty="0" smtClean="0"/>
              <a:t/>
            </a:r>
            <a:br>
              <a:rPr lang="en-US" sz="3600" dirty="0" smtClean="0"/>
            </a:br>
            <a:r>
              <a:rPr lang="en-US" sz="3600" dirty="0" smtClean="0"/>
              <a:t>(</a:t>
            </a:r>
            <a:r>
              <a:rPr lang="en-US" sz="3600" dirty="0"/>
              <a:t>f) Production Management: It includes work analysis, planning, scheduling</a:t>
            </a:r>
            <a:r>
              <a:rPr lang="en-US" sz="3600" dirty="0" smtClean="0"/>
              <a:t>, routing</a:t>
            </a:r>
            <a:r>
              <a:rPr lang="en-US" sz="3600" dirty="0"/>
              <a:t>, quality control and work study</a:t>
            </a:r>
            <a:r>
              <a:rPr lang="en-US" sz="3600" dirty="0" smtClean="0"/>
              <a:t>.</a:t>
            </a:r>
            <a:br>
              <a:rPr lang="en-US" sz="3600" dirty="0" smtClean="0"/>
            </a:br>
            <a:r>
              <a:rPr lang="en-US" sz="3600" dirty="0" smtClean="0"/>
              <a:t/>
            </a:r>
            <a:br>
              <a:rPr lang="en-US" sz="3600" dirty="0" smtClean="0"/>
            </a:br>
            <a:r>
              <a:rPr lang="en-US" sz="3600" dirty="0"/>
              <a:t>(g) Transport Management: It includes transportation by rail, road, air and water</a:t>
            </a:r>
            <a:r>
              <a:rPr lang="en-US" sz="3600" dirty="0" smtClean="0"/>
              <a:t>, packing</a:t>
            </a:r>
            <a:r>
              <a:rPr lang="en-US" sz="3600" dirty="0"/>
              <a:t>, ware-housing, etc.</a:t>
            </a:r>
            <a:br>
              <a:rPr lang="en-US" sz="3600" dirty="0"/>
            </a:br>
            <a:r>
              <a:rPr lang="en-US" sz="3600" dirty="0"/>
              <a:t/>
            </a:r>
            <a:br>
              <a:rPr lang="en-US" sz="3600" dirty="0"/>
            </a:br>
            <a:r>
              <a:rPr lang="en-US" sz="3600" dirty="0"/>
              <a:t/>
            </a:r>
            <a:br>
              <a:rPr lang="en-US" sz="3600" dirty="0"/>
            </a:br>
            <a:r>
              <a:rPr lang="en-US" sz="3600" dirty="0"/>
              <a:t/>
            </a:r>
            <a:br>
              <a:rPr lang="en-US" sz="3600" dirty="0"/>
            </a:br>
            <a:endParaRPr lang="en-US" sz="3600" dirty="0"/>
          </a:p>
        </p:txBody>
      </p:sp>
    </p:spTree>
    <p:extLst>
      <p:ext uri="{BB962C8B-B14F-4D97-AF65-F5344CB8AC3E}">
        <p14:creationId xmlns="" xmlns:p14="http://schemas.microsoft.com/office/powerpoint/2010/main" val="284161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2875"/>
          </a:xfrm>
        </p:spPr>
        <p:txBody>
          <a:bodyPr/>
          <a:lstStyle/>
          <a:p>
            <a:r>
              <a:rPr lang="en-US" sz="4000" dirty="0" smtClean="0"/>
              <a:t>(h) </a:t>
            </a:r>
            <a:r>
              <a:rPr lang="en-US" sz="4000" dirty="0"/>
              <a:t>Personnel Management: It includes employee selection, placement, training,</a:t>
            </a:r>
            <a:br>
              <a:rPr lang="en-US" sz="4000" dirty="0"/>
            </a:br>
            <a:r>
              <a:rPr lang="en-US" sz="4000" dirty="0"/>
              <a:t>transfer, promotion, discharge, industrial relations, safety, health and welfare</a:t>
            </a:r>
            <a:br>
              <a:rPr lang="en-US" sz="4000" dirty="0"/>
            </a:br>
            <a:r>
              <a:rPr lang="en-US" sz="4000" dirty="0"/>
              <a:t>services, etc. </a:t>
            </a:r>
            <a:r>
              <a:rPr lang="en-US" sz="4000" dirty="0" smtClean="0"/>
              <a:t/>
            </a:r>
            <a:br>
              <a:rPr lang="en-US" sz="4000" dirty="0" smtClean="0"/>
            </a:br>
            <a:r>
              <a:rPr lang="en-US" sz="4000" dirty="0" smtClean="0"/>
              <a:t>(</a:t>
            </a:r>
            <a:r>
              <a:rPr lang="en-US" sz="4000" dirty="0"/>
              <a:t>i) Office Management: It includes planning and control of offices, keeping</a:t>
            </a:r>
            <a:br>
              <a:rPr lang="en-US" sz="4000" dirty="0"/>
            </a:br>
            <a:r>
              <a:rPr lang="en-US" sz="4000" dirty="0"/>
              <a:t>records, etc.</a:t>
            </a:r>
            <a:r>
              <a:rPr lang="en-US" dirty="0"/>
              <a:t/>
            </a:r>
            <a:br>
              <a:rPr lang="en-US" dirty="0"/>
            </a:br>
            <a:r>
              <a:rPr lang="en-US" dirty="0"/>
              <a:t/>
            </a:r>
            <a:br>
              <a:rPr lang="en-US" dirty="0"/>
            </a:br>
            <a:endParaRPr lang="en-US" dirty="0"/>
          </a:p>
        </p:txBody>
      </p:sp>
    </p:spTree>
    <p:extLst>
      <p:ext uri="{BB962C8B-B14F-4D97-AF65-F5344CB8AC3E}">
        <p14:creationId xmlns="" xmlns:p14="http://schemas.microsoft.com/office/powerpoint/2010/main" val="239648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Types;</a:t>
            </a:r>
            <a:br>
              <a:rPr lang="en-US" dirty="0" smtClean="0"/>
            </a:br>
            <a:r>
              <a:rPr lang="en-US" b="1" dirty="0" smtClean="0"/>
              <a:t>1. </a:t>
            </a:r>
            <a:r>
              <a:rPr lang="en-US" dirty="0" smtClean="0"/>
              <a:t>Agricultural Engineering</a:t>
            </a:r>
            <a:br>
              <a:rPr lang="en-US" dirty="0" smtClean="0"/>
            </a:br>
            <a:r>
              <a:rPr lang="en-US" b="1" dirty="0" smtClean="0"/>
              <a:t>2. </a:t>
            </a:r>
            <a:r>
              <a:rPr lang="en-US" dirty="0" smtClean="0"/>
              <a:t>Architectural Engineering</a:t>
            </a:r>
            <a:br>
              <a:rPr lang="en-US" dirty="0" smtClean="0"/>
            </a:br>
            <a:r>
              <a:rPr lang="en-US" b="1" dirty="0" smtClean="0"/>
              <a:t>3. </a:t>
            </a:r>
            <a:r>
              <a:rPr lang="en-US" dirty="0" smtClean="0"/>
              <a:t>Bioengineering/Biomedical Engineering</a:t>
            </a:r>
            <a:br>
              <a:rPr lang="en-US" dirty="0" smtClean="0"/>
            </a:br>
            <a:r>
              <a:rPr lang="en-US" b="1" dirty="0" smtClean="0"/>
              <a:t>4. </a:t>
            </a:r>
            <a:r>
              <a:rPr lang="en-US" dirty="0" smtClean="0"/>
              <a:t>Ceramic Engineering</a:t>
            </a:r>
            <a:br>
              <a:rPr lang="en-US" dirty="0" smtClean="0"/>
            </a:br>
            <a:r>
              <a:rPr lang="en-US" b="1" dirty="0" smtClean="0"/>
              <a:t>5. </a:t>
            </a:r>
            <a:r>
              <a:rPr lang="en-US" dirty="0" smtClean="0"/>
              <a:t>Chemical Engineering</a:t>
            </a:r>
            <a:br>
              <a:rPr lang="en-US" dirty="0" smtClean="0"/>
            </a:br>
            <a:r>
              <a:rPr lang="en-US" b="1" dirty="0" smtClean="0"/>
              <a:t>6. </a:t>
            </a:r>
            <a:r>
              <a:rPr lang="en-US" dirty="0" smtClean="0"/>
              <a:t>Civil Engineering</a:t>
            </a:r>
            <a:br>
              <a:rPr lang="en-US" dirty="0" smtClean="0"/>
            </a:br>
            <a:r>
              <a:rPr lang="en-US" b="1" dirty="0" smtClean="0"/>
              <a:t>7. </a:t>
            </a:r>
            <a:r>
              <a:rPr lang="en-US" dirty="0" smtClean="0"/>
              <a:t>Computer Engineering</a:t>
            </a:r>
            <a:br>
              <a:rPr lang="en-US" dirty="0" smtClean="0"/>
            </a:br>
            <a:r>
              <a:rPr lang="en-US" b="1" dirty="0" smtClean="0"/>
              <a:t>8. </a:t>
            </a:r>
            <a:r>
              <a:rPr lang="en-US" dirty="0" smtClean="0"/>
              <a:t>Electrical Engineering</a:t>
            </a:r>
            <a:br>
              <a:rPr lang="en-US" dirty="0" smtClean="0"/>
            </a:br>
            <a:r>
              <a:rPr lang="en-US" b="1" dirty="0" smtClean="0"/>
              <a:t>9. </a:t>
            </a:r>
            <a:r>
              <a:rPr lang="en-US" dirty="0" smtClean="0"/>
              <a:t>Environmental Engineering</a:t>
            </a:r>
            <a:br>
              <a:rPr lang="en-US" dirty="0" smtClean="0"/>
            </a:br>
            <a:r>
              <a:rPr lang="en-US" b="1" dirty="0" smtClean="0"/>
              <a:t>10. </a:t>
            </a:r>
            <a:r>
              <a:rPr lang="en-US" dirty="0" smtClean="0"/>
              <a:t>Fire Protection Engineering</a:t>
            </a:r>
            <a:br>
              <a:rPr lang="en-US" dirty="0" smtClean="0"/>
            </a:br>
            <a:r>
              <a:rPr lang="en-US" b="1" dirty="0" smtClean="0"/>
              <a:t>11. </a:t>
            </a:r>
            <a:r>
              <a:rPr lang="en-US" dirty="0" smtClean="0"/>
              <a:t>Industrial Engineering</a:t>
            </a:r>
            <a:br>
              <a:rPr lang="en-US" dirty="0" smtClean="0"/>
            </a:br>
            <a:r>
              <a:rPr lang="en-US" b="1" dirty="0" smtClean="0"/>
              <a:t>12. </a:t>
            </a:r>
            <a:r>
              <a:rPr lang="en-US" dirty="0" smtClean="0"/>
              <a:t>Manufacturing Engineering</a:t>
            </a:r>
            <a:br>
              <a:rPr lang="en-US" dirty="0" smtClean="0"/>
            </a:br>
            <a:r>
              <a:rPr lang="en-US" b="1" dirty="0" smtClean="0"/>
              <a:t>13. </a:t>
            </a:r>
            <a:r>
              <a:rPr lang="en-US" dirty="0" smtClean="0"/>
              <a:t>Mechanic Engineering</a:t>
            </a:r>
            <a:br>
              <a:rPr lang="en-US" dirty="0" smtClean="0"/>
            </a:br>
            <a:r>
              <a:rPr lang="en-US" b="1" dirty="0" smtClean="0"/>
              <a:t>14. </a:t>
            </a:r>
            <a:r>
              <a:rPr lang="en-US" dirty="0" smtClean="0"/>
              <a:t>Metallurgy and Materials Engineering</a:t>
            </a:r>
            <a:br>
              <a:rPr lang="en-US" dirty="0" smtClean="0"/>
            </a:br>
            <a:r>
              <a:rPr lang="en-US" b="1" dirty="0" smtClean="0"/>
              <a:t>15. </a:t>
            </a:r>
            <a:r>
              <a:rPr lang="en-US" dirty="0" smtClean="0"/>
              <a:t>Mineral and Mining Engineering</a:t>
            </a:r>
            <a:br>
              <a:rPr lang="en-US" dirty="0" smtClean="0"/>
            </a:br>
            <a:r>
              <a:rPr lang="en-US" b="1" dirty="0" smtClean="0"/>
              <a:t>16. </a:t>
            </a:r>
            <a:r>
              <a:rPr lang="en-US" dirty="0" smtClean="0"/>
              <a:t>Nuclear Engineering</a:t>
            </a:r>
            <a:br>
              <a:rPr lang="en-US" dirty="0" smtClean="0"/>
            </a:br>
            <a:r>
              <a:rPr lang="en-US" b="1" dirty="0" smtClean="0"/>
              <a:t>17. </a:t>
            </a:r>
            <a:r>
              <a:rPr lang="en-US" dirty="0" smtClean="0"/>
              <a:t>Ocean Engineering</a:t>
            </a:r>
            <a:br>
              <a:rPr lang="en-US" dirty="0" smtClean="0"/>
            </a:br>
            <a:r>
              <a:rPr lang="en-US" b="1" dirty="0" smtClean="0"/>
              <a:t>18. </a:t>
            </a:r>
            <a:r>
              <a:rPr lang="en-US" dirty="0" smtClean="0"/>
              <a:t>Transportation Engineering</a:t>
            </a:r>
            <a:endParaRPr lang="en-US" dirty="0"/>
          </a:p>
        </p:txBody>
      </p:sp>
    </p:spTree>
    <p:extLst>
      <p:ext uri="{BB962C8B-B14F-4D97-AF65-F5344CB8AC3E}">
        <p14:creationId xmlns="" xmlns:p14="http://schemas.microsoft.com/office/powerpoint/2010/main" val="357523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079" y="563496"/>
            <a:ext cx="10515600" cy="4351338"/>
          </a:xfrm>
        </p:spPr>
        <p:txBody>
          <a:bodyPr>
            <a:normAutofit/>
          </a:bodyPr>
          <a:lstStyle/>
          <a:p>
            <a:r>
              <a:rPr lang="en-US" b="1" dirty="0"/>
              <a:t>MANAGEMENT</a:t>
            </a:r>
          </a:p>
          <a:p>
            <a:r>
              <a:rPr lang="en-US" dirty="0"/>
              <a:t>Definition;</a:t>
            </a:r>
          </a:p>
          <a:p>
            <a:r>
              <a:rPr lang="en-US" dirty="0"/>
              <a:t>The word “Management” originates from Old French </a:t>
            </a:r>
            <a:r>
              <a:rPr lang="en-US" dirty="0" err="1"/>
              <a:t>ménagement</a:t>
            </a:r>
            <a:r>
              <a:rPr lang="en-US" dirty="0"/>
              <a:t> “the art </a:t>
            </a:r>
            <a:r>
              <a:rPr lang="en-US" dirty="0" smtClean="0"/>
              <a:t>of conducting</a:t>
            </a:r>
            <a:r>
              <a:rPr lang="en-US" dirty="0"/>
              <a:t>, directing”, and from Latin </a:t>
            </a:r>
            <a:r>
              <a:rPr lang="en-US" dirty="0" err="1"/>
              <a:t>manu</a:t>
            </a:r>
            <a:r>
              <a:rPr lang="en-US" dirty="0"/>
              <a:t> </a:t>
            </a:r>
            <a:r>
              <a:rPr lang="en-US" dirty="0" err="1"/>
              <a:t>agere</a:t>
            </a:r>
            <a:r>
              <a:rPr lang="en-US" dirty="0"/>
              <a:t> “to lead by the hand</a:t>
            </a:r>
            <a:r>
              <a:rPr lang="en-US" dirty="0" smtClean="0"/>
              <a:t>”</a:t>
            </a:r>
            <a:endParaRPr lang="en-US" dirty="0"/>
          </a:p>
          <a:p>
            <a:r>
              <a:rPr lang="en-US" dirty="0"/>
              <a:t>Management characterizes the process of leading and directing all or part of </a:t>
            </a:r>
            <a:r>
              <a:rPr lang="en-US" dirty="0" smtClean="0"/>
              <a:t>an organization</a:t>
            </a:r>
            <a:r>
              <a:rPr lang="en-US" dirty="0"/>
              <a:t>, often a business, through the deployment and manipulation of </a:t>
            </a:r>
            <a:r>
              <a:rPr lang="en-US" dirty="0" smtClean="0"/>
              <a:t>resources (human</a:t>
            </a:r>
            <a:r>
              <a:rPr lang="en-US" dirty="0"/>
              <a:t>, financial, material, intellectual or intangible).</a:t>
            </a:r>
          </a:p>
        </p:txBody>
      </p:sp>
    </p:spTree>
    <p:extLst>
      <p:ext uri="{BB962C8B-B14F-4D97-AF65-F5344CB8AC3E}">
        <p14:creationId xmlns="" xmlns:p14="http://schemas.microsoft.com/office/powerpoint/2010/main" val="256823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u="sng" dirty="0"/>
              <a:t>Areas of Management;</a:t>
            </a:r>
          </a:p>
          <a:p>
            <a:r>
              <a:rPr lang="en-US" dirty="0" smtClean="0"/>
              <a:t> </a:t>
            </a:r>
            <a:r>
              <a:rPr lang="en-US" dirty="0"/>
              <a:t>Change management</a:t>
            </a:r>
          </a:p>
          <a:p>
            <a:r>
              <a:rPr lang="en-US" dirty="0" smtClean="0"/>
              <a:t> </a:t>
            </a:r>
            <a:r>
              <a:rPr lang="en-US" dirty="0"/>
              <a:t>Communications management</a:t>
            </a:r>
          </a:p>
          <a:p>
            <a:r>
              <a:rPr lang="en-US" dirty="0" smtClean="0"/>
              <a:t> </a:t>
            </a:r>
            <a:r>
              <a:rPr lang="en-US" dirty="0"/>
              <a:t>Constraint management</a:t>
            </a:r>
          </a:p>
          <a:p>
            <a:r>
              <a:rPr lang="en-US" dirty="0" smtClean="0"/>
              <a:t> </a:t>
            </a:r>
            <a:r>
              <a:rPr lang="en-US" dirty="0"/>
              <a:t>Cost management</a:t>
            </a:r>
          </a:p>
          <a:p>
            <a:r>
              <a:rPr lang="en-US" dirty="0" smtClean="0"/>
              <a:t> </a:t>
            </a:r>
            <a:r>
              <a:rPr lang="en-US" dirty="0"/>
              <a:t>Crisis management</a:t>
            </a:r>
          </a:p>
          <a:p>
            <a:r>
              <a:rPr lang="en-US" dirty="0" smtClean="0"/>
              <a:t> </a:t>
            </a:r>
            <a:r>
              <a:rPr lang="en-US" dirty="0"/>
              <a:t>Customer relationship management</a:t>
            </a:r>
          </a:p>
          <a:p>
            <a:r>
              <a:rPr lang="en-US" dirty="0" smtClean="0"/>
              <a:t> </a:t>
            </a:r>
            <a:r>
              <a:rPr lang="en-US" dirty="0"/>
              <a:t>Earned value management</a:t>
            </a:r>
          </a:p>
          <a:p>
            <a:r>
              <a:rPr lang="en-US" dirty="0" smtClean="0"/>
              <a:t> </a:t>
            </a:r>
            <a:r>
              <a:rPr lang="en-US" dirty="0"/>
              <a:t>Engineering management</a:t>
            </a:r>
          </a:p>
          <a:p>
            <a:r>
              <a:rPr lang="en-US" dirty="0" smtClean="0"/>
              <a:t> </a:t>
            </a:r>
            <a:r>
              <a:rPr lang="en-US" dirty="0"/>
              <a:t>Enterprise management</a:t>
            </a:r>
          </a:p>
        </p:txBody>
      </p:sp>
    </p:spTree>
    <p:extLst>
      <p:ext uri="{BB962C8B-B14F-4D97-AF65-F5344CB8AC3E}">
        <p14:creationId xmlns="" xmlns:p14="http://schemas.microsoft.com/office/powerpoint/2010/main" val="169338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623" y="681037"/>
            <a:ext cx="10515600" cy="6176963"/>
          </a:xfrm>
        </p:spPr>
        <p:txBody>
          <a:bodyPr>
            <a:noAutofit/>
          </a:bodyPr>
          <a:lstStyle/>
          <a:p>
            <a:r>
              <a:rPr lang="en-US" sz="2600" dirty="0" smtClean="0"/>
              <a:t>Facility </a:t>
            </a:r>
            <a:r>
              <a:rPr lang="en-US" sz="2600" dirty="0"/>
              <a:t>management</a:t>
            </a:r>
          </a:p>
          <a:p>
            <a:r>
              <a:rPr lang="en-US" sz="2600" dirty="0" smtClean="0"/>
              <a:t>Integration </a:t>
            </a:r>
            <a:r>
              <a:rPr lang="en-US" sz="2600" dirty="0"/>
              <a:t>management</a:t>
            </a:r>
          </a:p>
          <a:p>
            <a:r>
              <a:rPr lang="en-US" sz="2600" dirty="0" smtClean="0"/>
              <a:t>Knowledge </a:t>
            </a:r>
            <a:r>
              <a:rPr lang="en-US" sz="2600" dirty="0"/>
              <a:t>management</a:t>
            </a:r>
          </a:p>
          <a:p>
            <a:r>
              <a:rPr lang="en-US" sz="2600" dirty="0" smtClean="0"/>
              <a:t>Marketing </a:t>
            </a:r>
            <a:r>
              <a:rPr lang="en-US" sz="2600" dirty="0"/>
              <a:t>management</a:t>
            </a:r>
          </a:p>
          <a:p>
            <a:r>
              <a:rPr lang="en-US" sz="2600" dirty="0" smtClean="0"/>
              <a:t>Micromanagement</a:t>
            </a:r>
            <a:endParaRPr lang="en-US" sz="2600" dirty="0"/>
          </a:p>
          <a:p>
            <a:r>
              <a:rPr lang="en-US" sz="2600" dirty="0" smtClean="0"/>
              <a:t>Pain </a:t>
            </a:r>
            <a:r>
              <a:rPr lang="en-US" sz="2600" dirty="0"/>
              <a:t>management</a:t>
            </a:r>
          </a:p>
          <a:p>
            <a:r>
              <a:rPr lang="en-US" sz="2600" dirty="0" smtClean="0"/>
              <a:t>Perception </a:t>
            </a:r>
            <a:r>
              <a:rPr lang="en-US" sz="2600" dirty="0"/>
              <a:t>management</a:t>
            </a:r>
          </a:p>
          <a:p>
            <a:r>
              <a:rPr lang="en-US" sz="2600" dirty="0" smtClean="0"/>
              <a:t>Procurement management</a:t>
            </a:r>
          </a:p>
          <a:p>
            <a:r>
              <a:rPr lang="en-US" sz="2600" dirty="0" smtClean="0"/>
              <a:t>Program management</a:t>
            </a:r>
          </a:p>
          <a:p>
            <a:r>
              <a:rPr lang="en-US" sz="2600" dirty="0" smtClean="0"/>
              <a:t>Project management</a:t>
            </a:r>
          </a:p>
          <a:p>
            <a:pPr marL="0" indent="0">
              <a:buNone/>
            </a:pPr>
            <a:endParaRPr lang="en-US" sz="2600" dirty="0"/>
          </a:p>
        </p:txBody>
      </p:sp>
    </p:spTree>
    <p:extLst>
      <p:ext uri="{BB962C8B-B14F-4D97-AF65-F5344CB8AC3E}">
        <p14:creationId xmlns="" xmlns:p14="http://schemas.microsoft.com/office/powerpoint/2010/main" val="1443831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958" y="962741"/>
            <a:ext cx="10515600" cy="4351338"/>
          </a:xfrm>
        </p:spPr>
        <p:txBody>
          <a:bodyPr>
            <a:normAutofit fontScale="85000" lnSpcReduction="20000"/>
          </a:bodyPr>
          <a:lstStyle/>
          <a:p>
            <a:r>
              <a:rPr lang="en-US" dirty="0" smtClean="0"/>
              <a:t>Process management</a:t>
            </a:r>
          </a:p>
          <a:p>
            <a:r>
              <a:rPr lang="en-US" dirty="0" smtClean="0"/>
              <a:t>Product management</a:t>
            </a:r>
          </a:p>
          <a:p>
            <a:r>
              <a:rPr lang="en-US" dirty="0" smtClean="0"/>
              <a:t>Quality management</a:t>
            </a:r>
          </a:p>
          <a:p>
            <a:r>
              <a:rPr lang="en-US" dirty="0" smtClean="0"/>
              <a:t>Resource management</a:t>
            </a:r>
          </a:p>
          <a:p>
            <a:r>
              <a:rPr lang="en-US" dirty="0" smtClean="0"/>
              <a:t>Risk management</a:t>
            </a:r>
          </a:p>
          <a:p>
            <a:r>
              <a:rPr lang="en-US" dirty="0" smtClean="0"/>
              <a:t>Skills management</a:t>
            </a:r>
          </a:p>
          <a:p>
            <a:r>
              <a:rPr lang="en-US" dirty="0" smtClean="0"/>
              <a:t>Spend management</a:t>
            </a:r>
          </a:p>
          <a:p>
            <a:r>
              <a:rPr lang="en-US" dirty="0" smtClean="0"/>
              <a:t>Supply chain management</a:t>
            </a:r>
          </a:p>
          <a:p>
            <a:r>
              <a:rPr lang="en-US" dirty="0" smtClean="0"/>
              <a:t>Systems management</a:t>
            </a:r>
          </a:p>
          <a:p>
            <a:r>
              <a:rPr lang="en-US" dirty="0" smtClean="0"/>
              <a:t>Time management</a:t>
            </a:r>
          </a:p>
          <a:p>
            <a:r>
              <a:rPr lang="en-US" dirty="0" smtClean="0"/>
              <a:t>Stress management</a:t>
            </a:r>
            <a:endParaRPr lang="en-US" dirty="0"/>
          </a:p>
        </p:txBody>
      </p:sp>
    </p:spTree>
    <p:extLst>
      <p:ext uri="{BB962C8B-B14F-4D97-AF65-F5344CB8AC3E}">
        <p14:creationId xmlns="" xmlns:p14="http://schemas.microsoft.com/office/powerpoint/2010/main" val="2308421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4856"/>
            <a:ext cx="10515600" cy="4992107"/>
          </a:xfrm>
        </p:spPr>
        <p:txBody>
          <a:bodyPr>
            <a:normAutofit/>
          </a:bodyPr>
          <a:lstStyle/>
          <a:p>
            <a:r>
              <a:rPr lang="en-US" b="1" dirty="0"/>
              <a:t>ENGINEERING MANAGEMENT</a:t>
            </a:r>
          </a:p>
          <a:p>
            <a:r>
              <a:rPr lang="en-US" dirty="0" smtClean="0"/>
              <a:t>Definition:</a:t>
            </a:r>
            <a:endParaRPr lang="en-US" dirty="0"/>
          </a:p>
          <a:p>
            <a:r>
              <a:rPr lang="en-US" b="1" dirty="0"/>
              <a:t>Engineering management </a:t>
            </a:r>
            <a:r>
              <a:rPr lang="en-US" dirty="0"/>
              <a:t>is a specialized form of management concerned with </a:t>
            </a:r>
            <a:r>
              <a:rPr lang="en-US" dirty="0" smtClean="0"/>
              <a:t>the application </a:t>
            </a:r>
            <a:r>
              <a:rPr lang="en-US" dirty="0"/>
              <a:t>in engineering, as a result of the unique personalities and technical nature </a:t>
            </a:r>
            <a:r>
              <a:rPr lang="en-US" dirty="0" smtClean="0"/>
              <a:t>of engineering</a:t>
            </a:r>
            <a:r>
              <a:rPr lang="en-US" dirty="0"/>
              <a:t>.</a:t>
            </a:r>
          </a:p>
          <a:p>
            <a:r>
              <a:rPr lang="en-US" dirty="0"/>
              <a:t>Engineering management refers to the functional management of technical professionals.</a:t>
            </a:r>
          </a:p>
          <a:p>
            <a:r>
              <a:rPr lang="en-US" dirty="0"/>
              <a:t>Example areas of engineering are product development, manufacturing, </a:t>
            </a:r>
            <a:r>
              <a:rPr lang="en-US" dirty="0" smtClean="0"/>
              <a:t>construction, design </a:t>
            </a:r>
            <a:r>
              <a:rPr lang="en-US" dirty="0"/>
              <a:t>engineering, industrial engineering, technology, production, or any other field </a:t>
            </a:r>
            <a:r>
              <a:rPr lang="en-US" dirty="0" smtClean="0"/>
              <a:t>that employs </a:t>
            </a:r>
            <a:r>
              <a:rPr lang="en-US" dirty="0"/>
              <a:t>personnel who perform an engineering </a:t>
            </a:r>
            <a:r>
              <a:rPr lang="en-US" dirty="0" smtClean="0"/>
              <a:t>function.</a:t>
            </a:r>
            <a:endParaRPr lang="en-US" dirty="0"/>
          </a:p>
        </p:txBody>
      </p:sp>
    </p:spTree>
    <p:extLst>
      <p:ext uri="{BB962C8B-B14F-4D97-AF65-F5344CB8AC3E}">
        <p14:creationId xmlns="" xmlns:p14="http://schemas.microsoft.com/office/powerpoint/2010/main" val="133308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5915"/>
            <a:ext cx="10515600" cy="5211048"/>
          </a:xfrm>
        </p:spPr>
        <p:txBody>
          <a:bodyPr>
            <a:normAutofit/>
          </a:bodyPr>
          <a:lstStyle/>
          <a:p>
            <a:r>
              <a:rPr lang="en-US" dirty="0"/>
              <a:t>Successful engineering managers typically require training and experience in </a:t>
            </a:r>
            <a:r>
              <a:rPr lang="en-US" dirty="0" smtClean="0"/>
              <a:t>business and </a:t>
            </a:r>
            <a:r>
              <a:rPr lang="en-US" dirty="0"/>
              <a:t>engineering. Technically inept managers tend to be deprived of support by </a:t>
            </a:r>
            <a:r>
              <a:rPr lang="en-US" dirty="0" smtClean="0"/>
              <a:t>their technical </a:t>
            </a:r>
            <a:r>
              <a:rPr lang="en-US" dirty="0"/>
              <a:t>team, and non-commercial managers tend to lack commercial acumen to </a:t>
            </a:r>
            <a:r>
              <a:rPr lang="en-US" dirty="0" smtClean="0"/>
              <a:t>deliver in </a:t>
            </a:r>
            <a:r>
              <a:rPr lang="en-US" dirty="0"/>
              <a:t>a market economy. Largely, engineering managers manage engineers who are </a:t>
            </a:r>
            <a:r>
              <a:rPr lang="en-US" dirty="0" smtClean="0"/>
              <a:t>driven by </a:t>
            </a:r>
            <a:r>
              <a:rPr lang="en-US" dirty="0"/>
              <a:t>non-entrepreneurial thinking, thus require the necessary people skills to coach, </a:t>
            </a:r>
            <a:r>
              <a:rPr lang="en-US" dirty="0" smtClean="0"/>
              <a:t>mentor and motivate technical professionals.</a:t>
            </a:r>
            <a:endParaRPr lang="en-US" dirty="0"/>
          </a:p>
        </p:txBody>
      </p:sp>
    </p:spTree>
    <p:extLst>
      <p:ext uri="{BB962C8B-B14F-4D97-AF65-F5344CB8AC3E}">
        <p14:creationId xmlns="" xmlns:p14="http://schemas.microsoft.com/office/powerpoint/2010/main" val="290626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2875"/>
          </a:xfrm>
        </p:spPr>
        <p:txBody>
          <a:bodyPr numCol="1">
            <a:noAutofit/>
          </a:bodyPr>
          <a:lstStyle/>
          <a:p>
            <a:pPr>
              <a:lnSpc>
                <a:spcPct val="150000"/>
              </a:lnSpc>
            </a:pPr>
            <a:r>
              <a:rPr lang="en-US" sz="2800" b="1" u="sng" dirty="0" smtClean="0"/>
              <a:t>Concept of engineering and technology</a:t>
            </a:r>
            <a:r>
              <a:rPr lang="en-US" sz="2800" dirty="0" smtClean="0"/>
              <a:t/>
            </a:r>
            <a:br>
              <a:rPr lang="en-US" sz="2800" dirty="0" smtClean="0"/>
            </a:br>
            <a:r>
              <a:rPr lang="en-US" sz="2800" dirty="0" smtClean="0"/>
              <a:t>Engineering </a:t>
            </a:r>
            <a:r>
              <a:rPr lang="en-US" sz="2800" dirty="0"/>
              <a:t>and technology management is basically </a:t>
            </a:r>
            <a:r>
              <a:rPr lang="en-US" sz="2800" dirty="0" smtClean="0"/>
              <a:t>concerned </a:t>
            </a:r>
            <a:r>
              <a:rPr lang="en-US" sz="2800" dirty="0"/>
              <a:t>with managing engineering and technologies to achieve business objectives or goals. It requires skills in understanding technology and engineering in addition To managing business activities of organizations, in today's fiercely competitive </a:t>
            </a:r>
            <a:r>
              <a:rPr lang="en-US" sz="2800" dirty="0" smtClean="0"/>
              <a:t>global </a:t>
            </a:r>
            <a:r>
              <a:rPr lang="en-US" sz="2800" dirty="0"/>
              <a:t>economy, an effective management of engineering and technology is </a:t>
            </a:r>
            <a:r>
              <a:rPr lang="en-US" sz="2800" dirty="0" smtClean="0"/>
              <a:t>crucial for the </a:t>
            </a:r>
            <a:r>
              <a:rPr lang="en-US" sz="2800" dirty="0"/>
              <a:t>survival of business and the maintenance of national prosperity. This chapter presents topics directly or indirectly concerned with the introductory aspects of engineering and technology </a:t>
            </a:r>
            <a:r>
              <a:rPr lang="en-US" sz="2800" dirty="0" smtClean="0"/>
              <a:t>management.</a:t>
            </a:r>
            <a:r>
              <a:rPr lang="en-US" sz="2800" dirty="0"/>
              <a:t/>
            </a:r>
            <a:br>
              <a:rPr lang="en-US" sz="2800" dirty="0"/>
            </a:br>
            <a:r>
              <a:rPr lang="en-US" sz="2800" dirty="0"/>
              <a:t/>
            </a:r>
            <a:br>
              <a:rPr lang="en-US" sz="2800" dirty="0"/>
            </a:br>
            <a:endParaRPr lang="en-US" sz="2800" dirty="0"/>
          </a:p>
        </p:txBody>
      </p:sp>
    </p:spTree>
    <p:extLst>
      <p:ext uri="{BB962C8B-B14F-4D97-AF65-F5344CB8AC3E}">
        <p14:creationId xmlns="" xmlns:p14="http://schemas.microsoft.com/office/powerpoint/2010/main" val="1591863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95C7F32A28384FB73829982D8C44BA" ma:contentTypeVersion="2" ma:contentTypeDescription="Create a new document." ma:contentTypeScope="" ma:versionID="74335c004f593f48191433afc254dc53">
  <xsd:schema xmlns:xsd="http://www.w3.org/2001/XMLSchema" xmlns:xs="http://www.w3.org/2001/XMLSchema" xmlns:p="http://schemas.microsoft.com/office/2006/metadata/properties" xmlns:ns2="9b36a61b-1c07-4c54-877e-78e656093fbe" targetNamespace="http://schemas.microsoft.com/office/2006/metadata/properties" ma:root="true" ma:fieldsID="d85958a5af3ee1fbdc64c8fc781c77bd" ns2:_="">
    <xsd:import namespace="9b36a61b-1c07-4c54-877e-78e656093f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6a61b-1c07-4c54-877e-78e656093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E5A4FA-7783-4EB0-A07C-B009430CC2C3}"/>
</file>

<file path=customXml/itemProps2.xml><?xml version="1.0" encoding="utf-8"?>
<ds:datastoreItem xmlns:ds="http://schemas.openxmlformats.org/officeDocument/2006/customXml" ds:itemID="{9943B509-FCE8-4038-9D7E-D52E23AA2EC6}"/>
</file>

<file path=customXml/itemProps3.xml><?xml version="1.0" encoding="utf-8"?>
<ds:datastoreItem xmlns:ds="http://schemas.openxmlformats.org/officeDocument/2006/customXml" ds:itemID="{71DDF68F-2EF0-4A06-B472-5D145353CABB}"/>
</file>

<file path=docProps/app.xml><?xml version="1.0" encoding="utf-8"?>
<Properties xmlns="http://schemas.openxmlformats.org/officeDocument/2006/extended-properties" xmlns:vt="http://schemas.openxmlformats.org/officeDocument/2006/docPropsVTypes">
  <TotalTime>330</TotalTime>
  <Words>359</Words>
  <Application>Microsoft Office PowerPoint</Application>
  <PresentationFormat>Custom</PresentationFormat>
  <Paragraphs>48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ENGINEERING Definition; Engineering is the profession in which a knowledge of the mathematical and natural sciences, gained by study, experience, and practice, is applied with judgment, to develop ways to utilize, economically, the materials and forces of nature for the benefit of mankind.                                                                                        OR  ENGINEER is a professional person who make things for the benefit of human-kind.  </vt:lpstr>
      <vt:lpstr>Slide 2</vt:lpstr>
      <vt:lpstr>Slide 3</vt:lpstr>
      <vt:lpstr>Slide 4</vt:lpstr>
      <vt:lpstr>Slide 5</vt:lpstr>
      <vt:lpstr>Slide 6</vt:lpstr>
      <vt:lpstr>Slide 7</vt:lpstr>
      <vt:lpstr>Slide 8</vt:lpstr>
      <vt:lpstr>Concept of engineering and technology Engineering and technology management is basically concerned with managing engineering and technologies to achieve business objectives or goals. It requires skills in understanding technology and engineering in addition To managing business activities of organizations, in today's fiercely competitive global economy, an effective management of engineering and technology is crucial for the survival of business and the maintenance of national prosperity. This chapter presents topics directly or indirectly concerned with the introductory aspects of engineering and technology management.  </vt:lpstr>
      <vt:lpstr>Types of Management: There are nine types of management which are: (a) Development Management (b) Distribution Management  (c) Financial Management  (d) Maintenance Management  (e) Purchase Management  (f) Production Management  (g) Transport Management  (h) Personnel Management (i) Office Management </vt:lpstr>
      <vt:lpstr>(a) Development Management: It includes research into materials, machines, process, etc. (b) Distribution Management: It includes the marketing, the merchandising advertising, and sales etc. (c) Financial Management: It includes the economic forecasting, costing, accounting, budgetary control, insurance etc.  (d) Maintenance Management: It includes up keep of buildings, equipment, estate work, etc.   </vt:lpstr>
      <vt:lpstr>(e) Purchase Management: It includes tendering, buying, contract work, store keeping, store and stock control.   (f) Production Management: It includes work analysis, planning, scheduling, routing, quality control and work study.  (g) Transport Management: It includes transportation by rail, road, air and water, packing, ware-housing, etc.    </vt:lpstr>
      <vt:lpstr>(h) Personnel Management: It includes employee selection, placement, training, transfer, promotion, discharge, industrial relations, safety, health and welfare services, etc.  (i) Office Management: It includes planning and control of offices, keeping records, etc.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Definition; Engineering is the profession in which a knowledge of the mathematical and natural sciences, gained by study, experience, and practice, is applied with judgment, to develop ways to utilize, economically, the materials and forces of nature for the benefit of mankind  </dc:title>
  <dc:creator>Ali Arsalan</dc:creator>
  <cp:lastModifiedBy>Adil Mir Korejo</cp:lastModifiedBy>
  <cp:revision>33</cp:revision>
  <dcterms:created xsi:type="dcterms:W3CDTF">2020-11-17T03:46:11Z</dcterms:created>
  <dcterms:modified xsi:type="dcterms:W3CDTF">2021-01-13T06:00:01Z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0x0101001B95C7F32A28384FB73829982D8C44BA</vt:lpwstr>
  </property>
</Properties>
</file>