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2178272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261328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91608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390167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4093918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155279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2387081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3949361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125801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352930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235420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322430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83550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253044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210731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307241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BA7638-EDD6-4CB2-A83D-528417612473}"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187067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FBA7638-EDD6-4CB2-A83D-528417612473}" type="datetimeFigureOut">
              <a:rPr lang="en-US" smtClean="0"/>
              <a:pPr/>
              <a:t>1/15/2021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67B619-C6A0-4201-B7BE-9F1268FDBCE1}" type="slidenum">
              <a:rPr lang="en-US" smtClean="0"/>
              <a:pPr/>
              <a:t>‹#›</a:t>
            </a:fld>
            <a:endParaRPr lang="en-US" dirty="0"/>
          </a:p>
        </p:txBody>
      </p:sp>
    </p:spTree>
    <p:extLst>
      <p:ext uri="{BB962C8B-B14F-4D97-AF65-F5344CB8AC3E}">
        <p14:creationId xmlns="" xmlns:p14="http://schemas.microsoft.com/office/powerpoint/2010/main" val="231233077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a:latin typeface="Times New Roman" panose="02020603050405020304" pitchFamily="18" charset="0"/>
                <a:cs typeface="Times New Roman" panose="02020603050405020304" pitchFamily="18" charset="0"/>
              </a:rPr>
              <a:t>BASICS OF </a:t>
            </a:r>
            <a:r>
              <a:rPr lang="en-US" sz="2800" dirty="0" smtClean="0">
                <a:latin typeface="Times New Roman" panose="02020603050405020304" pitchFamily="18" charset="0"/>
                <a:cs typeface="Times New Roman" panose="02020603050405020304" pitchFamily="18" charset="0"/>
              </a:rPr>
              <a:t>MANAGEMENT</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Introduction to </a:t>
            </a:r>
            <a:r>
              <a:rPr lang="en-US" sz="2800" dirty="0" smtClean="0">
                <a:latin typeface="Times New Roman" panose="02020603050405020304" pitchFamily="18" charset="0"/>
                <a:cs typeface="Times New Roman" panose="02020603050405020304" pitchFamily="18" charset="0"/>
              </a:rPr>
              <a:t>Management: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Management is an art and science of getting work done through people. It is the process of giving direction and controlling the various activities of the people to achieve the objectives of an organization</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60202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Management </a:t>
            </a:r>
            <a:r>
              <a:rPr lang="en-US" sz="3200" dirty="0">
                <a:latin typeface="Times New Roman" pitchFamily="18" charset="0"/>
                <a:cs typeface="Times New Roman" pitchFamily="18" charset="0"/>
              </a:rPr>
              <a:t>is dynamic and not </a:t>
            </a:r>
            <a:r>
              <a:rPr lang="en-US" sz="3200" dirty="0" smtClean="0">
                <a:latin typeface="Times New Roman" pitchFamily="18" charset="0"/>
                <a:cs typeface="Times New Roman" pitchFamily="18" charset="0"/>
              </a:rPr>
              <a:t>static.</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Management adopts itself to the social changes and also introduces innovation in methodology</a:t>
            </a:r>
            <a:r>
              <a:rPr lang="en-US" dirty="0"/>
              <a:t/>
            </a:r>
            <a:br>
              <a:rPr lang="en-US" dirty="0"/>
            </a:br>
            <a:r>
              <a:rPr lang="en-US" dirty="0"/>
              <a:t/>
            </a:r>
            <a:br>
              <a:rPr lang="en-US" dirty="0"/>
            </a:br>
            <a:endParaRPr lang="en-US" dirty="0"/>
          </a:p>
        </p:txBody>
      </p:sp>
    </p:spTree>
    <p:extLst>
      <p:ext uri="{BB962C8B-B14F-4D97-AF65-F5344CB8AC3E}">
        <p14:creationId xmlns="" xmlns:p14="http://schemas.microsoft.com/office/powerpoint/2010/main" val="310740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560" y="2529625"/>
            <a:ext cx="8825658" cy="3329581"/>
          </a:xfrm>
        </p:spPr>
        <p:txBody>
          <a:bodyPr/>
          <a:lstStyle/>
          <a:p>
            <a:r>
              <a:rPr lang="en-US" sz="3200" dirty="0">
                <a:latin typeface="Times New Roman" pitchFamily="18" charset="0"/>
                <a:cs typeface="Times New Roman" pitchFamily="18" charset="0"/>
              </a:rPr>
              <a:t>Scope of Management</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The scope of management is very wide. The functional areas of management </a:t>
            </a:r>
            <a:r>
              <a:rPr lang="en-US" sz="3200" dirty="0" smtClean="0">
                <a:latin typeface="Times New Roman" pitchFamily="18" charset="0"/>
                <a:cs typeface="Times New Roman" pitchFamily="18" charset="0"/>
              </a:rPr>
              <a:t>may</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be </a:t>
            </a:r>
            <a:r>
              <a:rPr lang="en-US" sz="3200" dirty="0">
                <a:latin typeface="Times New Roman" pitchFamily="18" charset="0"/>
                <a:cs typeface="Times New Roman" pitchFamily="18" charset="0"/>
              </a:rPr>
              <a:t>classified into the following categories</a:t>
            </a:r>
            <a:r>
              <a:rPr lang="en-US" sz="3200" dirty="0" smtClean="0">
                <a:latin typeface="Times New Roman" pitchFamily="18" charset="0"/>
                <a:cs typeface="Times New Roman" pitchFamily="18" charset="0"/>
              </a:rPr>
              <a:t>.</a:t>
            </a:r>
            <a:r>
              <a:rPr lang="en-US" sz="3200" dirty="0" smtClean="0"/>
              <a:t/>
            </a:r>
            <a:br>
              <a:rPr lang="en-US" sz="3200" dirty="0" smtClean="0"/>
            </a:br>
            <a:r>
              <a:rPr lang="en-US" sz="3200" dirty="0"/>
              <a:t/>
            </a:r>
            <a:br>
              <a:rPr lang="en-US" sz="3200" dirty="0"/>
            </a:br>
            <a:r>
              <a:rPr lang="en-US" sz="3200" dirty="0" smtClean="0">
                <a:latin typeface="Times New Roman" pitchFamily="18" charset="0"/>
                <a:cs typeface="Times New Roman" pitchFamily="18" charset="0"/>
              </a:rPr>
              <a:t>1. Production </a:t>
            </a:r>
            <a:r>
              <a:rPr lang="en-US" sz="3200" dirty="0">
                <a:latin typeface="Times New Roman" pitchFamily="18" charset="0"/>
                <a:cs typeface="Times New Roman" pitchFamily="18" charset="0"/>
              </a:rPr>
              <a:t>Management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2. Marketing </a:t>
            </a:r>
            <a:r>
              <a:rPr lang="en-US" sz="3200" dirty="0">
                <a:latin typeface="Times New Roman" pitchFamily="18" charset="0"/>
                <a:cs typeface="Times New Roman" pitchFamily="18" charset="0"/>
              </a:rPr>
              <a:t>Management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3. Financial </a:t>
            </a:r>
            <a:r>
              <a:rPr lang="en-US" sz="3200" dirty="0">
                <a:latin typeface="Times New Roman" pitchFamily="18" charset="0"/>
                <a:cs typeface="Times New Roman" pitchFamily="18" charset="0"/>
              </a:rPr>
              <a:t>Management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4. Personnel </a:t>
            </a:r>
            <a:r>
              <a:rPr lang="en-US" sz="3200" dirty="0">
                <a:latin typeface="Times New Roman" pitchFamily="18" charset="0"/>
                <a:cs typeface="Times New Roman" pitchFamily="18" charset="0"/>
              </a:rPr>
              <a:t>Management</a:t>
            </a:r>
            <a:r>
              <a:rPr lang="en-US" sz="3200" dirty="0"/>
              <a:t/>
            </a:r>
            <a:br>
              <a:rPr lang="en-US" sz="3200" dirty="0"/>
            </a:br>
            <a:r>
              <a:rPr lang="en-US" sz="3200" dirty="0"/>
              <a:t/>
            </a:r>
            <a:br>
              <a:rPr lang="en-US" sz="3200" dirty="0"/>
            </a:br>
            <a:endParaRPr lang="en-US" sz="3200" dirty="0"/>
          </a:p>
        </p:txBody>
      </p:sp>
    </p:spTree>
    <p:extLst>
      <p:ext uri="{BB962C8B-B14F-4D97-AF65-F5344CB8AC3E}">
        <p14:creationId xmlns="" xmlns:p14="http://schemas.microsoft.com/office/powerpoint/2010/main" val="17057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a:latin typeface="Times New Roman" pitchFamily="18" charset="0"/>
                <a:cs typeface="Times New Roman" pitchFamily="18" charset="0"/>
              </a:rPr>
              <a:t>i) Production Management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Production function so as to produces the right goods in right quantity at the right time and at the right cost. It consists of the following activities.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Designing the product Location &amp; Layout of plant and building Operations of purchase &amp; storage of materials Planning &amp; control of factory operations Repairs &amp; </a:t>
            </a:r>
            <a:r>
              <a:rPr lang="en-US" sz="2800" dirty="0" smtClean="0">
                <a:latin typeface="Times New Roman" pitchFamily="18" charset="0"/>
                <a:cs typeface="Times New Roman" pitchFamily="18" charset="0"/>
              </a:rPr>
              <a:t>maintenance, </a:t>
            </a:r>
            <a:r>
              <a:rPr lang="en-US" sz="2800" dirty="0">
                <a:latin typeface="Times New Roman" pitchFamily="18" charset="0"/>
                <a:cs typeface="Times New Roman" pitchFamily="18" charset="0"/>
              </a:rPr>
              <a:t>Inventory control and quality </a:t>
            </a:r>
            <a:r>
              <a:rPr lang="en-US" sz="2800" dirty="0" smtClean="0">
                <a:latin typeface="Times New Roman" pitchFamily="18" charset="0"/>
                <a:cs typeface="Times New Roman" pitchFamily="18" charset="0"/>
              </a:rPr>
              <a:t>control, </a:t>
            </a:r>
            <a:r>
              <a:rPr lang="en-US" sz="2800" dirty="0">
                <a:latin typeface="Times New Roman" pitchFamily="18" charset="0"/>
                <a:cs typeface="Times New Roman" pitchFamily="18" charset="0"/>
              </a:rPr>
              <a:t>Research and development etc...</a:t>
            </a:r>
            <a:r>
              <a:rPr lang="en-US" sz="3200" dirty="0"/>
              <a:t/>
            </a:r>
            <a:br>
              <a:rPr lang="en-US" sz="3200" dirty="0"/>
            </a:br>
            <a:r>
              <a:rPr lang="en-US" sz="3200" dirty="0"/>
              <a:t/>
            </a:r>
            <a:br>
              <a:rPr lang="en-US" sz="3200" dirty="0"/>
            </a:br>
            <a:endParaRPr lang="en-US" sz="3200" dirty="0"/>
          </a:p>
        </p:txBody>
      </p:sp>
    </p:spTree>
    <p:extLst>
      <p:ext uri="{BB962C8B-B14F-4D97-AF65-F5344CB8AC3E}">
        <p14:creationId xmlns="" xmlns:p14="http://schemas.microsoft.com/office/powerpoint/2010/main" val="383820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a:latin typeface="Times New Roman" pitchFamily="18" charset="0"/>
                <a:cs typeface="Times New Roman" pitchFamily="18" charset="0"/>
              </a:rPr>
              <a:t>ii) Marketing </a:t>
            </a:r>
            <a:r>
              <a:rPr lang="en-US" sz="2800" dirty="0" smtClean="0">
                <a:latin typeface="Times New Roman" pitchFamily="18" charset="0"/>
                <a:cs typeface="Times New Roman" pitchFamily="18" charset="0"/>
              </a:rPr>
              <a:t>Management</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It refers to the identification of consumer's needs and supplying them the goods and services, which can satisfy those, wants. The activities are as follows: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Marketing Research to determine the needs and expectations of consumers Planning and developing suitable </a:t>
            </a:r>
            <a:r>
              <a:rPr lang="en-US" sz="2800" dirty="0" smtClean="0">
                <a:latin typeface="Times New Roman" pitchFamily="18" charset="0"/>
                <a:cs typeface="Times New Roman" pitchFamily="18" charset="0"/>
              </a:rPr>
              <a:t>products, </a:t>
            </a:r>
            <a:r>
              <a:rPr lang="en-US" sz="2800" dirty="0">
                <a:latin typeface="Times New Roman" pitchFamily="18" charset="0"/>
                <a:cs typeface="Times New Roman" pitchFamily="18" charset="0"/>
              </a:rPr>
              <a:t>Setting appropriate prices </a:t>
            </a:r>
            <a:r>
              <a:rPr lang="en-US" sz="2800" dirty="0" smtClean="0">
                <a:latin typeface="Times New Roman" pitchFamily="18" charset="0"/>
                <a:cs typeface="Times New Roman" pitchFamily="18" charset="0"/>
              </a:rPr>
              <a:t>,Selecting </a:t>
            </a:r>
            <a:r>
              <a:rPr lang="en-US" sz="2800" dirty="0">
                <a:latin typeface="Times New Roman" pitchFamily="18" charset="0"/>
                <a:cs typeface="Times New Roman" pitchFamily="18" charset="0"/>
              </a:rPr>
              <a:t>the right channels of </a:t>
            </a:r>
            <a:r>
              <a:rPr lang="en-US" sz="2800" dirty="0" smtClean="0">
                <a:latin typeface="Times New Roman" pitchFamily="18" charset="0"/>
                <a:cs typeface="Times New Roman" pitchFamily="18" charset="0"/>
              </a:rPr>
              <a:t>distribution,</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Promotional activities like advertising and salesmanship to communicate with the customers.</a:t>
            </a:r>
            <a:br>
              <a:rPr lang="en-US" sz="2800" dirty="0">
                <a:latin typeface="Times New Roman" pitchFamily="18" charset="0"/>
                <a:cs typeface="Times New Roman" pitchFamily="18" charset="0"/>
              </a:rPr>
            </a:br>
            <a:r>
              <a:rPr lang="en-US" sz="2800" dirty="0"/>
              <a:t/>
            </a:r>
            <a:br>
              <a:rPr lang="en-US" sz="2800" dirty="0"/>
            </a:br>
            <a:endParaRPr lang="en-US" sz="2800" dirty="0"/>
          </a:p>
        </p:txBody>
      </p:sp>
    </p:spTree>
    <p:extLst>
      <p:ext uri="{BB962C8B-B14F-4D97-AF65-F5344CB8AC3E}">
        <p14:creationId xmlns="" xmlns:p14="http://schemas.microsoft.com/office/powerpoint/2010/main" val="208882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a:latin typeface="Times New Roman" pitchFamily="18" charset="0"/>
                <a:cs typeface="Times New Roman" pitchFamily="18" charset="0"/>
              </a:rPr>
              <a:t>iii) Financial Management</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Financial </a:t>
            </a:r>
            <a:r>
              <a:rPr lang="en-US" sz="2800" dirty="0">
                <a:latin typeface="Times New Roman" pitchFamily="18" charset="0"/>
                <a:cs typeface="Times New Roman" pitchFamily="18" charset="0"/>
              </a:rPr>
              <a:t>management seeks to ensure the right amount and type of funds to business of </a:t>
            </a:r>
            <a:r>
              <a:rPr lang="en-US" sz="2800" dirty="0" smtClean="0">
                <a:latin typeface="Times New Roman" pitchFamily="18" charset="0"/>
                <a:cs typeface="Times New Roman" pitchFamily="18" charset="0"/>
              </a:rPr>
              <a:t>the right </a:t>
            </a:r>
            <a:r>
              <a:rPr lang="en-US" sz="2800" dirty="0">
                <a:latin typeface="Times New Roman" pitchFamily="18" charset="0"/>
                <a:cs typeface="Times New Roman" pitchFamily="18" charset="0"/>
              </a:rPr>
              <a:t>time and at reasonable cost. The activities are as follows: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Estimate the volume of funds requires for long term and short term needs of </a:t>
            </a:r>
            <a:r>
              <a:rPr lang="en-US" sz="2800" dirty="0" smtClean="0">
                <a:latin typeface="Times New Roman" pitchFamily="18" charset="0"/>
                <a:cs typeface="Times New Roman" pitchFamily="18" charset="0"/>
              </a:rPr>
              <a:t>business.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Selecting the appropriate sources of </a:t>
            </a:r>
            <a:r>
              <a:rPr lang="en-US" sz="2800" dirty="0" smtClean="0">
                <a:latin typeface="Times New Roman" pitchFamily="18" charset="0"/>
                <a:cs typeface="Times New Roman" pitchFamily="18" charset="0"/>
              </a:rPr>
              <a:t>funds, Raising </a:t>
            </a:r>
            <a:r>
              <a:rPr lang="en-US" sz="2800" dirty="0">
                <a:latin typeface="Times New Roman" pitchFamily="18" charset="0"/>
                <a:cs typeface="Times New Roman" pitchFamily="18" charset="0"/>
              </a:rPr>
              <a:t>the required funds at the right </a:t>
            </a:r>
            <a:r>
              <a:rPr lang="en-US" sz="2800" dirty="0" smtClean="0">
                <a:latin typeface="Times New Roman" pitchFamily="18" charset="0"/>
                <a:cs typeface="Times New Roman" pitchFamily="18" charset="0"/>
              </a:rPr>
              <a:t>time, Ensuring </a:t>
            </a:r>
            <a:r>
              <a:rPr lang="en-US" sz="2800" dirty="0">
                <a:latin typeface="Times New Roman" pitchFamily="18" charset="0"/>
                <a:cs typeface="Times New Roman" pitchFamily="18" charset="0"/>
              </a:rPr>
              <a:t>proper utilization and allocation of raised </a:t>
            </a:r>
            <a:r>
              <a:rPr lang="en-US" sz="2800" dirty="0" smtClean="0">
                <a:latin typeface="Times New Roman" pitchFamily="18" charset="0"/>
                <a:cs typeface="Times New Roman" pitchFamily="18" charset="0"/>
              </a:rPr>
              <a:t>funds.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1056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a:latin typeface="Times New Roman" pitchFamily="18" charset="0"/>
                <a:cs typeface="Times New Roman" pitchFamily="18" charset="0"/>
              </a:rPr>
              <a:t>iv) Personnel Management</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involves planning, organizing, directing &amp; controlling the procurement, development, compensation, maintenance </a:t>
            </a:r>
            <a:r>
              <a:rPr lang="en-US" sz="2800" dirty="0" smtClean="0">
                <a:latin typeface="Times New Roman" pitchFamily="18" charset="0"/>
                <a:cs typeface="Times New Roman" pitchFamily="18" charset="0"/>
              </a:rPr>
              <a:t>of </a:t>
            </a:r>
            <a:r>
              <a:rPr lang="en-US" sz="2800" dirty="0">
                <a:latin typeface="Times New Roman" pitchFamily="18" charset="0"/>
                <a:cs typeface="Times New Roman" pitchFamily="18" charset="0"/>
              </a:rPr>
              <a:t>the human resources in an enterprise.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consists of the following activities: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Manpower planning Recruitment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Selection</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Training &amp; </a:t>
            </a:r>
            <a:r>
              <a:rPr lang="en-US" sz="2800" dirty="0" smtClean="0">
                <a:latin typeface="Times New Roman" pitchFamily="18" charset="0"/>
                <a:cs typeface="Times New Roman" pitchFamily="18" charset="0"/>
              </a:rPr>
              <a:t>Development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Performance </a:t>
            </a:r>
            <a:r>
              <a:rPr lang="en-US" sz="2800" dirty="0" smtClean="0">
                <a:latin typeface="Times New Roman" pitchFamily="18" charset="0"/>
                <a:cs typeface="Times New Roman" pitchFamily="18" charset="0"/>
              </a:rPr>
              <a:t>Appraisal, Compensation </a:t>
            </a:r>
            <a:r>
              <a:rPr lang="en-US" sz="2800" dirty="0">
                <a:latin typeface="Times New Roman" pitchFamily="18" charset="0"/>
                <a:cs typeface="Times New Roman" pitchFamily="18" charset="0"/>
              </a:rPr>
              <a:t>&amp; </a:t>
            </a:r>
            <a:r>
              <a:rPr lang="en-US" sz="2800" dirty="0" smtClean="0">
                <a:latin typeface="Times New Roman" pitchFamily="18" charset="0"/>
                <a:cs typeface="Times New Roman" pitchFamily="18" charset="0"/>
              </a:rPr>
              <a:t>promotion of </a:t>
            </a:r>
            <a:r>
              <a:rPr lang="en-US" sz="2800" dirty="0">
                <a:latin typeface="Times New Roman" pitchFamily="18" charset="0"/>
                <a:cs typeface="Times New Roman" pitchFamily="18" charset="0"/>
              </a:rPr>
              <a:t>Employee services &amp; benefits Maintaining personnel records etc...</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904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30962"/>
          </a:xfrm>
        </p:spPr>
        <p:txBody>
          <a:bodyPr/>
          <a:lstStyle/>
          <a:p>
            <a:r>
              <a:rPr lang="en-US" sz="2800" dirty="0">
                <a:latin typeface="Times New Roman" pitchFamily="18" charset="0"/>
                <a:cs typeface="Times New Roman" pitchFamily="18" charset="0"/>
              </a:rPr>
              <a:t>1.2. Definition of Management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There are numerous definitions of management. Different experts have defined different points of view.</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According to Mary Parker Follett, "Management is the art of getting things done through people" Harold Koontz </a:t>
            </a:r>
            <a:r>
              <a:rPr lang="en-US" sz="2800" dirty="0" smtClean="0">
                <a:latin typeface="Times New Roman" pitchFamily="18" charset="0"/>
                <a:cs typeface="Times New Roman" pitchFamily="18" charset="0"/>
              </a:rPr>
              <a:t>defined: </a:t>
            </a:r>
            <a:r>
              <a:rPr lang="en-US" sz="2800" dirty="0">
                <a:latin typeface="Times New Roman" pitchFamily="18" charset="0"/>
                <a:cs typeface="Times New Roman" pitchFamily="18" charset="0"/>
              </a:rPr>
              <a:t>It is the art of creating an environment in which people can perform and individuals could cooperate towards attaining of group goals". </a:t>
            </a:r>
          </a:p>
        </p:txBody>
      </p:sp>
    </p:spTree>
    <p:extLst>
      <p:ext uri="{BB962C8B-B14F-4D97-AF65-F5344CB8AC3E}">
        <p14:creationId xmlns="" xmlns:p14="http://schemas.microsoft.com/office/powerpoint/2010/main" val="315274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18420"/>
          </a:xfrm>
        </p:spPr>
        <p:txBody>
          <a:bodyPr/>
          <a:lstStyle/>
          <a:p>
            <a:r>
              <a:rPr lang="en-US" sz="2800" dirty="0">
                <a:latin typeface="Times New Roman" pitchFamily="18" charset="0"/>
                <a:cs typeface="Times New Roman" pitchFamily="18" charset="0"/>
              </a:rPr>
              <a:t>In view of Joseph Massie, “Management is defined as the process by which a cooperative group directs actions towards common goals.</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George. R. </a:t>
            </a:r>
            <a:r>
              <a:rPr lang="en-US" sz="2800" dirty="0">
                <a:latin typeface="Times New Roman" pitchFamily="18" charset="0"/>
                <a:cs typeface="Times New Roman" pitchFamily="18" charset="0"/>
              </a:rPr>
              <a:t>Terry's point of view, "Management is a distinct process, consisting of planning, organizing, actuating and controlling, performed to determine and accomplish stated goals by the use of human </a:t>
            </a:r>
            <a:r>
              <a:rPr lang="en-US" sz="2800" dirty="0" smtClean="0">
                <a:latin typeface="Times New Roman" pitchFamily="18" charset="0"/>
                <a:cs typeface="Times New Roman" pitchFamily="18" charset="0"/>
              </a:rPr>
              <a:t>being </a:t>
            </a:r>
            <a:r>
              <a:rPr lang="en-US" sz="2800" dirty="0">
                <a:latin typeface="Times New Roman" pitchFamily="18" charset="0"/>
                <a:cs typeface="Times New Roman" pitchFamily="18" charset="0"/>
              </a:rPr>
              <a:t>and other resources". </a:t>
            </a:r>
          </a:p>
        </p:txBody>
      </p:sp>
    </p:spTree>
    <p:extLst>
      <p:ext uri="{BB962C8B-B14F-4D97-AF65-F5344CB8AC3E}">
        <p14:creationId xmlns="" xmlns:p14="http://schemas.microsoft.com/office/powerpoint/2010/main" val="501216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3200" dirty="0" smtClean="0">
                <a:latin typeface="Times New Roman" pitchFamily="18" charset="0"/>
                <a:cs typeface="Times New Roman" pitchFamily="18" charset="0"/>
              </a:rPr>
              <a:t>According </a:t>
            </a:r>
            <a:r>
              <a:rPr lang="en-US" sz="3200" dirty="0">
                <a:latin typeface="Times New Roman" pitchFamily="18" charset="0"/>
                <a:cs typeface="Times New Roman" pitchFamily="18" charset="0"/>
              </a:rPr>
              <a:t>to this definition, management is a process a systematic way of doing things. The four management functions included in this process are planning, organizing, directing and controlling.</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Planning refers manager's think of their actions in advance. Their actions are usually based on some method, plan or logic, rather than on a feeling. </a:t>
            </a:r>
          </a:p>
        </p:txBody>
      </p:sp>
    </p:spTree>
    <p:extLst>
      <p:ext uri="{BB962C8B-B14F-4D97-AF65-F5344CB8AC3E}">
        <p14:creationId xmlns="" xmlns:p14="http://schemas.microsoft.com/office/powerpoint/2010/main" val="2203691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3200" dirty="0" smtClean="0"/>
              <a:t>Management </a:t>
            </a:r>
            <a:r>
              <a:rPr lang="en-US" sz="3200" dirty="0"/>
              <a:t>involves </a:t>
            </a:r>
            <a:r>
              <a:rPr lang="en-US" sz="3200" dirty="0" smtClean="0"/>
              <a:t>decision-making.</a:t>
            </a:r>
            <a:br>
              <a:rPr lang="en-US" sz="3200" dirty="0" smtClean="0"/>
            </a:br>
            <a:r>
              <a:rPr lang="en-US" sz="3200" dirty="0"/>
              <a:t/>
            </a:r>
            <a:br>
              <a:rPr lang="en-US" sz="3200" dirty="0"/>
            </a:br>
            <a:r>
              <a:rPr lang="en-US" sz="3200" dirty="0"/>
              <a:t>It is a decision-making process and the decisions are involved in all the functions of </a:t>
            </a:r>
            <a:r>
              <a:rPr lang="en-US" sz="3200" dirty="0" smtClean="0"/>
              <a:t>management</a:t>
            </a:r>
            <a:r>
              <a:rPr lang="en-US" sz="3600" dirty="0" smtClean="0"/>
              <a:t>.</a:t>
            </a:r>
            <a:endParaRPr lang="en-US" sz="3600" dirty="0"/>
          </a:p>
        </p:txBody>
      </p:sp>
    </p:spTree>
    <p:extLst>
      <p:ext uri="{BB962C8B-B14F-4D97-AF65-F5344CB8AC3E}">
        <p14:creationId xmlns="" xmlns:p14="http://schemas.microsoft.com/office/powerpoint/2010/main" val="2191520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6285707"/>
          </a:xfrm>
        </p:spPr>
        <p:txBody>
          <a:bodyPr/>
          <a:lstStyle/>
          <a:p>
            <a:r>
              <a:rPr lang="en-US" sz="2800" dirty="0" smtClean="0"/>
              <a:t> </a:t>
            </a:r>
            <a:r>
              <a:rPr lang="en-US" sz="2800" dirty="0">
                <a:latin typeface="Times New Roman" pitchFamily="18" charset="0"/>
                <a:cs typeface="Times New Roman" pitchFamily="18" charset="0"/>
              </a:rPr>
              <a:t>Management coordinates all activities and </a:t>
            </a:r>
            <a:r>
              <a:rPr lang="en-US" sz="2800" dirty="0" smtClean="0">
                <a:latin typeface="Times New Roman" pitchFamily="18" charset="0"/>
                <a:cs typeface="Times New Roman" pitchFamily="18" charset="0"/>
              </a:rPr>
              <a:t>resources.</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It is concerned with coordination of all activities and resources to attain the specific objectives.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Management is a universal </a:t>
            </a:r>
            <a:r>
              <a:rPr lang="en-US" sz="2800" dirty="0" smtClean="0">
                <a:latin typeface="Times New Roman" pitchFamily="18" charset="0"/>
                <a:cs typeface="Times New Roman" pitchFamily="18" charset="0"/>
              </a:rPr>
              <a:t>activity.</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The techniques and tools of management are universally applicable.</a:t>
            </a:r>
          </a:p>
        </p:txBody>
      </p:sp>
    </p:spTree>
    <p:extLst>
      <p:ext uri="{BB962C8B-B14F-4D97-AF65-F5344CB8AC3E}">
        <p14:creationId xmlns="" xmlns:p14="http://schemas.microsoft.com/office/powerpoint/2010/main" val="2381072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smtClean="0">
                <a:latin typeface="Times New Roman" pitchFamily="18" charset="0"/>
                <a:cs typeface="Times New Roman" pitchFamily="18" charset="0"/>
              </a:rPr>
              <a:t>Management </a:t>
            </a:r>
            <a:r>
              <a:rPr lang="en-US" sz="2800" dirty="0">
                <a:latin typeface="Times New Roman" pitchFamily="18" charset="0"/>
                <a:cs typeface="Times New Roman" pitchFamily="18" charset="0"/>
              </a:rPr>
              <a:t>is an integrating process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It integrates the men, materials and </a:t>
            </a:r>
            <a:r>
              <a:rPr lang="en-US" sz="2800" dirty="0" smtClean="0">
                <a:latin typeface="Times New Roman" pitchFamily="18" charset="0"/>
                <a:cs typeface="Times New Roman" pitchFamily="18" charset="0"/>
              </a:rPr>
              <a:t>money </a:t>
            </a:r>
            <a:r>
              <a:rPr lang="en-US" sz="2800" dirty="0">
                <a:latin typeface="Times New Roman" pitchFamily="18" charset="0"/>
                <a:cs typeface="Times New Roman" pitchFamily="18" charset="0"/>
              </a:rPr>
              <a:t>for achieving stated objectives.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Management is concerned with Direction and </a:t>
            </a:r>
            <a:r>
              <a:rPr lang="en-US" sz="2800" dirty="0" smtClean="0">
                <a:latin typeface="Times New Roman" pitchFamily="18" charset="0"/>
                <a:cs typeface="Times New Roman" pitchFamily="18" charset="0"/>
              </a:rPr>
              <a:t>Control.</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It is concerned with direction and control of human efforts to attain the specific </a:t>
            </a:r>
            <a:r>
              <a:rPr lang="en-US" sz="2800" dirty="0" smtClean="0">
                <a:latin typeface="Times New Roman" pitchFamily="18" charset="0"/>
                <a:cs typeface="Times New Roman" pitchFamily="18" charset="0"/>
              </a:rPr>
              <a:t>objectives.</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929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17200" cy="6405282"/>
          </a:xfrm>
        </p:spPr>
        <p:txBody>
          <a:bodyPr/>
          <a:lstStyle/>
          <a:p>
            <a:r>
              <a:rPr lang="en-US" sz="2800" dirty="0" smtClean="0">
                <a:latin typeface="Times New Roman" pitchFamily="18" charset="0"/>
                <a:cs typeface="Times New Roman" pitchFamily="18" charset="0"/>
              </a:rPr>
              <a:t>Management </a:t>
            </a:r>
            <a:r>
              <a:rPr lang="en-US" sz="2800" dirty="0">
                <a:latin typeface="Times New Roman" pitchFamily="18" charset="0"/>
                <a:cs typeface="Times New Roman" pitchFamily="18" charset="0"/>
              </a:rPr>
              <a:t>is Intangible It is abstract and cannot be seen. It is evidenced by the quality of organization and through its results.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Management </a:t>
            </a:r>
            <a:r>
              <a:rPr lang="en-US" sz="2800" dirty="0">
                <a:latin typeface="Times New Roman" pitchFamily="18" charset="0"/>
                <a:cs typeface="Times New Roman" pitchFamily="18" charset="0"/>
              </a:rPr>
              <a:t>is both science and an </a:t>
            </a:r>
            <a:r>
              <a:rPr lang="en-US" sz="2800" dirty="0" smtClean="0">
                <a:latin typeface="Times New Roman" pitchFamily="18" charset="0"/>
                <a:cs typeface="Times New Roman" pitchFamily="18" charset="0"/>
              </a:rPr>
              <a:t>Art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Management </a:t>
            </a:r>
            <a:r>
              <a:rPr lang="en-US" sz="2800" dirty="0">
                <a:latin typeface="Times New Roman" pitchFamily="18" charset="0"/>
                <a:cs typeface="Times New Roman" pitchFamily="18" charset="0"/>
              </a:rPr>
              <a:t>has certain universally applicable principles, laws etc.... Hence, it is a science. It is also an art, because it is concerned with application of knowledge for the solution of organizational problems. </a:t>
            </a: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746561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smtClean="0">
                <a:latin typeface="Times New Roman" pitchFamily="18" charset="0"/>
                <a:cs typeface="Times New Roman" pitchFamily="18" charset="0"/>
              </a:rPr>
              <a:t>Management </a:t>
            </a:r>
            <a:r>
              <a:rPr lang="en-US" sz="2800" dirty="0">
                <a:latin typeface="Times New Roman" pitchFamily="18" charset="0"/>
                <a:cs typeface="Times New Roman" pitchFamily="18" charset="0"/>
              </a:rPr>
              <a:t>is a profession It is becoming a profession because there is established principles of management which being applied in practice</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Management is an inter-disciplinary approach</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Management as a body of discipline takes the help or other social science like psychology sociology, engineering, economics, Mathematics etc</a:t>
            </a:r>
          </a:p>
        </p:txBody>
      </p:sp>
    </p:spTree>
    <p:extLst>
      <p:ext uri="{BB962C8B-B14F-4D97-AF65-F5344CB8AC3E}">
        <p14:creationId xmlns="" xmlns:p14="http://schemas.microsoft.com/office/powerpoint/2010/main" val="350703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DB366A-D5B2-409D-A0C4-C2972DA13653}"/>
</file>

<file path=customXml/itemProps2.xml><?xml version="1.0" encoding="utf-8"?>
<ds:datastoreItem xmlns:ds="http://schemas.openxmlformats.org/officeDocument/2006/customXml" ds:itemID="{1AC82FF0-1C5A-42CB-BCC6-BB8844C1629F}"/>
</file>

<file path=customXml/itemProps3.xml><?xml version="1.0" encoding="utf-8"?>
<ds:datastoreItem xmlns:ds="http://schemas.openxmlformats.org/officeDocument/2006/customXml" ds:itemID="{C5C2F179-E2F6-43FF-8CEE-98F5189A1B3E}"/>
</file>

<file path=docProps/app.xml><?xml version="1.0" encoding="utf-8"?>
<Properties xmlns="http://schemas.openxmlformats.org/officeDocument/2006/extended-properties" xmlns:vt="http://schemas.openxmlformats.org/officeDocument/2006/docPropsVTypes">
  <Template>Ion</Template>
  <TotalTime>90</TotalTime>
  <Words>154</Words>
  <Application>Microsoft Office PowerPoint</Application>
  <PresentationFormat>Custom</PresentationFormat>
  <Paragraphs>15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BASICS OF MANAGEMENT  Introduction to Management: Management is an art and science of getting work done through people. It is the process of giving direction and controlling the various activities of the people to achieve the objectives of an organization </vt:lpstr>
      <vt:lpstr>1.2. Definition of Management There are numerous definitions of management. Different experts have defined different points of view. According to Mary Parker Follett, "Management is the art of getting things done through people" Harold Koontz defined: It is the art of creating an environment in which people can perform and individuals could cooperate towards attaining of group goals". </vt:lpstr>
      <vt:lpstr>In view of Joseph Massie, “Management is defined as the process by which a cooperative group directs actions towards common goals. George. R. Terry's point of view, "Management is a distinct process, consisting of planning, organizing, actuating and controlling, performed to determine and accomplish stated goals by the use of human being and other resources". </vt:lpstr>
      <vt:lpstr>According to this definition, management is a process a systematic way of doing things. The four management functions included in this process are planning, organizing, directing and controlling. Planning refers manager's think of their actions in advance. Their actions are usually based on some method, plan or logic, rather than on a feeling. </vt:lpstr>
      <vt:lpstr>Management involves decision-making.  It is a decision-making process and the decisions are involved in all the functions of management.</vt:lpstr>
      <vt:lpstr> Management coordinates all activities and resources.  It is concerned with coordination of all activities and resources to attain the specific objectives.     Management is a universal activity. The techniques and tools of management are universally applicable.</vt:lpstr>
      <vt:lpstr>Management is an integrating process It integrates the men, materials and money for achieving stated objectives.    Management is concerned with Direction and Control. It is concerned with direction and control of human efforts to attain the specific objectives.</vt:lpstr>
      <vt:lpstr>Management is Intangible It is abstract and cannot be seen. It is evidenced by the quality of organization and through its results.    Management is both science and an Art .  Management has certain universally applicable principles, laws etc.... Hence, it is a science. It is also an art, because it is concerned with application of knowledge for the solution of organizational problems.  </vt:lpstr>
      <vt:lpstr>Management is a profession It is becoming a profession because there is established principles of management which being applied in practice.   Management is an inter-disciplinary approach Management as a body of discipline takes the help or other social science like psychology sociology, engineering, economics, Mathematics etc</vt:lpstr>
      <vt:lpstr>Management is dynamic and not static. Management adopts itself to the social changes and also introduces innovation in methodology  </vt:lpstr>
      <vt:lpstr>Scope of Management The scope of management is very wide. The functional areas of management may be classified into the following categories.  1. Production Management  2. Marketing Management  3. Financial Management  4. Personnel Management  </vt:lpstr>
      <vt:lpstr>i) Production Management Production function so as to produces the right goods in right quantity at the right time and at the right cost. It consists of the following activities. Designing the product Location &amp; Layout of plant and building Operations of purchase &amp; storage of materials Planning &amp; control of factory operations Repairs &amp; maintenance, Inventory control and quality control, Research and development etc...  </vt:lpstr>
      <vt:lpstr>ii) Marketing Management  It refers to the identification of consumer's needs and supplying them the goods and services, which can satisfy those, wants. The activities are as follows: Marketing Research to determine the needs and expectations of consumers Planning and developing suitable products, Setting appropriate prices ,Selecting the right channels of distribution, Promotional activities like advertising and salesmanship to communicate with the customers.  </vt:lpstr>
      <vt:lpstr>iii) Financial Management   Financial management seeks to ensure the right amount and type of funds to business of the right time and at reasonable cost. The activities are as follows: Estimate the volume of funds requires for long term and short term needs of business. Selecting the appropriate sources of funds, Raising the required funds at the right time, Ensuring proper utilization and allocation of raised funds.  </vt:lpstr>
      <vt:lpstr>iv) Personnel Management  It involves planning, organizing, directing &amp; controlling the procurement, development, compensation, maintenance of the human resources in an enterprise.  It consists of the following activities: Manpower planning Recruitment Selection Training &amp; Development  Performance Appraisal, Compensation &amp; promotion of Employee services &amp; benefits Maintaining personnel records etc...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MANAGEMENT  Introduction to Management The managers achieve organizational objectives by getting work from others and not performing in the tasks themselves. Management is an art and science of getting work done through people. It is the process of giving direction and controlling the various activities of the people to achieve the objectives of an organization </dc:title>
  <dc:creator>Ali Arsalan</dc:creator>
  <cp:lastModifiedBy>Adil Mir Korejo</cp:lastModifiedBy>
  <cp:revision>18</cp:revision>
  <dcterms:created xsi:type="dcterms:W3CDTF">2020-11-17T04:26:24Z</dcterms:created>
  <dcterms:modified xsi:type="dcterms:W3CDTF">2021-01-15T03:44:40Z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