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F96354-134C-4167-8259-1C463A8D5AE5}"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B4E2A-DD47-4A83-808B-3BB06E3BF6F1}" type="slidenum">
              <a:rPr lang="en-US" smtClean="0"/>
              <a:pPr/>
              <a:t>‹#›</a:t>
            </a:fld>
            <a:endParaRPr lang="en-US"/>
          </a:p>
        </p:txBody>
      </p:sp>
    </p:spTree>
    <p:extLst>
      <p:ext uri="{BB962C8B-B14F-4D97-AF65-F5344CB8AC3E}">
        <p14:creationId xmlns:p14="http://schemas.microsoft.com/office/powerpoint/2010/main" xmlns="" val="904010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F96354-134C-4167-8259-1C463A8D5AE5}"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B4E2A-DD47-4A83-808B-3BB06E3BF6F1}" type="slidenum">
              <a:rPr lang="en-US" smtClean="0"/>
              <a:pPr/>
              <a:t>‹#›</a:t>
            </a:fld>
            <a:endParaRPr lang="en-US"/>
          </a:p>
        </p:txBody>
      </p:sp>
    </p:spTree>
    <p:extLst>
      <p:ext uri="{BB962C8B-B14F-4D97-AF65-F5344CB8AC3E}">
        <p14:creationId xmlns:p14="http://schemas.microsoft.com/office/powerpoint/2010/main" xmlns="" val="3676729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F96354-134C-4167-8259-1C463A8D5AE5}"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B4E2A-DD47-4A83-808B-3BB06E3BF6F1}" type="slidenum">
              <a:rPr lang="en-US" smtClean="0"/>
              <a:pPr/>
              <a:t>‹#›</a:t>
            </a:fld>
            <a:endParaRPr lang="en-US"/>
          </a:p>
        </p:txBody>
      </p:sp>
    </p:spTree>
    <p:extLst>
      <p:ext uri="{BB962C8B-B14F-4D97-AF65-F5344CB8AC3E}">
        <p14:creationId xmlns:p14="http://schemas.microsoft.com/office/powerpoint/2010/main" xmlns="" val="1925208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F96354-134C-4167-8259-1C463A8D5AE5}"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B4E2A-DD47-4A83-808B-3BB06E3BF6F1}"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4100310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F96354-134C-4167-8259-1C463A8D5AE5}"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B4E2A-DD47-4A83-808B-3BB06E3BF6F1}" type="slidenum">
              <a:rPr lang="en-US" smtClean="0"/>
              <a:pPr/>
              <a:t>‹#›</a:t>
            </a:fld>
            <a:endParaRPr lang="en-US"/>
          </a:p>
        </p:txBody>
      </p:sp>
    </p:spTree>
    <p:extLst>
      <p:ext uri="{BB962C8B-B14F-4D97-AF65-F5344CB8AC3E}">
        <p14:creationId xmlns:p14="http://schemas.microsoft.com/office/powerpoint/2010/main" xmlns="" val="2918098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F96354-134C-4167-8259-1C463A8D5AE5}" type="datetimeFigureOut">
              <a:rPr lang="en-US" smtClean="0"/>
              <a:pPr/>
              <a:t>1/14/2021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B4E2A-DD47-4A83-808B-3BB06E3BF6F1}" type="slidenum">
              <a:rPr lang="en-US" smtClean="0"/>
              <a:pPr/>
              <a:t>‹#›</a:t>
            </a:fld>
            <a:endParaRPr lang="en-US"/>
          </a:p>
        </p:txBody>
      </p:sp>
    </p:spTree>
    <p:extLst>
      <p:ext uri="{BB962C8B-B14F-4D97-AF65-F5344CB8AC3E}">
        <p14:creationId xmlns:p14="http://schemas.microsoft.com/office/powerpoint/2010/main" xmlns="" val="3062998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F96354-134C-4167-8259-1C463A8D5AE5}" type="datetimeFigureOut">
              <a:rPr lang="en-US" smtClean="0"/>
              <a:pPr/>
              <a:t>1/14/2021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B4E2A-DD47-4A83-808B-3BB06E3BF6F1}" type="slidenum">
              <a:rPr lang="en-US" smtClean="0"/>
              <a:pPr/>
              <a:t>‹#›</a:t>
            </a:fld>
            <a:endParaRPr lang="en-US"/>
          </a:p>
        </p:txBody>
      </p:sp>
    </p:spTree>
    <p:extLst>
      <p:ext uri="{BB962C8B-B14F-4D97-AF65-F5344CB8AC3E}">
        <p14:creationId xmlns:p14="http://schemas.microsoft.com/office/powerpoint/2010/main" xmlns="" val="112660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F96354-134C-4167-8259-1C463A8D5AE5}"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B4E2A-DD47-4A83-808B-3BB06E3BF6F1}" type="slidenum">
              <a:rPr lang="en-US" smtClean="0"/>
              <a:pPr/>
              <a:t>‹#›</a:t>
            </a:fld>
            <a:endParaRPr lang="en-US"/>
          </a:p>
        </p:txBody>
      </p:sp>
    </p:spTree>
    <p:extLst>
      <p:ext uri="{BB962C8B-B14F-4D97-AF65-F5344CB8AC3E}">
        <p14:creationId xmlns:p14="http://schemas.microsoft.com/office/powerpoint/2010/main" xmlns="" val="2209921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F96354-134C-4167-8259-1C463A8D5AE5}"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B4E2A-DD47-4A83-808B-3BB06E3BF6F1}" type="slidenum">
              <a:rPr lang="en-US" smtClean="0"/>
              <a:pPr/>
              <a:t>‹#›</a:t>
            </a:fld>
            <a:endParaRPr lang="en-US"/>
          </a:p>
        </p:txBody>
      </p:sp>
    </p:spTree>
    <p:extLst>
      <p:ext uri="{BB962C8B-B14F-4D97-AF65-F5344CB8AC3E}">
        <p14:creationId xmlns:p14="http://schemas.microsoft.com/office/powerpoint/2010/main" xmlns="" val="4141549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FF96354-134C-4167-8259-1C463A8D5AE5}"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B4E2A-DD47-4A83-808B-3BB06E3BF6F1}" type="slidenum">
              <a:rPr lang="en-US" smtClean="0"/>
              <a:pPr/>
              <a:t>‹#›</a:t>
            </a:fld>
            <a:endParaRPr lang="en-US"/>
          </a:p>
        </p:txBody>
      </p:sp>
    </p:spTree>
    <p:extLst>
      <p:ext uri="{BB962C8B-B14F-4D97-AF65-F5344CB8AC3E}">
        <p14:creationId xmlns:p14="http://schemas.microsoft.com/office/powerpoint/2010/main" xmlns="" val="1789097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F96354-134C-4167-8259-1C463A8D5AE5}"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B4E2A-DD47-4A83-808B-3BB06E3BF6F1}" type="slidenum">
              <a:rPr lang="en-US" smtClean="0"/>
              <a:pPr/>
              <a:t>‹#›</a:t>
            </a:fld>
            <a:endParaRPr lang="en-US"/>
          </a:p>
        </p:txBody>
      </p:sp>
    </p:spTree>
    <p:extLst>
      <p:ext uri="{BB962C8B-B14F-4D97-AF65-F5344CB8AC3E}">
        <p14:creationId xmlns:p14="http://schemas.microsoft.com/office/powerpoint/2010/main" xmlns="" val="4227417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F96354-134C-4167-8259-1C463A8D5AE5}"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B4E2A-DD47-4A83-808B-3BB06E3BF6F1}" type="slidenum">
              <a:rPr lang="en-US" smtClean="0"/>
              <a:pPr/>
              <a:t>‹#›</a:t>
            </a:fld>
            <a:endParaRPr lang="en-US"/>
          </a:p>
        </p:txBody>
      </p:sp>
    </p:spTree>
    <p:extLst>
      <p:ext uri="{BB962C8B-B14F-4D97-AF65-F5344CB8AC3E}">
        <p14:creationId xmlns:p14="http://schemas.microsoft.com/office/powerpoint/2010/main" xmlns="" val="1230094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F96354-134C-4167-8259-1C463A8D5AE5}" type="datetimeFigureOut">
              <a:rPr lang="en-US" smtClean="0"/>
              <a:pPr/>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BB4E2A-DD47-4A83-808B-3BB06E3BF6F1}" type="slidenum">
              <a:rPr lang="en-US" smtClean="0"/>
              <a:pPr/>
              <a:t>‹#›</a:t>
            </a:fld>
            <a:endParaRPr lang="en-US"/>
          </a:p>
        </p:txBody>
      </p:sp>
    </p:spTree>
    <p:extLst>
      <p:ext uri="{BB962C8B-B14F-4D97-AF65-F5344CB8AC3E}">
        <p14:creationId xmlns:p14="http://schemas.microsoft.com/office/powerpoint/2010/main" xmlns="" val="199965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FF96354-134C-4167-8259-1C463A8D5AE5}" type="datetimeFigureOut">
              <a:rPr lang="en-US" smtClean="0"/>
              <a:pPr/>
              <a:t>1/14/2021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3BB4E2A-DD47-4A83-808B-3BB06E3BF6F1}" type="slidenum">
              <a:rPr lang="en-US" smtClean="0"/>
              <a:pPr/>
              <a:t>‹#›</a:t>
            </a:fld>
            <a:endParaRPr lang="en-US"/>
          </a:p>
        </p:txBody>
      </p:sp>
    </p:spTree>
    <p:extLst>
      <p:ext uri="{BB962C8B-B14F-4D97-AF65-F5344CB8AC3E}">
        <p14:creationId xmlns:p14="http://schemas.microsoft.com/office/powerpoint/2010/main" xmlns="" val="122775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FF96354-134C-4167-8259-1C463A8D5AE5}" type="datetimeFigureOut">
              <a:rPr lang="en-US" smtClean="0"/>
              <a:pPr/>
              <a:t>1/14/2021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3BB4E2A-DD47-4A83-808B-3BB06E3BF6F1}" type="slidenum">
              <a:rPr lang="en-US" smtClean="0"/>
              <a:pPr/>
              <a:t>‹#›</a:t>
            </a:fld>
            <a:endParaRPr lang="en-US"/>
          </a:p>
        </p:txBody>
      </p:sp>
    </p:spTree>
    <p:extLst>
      <p:ext uri="{BB962C8B-B14F-4D97-AF65-F5344CB8AC3E}">
        <p14:creationId xmlns:p14="http://schemas.microsoft.com/office/powerpoint/2010/main" xmlns="" val="1260465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FF96354-134C-4167-8259-1C463A8D5AE5}" type="datetimeFigureOut">
              <a:rPr lang="en-US" smtClean="0"/>
              <a:pPr/>
              <a:t>1/14/2021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3BB4E2A-DD47-4A83-808B-3BB06E3BF6F1}" type="slidenum">
              <a:rPr lang="en-US" smtClean="0"/>
              <a:pPr/>
              <a:t>‹#›</a:t>
            </a:fld>
            <a:endParaRPr lang="en-US"/>
          </a:p>
        </p:txBody>
      </p:sp>
    </p:spTree>
    <p:extLst>
      <p:ext uri="{BB962C8B-B14F-4D97-AF65-F5344CB8AC3E}">
        <p14:creationId xmlns:p14="http://schemas.microsoft.com/office/powerpoint/2010/main" xmlns="" val="174553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F96354-134C-4167-8259-1C463A8D5AE5}"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B4E2A-DD47-4A83-808B-3BB06E3BF6F1}" type="slidenum">
              <a:rPr lang="en-US" smtClean="0"/>
              <a:pPr/>
              <a:t>‹#›</a:t>
            </a:fld>
            <a:endParaRPr lang="en-US"/>
          </a:p>
        </p:txBody>
      </p:sp>
    </p:spTree>
    <p:extLst>
      <p:ext uri="{BB962C8B-B14F-4D97-AF65-F5344CB8AC3E}">
        <p14:creationId xmlns:p14="http://schemas.microsoft.com/office/powerpoint/2010/main" xmlns="" val="108312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FF96354-134C-4167-8259-1C463A8D5AE5}" type="datetimeFigureOut">
              <a:rPr lang="en-US" smtClean="0"/>
              <a:pPr/>
              <a:t>1/14/2021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3BB4E2A-DD47-4A83-808B-3BB06E3BF6F1}" type="slidenum">
              <a:rPr lang="en-US" smtClean="0"/>
              <a:pPr/>
              <a:t>‹#›</a:t>
            </a:fld>
            <a:endParaRPr lang="en-US"/>
          </a:p>
        </p:txBody>
      </p:sp>
    </p:spTree>
    <p:extLst>
      <p:ext uri="{BB962C8B-B14F-4D97-AF65-F5344CB8AC3E}">
        <p14:creationId xmlns:p14="http://schemas.microsoft.com/office/powerpoint/2010/main" xmlns="" val="199176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0560" y="2529625"/>
            <a:ext cx="8825658" cy="3329581"/>
          </a:xfrm>
        </p:spPr>
        <p:txBody>
          <a:bodyPr/>
          <a:lstStyle/>
          <a:p>
            <a:r>
              <a:rPr lang="en-US" sz="3200" dirty="0">
                <a:latin typeface="Times New Roman" pitchFamily="18" charset="0"/>
                <a:cs typeface="Times New Roman" pitchFamily="18" charset="0"/>
              </a:rPr>
              <a:t>Scope of Management</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The scope of management is very wide. The functional areas of management </a:t>
            </a:r>
            <a:r>
              <a:rPr lang="en-US" sz="3200" dirty="0" smtClean="0">
                <a:latin typeface="Times New Roman" pitchFamily="18" charset="0"/>
                <a:cs typeface="Times New Roman" pitchFamily="18" charset="0"/>
              </a:rPr>
              <a:t>may</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be </a:t>
            </a:r>
            <a:r>
              <a:rPr lang="en-US" sz="3200" dirty="0">
                <a:latin typeface="Times New Roman" pitchFamily="18" charset="0"/>
                <a:cs typeface="Times New Roman" pitchFamily="18" charset="0"/>
              </a:rPr>
              <a:t>classified into the following categories</a:t>
            </a:r>
            <a:r>
              <a:rPr lang="en-US" sz="3200" dirty="0" smtClean="0">
                <a:latin typeface="Times New Roman" pitchFamily="18" charset="0"/>
                <a:cs typeface="Times New Roman" pitchFamily="18" charset="0"/>
              </a:rPr>
              <a:t>.</a:t>
            </a:r>
            <a:r>
              <a:rPr lang="en-US" sz="3200" dirty="0" smtClean="0"/>
              <a:t/>
            </a:r>
            <a:br>
              <a:rPr lang="en-US" sz="3200" dirty="0" smtClean="0"/>
            </a:br>
            <a:r>
              <a:rPr lang="en-US" sz="3200" dirty="0"/>
              <a:t/>
            </a:r>
            <a:br>
              <a:rPr lang="en-US" sz="3200" dirty="0"/>
            </a:br>
            <a:r>
              <a:rPr lang="en-US" sz="3200" dirty="0" smtClean="0">
                <a:latin typeface="Times New Roman" pitchFamily="18" charset="0"/>
                <a:cs typeface="Times New Roman" pitchFamily="18" charset="0"/>
              </a:rPr>
              <a:t>1. Production </a:t>
            </a:r>
            <a:r>
              <a:rPr lang="en-US" sz="3200" dirty="0">
                <a:latin typeface="Times New Roman" pitchFamily="18" charset="0"/>
                <a:cs typeface="Times New Roman" pitchFamily="18" charset="0"/>
              </a:rPr>
              <a:t>Management </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2. Marketing </a:t>
            </a:r>
            <a:r>
              <a:rPr lang="en-US" sz="3200" dirty="0">
                <a:latin typeface="Times New Roman" pitchFamily="18" charset="0"/>
                <a:cs typeface="Times New Roman" pitchFamily="18" charset="0"/>
              </a:rPr>
              <a:t>Management </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3. Financial </a:t>
            </a:r>
            <a:r>
              <a:rPr lang="en-US" sz="3200" dirty="0">
                <a:latin typeface="Times New Roman" pitchFamily="18" charset="0"/>
                <a:cs typeface="Times New Roman" pitchFamily="18" charset="0"/>
              </a:rPr>
              <a:t>Management </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4. Personnel </a:t>
            </a:r>
            <a:r>
              <a:rPr lang="en-US" sz="3200" dirty="0">
                <a:latin typeface="Times New Roman" pitchFamily="18" charset="0"/>
                <a:cs typeface="Times New Roman" pitchFamily="18" charset="0"/>
              </a:rPr>
              <a:t>Management</a:t>
            </a: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xmlns="" val="170570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US" sz="2800" dirty="0">
                <a:latin typeface="Times New Roman" pitchFamily="18" charset="0"/>
                <a:cs typeface="Times New Roman" pitchFamily="18" charset="0"/>
              </a:rPr>
              <a:t>i) Production Management</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Production function so as to produces the right goods in right quantity at the right time and at the right cost. It consists of the following activities.</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Designing the product Location &amp; Layout of plant and building Operations of purchase &amp; storage of materials Planning &amp; control of factory operations Repairs &amp; </a:t>
            </a:r>
            <a:r>
              <a:rPr lang="en-US" sz="2800" dirty="0" smtClean="0">
                <a:latin typeface="Times New Roman" pitchFamily="18" charset="0"/>
                <a:cs typeface="Times New Roman" pitchFamily="18" charset="0"/>
              </a:rPr>
              <a:t>maintenance, </a:t>
            </a:r>
            <a:r>
              <a:rPr lang="en-US" sz="2800" dirty="0">
                <a:latin typeface="Times New Roman" pitchFamily="18" charset="0"/>
                <a:cs typeface="Times New Roman" pitchFamily="18" charset="0"/>
              </a:rPr>
              <a:t>Inventory control and quality </a:t>
            </a:r>
            <a:r>
              <a:rPr lang="en-US" sz="2800" dirty="0" smtClean="0">
                <a:latin typeface="Times New Roman" pitchFamily="18" charset="0"/>
                <a:cs typeface="Times New Roman" pitchFamily="18" charset="0"/>
              </a:rPr>
              <a:t>control, </a:t>
            </a:r>
            <a:r>
              <a:rPr lang="en-US" sz="2800" dirty="0">
                <a:latin typeface="Times New Roman" pitchFamily="18" charset="0"/>
                <a:cs typeface="Times New Roman" pitchFamily="18" charset="0"/>
              </a:rPr>
              <a:t>Research and development etc...</a:t>
            </a: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xmlns="" val="383820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US" sz="2800" dirty="0">
                <a:latin typeface="Times New Roman" pitchFamily="18" charset="0"/>
                <a:cs typeface="Times New Roman" pitchFamily="18" charset="0"/>
              </a:rPr>
              <a:t>ii) Marketing </a:t>
            </a:r>
            <a:r>
              <a:rPr lang="en-US" sz="2800" dirty="0" smtClean="0">
                <a:latin typeface="Times New Roman" pitchFamily="18" charset="0"/>
                <a:cs typeface="Times New Roman" pitchFamily="18" charset="0"/>
              </a:rPr>
              <a:t>Management</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It refers to the identification of consumer's needs and supplying them the goods and services, which can satisfy those, wants. The activities are as follows:</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Marketing Research to determine the needs and expectations of consumers Planning and developing suitable </a:t>
            </a:r>
            <a:r>
              <a:rPr lang="en-US" sz="2800" dirty="0" smtClean="0">
                <a:latin typeface="Times New Roman" pitchFamily="18" charset="0"/>
                <a:cs typeface="Times New Roman" pitchFamily="18" charset="0"/>
              </a:rPr>
              <a:t>products, </a:t>
            </a:r>
            <a:r>
              <a:rPr lang="en-US" sz="2800" dirty="0">
                <a:latin typeface="Times New Roman" pitchFamily="18" charset="0"/>
                <a:cs typeface="Times New Roman" pitchFamily="18" charset="0"/>
              </a:rPr>
              <a:t>Setting appropriate prices </a:t>
            </a:r>
            <a:r>
              <a:rPr lang="en-US" sz="2800" dirty="0" smtClean="0">
                <a:latin typeface="Times New Roman" pitchFamily="18" charset="0"/>
                <a:cs typeface="Times New Roman" pitchFamily="18" charset="0"/>
              </a:rPr>
              <a:t>,Selecting </a:t>
            </a:r>
            <a:r>
              <a:rPr lang="en-US" sz="2800" dirty="0">
                <a:latin typeface="Times New Roman" pitchFamily="18" charset="0"/>
                <a:cs typeface="Times New Roman" pitchFamily="18" charset="0"/>
              </a:rPr>
              <a:t>the right channels of </a:t>
            </a:r>
            <a:r>
              <a:rPr lang="en-US" sz="2800" dirty="0" smtClean="0">
                <a:latin typeface="Times New Roman" pitchFamily="18" charset="0"/>
                <a:cs typeface="Times New Roman" pitchFamily="18" charset="0"/>
              </a:rPr>
              <a:t>distribution,</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Promotional activities like advertising and salesmanship to communicate with the customers.</a:t>
            </a:r>
            <a:br>
              <a:rPr lang="en-US" sz="2800" dirty="0">
                <a:latin typeface="Times New Roman" pitchFamily="18" charset="0"/>
                <a:cs typeface="Times New Roman" pitchFamily="18" charset="0"/>
              </a:rPr>
            </a:br>
            <a:r>
              <a:rPr lang="en-US" sz="2800" dirty="0"/>
              <a:t/>
            </a:r>
            <a:br>
              <a:rPr lang="en-US" sz="2800" dirty="0"/>
            </a:br>
            <a:endParaRPr lang="en-US" sz="2800" dirty="0"/>
          </a:p>
        </p:txBody>
      </p:sp>
    </p:spTree>
    <p:extLst>
      <p:ext uri="{BB962C8B-B14F-4D97-AF65-F5344CB8AC3E}">
        <p14:creationId xmlns:p14="http://schemas.microsoft.com/office/powerpoint/2010/main" xmlns="" val="2088823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US" sz="2800" dirty="0">
                <a:latin typeface="Times New Roman" pitchFamily="18" charset="0"/>
                <a:cs typeface="Times New Roman" pitchFamily="18" charset="0"/>
              </a:rPr>
              <a:t>iii) Financial Management</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Financial </a:t>
            </a:r>
            <a:r>
              <a:rPr lang="en-US" sz="2800" dirty="0">
                <a:latin typeface="Times New Roman" pitchFamily="18" charset="0"/>
                <a:cs typeface="Times New Roman" pitchFamily="18" charset="0"/>
              </a:rPr>
              <a:t>management seeks to ensure the right amount and type of funds to business of </a:t>
            </a:r>
            <a:r>
              <a:rPr lang="en-US" sz="2800" dirty="0" smtClean="0">
                <a:latin typeface="Times New Roman" pitchFamily="18" charset="0"/>
                <a:cs typeface="Times New Roman" pitchFamily="18" charset="0"/>
              </a:rPr>
              <a:t>the right </a:t>
            </a:r>
            <a:r>
              <a:rPr lang="en-US" sz="2800" dirty="0">
                <a:latin typeface="Times New Roman" pitchFamily="18" charset="0"/>
                <a:cs typeface="Times New Roman" pitchFamily="18" charset="0"/>
              </a:rPr>
              <a:t>time and at reasonable cost. The activities are as follows:</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Estimate the volume of funds requires for long term and short term needs of </a:t>
            </a:r>
            <a:r>
              <a:rPr lang="en-US" sz="2800" dirty="0" smtClean="0">
                <a:latin typeface="Times New Roman" pitchFamily="18" charset="0"/>
                <a:cs typeface="Times New Roman" pitchFamily="18" charset="0"/>
              </a:rPr>
              <a:t>business.</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Selecting the appropriate sources of </a:t>
            </a:r>
            <a:r>
              <a:rPr lang="en-US" sz="2800" dirty="0" smtClean="0">
                <a:latin typeface="Times New Roman" pitchFamily="18" charset="0"/>
                <a:cs typeface="Times New Roman" pitchFamily="18" charset="0"/>
              </a:rPr>
              <a:t>funds, Raising </a:t>
            </a:r>
            <a:r>
              <a:rPr lang="en-US" sz="2800" dirty="0">
                <a:latin typeface="Times New Roman" pitchFamily="18" charset="0"/>
                <a:cs typeface="Times New Roman" pitchFamily="18" charset="0"/>
              </a:rPr>
              <a:t>the required funds at the right </a:t>
            </a:r>
            <a:r>
              <a:rPr lang="en-US" sz="2800" dirty="0" smtClean="0">
                <a:latin typeface="Times New Roman" pitchFamily="18" charset="0"/>
                <a:cs typeface="Times New Roman" pitchFamily="18" charset="0"/>
              </a:rPr>
              <a:t>time, Ensuring </a:t>
            </a:r>
            <a:r>
              <a:rPr lang="en-US" sz="2800" dirty="0">
                <a:latin typeface="Times New Roman" pitchFamily="18" charset="0"/>
                <a:cs typeface="Times New Roman" pitchFamily="18" charset="0"/>
              </a:rPr>
              <a:t>proper utilization and allocation of raised </a:t>
            </a:r>
            <a:r>
              <a:rPr lang="en-US" sz="2800" dirty="0" smtClean="0">
                <a:latin typeface="Times New Roman" pitchFamily="18" charset="0"/>
                <a:cs typeface="Times New Roman" pitchFamily="18" charset="0"/>
              </a:rPr>
              <a:t>funds.</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2610569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US" sz="2800" dirty="0">
                <a:latin typeface="Times New Roman" pitchFamily="18" charset="0"/>
                <a:cs typeface="Times New Roman" pitchFamily="18" charset="0"/>
              </a:rPr>
              <a:t>iv) Personnel Management</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involves planning, organizing, directing &amp; controlling the procurement, development, compensation, maintenance </a:t>
            </a:r>
            <a:r>
              <a:rPr lang="en-US" sz="2800" dirty="0" smtClean="0">
                <a:latin typeface="Times New Roman" pitchFamily="18" charset="0"/>
                <a:cs typeface="Times New Roman" pitchFamily="18" charset="0"/>
              </a:rPr>
              <a:t>of </a:t>
            </a:r>
            <a:r>
              <a:rPr lang="en-US" sz="2800" dirty="0">
                <a:latin typeface="Times New Roman" pitchFamily="18" charset="0"/>
                <a:cs typeface="Times New Roman" pitchFamily="18" charset="0"/>
              </a:rPr>
              <a:t>the human resources in an enterprise. </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consists of the following activities:</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Manpower planning Recruitment</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Selection</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Training &amp; </a:t>
            </a:r>
            <a:r>
              <a:rPr lang="en-US" sz="2800" dirty="0" smtClean="0">
                <a:latin typeface="Times New Roman" pitchFamily="18" charset="0"/>
                <a:cs typeface="Times New Roman" pitchFamily="18" charset="0"/>
              </a:rPr>
              <a:t>Development</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Performance </a:t>
            </a:r>
            <a:r>
              <a:rPr lang="en-US" sz="2800" dirty="0" smtClean="0">
                <a:latin typeface="Times New Roman" pitchFamily="18" charset="0"/>
                <a:cs typeface="Times New Roman" pitchFamily="18" charset="0"/>
              </a:rPr>
              <a:t>Appraisal, Compensation </a:t>
            </a:r>
            <a:r>
              <a:rPr lang="en-US" sz="2800" dirty="0">
                <a:latin typeface="Times New Roman" pitchFamily="18" charset="0"/>
                <a:cs typeface="Times New Roman" pitchFamily="18" charset="0"/>
              </a:rPr>
              <a:t>&amp; </a:t>
            </a:r>
            <a:r>
              <a:rPr lang="en-US" sz="2800" dirty="0" smtClean="0">
                <a:latin typeface="Times New Roman" pitchFamily="18" charset="0"/>
                <a:cs typeface="Times New Roman" pitchFamily="18" charset="0"/>
              </a:rPr>
              <a:t>promotion of </a:t>
            </a:r>
            <a:r>
              <a:rPr lang="en-US" sz="2800" dirty="0">
                <a:latin typeface="Times New Roman" pitchFamily="18" charset="0"/>
                <a:cs typeface="Times New Roman" pitchFamily="18" charset="0"/>
              </a:rPr>
              <a:t>Employee services &amp; benefits Maintaining personnel records etc...</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99045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95C7F32A28384FB73829982D8C44BA" ma:contentTypeVersion="2" ma:contentTypeDescription="Create a new document." ma:contentTypeScope="" ma:versionID="74335c004f593f48191433afc254dc53">
  <xsd:schema xmlns:xsd="http://www.w3.org/2001/XMLSchema" xmlns:xs="http://www.w3.org/2001/XMLSchema" xmlns:p="http://schemas.microsoft.com/office/2006/metadata/properties" xmlns:ns2="9b36a61b-1c07-4c54-877e-78e656093fbe" targetNamespace="http://schemas.microsoft.com/office/2006/metadata/properties" ma:root="true" ma:fieldsID="d85958a5af3ee1fbdc64c8fc781c77bd" ns2:_="">
    <xsd:import namespace="9b36a61b-1c07-4c54-877e-78e656093fb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36a61b-1c07-4c54-877e-78e656093f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783A22-6997-4347-9213-510632AED377}"/>
</file>

<file path=customXml/itemProps2.xml><?xml version="1.0" encoding="utf-8"?>
<ds:datastoreItem xmlns:ds="http://schemas.openxmlformats.org/officeDocument/2006/customXml" ds:itemID="{F5D961BF-C461-4115-AB33-6DA4BA044B80}"/>
</file>

<file path=customXml/itemProps3.xml><?xml version="1.0" encoding="utf-8"?>
<ds:datastoreItem xmlns:ds="http://schemas.openxmlformats.org/officeDocument/2006/customXml" ds:itemID="{8FCC5A40-B0BB-435D-8D5C-8747C19AB9C3}"/>
</file>

<file path=docProps/app.xml><?xml version="1.0" encoding="utf-8"?>
<Properties xmlns="http://schemas.openxmlformats.org/officeDocument/2006/extended-properties" xmlns:vt="http://schemas.openxmlformats.org/officeDocument/2006/docPropsVTypes">
  <Template>Ion</Template>
  <TotalTime>31</TotalTime>
  <Words>19</Words>
  <Application>Microsoft Office PowerPoint</Application>
  <PresentationFormat>Custom</PresentationFormat>
  <Paragraphs>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Ion</vt:lpstr>
      <vt:lpstr>Scope of Management The scope of management is very wide. The functional areas of management may be classified into the following categories.  1. Production Management  2. Marketing Management  3. Financial Management  4. Personnel Management  </vt:lpstr>
      <vt:lpstr>i) Production Management Production function so as to produces the right goods in right quantity at the right time and at the right cost. It consists of the following activities. Designing the product Location &amp; Layout of plant and building Operations of purchase &amp; storage of materials Planning &amp; control of factory operations Repairs &amp; maintenance, Inventory control and quality control, Research and development etc...  </vt:lpstr>
      <vt:lpstr>ii) Marketing Management  It refers to the identification of consumer's needs and supplying them the goods and services, which can satisfy those, wants. The activities are as follows: Marketing Research to determine the needs and expectations of consumers Planning and developing suitable products, Setting appropriate prices ,Selecting the right channels of distribution, Promotional activities like advertising and salesmanship to communicate with the customers.  </vt:lpstr>
      <vt:lpstr>iii) Financial Management   Financial management seeks to ensure the right amount and type of funds to business of the right time and at reasonable cost. The activities are as follows: Estimate the volume of funds requires for long term and short term needs of business. Selecting the appropriate sources of funds, Raising the required funds at the right time, Ensuring proper utilization and allocation of raised funds.  </vt:lpstr>
      <vt:lpstr>iv) Personnel Management  It involves planning, organizing, directing &amp; controlling the procurement, development, compensation, maintenance of the human resources in an enterprise.  It consists of the following activities: Manpower planning Recruitment Selection Training &amp; Development  Performance Appraisal, Compensation &amp; promotion of Employee services &amp; benefits Maintaining personnel records etc...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Arsalan</dc:creator>
  <cp:lastModifiedBy>Adil Mir Korejo</cp:lastModifiedBy>
  <cp:revision>10</cp:revision>
  <dcterms:created xsi:type="dcterms:W3CDTF">2020-11-17T05:06:35Z</dcterms:created>
  <dcterms:modified xsi:type="dcterms:W3CDTF">2021-01-14T14:24:04Z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0x0101001B95C7F32A28384FB73829982D8C44BA</vt:lpwstr>
  </property>
</Properties>
</file>