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8" r:id="rId4"/>
    <p:sldId id="259" r:id="rId5"/>
    <p:sldId id="260" r:id="rId6"/>
    <p:sldId id="261" r:id="rId7"/>
    <p:sldId id="272" r:id="rId8"/>
    <p:sldId id="273" r:id="rId9"/>
    <p:sldId id="274"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00C545-8998-4FF7-8F1B-A8BE0153C0A2}"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294211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00C545-8998-4FF7-8F1B-A8BE0153C0A2}"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199928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00C545-8998-4FF7-8F1B-A8BE0153C0A2}"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3109846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00C545-8998-4FF7-8F1B-A8BE0153C0A2}"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39A0-EE5A-4941-9856-19C29A95047B}"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260670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00C545-8998-4FF7-8F1B-A8BE0153C0A2}"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2558032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00C545-8998-4FF7-8F1B-A8BE0153C0A2}" type="datetimeFigureOut">
              <a:rPr lang="en-US" smtClean="0"/>
              <a:pPr/>
              <a:t>1/19/2021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4084363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00C545-8998-4FF7-8F1B-A8BE0153C0A2}" type="datetimeFigureOut">
              <a:rPr lang="en-US" smtClean="0"/>
              <a:pPr/>
              <a:t>1/19/2021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2103579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00C545-8998-4FF7-8F1B-A8BE0153C0A2}"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3167077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00C545-8998-4FF7-8F1B-A8BE0153C0A2}"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311906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F00C545-8998-4FF7-8F1B-A8BE0153C0A2}"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265489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00C545-8998-4FF7-8F1B-A8BE0153C0A2}"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408764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00C545-8998-4FF7-8F1B-A8BE0153C0A2}"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233981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00C545-8998-4FF7-8F1B-A8BE0153C0A2}" type="datetimeFigureOut">
              <a:rPr lang="en-US" smtClean="0"/>
              <a:pPr/>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245968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F00C545-8998-4FF7-8F1B-A8BE0153C0A2}" type="datetimeFigureOut">
              <a:rPr lang="en-US" smtClean="0"/>
              <a:pPr/>
              <a:t>1/19/2021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36067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00C545-8998-4FF7-8F1B-A8BE0153C0A2}" type="datetimeFigureOut">
              <a:rPr lang="en-US" smtClean="0"/>
              <a:pPr/>
              <a:t>1/19/2021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123316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F00C545-8998-4FF7-8F1B-A8BE0153C0A2}" type="datetimeFigureOut">
              <a:rPr lang="en-US" smtClean="0"/>
              <a:pPr/>
              <a:t>1/19/2021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138612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00C545-8998-4FF7-8F1B-A8BE0153C0A2}"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347840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00C545-8998-4FF7-8F1B-A8BE0153C0A2}" type="datetimeFigureOut">
              <a:rPr lang="en-US" smtClean="0"/>
              <a:pPr/>
              <a:t>1/19/2021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2939A0-EE5A-4941-9856-19C29A95047B}" type="slidenum">
              <a:rPr lang="en-US" smtClean="0"/>
              <a:pPr/>
              <a:t>‹#›</a:t>
            </a:fld>
            <a:endParaRPr lang="en-US"/>
          </a:p>
        </p:txBody>
      </p:sp>
    </p:spTree>
    <p:extLst>
      <p:ext uri="{BB962C8B-B14F-4D97-AF65-F5344CB8AC3E}">
        <p14:creationId xmlns:p14="http://schemas.microsoft.com/office/powerpoint/2010/main" xmlns="" val="22251880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4562"/>
          </a:xfrm>
        </p:spPr>
        <p:txBody>
          <a:bodyPr/>
          <a:lstStyle/>
          <a:p>
            <a:r>
              <a:rPr lang="en-US" sz="3600" dirty="0">
                <a:latin typeface="Arial Black" pitchFamily="34" charset="0"/>
              </a:rPr>
              <a:t>Functions of Management </a:t>
            </a:r>
            <a:r>
              <a:rPr lang="en-US" sz="3600" dirty="0" smtClean="0">
                <a:latin typeface="Arial Black" pitchFamily="34" charset="0"/>
              </a:rPr>
              <a:t/>
            </a:r>
            <a:br>
              <a:rPr lang="en-US" sz="3600" dirty="0" smtClean="0">
                <a:latin typeface="Arial Black" pitchFamily="34" charset="0"/>
              </a:rPr>
            </a:br>
            <a:r>
              <a:rPr lang="en-US" sz="2400" dirty="0" smtClean="0"/>
              <a:t/>
            </a:r>
            <a:br>
              <a:rPr lang="en-US" sz="2400" dirty="0" smtClean="0"/>
            </a:br>
            <a:r>
              <a:rPr lang="en-US" sz="2400" dirty="0" smtClean="0"/>
              <a:t/>
            </a:r>
            <a:br>
              <a:rPr lang="en-US" sz="2400" dirty="0" smtClean="0"/>
            </a:br>
            <a:r>
              <a:rPr lang="en-US" sz="2400" dirty="0"/>
              <a:t/>
            </a:r>
            <a:br>
              <a:rPr lang="en-US" sz="2400" dirty="0"/>
            </a:br>
            <a:endParaRPr lang="en-US" sz="2400" dirty="0"/>
          </a:p>
        </p:txBody>
      </p:sp>
      <p:sp>
        <p:nvSpPr>
          <p:cNvPr id="6" name="Content Placeholder 5"/>
          <p:cNvSpPr>
            <a:spLocks noGrp="1"/>
          </p:cNvSpPr>
          <p:nvPr>
            <p:ph idx="1"/>
          </p:nvPr>
        </p:nvSpPr>
        <p:spPr>
          <a:xfrm>
            <a:off x="672238" y="1347524"/>
            <a:ext cx="10444253" cy="4961836"/>
          </a:xfrm>
        </p:spPr>
        <p:txBody>
          <a:bodyPr>
            <a:normAutofit/>
          </a:bodyPr>
          <a:lstStyle/>
          <a:p>
            <a:pPr>
              <a:buClr>
                <a:schemeClr val="bg2">
                  <a:lumMod val="60000"/>
                  <a:lumOff val="40000"/>
                </a:schemeClr>
              </a:buClr>
              <a:buFont typeface="Wingdings" pitchFamily="2" charset="2"/>
              <a:buChar char="Ø"/>
            </a:pPr>
            <a:r>
              <a:rPr lang="en-US" sz="2400" dirty="0" smtClean="0">
                <a:latin typeface="Arial Narrow" pitchFamily="34" charset="0"/>
              </a:rPr>
              <a:t>Different authors offering different names for the same functions of management.</a:t>
            </a:r>
            <a:br>
              <a:rPr lang="en-US" sz="2400" dirty="0" smtClean="0">
                <a:latin typeface="Arial Narrow" pitchFamily="34" charset="0"/>
              </a:rPr>
            </a:br>
            <a:r>
              <a:rPr lang="en-US" sz="2400" dirty="0" smtClean="0">
                <a:latin typeface="Arial Narrow" pitchFamily="34" charset="0"/>
              </a:rPr>
              <a:t>Henri Fayol identifies five functions of management, planning organizing commanding coordinating and controlling.</a:t>
            </a:r>
            <a:br>
              <a:rPr lang="en-US" sz="2400" dirty="0" smtClean="0">
                <a:latin typeface="Arial Narrow" pitchFamily="34" charset="0"/>
              </a:rPr>
            </a:br>
            <a:r>
              <a:rPr lang="en-US" sz="2400" dirty="0" smtClean="0">
                <a:latin typeface="Arial Narrow" pitchFamily="34" charset="0"/>
              </a:rPr>
              <a:t/>
            </a:r>
            <a:br>
              <a:rPr lang="en-US" sz="2400" dirty="0" smtClean="0">
                <a:latin typeface="Arial Narrow" pitchFamily="34" charset="0"/>
              </a:rPr>
            </a:br>
            <a:r>
              <a:rPr lang="en-US" sz="2400" dirty="0" smtClean="0">
                <a:latin typeface="Arial Narrow" pitchFamily="34" charset="0"/>
              </a:rPr>
              <a:t>Koontz &amp; O'Donnell, divides the management functions into planning organizing staffing directing and controlling.</a:t>
            </a:r>
            <a:br>
              <a:rPr lang="en-US" sz="2400" dirty="0" smtClean="0">
                <a:latin typeface="Arial Narrow" pitchFamily="34" charset="0"/>
              </a:rPr>
            </a:br>
            <a:r>
              <a:rPr lang="en-US" sz="2400" dirty="0" smtClean="0">
                <a:latin typeface="Arial Narrow" pitchFamily="34" charset="0"/>
              </a:rPr>
              <a:t/>
            </a:r>
            <a:br>
              <a:rPr lang="en-US" sz="2400" dirty="0" smtClean="0">
                <a:latin typeface="Arial Narrow" pitchFamily="34" charset="0"/>
              </a:rPr>
            </a:br>
            <a:r>
              <a:rPr lang="en-US" sz="2400" dirty="0" smtClean="0">
                <a:latin typeface="Arial Narrow" pitchFamily="34" charset="0"/>
              </a:rPr>
              <a:t>Warren Haynes and Joseph Massie classifies management functions into decision-making. planning, organizing, staffing, directing, controlling, and communicating.</a:t>
            </a:r>
            <a:br>
              <a:rPr lang="en-US" sz="2400" dirty="0" smtClean="0">
                <a:latin typeface="Arial Narrow" pitchFamily="34" charset="0"/>
              </a:rPr>
            </a:br>
            <a:endParaRPr lang="en-GB" sz="2400" dirty="0">
              <a:latin typeface="Arial Narrow" pitchFamily="34" charset="0"/>
            </a:endParaRPr>
          </a:p>
        </p:txBody>
      </p:sp>
    </p:spTree>
    <p:extLst>
      <p:ext uri="{BB962C8B-B14F-4D97-AF65-F5344CB8AC3E}">
        <p14:creationId xmlns:p14="http://schemas.microsoft.com/office/powerpoint/2010/main" xmlns="" val="864356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sz="2800" b="1" dirty="0" smtClean="0"/>
              <a:t>Communication:</a:t>
            </a:r>
            <a:r>
              <a:rPr lang="en-US" sz="2800" dirty="0"/>
              <a:t/>
            </a:r>
            <a:br>
              <a:rPr lang="en-US" sz="2800" dirty="0"/>
            </a:br>
            <a:r>
              <a:rPr lang="en-US" sz="2800" dirty="0" smtClean="0"/>
              <a:t>Communicating </a:t>
            </a:r>
            <a:r>
              <a:rPr lang="en-US" sz="2800" dirty="0"/>
              <a:t>is the process by which ideas are transmitted, received and understood by others for the purpose of effecting desired results.</a:t>
            </a:r>
            <a:br>
              <a:rPr lang="en-US" sz="2800" dirty="0"/>
            </a:br>
            <a:r>
              <a:rPr lang="en-US" sz="2800" dirty="0"/>
              <a:t>Communication may be verbal or written orders, reports, instruction, etc.</a:t>
            </a:r>
            <a:br>
              <a:rPr lang="en-US" sz="2800" dirty="0"/>
            </a:br>
            <a:r>
              <a:rPr lang="en-US" sz="2800" dirty="0"/>
              <a:t>A manager communicates to his subordinates as what they should do.</a:t>
            </a:r>
            <a:br>
              <a:rPr lang="en-US" sz="2800" dirty="0"/>
            </a:br>
            <a:r>
              <a:rPr lang="en-US" sz="2800" dirty="0"/>
              <a:t>An ineffective communication leads to confusion, misunderstanding, dissatisfaction and sometimes even strikes.</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xmlns="" val="396139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b="1" dirty="0"/>
              <a:t>Motivation</a:t>
            </a:r>
            <a:r>
              <a:rPr lang="en-US" dirty="0"/>
              <a:t/>
            </a:r>
            <a:br>
              <a:rPr lang="en-US" dirty="0"/>
            </a:br>
            <a:r>
              <a:rPr lang="en-US" dirty="0"/>
              <a:t>Motivating means inspiring the subordinates to do a work or to achieve company objectives effectively and efficiently</a:t>
            </a:r>
            <a:br>
              <a:rPr lang="en-US" dirty="0"/>
            </a:br>
            <a:r>
              <a:rPr lang="en-US" dirty="0"/>
              <a:t/>
            </a:r>
            <a:br>
              <a:rPr lang="en-US" dirty="0"/>
            </a:br>
            <a:endParaRPr lang="en-US" dirty="0"/>
          </a:p>
        </p:txBody>
      </p:sp>
    </p:spTree>
    <p:extLst>
      <p:ext uri="{BB962C8B-B14F-4D97-AF65-F5344CB8AC3E}">
        <p14:creationId xmlns:p14="http://schemas.microsoft.com/office/powerpoint/2010/main" xmlns="" val="35601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405282"/>
          </a:xfrm>
        </p:spPr>
        <p:txBody>
          <a:bodyPr/>
          <a:lstStyle/>
          <a:p>
            <a:r>
              <a:rPr lang="en-US" b="1" dirty="0"/>
              <a:t>Supervision</a:t>
            </a:r>
            <a:r>
              <a:rPr lang="en-US" dirty="0"/>
              <a:t/>
            </a:r>
            <a:br>
              <a:rPr lang="en-US" dirty="0"/>
            </a:br>
            <a:r>
              <a:rPr lang="en-US" dirty="0"/>
              <a:t>Supervision is necessary in order to ensure,</a:t>
            </a:r>
            <a:br>
              <a:rPr lang="en-US" dirty="0"/>
            </a:br>
            <a:r>
              <a:rPr lang="en-US" dirty="0"/>
              <a:t>that the work is going on as per the plan established, </a:t>
            </a:r>
            <a:r>
              <a:rPr lang="en-US" dirty="0" smtClean="0"/>
              <a:t>and </a:t>
            </a:r>
            <a:r>
              <a:rPr lang="en-US" dirty="0"/>
              <a:t>the workers are doing as they were directed to do.</a:t>
            </a:r>
            <a:br>
              <a:rPr lang="en-US" dirty="0"/>
            </a:br>
            <a:r>
              <a:rPr lang="en-US" dirty="0"/>
              <a:t/>
            </a:r>
            <a:br>
              <a:rPr lang="en-US" dirty="0"/>
            </a:br>
            <a:endParaRPr lang="en-US" dirty="0"/>
          </a:p>
        </p:txBody>
      </p:sp>
    </p:spTree>
    <p:extLst>
      <p:ext uri="{BB962C8B-B14F-4D97-AF65-F5344CB8AC3E}">
        <p14:creationId xmlns:p14="http://schemas.microsoft.com/office/powerpoint/2010/main" xmlns="" val="177105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Coordinating: </a:t>
            </a:r>
            <a:r>
              <a:rPr lang="en-US" sz="2400" dirty="0" smtClean="0"/>
              <a:t/>
            </a:r>
            <a:br>
              <a:rPr lang="en-US" sz="2400" dirty="0" smtClean="0"/>
            </a:br>
            <a:endParaRPr lang="en-US" sz="2400" dirty="0"/>
          </a:p>
        </p:txBody>
      </p:sp>
      <p:sp>
        <p:nvSpPr>
          <p:cNvPr id="3" name="Content Placeholder 2"/>
          <p:cNvSpPr>
            <a:spLocks noGrp="1"/>
          </p:cNvSpPr>
          <p:nvPr>
            <p:ph idx="1"/>
          </p:nvPr>
        </p:nvSpPr>
        <p:spPr/>
        <p:txBody>
          <a:bodyPr/>
          <a:lstStyle/>
          <a:p>
            <a:r>
              <a:rPr lang="en-US" dirty="0" smtClean="0"/>
              <a:t>Coordinating means achieving harmony of individual effort towards the accomplishment of company objectives. Ineffective coordination between different functions of a business enterprise (such as production, sales, administration, etc.) can ruin the enterprise. Coordination involves making plans that coordinate the activities of subordinates, regulate their activities on the job and regulate their communications. Besides other factors, informal relationships within an organization also tend to facilitate coordination, because workers who like each other outside the factory, prefer to work together on the job also.</a:t>
            </a:r>
            <a:br>
              <a:rPr lang="en-US" dirty="0" smtClean="0"/>
            </a:br>
            <a:endParaRPr lang="en-GB" dirty="0"/>
          </a:p>
        </p:txBody>
      </p:sp>
    </p:spTree>
    <p:extLst>
      <p:ext uri="{BB962C8B-B14F-4D97-AF65-F5344CB8AC3E}">
        <p14:creationId xmlns:p14="http://schemas.microsoft.com/office/powerpoint/2010/main" xmlns="" val="608730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latin typeface="Arial Black" pitchFamily="34" charset="0"/>
              </a:rPr>
              <a:t>Functions of management</a:t>
            </a:r>
            <a:r>
              <a:rPr lang="en-GB" dirty="0" smtClean="0"/>
              <a:t>:</a:t>
            </a:r>
            <a:endParaRPr lang="en-GB" dirty="0"/>
          </a:p>
        </p:txBody>
      </p:sp>
      <p:sp>
        <p:nvSpPr>
          <p:cNvPr id="3" name="Content Placeholder 2"/>
          <p:cNvSpPr>
            <a:spLocks noGrp="1"/>
          </p:cNvSpPr>
          <p:nvPr>
            <p:ph idx="1"/>
          </p:nvPr>
        </p:nvSpPr>
        <p:spPr/>
        <p:txBody>
          <a:bodyPr>
            <a:normAutofit/>
          </a:bodyPr>
          <a:lstStyle/>
          <a:p>
            <a:r>
              <a:rPr lang="en-GB" sz="2400" dirty="0" smtClean="0">
                <a:latin typeface="Arial Narrow" pitchFamily="34" charset="0"/>
              </a:rPr>
              <a:t> Luther </a:t>
            </a:r>
            <a:r>
              <a:rPr lang="en-GB" sz="2400" dirty="0" err="1" smtClean="0">
                <a:latin typeface="Arial Narrow" pitchFamily="34" charset="0"/>
              </a:rPr>
              <a:t>Gullick</a:t>
            </a:r>
            <a:r>
              <a:rPr lang="en-GB" sz="2400" dirty="0" smtClean="0">
                <a:latin typeface="Arial Narrow" pitchFamily="34" charset="0"/>
              </a:rPr>
              <a:t> has given a keyword ’POSDCORB’ where P stands for Planning, O for Organizing, S for Staffing, D for Directing, Co for Co-ordination, R for reporting &amp; B for Budgeting. But the most widely accepted are functions of management given by KOONTZ and O’DONNEL i.e. Planning, Organizing, Staffing, Directing and Controlling.</a:t>
            </a:r>
          </a:p>
          <a:p>
            <a:r>
              <a:rPr lang="en-GB" sz="2400" dirty="0" smtClean="0">
                <a:latin typeface="Arial Narrow" pitchFamily="34" charset="0"/>
              </a:rPr>
              <a:t>For theoretical purposes, it may be convenient to separate the function of management but practically these functions are overlapping in nature i.e. they are highly inseparable. Each function blends into the other &amp; each affects the performance of others.</a:t>
            </a:r>
          </a:p>
          <a:p>
            <a:endParaRPr lang="en-GB" sz="2400" dirty="0">
              <a:latin typeface="Arial Narrow"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82880"/>
            <a:ext cx="9404723" cy="914400"/>
          </a:xfrm>
        </p:spPr>
        <p:txBody>
          <a:bodyPr/>
          <a:lstStyle/>
          <a:p>
            <a:pPr>
              <a:buFont typeface="Arial" pitchFamily="34" charset="0"/>
              <a:buChar char="•"/>
            </a:pPr>
            <a:r>
              <a:rPr lang="en-US" sz="3600" dirty="0" smtClean="0">
                <a:latin typeface="Arial Black" pitchFamily="34" charset="0"/>
              </a:rPr>
              <a:t>Planning:</a:t>
            </a:r>
            <a:r>
              <a:rPr lang="en-US" sz="2400" dirty="0" smtClean="0"/>
              <a:t/>
            </a:r>
            <a:br>
              <a:rPr lang="en-US" sz="2400" dirty="0" smtClean="0"/>
            </a:br>
            <a:r>
              <a:rPr lang="en-US" sz="2400" dirty="0" smtClean="0">
                <a:solidFill>
                  <a:srgbClr val="FFFF00"/>
                </a:solidFill>
              </a:rPr>
              <a:t> </a:t>
            </a:r>
            <a:r>
              <a:rPr lang="en-US" sz="2400" dirty="0"/>
              <a:t/>
            </a:r>
            <a:br>
              <a:rPr lang="en-US" sz="2400" dirty="0"/>
            </a:br>
            <a:endParaRPr lang="en-US" sz="2400" dirty="0"/>
          </a:p>
        </p:txBody>
      </p:sp>
      <p:sp>
        <p:nvSpPr>
          <p:cNvPr id="3" name="Content Placeholder 2"/>
          <p:cNvSpPr>
            <a:spLocks noGrp="1"/>
          </p:cNvSpPr>
          <p:nvPr>
            <p:ph idx="1"/>
          </p:nvPr>
        </p:nvSpPr>
        <p:spPr>
          <a:xfrm>
            <a:off x="483326" y="1110344"/>
            <a:ext cx="9566527" cy="5138056"/>
          </a:xfrm>
        </p:spPr>
        <p:txBody>
          <a:bodyPr/>
          <a:lstStyle/>
          <a:p>
            <a:r>
              <a:rPr lang="en-US" dirty="0" smtClean="0">
                <a:solidFill>
                  <a:srgbClr val="FFFF00"/>
                </a:solidFill>
              </a:rPr>
              <a:t> </a:t>
            </a:r>
            <a:r>
              <a:rPr lang="en-GB" sz="2400" dirty="0" smtClean="0">
                <a:solidFill>
                  <a:srgbClr val="FFFF00"/>
                </a:solidFill>
                <a:latin typeface="Arial Narrow" pitchFamily="34" charset="0"/>
              </a:rPr>
              <a:t>A plan is a future course of actions. It is an exercise in problem solving &amp; decision making. </a:t>
            </a:r>
            <a:br>
              <a:rPr lang="en-GB" sz="2400" dirty="0" smtClean="0">
                <a:solidFill>
                  <a:srgbClr val="FFFF00"/>
                </a:solidFill>
                <a:latin typeface="Arial Narrow" pitchFamily="34" charset="0"/>
              </a:rPr>
            </a:br>
            <a:r>
              <a:rPr lang="en-GB" sz="2400" dirty="0" smtClean="0">
                <a:solidFill>
                  <a:srgbClr val="FFFF00"/>
                </a:solidFill>
                <a:latin typeface="Arial Narrow" pitchFamily="34" charset="0"/>
              </a:rPr>
              <a:t>Planning is determination of courses of action to achieve desired goals.</a:t>
            </a:r>
            <a:r>
              <a:rPr lang="en-US" sz="2400" dirty="0" smtClean="0">
                <a:solidFill>
                  <a:srgbClr val="FFFF00"/>
                </a:solidFill>
                <a:latin typeface="Arial Narrow" pitchFamily="34" charset="0"/>
              </a:rPr>
              <a:t>, </a:t>
            </a:r>
            <a:r>
              <a:rPr lang="en-US" sz="2400" dirty="0" err="1" smtClean="0">
                <a:solidFill>
                  <a:srgbClr val="FFFF00"/>
                </a:solidFill>
                <a:latin typeface="Arial Narrow" pitchFamily="34" charset="0"/>
              </a:rPr>
              <a:t>i.e</a:t>
            </a:r>
            <a:r>
              <a:rPr lang="en-US" sz="2400" dirty="0" smtClean="0">
                <a:solidFill>
                  <a:srgbClr val="FFFF00"/>
                </a:solidFill>
                <a:latin typeface="Arial Narrow" pitchFamily="34" charset="0"/>
              </a:rPr>
              <a:t>, what will be done in future, who will do it and where it will be done.  </a:t>
            </a:r>
            <a:r>
              <a:rPr lang="en-US" sz="2400" dirty="0" smtClean="0">
                <a:latin typeface="Arial Narrow" pitchFamily="34" charset="0"/>
              </a:rPr>
              <a:t/>
            </a:r>
            <a:br>
              <a:rPr lang="en-US" sz="2400" dirty="0" smtClean="0">
                <a:latin typeface="Arial Narrow" pitchFamily="34" charset="0"/>
              </a:rPr>
            </a:br>
            <a:r>
              <a:rPr lang="en-US" sz="2400" dirty="0" smtClean="0">
                <a:latin typeface="Arial Narrow" pitchFamily="34" charset="0"/>
              </a:rPr>
              <a:t>For example, if a refrigerator making concern does not plan in advance-how many refrigerators and of what capacities are to be made before the summer starts and thus it does not procure necessary materials, tools, supplies and personnel in time, it cannot reach the production targets and hence may not run profitably. Prior planning is very essential for utilizing the available facilities (men, materials, machines, etc.) to the best of advantage. </a:t>
            </a:r>
            <a:endParaRPr lang="en-GB" sz="2400" dirty="0">
              <a:latin typeface="Arial Narrow" pitchFamily="34" charset="0"/>
            </a:endParaRPr>
          </a:p>
        </p:txBody>
      </p:sp>
    </p:spTree>
    <p:extLst>
      <p:ext uri="{BB962C8B-B14F-4D97-AF65-F5344CB8AC3E}">
        <p14:creationId xmlns:p14="http://schemas.microsoft.com/office/powerpoint/2010/main" xmlns="" val="280229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Arial Black" pitchFamily="34" charset="0"/>
              </a:rPr>
              <a:t>Organizing</a:t>
            </a:r>
            <a:r>
              <a:rPr lang="en-US" sz="3600" dirty="0" smtClean="0">
                <a:latin typeface="Arial Black" pitchFamily="34" charset="0"/>
              </a:rPr>
              <a:t>:</a:t>
            </a:r>
            <a:r>
              <a:rPr lang="en-US" sz="2400" dirty="0" smtClean="0"/>
              <a:t/>
            </a:r>
            <a:br>
              <a:rPr lang="en-US" sz="2400" dirty="0" smtClean="0"/>
            </a:br>
            <a:endParaRPr lang="en-US" sz="2400" dirty="0"/>
          </a:p>
        </p:txBody>
      </p:sp>
      <p:sp>
        <p:nvSpPr>
          <p:cNvPr id="3" name="Content Placeholder 2"/>
          <p:cNvSpPr>
            <a:spLocks noGrp="1"/>
          </p:cNvSpPr>
          <p:nvPr>
            <p:ph idx="1"/>
          </p:nvPr>
        </p:nvSpPr>
        <p:spPr/>
        <p:txBody>
          <a:bodyPr>
            <a:normAutofit/>
          </a:bodyPr>
          <a:lstStyle/>
          <a:p>
            <a:r>
              <a:rPr lang="en-US" sz="2400" dirty="0" smtClean="0">
                <a:solidFill>
                  <a:srgbClr val="FFFF00"/>
                </a:solidFill>
                <a:latin typeface="Arial Narrow" pitchFamily="34" charset="0"/>
              </a:rPr>
              <a:t>Organizing means, organizing people, materials, jobs, time, etc., and establishing a framework in which responsibilities are defined and authorities are laid down</a:t>
            </a:r>
            <a:r>
              <a:rPr lang="en-US" sz="2400" dirty="0" smtClean="0">
                <a:latin typeface="Arial Narrow" pitchFamily="34" charset="0"/>
              </a:rPr>
              <a:t>.</a:t>
            </a:r>
            <a:br>
              <a:rPr lang="en-US" sz="2400" dirty="0" smtClean="0">
                <a:latin typeface="Arial Narrow" pitchFamily="34" charset="0"/>
              </a:rPr>
            </a:br>
            <a:r>
              <a:rPr lang="en-US" sz="2400" dirty="0" smtClean="0">
                <a:latin typeface="Arial Narrow" pitchFamily="34" charset="0"/>
              </a:rPr>
              <a:t/>
            </a:r>
            <a:br>
              <a:rPr lang="en-US" sz="2400" dirty="0" smtClean="0">
                <a:latin typeface="Arial Narrow" pitchFamily="34" charset="0"/>
              </a:rPr>
            </a:br>
            <a:r>
              <a:rPr lang="en-US" sz="2400" dirty="0" smtClean="0">
                <a:latin typeface="Arial Narrow" pitchFamily="34" charset="0"/>
              </a:rPr>
              <a:t>Organizing is the process by which the structure and allocation of jobs is determined. </a:t>
            </a:r>
            <a:r>
              <a:rPr lang="en-GB" sz="2400" dirty="0" smtClean="0">
                <a:latin typeface="Arial Narrow" pitchFamily="34" charset="0"/>
              </a:rPr>
              <a:t> “To organize a business is to provide it with everything useful or its functioning i.e. raw material, tools, capital and personnel’s”. </a:t>
            </a:r>
            <a:br>
              <a:rPr lang="en-GB" sz="2400" dirty="0" smtClean="0">
                <a:latin typeface="Arial Narrow" pitchFamily="34" charset="0"/>
              </a:rPr>
            </a:br>
            <a:endParaRPr lang="en-GB" sz="2400" dirty="0">
              <a:latin typeface="Arial Narrow" pitchFamily="34" charset="0"/>
            </a:endParaRPr>
          </a:p>
        </p:txBody>
      </p:sp>
    </p:spTree>
    <p:extLst>
      <p:ext uri="{BB962C8B-B14F-4D97-AF65-F5344CB8AC3E}">
        <p14:creationId xmlns:p14="http://schemas.microsoft.com/office/powerpoint/2010/main" xmlns="" val="53220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6813"/>
          </a:xfrm>
        </p:spPr>
        <p:txBody>
          <a:bodyPr/>
          <a:lstStyle/>
          <a:p>
            <a:r>
              <a:rPr lang="en-US" sz="3600" dirty="0">
                <a:latin typeface="Arial Black" pitchFamily="34" charset="0"/>
              </a:rPr>
              <a:t>Staffing: </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lstStyle/>
          <a:p>
            <a:r>
              <a:rPr lang="en-US" sz="2400" dirty="0" smtClean="0">
                <a:solidFill>
                  <a:srgbClr val="FFFF00"/>
                </a:solidFill>
                <a:latin typeface="Arial Narrow" pitchFamily="34" charset="0"/>
              </a:rPr>
              <a:t>Staffing is the process by which managers select, train, promote and retire their subordinates.</a:t>
            </a:r>
            <a:r>
              <a:rPr lang="en-US" sz="2400" dirty="0" smtClean="0">
                <a:latin typeface="Arial Narrow" pitchFamily="34" charset="0"/>
              </a:rPr>
              <a:t> </a:t>
            </a:r>
            <a:br>
              <a:rPr lang="en-US" sz="2400" dirty="0" smtClean="0">
                <a:latin typeface="Arial Narrow" pitchFamily="34" charset="0"/>
              </a:rPr>
            </a:br>
            <a:r>
              <a:rPr lang="en-GB" sz="2400" dirty="0" smtClean="0">
                <a:latin typeface="Arial Narrow" pitchFamily="34" charset="0"/>
              </a:rPr>
              <a:t>The main purpose of staffing is to put right man on right job. According to </a:t>
            </a:r>
            <a:r>
              <a:rPr lang="en-GB" sz="2400" dirty="0" smtClean="0">
                <a:latin typeface="Arial Narrow" pitchFamily="34" charset="0"/>
              </a:rPr>
              <a:t>Koontz </a:t>
            </a:r>
            <a:r>
              <a:rPr lang="en-GB" sz="2400" dirty="0" smtClean="0">
                <a:latin typeface="Arial Narrow" pitchFamily="34" charset="0"/>
              </a:rPr>
              <a:t>&amp; </a:t>
            </a:r>
            <a:r>
              <a:rPr lang="en-GB" sz="2400" dirty="0" err="1" smtClean="0">
                <a:latin typeface="Arial Narrow" pitchFamily="34" charset="0"/>
              </a:rPr>
              <a:t>O’Donell</a:t>
            </a:r>
            <a:r>
              <a:rPr lang="en-GB" sz="2400" dirty="0" smtClean="0">
                <a:latin typeface="Arial Narrow" pitchFamily="34" charset="0"/>
              </a:rPr>
              <a:t>, “Managerial function of staffing involves building the organizational structure through proper and effective selection, appraisal &amp; development of personnel to fill the roles designed on the structure.”</a:t>
            </a:r>
            <a:r>
              <a:rPr lang="en-US" dirty="0" smtClean="0"/>
              <a:t/>
            </a:r>
            <a:br>
              <a:rPr lang="en-US" dirty="0" smtClean="0"/>
            </a:br>
            <a:endParaRPr lang="en-GB" dirty="0"/>
          </a:p>
        </p:txBody>
      </p:sp>
    </p:spTree>
    <p:extLst>
      <p:ext uri="{BB962C8B-B14F-4D97-AF65-F5344CB8AC3E}">
        <p14:creationId xmlns:p14="http://schemas.microsoft.com/office/powerpoint/2010/main" xmlns="" val="332499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6813"/>
          </a:xfrm>
        </p:spPr>
        <p:txBody>
          <a:bodyPr/>
          <a:lstStyle/>
          <a:p>
            <a:r>
              <a:rPr lang="en-US" sz="3600" dirty="0">
                <a:latin typeface="Arial Black" pitchFamily="34" charset="0"/>
              </a:rPr>
              <a:t>Directing: </a:t>
            </a:r>
            <a:r>
              <a:rPr lang="en-US" sz="3200" dirty="0" smtClean="0"/>
              <a:t/>
            </a:r>
            <a:br>
              <a:rPr lang="en-US" sz="3200" dirty="0" smtClean="0"/>
            </a:br>
            <a:r>
              <a:rPr lang="en-US" sz="3200" dirty="0" smtClean="0"/>
              <a:t/>
            </a:r>
            <a:br>
              <a:rPr lang="en-US" sz="3200" dirty="0" smtClean="0"/>
            </a:br>
            <a:r>
              <a:rPr lang="en-US" sz="2400" dirty="0" smtClean="0">
                <a:solidFill>
                  <a:srgbClr val="FFFF00"/>
                </a:solidFill>
                <a:latin typeface="Arial Narrow" pitchFamily="34" charset="0"/>
              </a:rPr>
              <a:t>Directing </a:t>
            </a:r>
            <a:r>
              <a:rPr lang="en-US" sz="2400" dirty="0">
                <a:solidFill>
                  <a:srgbClr val="FFFF00"/>
                </a:solidFill>
                <a:latin typeface="Arial Narrow" pitchFamily="34" charset="0"/>
              </a:rPr>
              <a:t>is the process by which actual performance of subordinates is guided towards common goals of the enterprise. </a:t>
            </a:r>
            <a:r>
              <a:rPr lang="en-US" sz="2400" dirty="0">
                <a:latin typeface="Arial Narrow" pitchFamily="34" charset="0"/>
              </a:rPr>
              <a:t>Directing involves motivating, guiding and supervising subordinates towards company objectives. Directing thus includes: Giving instructions to subordinates. </a:t>
            </a:r>
            <a:br>
              <a:rPr lang="en-US" sz="2400" dirty="0">
                <a:latin typeface="Arial Narrow" pitchFamily="34" charset="0"/>
              </a:rPr>
            </a:br>
            <a:r>
              <a:rPr lang="en-US" sz="2400" dirty="0" smtClean="0">
                <a:latin typeface="Arial Narrow" pitchFamily="34" charset="0"/>
              </a:rPr>
              <a:t>Guiding </a:t>
            </a:r>
            <a:r>
              <a:rPr lang="en-US" sz="2400" dirty="0">
                <a:latin typeface="Arial Narrow" pitchFamily="34" charset="0"/>
              </a:rPr>
              <a:t>the subordinate to do the work</a:t>
            </a:r>
            <a:r>
              <a:rPr lang="en-US" sz="2400" dirty="0" smtClean="0">
                <a:latin typeface="Arial Narrow" pitchFamily="34" charset="0"/>
              </a:rPr>
              <a:t>.</a:t>
            </a:r>
            <a:br>
              <a:rPr lang="en-US" sz="2400" dirty="0" smtClean="0">
                <a:latin typeface="Arial Narrow" pitchFamily="34" charset="0"/>
              </a:rPr>
            </a:br>
            <a:r>
              <a:rPr lang="en-US" sz="2400" dirty="0">
                <a:latin typeface="Arial Narrow" pitchFamily="34" charset="0"/>
              </a:rPr>
              <a:t>Supervising the subordinates to make certain </a:t>
            </a:r>
            <a:r>
              <a:rPr lang="en-US" sz="2400" dirty="0" smtClean="0">
                <a:latin typeface="Arial Narrow" pitchFamily="34" charset="0"/>
              </a:rPr>
              <a:t>decisions that are as </a:t>
            </a:r>
            <a:r>
              <a:rPr lang="en-US" sz="2400" dirty="0">
                <a:latin typeface="Arial Narrow" pitchFamily="34" charset="0"/>
              </a:rPr>
              <a:t>per the plans </a:t>
            </a:r>
            <a:r>
              <a:rPr lang="en-US" sz="2400" dirty="0" smtClean="0">
                <a:latin typeface="Arial Narrow" pitchFamily="34" charset="0"/>
              </a:rPr>
              <a:t>established.</a:t>
            </a:r>
            <a:r>
              <a:rPr lang="en-US" sz="2400" dirty="0">
                <a:latin typeface="Arial Narrow" pitchFamily="34" charset="0"/>
              </a:rPr>
              <a:t/>
            </a:r>
            <a:br>
              <a:rPr lang="en-US" sz="2400" dirty="0">
                <a:latin typeface="Arial Narrow" pitchFamily="34" charset="0"/>
              </a:rPr>
            </a:br>
            <a:r>
              <a:rPr lang="en-US" sz="3200" dirty="0" smtClean="0"/>
              <a:t/>
            </a:r>
            <a:br>
              <a:rPr lang="en-US" sz="3200" dirty="0" smtClean="0"/>
            </a:br>
            <a:r>
              <a:rPr lang="en-US" sz="3200" dirty="0"/>
              <a:t/>
            </a:r>
            <a:br>
              <a:rPr lang="en-US" sz="3200" dirty="0"/>
            </a:br>
            <a:r>
              <a:rPr lang="en-US" sz="3200" dirty="0"/>
              <a:t/>
            </a:r>
            <a:br>
              <a:rPr lang="en-US" sz="3200" dirty="0"/>
            </a:br>
            <a:endParaRPr lang="en-US" sz="3200" dirty="0"/>
          </a:p>
        </p:txBody>
      </p:sp>
    </p:spTree>
    <p:extLst>
      <p:ext uri="{BB962C8B-B14F-4D97-AF65-F5344CB8AC3E}">
        <p14:creationId xmlns:p14="http://schemas.microsoft.com/office/powerpoint/2010/main" xmlns="" val="168236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latin typeface="Arial Black" pitchFamily="34" charset="0"/>
              </a:rPr>
              <a:t>Controlling:</a:t>
            </a:r>
            <a:endParaRPr lang="en-GB" sz="3600" dirty="0">
              <a:latin typeface="Arial Black" pitchFamily="34" charset="0"/>
            </a:endParaRPr>
          </a:p>
        </p:txBody>
      </p:sp>
      <p:sp>
        <p:nvSpPr>
          <p:cNvPr id="3" name="Content Placeholder 2"/>
          <p:cNvSpPr>
            <a:spLocks noGrp="1"/>
          </p:cNvSpPr>
          <p:nvPr>
            <p:ph idx="1"/>
          </p:nvPr>
        </p:nvSpPr>
        <p:spPr/>
        <p:txBody>
          <a:bodyPr>
            <a:normAutofit/>
          </a:bodyPr>
          <a:lstStyle/>
          <a:p>
            <a:r>
              <a:rPr lang="en-GB" sz="2400" dirty="0" smtClean="0">
                <a:solidFill>
                  <a:srgbClr val="FFFF00"/>
                </a:solidFill>
                <a:latin typeface="Arial Narrow" pitchFamily="34" charset="0"/>
              </a:rPr>
              <a:t>The purpose of controlling is to ensure that everything occurs in conformities with the standards. An efficient system of control helps to predict deviations before they actually occur. According to </a:t>
            </a:r>
            <a:r>
              <a:rPr lang="en-GB" sz="2400" i="1" dirty="0" smtClean="0">
                <a:solidFill>
                  <a:srgbClr val="FFFF00"/>
                </a:solidFill>
                <a:latin typeface="Arial Narrow" pitchFamily="34" charset="0"/>
              </a:rPr>
              <a:t>Theo </a:t>
            </a:r>
            <a:r>
              <a:rPr lang="en-GB" sz="2400" i="1" dirty="0" err="1" smtClean="0">
                <a:solidFill>
                  <a:srgbClr val="FFFF00"/>
                </a:solidFill>
                <a:latin typeface="Arial Narrow" pitchFamily="34" charset="0"/>
              </a:rPr>
              <a:t>Haimann</a:t>
            </a:r>
            <a:r>
              <a:rPr lang="en-GB" sz="2400" dirty="0" smtClean="0">
                <a:solidFill>
                  <a:srgbClr val="FFFF00"/>
                </a:solidFill>
                <a:latin typeface="Arial Narrow" pitchFamily="34" charset="0"/>
              </a:rPr>
              <a:t>, “Controlling is the process of checking whether or not proper progress is being made towards the objectives and goals and acting if necessary, to correct any deviation</a:t>
            </a:r>
            <a:r>
              <a:rPr lang="en-GB" sz="2400" dirty="0" smtClean="0">
                <a:solidFill>
                  <a:srgbClr val="FFFF00"/>
                </a:solidFill>
                <a:latin typeface="Arial Narrow" pitchFamily="34" charset="0"/>
              </a:rPr>
              <a:t>”. </a:t>
            </a:r>
          </a:p>
          <a:p>
            <a:r>
              <a:rPr lang="en-GB" sz="2400" dirty="0" smtClean="0">
                <a:latin typeface="Arial Narrow" pitchFamily="34" charset="0"/>
              </a:rPr>
              <a:t>According to Koontz &amp; </a:t>
            </a:r>
            <a:r>
              <a:rPr lang="en-GB" sz="2400" dirty="0" err="1" smtClean="0">
                <a:latin typeface="Arial Narrow" pitchFamily="34" charset="0"/>
              </a:rPr>
              <a:t>O’Donell</a:t>
            </a:r>
            <a:r>
              <a:rPr lang="en-GB" sz="2400" dirty="0" smtClean="0">
                <a:latin typeface="Arial Narrow" pitchFamily="34" charset="0"/>
              </a:rPr>
              <a:t> “Controlling is the measurement &amp; correction of performance activities of subordinates in order to make sure that the enterprise objectives and plans desired to obtain them as being accomplished”</a:t>
            </a:r>
            <a:endParaRPr lang="en-GB" sz="2400" dirty="0">
              <a:latin typeface="Arial Narrow"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latin typeface="Arial Black" pitchFamily="34" charset="0"/>
              </a:rPr>
              <a:t>Controlling:</a:t>
            </a:r>
            <a:endParaRPr lang="en-GB" sz="3600" dirty="0">
              <a:latin typeface="Arial Black"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Narrow" pitchFamily="34" charset="0"/>
              </a:rPr>
              <a:t>Controlling </a:t>
            </a:r>
            <a:r>
              <a:rPr lang="en-US" sz="2400" dirty="0" smtClean="0">
                <a:latin typeface="Arial Narrow" pitchFamily="34" charset="0"/>
              </a:rPr>
              <a:t>is the process that measures current performance and guides it towards some predetermined goal</a:t>
            </a:r>
            <a:r>
              <a:rPr lang="en-US" sz="2400" dirty="0" smtClean="0">
                <a:latin typeface="Arial Narrow" pitchFamily="34" charset="0"/>
              </a:rPr>
              <a:t>. </a:t>
            </a:r>
          </a:p>
          <a:p>
            <a:r>
              <a:rPr lang="en-US" sz="2400" dirty="0" smtClean="0">
                <a:latin typeface="Arial Narrow" pitchFamily="34" charset="0"/>
              </a:rPr>
              <a:t>Controlling </a:t>
            </a:r>
            <a:r>
              <a:rPr lang="en-US" sz="2400" dirty="0" smtClean="0">
                <a:latin typeface="Arial Narrow" pitchFamily="34" charset="0"/>
              </a:rPr>
              <a:t>is a continuous process which measures the progress of operations, compares, verifies their conformity with the predetermined plan and takes corrective action, if required.</a:t>
            </a:r>
            <a:endParaRPr lang="en-GB" sz="2400" dirty="0">
              <a:latin typeface="Arial Narrow"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7"/>
            <a:ext cx="9712735" cy="3792711"/>
          </a:xfrm>
        </p:spPr>
        <p:txBody>
          <a:bodyPr/>
          <a:lstStyle/>
          <a:p>
            <a:r>
              <a:rPr lang="en-GB" sz="7200" dirty="0" smtClean="0">
                <a:latin typeface="Arial Black" pitchFamily="34" charset="0"/>
              </a:rPr>
              <a:t>Other functions of management</a:t>
            </a:r>
            <a:endParaRPr lang="en-GB" sz="7200" dirty="0">
              <a:latin typeface="Arial Black"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95C7F32A28384FB73829982D8C44BA" ma:contentTypeVersion="2" ma:contentTypeDescription="Create a new document." ma:contentTypeScope="" ma:versionID="74335c004f593f48191433afc254dc53">
  <xsd:schema xmlns:xsd="http://www.w3.org/2001/XMLSchema" xmlns:xs="http://www.w3.org/2001/XMLSchema" xmlns:p="http://schemas.microsoft.com/office/2006/metadata/properties" xmlns:ns2="9b36a61b-1c07-4c54-877e-78e656093fbe" targetNamespace="http://schemas.microsoft.com/office/2006/metadata/properties" ma:root="true" ma:fieldsID="d85958a5af3ee1fbdc64c8fc781c77bd" ns2:_="">
    <xsd:import namespace="9b36a61b-1c07-4c54-877e-78e656093fb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36a61b-1c07-4c54-877e-78e656093f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4127E6-5907-4CF5-B51A-D17E1BEED63C}"/>
</file>

<file path=customXml/itemProps2.xml><?xml version="1.0" encoding="utf-8"?>
<ds:datastoreItem xmlns:ds="http://schemas.openxmlformats.org/officeDocument/2006/customXml" ds:itemID="{71A5FE30-C3BF-4977-BE94-734874927DF0}"/>
</file>

<file path=customXml/itemProps3.xml><?xml version="1.0" encoding="utf-8"?>
<ds:datastoreItem xmlns:ds="http://schemas.openxmlformats.org/officeDocument/2006/customXml" ds:itemID="{352CC728-82AE-4C6D-B5ED-9D3E8D5E4563}"/>
</file>

<file path=docProps/app.xml><?xml version="1.0" encoding="utf-8"?>
<Properties xmlns="http://schemas.openxmlformats.org/officeDocument/2006/extended-properties" xmlns:vt="http://schemas.openxmlformats.org/officeDocument/2006/docPropsVTypes">
  <Template>Ion</Template>
  <TotalTime>359</TotalTime>
  <Words>280</Words>
  <Application>Microsoft Office PowerPoint</Application>
  <PresentationFormat>Custom</PresentationFormat>
  <Paragraphs>24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Functions of Management     </vt:lpstr>
      <vt:lpstr>Functions of management:</vt:lpstr>
      <vt:lpstr>Planning:   </vt:lpstr>
      <vt:lpstr>Organizing: </vt:lpstr>
      <vt:lpstr>Staffing:  </vt:lpstr>
      <vt:lpstr>Directing:   Directing is the process by which actual performance of subordinates is guided towards common goals of the enterprise. Directing involves motivating, guiding and supervising subordinates towards company objectives. Directing thus includes: Giving instructions to subordinates.  Guiding the subordinate to do the work. Supervising the subordinates to make certain decisions that are as per the plans established.    </vt:lpstr>
      <vt:lpstr>Controlling:</vt:lpstr>
      <vt:lpstr>Controlling:</vt:lpstr>
      <vt:lpstr>Other functions of management</vt:lpstr>
      <vt:lpstr>Communication: Communicating is the process by which ideas are transmitted, received and understood by others for the purpose of effecting desired results. Communication may be verbal or written orders, reports, instruction, etc. A manager communicates to his subordinates as what they should do. An ineffective communication leads to confusion, misunderstanding, dissatisfaction and sometimes even strikes.  </vt:lpstr>
      <vt:lpstr>Motivation Motivating means inspiring the subordinates to do a work or to achieve company objectives effectively and efficiently  </vt:lpstr>
      <vt:lpstr>Supervision Supervision is necessary in order to ensure, that the work is going on as per the plan established, and the workers are doing as they were directed to do.  </vt:lpstr>
      <vt:lpstr>Coordinating: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of Management  Different authors offering different names for the same functions of management. Henri Fayol identifies five functions of management viz, planning organizing commanding coordinating and controlling.  Koontz &amp; O'Donnell, divides the management functions into planning organizing staffing directing and controlling.  Warren Haynes and Joseph Massie classifies management functions into decision-making. planning, organizing, staffing, directing, controlling, and communicating.  </dc:title>
  <dc:creator>Ali Arsalan</dc:creator>
  <cp:lastModifiedBy>Adil Mir Korejo</cp:lastModifiedBy>
  <cp:revision>24</cp:revision>
  <dcterms:created xsi:type="dcterms:W3CDTF">2020-11-17T05:45:08Z</dcterms:created>
  <dcterms:modified xsi:type="dcterms:W3CDTF">2021-01-19T14:53:58Z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0x0101001B95C7F32A28384FB73829982D8C44BA</vt:lpwstr>
  </property>
</Properties>
</file>