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227496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BD906-31CA-4C4D-9976-27C7DD839CD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368698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78735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1213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232377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3094494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3932864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312504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94559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228703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30681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ABD906-31CA-4C4D-9976-27C7DD839CD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363910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ABD906-31CA-4C4D-9976-27C7DD839CD7}"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38366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18381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140327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1ABD906-31CA-4C4D-9976-27C7DD839CD7}" type="datetimeFigureOut">
              <a:rPr lang="en-US" smtClean="0"/>
              <a:t>11/17/2020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255574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BD906-31CA-4C4D-9976-27C7DD839CD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20C97-277C-419D-A75F-E31F7BF470D5}" type="slidenum">
              <a:rPr lang="en-US" smtClean="0"/>
              <a:t>‹#›</a:t>
            </a:fld>
            <a:endParaRPr lang="en-US"/>
          </a:p>
        </p:txBody>
      </p:sp>
    </p:spTree>
    <p:extLst>
      <p:ext uri="{BB962C8B-B14F-4D97-AF65-F5344CB8AC3E}">
        <p14:creationId xmlns:p14="http://schemas.microsoft.com/office/powerpoint/2010/main" val="308444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ABD906-31CA-4C4D-9976-27C7DD839CD7}" type="datetimeFigureOut">
              <a:rPr lang="en-US" smtClean="0"/>
              <a:t>11/17/2020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720C97-277C-419D-A75F-E31F7BF470D5}" type="slidenum">
              <a:rPr lang="en-US" smtClean="0"/>
              <a:t>‹#›</a:t>
            </a:fld>
            <a:endParaRPr lang="en-US"/>
          </a:p>
        </p:txBody>
      </p:sp>
    </p:spTree>
    <p:extLst>
      <p:ext uri="{BB962C8B-B14F-4D97-AF65-F5344CB8AC3E}">
        <p14:creationId xmlns:p14="http://schemas.microsoft.com/office/powerpoint/2010/main" val="1797156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oolshero.com/quality-management/scientific-management/" TargetMode="External"/><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oolshero.com/strategy/strategic-plan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oolshero.com/toolsheroes/henri-fay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200" b="1" dirty="0"/>
              <a:t>14 Principles of Management (</a:t>
            </a:r>
            <a:r>
              <a:rPr lang="en-GB" sz="3200" b="1" dirty="0" err="1"/>
              <a:t>Fayol</a:t>
            </a:r>
            <a:r>
              <a:rPr lang="en-GB" sz="3200" b="1" dirty="0"/>
              <a:t>)</a:t>
            </a:r>
            <a:r>
              <a:rPr lang="en-US" sz="3200" dirty="0"/>
              <a:t/>
            </a:r>
            <a:br>
              <a:rPr lang="en-US" sz="3200" dirty="0"/>
            </a:br>
            <a:r>
              <a:rPr lang="en-GB" sz="3200" dirty="0"/>
              <a:t> </a:t>
            </a:r>
            <a:r>
              <a:rPr lang="en-US" sz="3200" dirty="0"/>
              <a:t/>
            </a:r>
            <a:br>
              <a:rPr lang="en-US" sz="3200" dirty="0"/>
            </a:br>
            <a:r>
              <a:rPr lang="en-GB" sz="3200" dirty="0"/>
              <a:t>This article explains the </a:t>
            </a:r>
            <a:r>
              <a:rPr lang="en-GB" sz="3200" b="1" dirty="0"/>
              <a:t>administrative theory</a:t>
            </a:r>
            <a:r>
              <a:rPr lang="en-GB" sz="3200" dirty="0"/>
              <a:t> of the </a:t>
            </a:r>
            <a:r>
              <a:rPr lang="en-GB" sz="3200" b="1" dirty="0"/>
              <a:t>14 Principles of Management</a:t>
            </a:r>
            <a:r>
              <a:rPr lang="en-GB" sz="3200" dirty="0"/>
              <a:t> by </a:t>
            </a:r>
            <a:r>
              <a:rPr lang="en-GB" sz="3200" b="1" dirty="0">
                <a:hlinkClick r:id="rId2"/>
              </a:rPr>
              <a:t>Henri </a:t>
            </a:r>
            <a:r>
              <a:rPr lang="en-GB" sz="3200" b="1" dirty="0" err="1">
                <a:hlinkClick r:id="rId2"/>
              </a:rPr>
              <a:t>Fayol</a:t>
            </a:r>
            <a:r>
              <a:rPr lang="en-GB" sz="3200" dirty="0"/>
              <a:t> in a practical way. After reading you will understand the basics of this powerful </a:t>
            </a:r>
            <a:r>
              <a:rPr lang="en-GB" sz="3200" b="1" dirty="0"/>
              <a:t>management tool</a:t>
            </a:r>
            <a:r>
              <a:rPr lang="en-GB" sz="3200" dirty="0"/>
              <a:t>.</a:t>
            </a:r>
            <a:endParaRPr lang="en-US" sz="3200" dirty="0"/>
          </a:p>
        </p:txBody>
      </p:sp>
    </p:spTree>
    <p:extLst>
      <p:ext uri="{BB962C8B-B14F-4D97-AF65-F5344CB8AC3E}">
        <p14:creationId xmlns:p14="http://schemas.microsoft.com/office/powerpoint/2010/main" val="205327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t>7. Remuneration</a:t>
            </a:r>
            <a:r>
              <a:rPr lang="en-US" sz="2800" dirty="0"/>
              <a:t/>
            </a:r>
            <a:br>
              <a:rPr lang="en-US" sz="2800" dirty="0"/>
            </a:br>
            <a:r>
              <a:rPr lang="en-GB" sz="2800" dirty="0"/>
              <a:t>Motivation and productivity are close to one another as far as the smooth running of an organization is concerned. This management principle of the 14 principles of management argues that the remuneration should be sufficient to keep employees motivated and productive. There are two types of remuneration namely non-monetary (a compliment, more responsibilities, credits) and monetary (compensation, bonus or other financial compensation). Ultimately, it is about rewarding the efforts that have been made.</a:t>
            </a:r>
            <a:r>
              <a:rPr lang="en-US" sz="2800" dirty="0"/>
              <a:t/>
            </a:r>
            <a:br>
              <a:rPr lang="en-US" sz="2800" dirty="0"/>
            </a:br>
            <a:endParaRPr lang="en-US" sz="2800" dirty="0"/>
          </a:p>
        </p:txBody>
      </p:sp>
    </p:spTree>
    <p:extLst>
      <p:ext uri="{BB962C8B-B14F-4D97-AF65-F5344CB8AC3E}">
        <p14:creationId xmlns:p14="http://schemas.microsoft.com/office/powerpoint/2010/main" val="366410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800" b="1" dirty="0"/>
              <a:t>8. The Degree of Centralization</a:t>
            </a:r>
            <a:r>
              <a:rPr lang="en-US" sz="2800" dirty="0"/>
              <a:t/>
            </a:r>
            <a:br>
              <a:rPr lang="en-US" sz="2800" dirty="0"/>
            </a:br>
            <a:r>
              <a:rPr lang="en-GB" sz="2800" dirty="0"/>
              <a:t>Management and authority for decision-making process must be properly balanced in an organization. This depends on the volume and size of an organization including its hierarchy.</a:t>
            </a:r>
            <a:r>
              <a:rPr lang="en-US" sz="2800" dirty="0"/>
              <a:t/>
            </a:r>
            <a:br>
              <a:rPr lang="en-US" sz="2800" dirty="0"/>
            </a:br>
            <a:r>
              <a:rPr lang="en-GB" sz="2800" dirty="0"/>
              <a:t>Centralization implies the concentration of decision making authority at the top management (executive board). Sharing of authorities for the decision-making process with lower levels (middle and lower management), is referred to as decentralization by </a:t>
            </a:r>
            <a:r>
              <a:rPr lang="en-GB" sz="2800" u="sng" dirty="0">
                <a:hlinkClick r:id="rId2"/>
              </a:rPr>
              <a:t>Henri </a:t>
            </a:r>
            <a:r>
              <a:rPr lang="en-GB" sz="2800" u="sng" dirty="0" err="1">
                <a:hlinkClick r:id="rId2"/>
              </a:rPr>
              <a:t>Fayol</a:t>
            </a:r>
            <a:r>
              <a:rPr lang="en-GB" sz="2800" dirty="0"/>
              <a:t>. </a:t>
            </a:r>
            <a:r>
              <a:rPr lang="en-GB" sz="2800" u="sng" dirty="0">
                <a:hlinkClick r:id="rId2"/>
              </a:rPr>
              <a:t>Henri </a:t>
            </a:r>
            <a:r>
              <a:rPr lang="en-GB" sz="2800" u="sng" dirty="0" err="1">
                <a:hlinkClick r:id="rId2"/>
              </a:rPr>
              <a:t>Fayol</a:t>
            </a:r>
            <a:r>
              <a:rPr lang="en-GB" sz="2800" dirty="0"/>
              <a:t> indicated that an organization should strive for a good balance in this.</a:t>
            </a:r>
            <a:endParaRPr lang="en-US" sz="2800" dirty="0"/>
          </a:p>
        </p:txBody>
      </p:sp>
    </p:spTree>
    <p:extLst>
      <p:ext uri="{BB962C8B-B14F-4D97-AF65-F5344CB8AC3E}">
        <p14:creationId xmlns:p14="http://schemas.microsoft.com/office/powerpoint/2010/main" val="29722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400" b="1" dirty="0"/>
              <a:t>9. Scalar Chain</a:t>
            </a:r>
            <a:r>
              <a:rPr lang="en-US" sz="2400" dirty="0"/>
              <a:t/>
            </a:r>
            <a:br>
              <a:rPr lang="en-US" sz="2400" dirty="0"/>
            </a:br>
            <a:r>
              <a:rPr lang="en-GB" sz="2400" dirty="0"/>
              <a:t>Hierarchy presents itself in any given organization. This varies from senior management (executive board) to the lowest levels in the organization. </a:t>
            </a:r>
            <a:r>
              <a:rPr lang="en-GB" sz="2400" u="sng" dirty="0">
                <a:hlinkClick r:id="rId2"/>
              </a:rPr>
              <a:t>Henri </a:t>
            </a:r>
            <a:r>
              <a:rPr lang="en-GB" sz="2400" u="sng" dirty="0" err="1">
                <a:hlinkClick r:id="rId2"/>
              </a:rPr>
              <a:t>Fayol</a:t>
            </a:r>
            <a:r>
              <a:rPr lang="en-GB" sz="2400" dirty="0"/>
              <a:t> ’s “hierarchy” management principle states that there should be a clear line in the area of authority (from top to bottom and all managers at all levels). This can be seen as a type of management structure. Each employee can contact a manager or a superior in an emergency situation without challenging the hierarchy. Especially, when it concerns reports about calamities to the immediate managers/superiors.</a:t>
            </a:r>
            <a:r>
              <a:rPr lang="en-US" sz="2400" dirty="0"/>
              <a:t/>
            </a:r>
            <a:br>
              <a:rPr lang="en-US" sz="2400" dirty="0"/>
            </a:br>
            <a:endParaRPr lang="en-US" sz="2400" dirty="0"/>
          </a:p>
        </p:txBody>
      </p:sp>
    </p:spTree>
    <p:extLst>
      <p:ext uri="{BB962C8B-B14F-4D97-AF65-F5344CB8AC3E}">
        <p14:creationId xmlns:p14="http://schemas.microsoft.com/office/powerpoint/2010/main" val="316110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10. Order</a:t>
            </a:r>
            <a:r>
              <a:rPr lang="en-US" sz="3200" dirty="0"/>
              <a:t/>
            </a:r>
            <a:br>
              <a:rPr lang="en-US" sz="3200" dirty="0"/>
            </a:br>
            <a:r>
              <a:rPr lang="en-GB" sz="3200" dirty="0"/>
              <a:t>According to this principle of the 14 principles of management, employees in an organization must have the right resources at their disposal so that they can function properly in an organization. In addition to social order (responsibility of the managers) the work environment must be safe, clean and tidy.</a:t>
            </a:r>
            <a:r>
              <a:rPr lang="en-US" sz="3200" dirty="0"/>
              <a:t/>
            </a:r>
            <a:br>
              <a:rPr lang="en-US" sz="3200" dirty="0"/>
            </a:br>
            <a:r>
              <a:rPr lang="en-US" sz="3200" dirty="0" smtClean="0"/>
              <a:t>Or arrangement of physical facilities, people , sequence of processes or operations.</a:t>
            </a:r>
            <a:endParaRPr lang="en-US" sz="3200" dirty="0"/>
          </a:p>
        </p:txBody>
      </p:sp>
    </p:spTree>
    <p:extLst>
      <p:ext uri="{BB962C8B-B14F-4D97-AF65-F5344CB8AC3E}">
        <p14:creationId xmlns:p14="http://schemas.microsoft.com/office/powerpoint/2010/main" val="143121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t>11. Equity</a:t>
            </a:r>
            <a:r>
              <a:rPr lang="en-US" sz="3200" dirty="0"/>
              <a:t/>
            </a:r>
            <a:br>
              <a:rPr lang="en-US" sz="3200" dirty="0"/>
            </a:br>
            <a:r>
              <a:rPr lang="en-GB" sz="3200" dirty="0"/>
              <a:t>The management principle of equity often occurs in the core values of an organization. According to </a:t>
            </a:r>
            <a:r>
              <a:rPr lang="en-GB" sz="3200" u="sng" dirty="0">
                <a:hlinkClick r:id="rId2"/>
              </a:rPr>
              <a:t>Henri </a:t>
            </a:r>
            <a:r>
              <a:rPr lang="en-GB" sz="3200" u="sng" dirty="0" err="1">
                <a:hlinkClick r:id="rId2"/>
              </a:rPr>
              <a:t>Fayol</a:t>
            </a:r>
            <a:r>
              <a:rPr lang="en-GB" sz="3200" dirty="0"/>
              <a:t>, employees must be treated kindly and equally. Employees must be in the right place in the organization to do things right. Managers should supervise and monitor this process and they should treat employees fairly and impartially.</a:t>
            </a:r>
            <a:r>
              <a:rPr lang="en-US" sz="3200" dirty="0"/>
              <a:t/>
            </a:r>
            <a:br>
              <a:rPr lang="en-US" sz="3200" dirty="0"/>
            </a:br>
            <a:endParaRPr lang="en-US" sz="3200" dirty="0"/>
          </a:p>
        </p:txBody>
      </p:sp>
    </p:spTree>
    <p:extLst>
      <p:ext uri="{BB962C8B-B14F-4D97-AF65-F5344CB8AC3E}">
        <p14:creationId xmlns:p14="http://schemas.microsoft.com/office/powerpoint/2010/main" val="278777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12. Stability of Tenure of Personnel</a:t>
            </a:r>
            <a:r>
              <a:rPr lang="en-US" sz="3200" dirty="0"/>
              <a:t/>
            </a:r>
            <a:br>
              <a:rPr lang="en-US" sz="3200" dirty="0"/>
            </a:br>
            <a:r>
              <a:rPr lang="en-GB" sz="3200" dirty="0"/>
              <a:t>This management principle of the 14 principles of management represents deployment and managing of personnel and this should be in balance with the service that is provided from the organization. Management strives to minimize employee turnover and to have the right staff in the right place. Focus areas such as frequent change of position and sufficient development must be managed well.</a:t>
            </a:r>
            <a:r>
              <a:rPr lang="en-US" sz="3200" dirty="0"/>
              <a:t/>
            </a:r>
            <a:br>
              <a:rPr lang="en-US" sz="3200" dirty="0"/>
            </a:br>
            <a:endParaRPr lang="en-US" sz="3200" dirty="0"/>
          </a:p>
        </p:txBody>
      </p:sp>
    </p:spTree>
    <p:extLst>
      <p:ext uri="{BB962C8B-B14F-4D97-AF65-F5344CB8AC3E}">
        <p14:creationId xmlns:p14="http://schemas.microsoft.com/office/powerpoint/2010/main" val="214617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13. Initiative</a:t>
            </a:r>
            <a:r>
              <a:rPr lang="en-US" sz="3200" dirty="0"/>
              <a:t/>
            </a:r>
            <a:br>
              <a:rPr lang="en-US" sz="3200" dirty="0"/>
            </a:br>
            <a:r>
              <a:rPr lang="en-GB" sz="3200" u="sng" dirty="0">
                <a:hlinkClick r:id="rId2"/>
              </a:rPr>
              <a:t>Henri </a:t>
            </a:r>
            <a:r>
              <a:rPr lang="en-GB" sz="3200" u="sng" dirty="0" err="1">
                <a:hlinkClick r:id="rId2"/>
              </a:rPr>
              <a:t>Fayol</a:t>
            </a:r>
            <a:r>
              <a:rPr lang="en-GB" sz="3200" dirty="0"/>
              <a:t> argued that with this management principle employees should be allowed to express new ideas. This encourages interest and involvement and creates added value for the company. Employee initiatives are a source of strength for the organization according to </a:t>
            </a:r>
            <a:r>
              <a:rPr lang="en-GB" sz="3200" u="sng" dirty="0">
                <a:hlinkClick r:id="rId2"/>
              </a:rPr>
              <a:t>Henri </a:t>
            </a:r>
            <a:r>
              <a:rPr lang="en-GB" sz="3200" u="sng" dirty="0" err="1">
                <a:hlinkClick r:id="rId2"/>
              </a:rPr>
              <a:t>Fayol</a:t>
            </a:r>
            <a:r>
              <a:rPr lang="en-GB" sz="3200" dirty="0"/>
              <a:t>. This encourages the employees to be involved and interested.</a:t>
            </a:r>
            <a:r>
              <a:rPr lang="en-US" sz="3200" dirty="0"/>
              <a:t/>
            </a:r>
            <a:br>
              <a:rPr lang="en-US" sz="3200" dirty="0"/>
            </a:br>
            <a:endParaRPr lang="en-US" sz="3200" dirty="0"/>
          </a:p>
        </p:txBody>
      </p:sp>
    </p:spTree>
    <p:extLst>
      <p:ext uri="{BB962C8B-B14F-4D97-AF65-F5344CB8AC3E}">
        <p14:creationId xmlns:p14="http://schemas.microsoft.com/office/powerpoint/2010/main" val="86568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14. Esprit de Corps</a:t>
            </a:r>
            <a:r>
              <a:rPr lang="en-US" sz="3200" dirty="0"/>
              <a:t/>
            </a:r>
            <a:br>
              <a:rPr lang="en-US" sz="3200" dirty="0"/>
            </a:br>
            <a:r>
              <a:rPr lang="en-GB" sz="3200" dirty="0"/>
              <a:t>The management principle ‘esprit de corps’ of the 14 principles of management stands for striving for the involvement and unity of the employees. Managers are responsible for the development of morale in the workplace; individually and in the area of communication. Esprit de corps contributes to the development of the culture and creates an atmosphere of mutual trust and understanding.</a:t>
            </a:r>
            <a:r>
              <a:rPr lang="en-US" sz="3200" dirty="0"/>
              <a:t/>
            </a:r>
            <a:br>
              <a:rPr lang="en-US" sz="3200" dirty="0"/>
            </a:br>
            <a:endParaRPr lang="en-US" sz="3200" dirty="0"/>
          </a:p>
        </p:txBody>
      </p:sp>
    </p:spTree>
    <p:extLst>
      <p:ext uri="{BB962C8B-B14F-4D97-AF65-F5344CB8AC3E}">
        <p14:creationId xmlns:p14="http://schemas.microsoft.com/office/powerpoint/2010/main" val="129756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800" b="1" dirty="0"/>
              <a:t>In conclusion </a:t>
            </a:r>
            <a:r>
              <a:rPr lang="en-GB" sz="2800" b="1" dirty="0" smtClean="0"/>
              <a:t/>
            </a:r>
            <a:br>
              <a:rPr lang="en-GB" sz="2800" b="1" dirty="0" smtClean="0"/>
            </a:br>
            <a:r>
              <a:rPr lang="en-GB" sz="2800" b="1" dirty="0" smtClean="0"/>
              <a:t>on </a:t>
            </a:r>
            <a:r>
              <a:rPr lang="en-GB" sz="2800" b="1" dirty="0"/>
              <a:t>the 14 Principles of management</a:t>
            </a:r>
            <a:r>
              <a:rPr lang="en-US" sz="2800"/>
              <a:t/>
            </a:r>
            <a:br>
              <a:rPr lang="en-US" sz="2800"/>
            </a:br>
            <a:r>
              <a:rPr lang="en-US" sz="2800" smtClean="0"/>
              <a:t/>
            </a:r>
            <a:br>
              <a:rPr lang="en-US" sz="2800" smtClean="0"/>
            </a:br>
            <a:r>
              <a:rPr lang="en-GB" sz="2800" smtClean="0"/>
              <a:t>The </a:t>
            </a:r>
            <a:r>
              <a:rPr lang="en-GB" sz="2800" dirty="0"/>
              <a:t>14 principles of management can be used to manage organizations and are useful tools for forecasting, planning, process management, organization management, decision-making, coordination and control.</a:t>
            </a:r>
            <a:r>
              <a:rPr lang="en-US" sz="2800" dirty="0"/>
              <a:t/>
            </a:r>
            <a:br>
              <a:rPr lang="en-US" sz="2800" dirty="0"/>
            </a:br>
            <a:r>
              <a:rPr lang="en-GB" sz="2800" dirty="0"/>
              <a:t>Although they are obvious, many of these matters are still used based on common sense in current management practices in organizations. It remains a practical list with focus areas that are based on </a:t>
            </a:r>
            <a:r>
              <a:rPr lang="en-GB" sz="2800" u="sng" dirty="0">
                <a:hlinkClick r:id="rId2"/>
              </a:rPr>
              <a:t>Henri </a:t>
            </a:r>
            <a:r>
              <a:rPr lang="en-GB" sz="2800" u="sng" dirty="0" err="1">
                <a:hlinkClick r:id="rId2"/>
              </a:rPr>
              <a:t>Fayol</a:t>
            </a:r>
            <a:r>
              <a:rPr lang="en-GB" sz="2800" dirty="0"/>
              <a:t> ’s research which still applies today due to a number of logical principles.</a:t>
            </a:r>
            <a:r>
              <a:rPr lang="en-US" sz="2800" dirty="0"/>
              <a:t/>
            </a:r>
            <a:br>
              <a:rPr lang="en-US" sz="2800" dirty="0"/>
            </a:br>
            <a:r>
              <a:rPr lang="en-US" sz="2800" dirty="0"/>
              <a:t> </a:t>
            </a:r>
          </a:p>
        </p:txBody>
      </p:sp>
    </p:spTree>
    <p:extLst>
      <p:ext uri="{BB962C8B-B14F-4D97-AF65-F5344CB8AC3E}">
        <p14:creationId xmlns:p14="http://schemas.microsoft.com/office/powerpoint/2010/main" val="55374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400" b="1" dirty="0"/>
              <a:t>Introduction 14 principles of Management</a:t>
            </a:r>
            <a:r>
              <a:rPr lang="en-US" sz="2400" dirty="0"/>
              <a:t/>
            </a:r>
            <a:br>
              <a:rPr lang="en-US" sz="2400" dirty="0"/>
            </a:br>
            <a:r>
              <a:rPr lang="en-GB" sz="2400" dirty="0"/>
              <a:t>In the last century, organizations already had to deal with management in practice. In the early 1900s, large organizations, such as production factories, had to be managed too. At the time there were only few (external) management tools, models and methods available.</a:t>
            </a:r>
            <a:r>
              <a:rPr lang="en-US" sz="2400" dirty="0"/>
              <a:t/>
            </a:r>
            <a:br>
              <a:rPr lang="en-US" sz="2400" dirty="0"/>
            </a:br>
            <a:r>
              <a:rPr lang="en-US" sz="2400" dirty="0" smtClean="0"/>
              <a:t/>
            </a:r>
            <a:br>
              <a:rPr lang="en-US" sz="2400" dirty="0" smtClean="0"/>
            </a:br>
            <a:r>
              <a:rPr lang="en-GB" sz="2400" dirty="0" smtClean="0"/>
              <a:t>Thanks </a:t>
            </a:r>
            <a:r>
              <a:rPr lang="en-GB" sz="2400" dirty="0"/>
              <a:t>to scientists like </a:t>
            </a:r>
            <a:r>
              <a:rPr lang="en-GB" sz="2400" u="sng" dirty="0">
                <a:hlinkClick r:id="rId2"/>
              </a:rPr>
              <a:t>Henri </a:t>
            </a:r>
            <a:r>
              <a:rPr lang="en-GB" sz="2400" u="sng" dirty="0" err="1">
                <a:hlinkClick r:id="rId2"/>
              </a:rPr>
              <a:t>Fayol</a:t>
            </a:r>
            <a:r>
              <a:rPr lang="en-GB" sz="2400" dirty="0"/>
              <a:t> (1841-1925) the first foundations were laid for modern </a:t>
            </a:r>
            <a:r>
              <a:rPr lang="en-GB" sz="2400" u="sng" dirty="0">
                <a:hlinkClick r:id="rId3"/>
              </a:rPr>
              <a:t>scientific management</a:t>
            </a:r>
            <a:r>
              <a:rPr lang="en-GB" sz="2400" dirty="0"/>
              <a:t>. These first concepts, also called principles of management are the underlying factors for successful management. </a:t>
            </a:r>
            <a:r>
              <a:rPr lang="en-GB" sz="2400" u="sng" dirty="0">
                <a:hlinkClick r:id="rId2"/>
              </a:rPr>
              <a:t>Henri </a:t>
            </a:r>
            <a:r>
              <a:rPr lang="en-GB" sz="2400" u="sng" dirty="0" err="1">
                <a:hlinkClick r:id="rId2"/>
              </a:rPr>
              <a:t>Fayol</a:t>
            </a:r>
            <a:r>
              <a:rPr lang="en-GB" sz="2400" dirty="0"/>
              <a:t> explored this comprehensively and, as a result, he synthesized the 14 principles of management. </a:t>
            </a:r>
            <a:r>
              <a:rPr lang="en-GB" sz="2400" u="sng" dirty="0">
                <a:hlinkClick r:id="rId2"/>
              </a:rPr>
              <a:t>Henri </a:t>
            </a:r>
            <a:r>
              <a:rPr lang="en-GB" sz="2400" u="sng" dirty="0" err="1">
                <a:hlinkClick r:id="rId2"/>
              </a:rPr>
              <a:t>Fayol</a:t>
            </a:r>
            <a:r>
              <a:rPr lang="en-GB" sz="2400" dirty="0"/>
              <a:t> ‘s principles of management and research were published in the book ‘</a:t>
            </a:r>
            <a:r>
              <a:rPr lang="en-GB" sz="2400" i="1" dirty="0"/>
              <a:t>General and Industrial Management</a:t>
            </a:r>
            <a:r>
              <a:rPr lang="en-GB" sz="2400" dirty="0"/>
              <a:t>’ (1916).</a:t>
            </a:r>
            <a:r>
              <a:rPr lang="en-US" sz="2400" dirty="0"/>
              <a:t/>
            </a:r>
            <a:br>
              <a:rPr lang="en-US" sz="2400" dirty="0"/>
            </a:br>
            <a:endParaRPr lang="en-US" sz="2400" dirty="0"/>
          </a:p>
        </p:txBody>
      </p:sp>
    </p:spTree>
    <p:extLst>
      <p:ext uri="{BB962C8B-B14F-4D97-AF65-F5344CB8AC3E}">
        <p14:creationId xmlns:p14="http://schemas.microsoft.com/office/powerpoint/2010/main" val="353502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800" b="1" dirty="0"/>
              <a:t>14 Principles of Management of Henri </a:t>
            </a:r>
            <a:r>
              <a:rPr lang="en-GB" sz="2800" b="1" dirty="0" err="1"/>
              <a:t>Fayol</a:t>
            </a:r>
            <a:r>
              <a:rPr lang="en-US" sz="2800" dirty="0"/>
              <a:t/>
            </a:r>
            <a:br>
              <a:rPr lang="en-US" sz="2800" dirty="0"/>
            </a:br>
            <a:r>
              <a:rPr lang="en-US" sz="2800" dirty="0" smtClean="0"/>
              <a:t/>
            </a:r>
            <a:br>
              <a:rPr lang="en-US" sz="2800" dirty="0" smtClean="0"/>
            </a:br>
            <a:r>
              <a:rPr lang="en-GB" sz="2800" dirty="0" smtClean="0"/>
              <a:t>14 </a:t>
            </a:r>
            <a:r>
              <a:rPr lang="en-GB" sz="2800" dirty="0"/>
              <a:t>principles of Management are statements that are based on a fundamental truth. These principles of management serve as a guideline for decision-making and management actions. They are drawn up by means of observations and analyses of events that managers encounter in practice. </a:t>
            </a:r>
            <a:r>
              <a:rPr lang="en-GB" sz="2800" u="sng" dirty="0">
                <a:hlinkClick r:id="rId2"/>
              </a:rPr>
              <a:t>Henri </a:t>
            </a:r>
            <a:r>
              <a:rPr lang="en-GB" sz="2800" u="sng" dirty="0" err="1">
                <a:hlinkClick r:id="rId2"/>
              </a:rPr>
              <a:t>Fayol</a:t>
            </a:r>
            <a:r>
              <a:rPr lang="en-GB" sz="2800" dirty="0"/>
              <a:t> was able to synthesize 14 principles of management after years of study.</a:t>
            </a:r>
            <a:r>
              <a:rPr lang="en-US" sz="2800" dirty="0"/>
              <a:t/>
            </a:r>
            <a:br>
              <a:rPr lang="en-US" sz="2800" dirty="0"/>
            </a:br>
            <a:endParaRPr lang="en-US" sz="2800" dirty="0"/>
          </a:p>
        </p:txBody>
      </p:sp>
    </p:spTree>
    <p:extLst>
      <p:ext uri="{BB962C8B-B14F-4D97-AF65-F5344CB8AC3E}">
        <p14:creationId xmlns:p14="http://schemas.microsoft.com/office/powerpoint/2010/main" val="30197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1. Division of Work</a:t>
            </a:r>
            <a:r>
              <a:rPr lang="en-US" sz="2400" dirty="0"/>
              <a:t/>
            </a:r>
            <a:br>
              <a:rPr lang="en-US" sz="2400" dirty="0"/>
            </a:br>
            <a:r>
              <a:rPr lang="en-US" sz="2400" dirty="0" smtClean="0"/>
              <a:t/>
            </a:r>
            <a:br>
              <a:rPr lang="en-US" sz="2400" dirty="0" smtClean="0"/>
            </a:br>
            <a:r>
              <a:rPr lang="en-GB" sz="2400" dirty="0" smtClean="0"/>
              <a:t>In </a:t>
            </a:r>
            <a:r>
              <a:rPr lang="en-GB" sz="2400" dirty="0"/>
              <a:t>practice, employees are specialized in different areas and they have different skills. Different levels of expertise can be distinguished within the knowledge areas (from generalist to specialist). Personal and professional developments support this. According to </a:t>
            </a:r>
            <a:r>
              <a:rPr lang="en-GB" sz="2400" u="sng" dirty="0">
                <a:hlinkClick r:id="rId2"/>
              </a:rPr>
              <a:t>Henri </a:t>
            </a:r>
            <a:r>
              <a:rPr lang="en-GB" sz="2400" u="sng" dirty="0" err="1">
                <a:hlinkClick r:id="rId2"/>
              </a:rPr>
              <a:t>Fayol</a:t>
            </a:r>
            <a:r>
              <a:rPr lang="en-GB" sz="2400" dirty="0"/>
              <a:t> specialization promotes efficiency of the workforce and increases productivity. In addition, the specialization of the workforce increases their accuracy and speed. This management principle of the 14 principles of management is applicable to both technical and managerial activities.</a:t>
            </a:r>
            <a:r>
              <a:rPr lang="en-US" sz="2400" dirty="0"/>
              <a:t/>
            </a:r>
            <a:br>
              <a:rPr lang="en-US" sz="2400" dirty="0"/>
            </a:br>
            <a:endParaRPr lang="en-US" sz="2400" dirty="0"/>
          </a:p>
        </p:txBody>
      </p:sp>
    </p:spTree>
    <p:extLst>
      <p:ext uri="{BB962C8B-B14F-4D97-AF65-F5344CB8AC3E}">
        <p14:creationId xmlns:p14="http://schemas.microsoft.com/office/powerpoint/2010/main" val="5593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800" b="1" dirty="0"/>
              <a:t>2. Authority and Responsibility</a:t>
            </a:r>
            <a:r>
              <a:rPr lang="en-US" sz="2800" dirty="0"/>
              <a:t/>
            </a:r>
            <a:br>
              <a:rPr lang="en-US" sz="2800" dirty="0"/>
            </a:br>
            <a:r>
              <a:rPr lang="en-GB" sz="2800" dirty="0"/>
              <a:t>In order to get things done in an organization, management has the authority to give orders to the employees. Of course with this authority comes responsibility. </a:t>
            </a:r>
            <a:r>
              <a:rPr lang="en-GB" sz="2800" dirty="0" smtClean="0"/>
              <a:t/>
            </a:r>
            <a:br>
              <a:rPr lang="en-GB" sz="2800" dirty="0" smtClean="0"/>
            </a:br>
            <a:r>
              <a:rPr lang="en-GB" sz="2800" dirty="0" smtClean="0"/>
              <a:t>According </a:t>
            </a:r>
            <a:r>
              <a:rPr lang="en-GB" sz="2800" dirty="0"/>
              <a:t>to </a:t>
            </a:r>
            <a:r>
              <a:rPr lang="en-GB" sz="2800" u="sng" dirty="0">
                <a:hlinkClick r:id="rId2"/>
              </a:rPr>
              <a:t>Henri </a:t>
            </a:r>
            <a:r>
              <a:rPr lang="en-GB" sz="2800" u="sng" dirty="0" err="1">
                <a:hlinkClick r:id="rId2"/>
              </a:rPr>
              <a:t>Fayol</a:t>
            </a:r>
            <a:r>
              <a:rPr lang="en-GB" sz="2800" dirty="0"/>
              <a:t>, the accompanying power or authority gives the management the right to give orders to the subordinates. The responsibility can be traced back from performance and it is therefore necessary to make agreements about this. In other words, authority and responsibility go together and they are two sides of the same coin.</a:t>
            </a:r>
            <a:endParaRPr lang="en-US" sz="2800" dirty="0"/>
          </a:p>
        </p:txBody>
      </p:sp>
    </p:spTree>
    <p:extLst>
      <p:ext uri="{BB962C8B-B14F-4D97-AF65-F5344CB8AC3E}">
        <p14:creationId xmlns:p14="http://schemas.microsoft.com/office/powerpoint/2010/main" val="297744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600" b="1" dirty="0"/>
              <a:t>3. Discipline</a:t>
            </a:r>
            <a:r>
              <a:rPr lang="en-US" sz="3600" dirty="0"/>
              <a:t/>
            </a:r>
            <a:br>
              <a:rPr lang="en-US" sz="3600" dirty="0"/>
            </a:br>
            <a:r>
              <a:rPr lang="en-GB" sz="3600" dirty="0"/>
              <a:t>This third principle of the 14 principles of management is about obedience. It is often a part of the core values of a </a:t>
            </a:r>
            <a:r>
              <a:rPr lang="en-GB" sz="3600" u="sng" dirty="0">
                <a:hlinkClick r:id="rId2"/>
              </a:rPr>
              <a:t>mission and vision</a:t>
            </a:r>
            <a:r>
              <a:rPr lang="en-GB" sz="3600" dirty="0"/>
              <a:t> in the form of good conduct and respectful interactions. This management principle is essential and is seen as the oil to make the engine of an organization run smoothly.</a:t>
            </a:r>
            <a:r>
              <a:rPr lang="en-US" sz="3600" dirty="0"/>
              <a:t/>
            </a:r>
            <a:br>
              <a:rPr lang="en-US" sz="3600" dirty="0"/>
            </a:br>
            <a:endParaRPr lang="en-US" sz="3600" dirty="0"/>
          </a:p>
        </p:txBody>
      </p:sp>
    </p:spTree>
    <p:extLst>
      <p:ext uri="{BB962C8B-B14F-4D97-AF65-F5344CB8AC3E}">
        <p14:creationId xmlns:p14="http://schemas.microsoft.com/office/powerpoint/2010/main" val="220902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2800" b="1" dirty="0"/>
              <a:t>4. Unity of Command</a:t>
            </a:r>
            <a:r>
              <a:rPr lang="en-US" sz="2800" dirty="0"/>
              <a:t/>
            </a:r>
            <a:br>
              <a:rPr lang="en-US" sz="2800" dirty="0"/>
            </a:br>
            <a:r>
              <a:rPr lang="en-GB" sz="2800" dirty="0"/>
              <a:t>The management principle ‘Unity of command’ means that an individual employee should receive orders from one manager and that the employee is answerable to that manager. If tasks and related responsibilities are given to the employee by more than one manager, this may lead to confusion which may lead to possible conflicts for employees. By using this principle, the responsibility for mistakes can be established more easily.</a:t>
            </a:r>
            <a:r>
              <a:rPr lang="en-US" sz="2800" dirty="0"/>
              <a:t/>
            </a:r>
            <a:br>
              <a:rPr lang="en-US" sz="2800" dirty="0"/>
            </a:br>
            <a:endParaRPr lang="en-US" sz="2800" dirty="0"/>
          </a:p>
        </p:txBody>
      </p:sp>
    </p:spTree>
    <p:extLst>
      <p:ext uri="{BB962C8B-B14F-4D97-AF65-F5344CB8AC3E}">
        <p14:creationId xmlns:p14="http://schemas.microsoft.com/office/powerpoint/2010/main" val="387741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5. Unity of Direction</a:t>
            </a:r>
            <a:r>
              <a:rPr lang="en-US" sz="3200" dirty="0"/>
              <a:t/>
            </a:r>
            <a:br>
              <a:rPr lang="en-US" sz="3200" dirty="0"/>
            </a:br>
            <a:r>
              <a:rPr lang="en-GB" sz="3200" dirty="0"/>
              <a:t>This management principle of the 14 principles of management is all about focus and unity. </a:t>
            </a:r>
            <a:r>
              <a:rPr lang="en-GB" sz="3200" dirty="0" smtClean="0"/>
              <a:t/>
            </a:r>
            <a:br>
              <a:rPr lang="en-GB" sz="3200" dirty="0" smtClean="0"/>
            </a:br>
            <a:r>
              <a:rPr lang="en-GB" sz="3200" dirty="0" smtClean="0"/>
              <a:t>All </a:t>
            </a:r>
            <a:r>
              <a:rPr lang="en-GB" sz="3200" dirty="0"/>
              <a:t>employees deliver the same activities that can be linked to the same objectives. All activities must be carried out by one group that forms a team. These activities must be described in a plan of action. The manager is ultimately responsible for this plan and he monitors the progress of the defined and planned activities. Focus areas are the efforts made by the employees and coordination.</a:t>
            </a:r>
            <a:r>
              <a:rPr lang="en-US" sz="3200" dirty="0"/>
              <a:t/>
            </a:r>
            <a:br>
              <a:rPr lang="en-US" sz="3200" dirty="0"/>
            </a:br>
            <a:endParaRPr lang="en-US" sz="3200" dirty="0"/>
          </a:p>
        </p:txBody>
      </p:sp>
    </p:spTree>
    <p:extLst>
      <p:ext uri="{BB962C8B-B14F-4D97-AF65-F5344CB8AC3E}">
        <p14:creationId xmlns:p14="http://schemas.microsoft.com/office/powerpoint/2010/main" val="17755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GB" sz="3200" b="1" dirty="0"/>
              <a:t>6. Subordination of Individual Interest</a:t>
            </a:r>
            <a:r>
              <a:rPr lang="en-US" sz="3200" dirty="0"/>
              <a:t/>
            </a:r>
            <a:br>
              <a:rPr lang="en-US" sz="3200" dirty="0"/>
            </a:br>
            <a:r>
              <a:rPr lang="en-GB" sz="3200" dirty="0"/>
              <a:t>There are always all kinds of interests in an organization. In order to have an organization function well, </a:t>
            </a:r>
            <a:r>
              <a:rPr lang="en-GB" sz="3200" u="sng" dirty="0">
                <a:hlinkClick r:id="rId2"/>
              </a:rPr>
              <a:t>Henri </a:t>
            </a:r>
            <a:r>
              <a:rPr lang="en-GB" sz="3200" u="sng" dirty="0" err="1">
                <a:hlinkClick r:id="rId2"/>
              </a:rPr>
              <a:t>Fayol</a:t>
            </a:r>
            <a:r>
              <a:rPr lang="en-GB" sz="3200" dirty="0"/>
              <a:t> indicated that personal interests are subordinate to the interests of the organization (ethics). The primary focus is on the organizational objectives and not on those of the individual. This applies to all levels of the entire organization, including the managers.</a:t>
            </a:r>
            <a:r>
              <a:rPr lang="en-US" sz="3200" dirty="0"/>
              <a:t/>
            </a:r>
            <a:br>
              <a:rPr lang="en-US" sz="3200" dirty="0"/>
            </a:br>
            <a:endParaRPr lang="en-US" sz="3200" dirty="0"/>
          </a:p>
        </p:txBody>
      </p:sp>
    </p:spTree>
    <p:extLst>
      <p:ext uri="{BB962C8B-B14F-4D97-AF65-F5344CB8AC3E}">
        <p14:creationId xmlns:p14="http://schemas.microsoft.com/office/powerpoint/2010/main" val="3515604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FD4458-0659-4A61-A6A3-FD523F704C3F}"/>
</file>

<file path=customXml/itemProps2.xml><?xml version="1.0" encoding="utf-8"?>
<ds:datastoreItem xmlns:ds="http://schemas.openxmlformats.org/officeDocument/2006/customXml" ds:itemID="{1B80F552-6BBA-4F45-BA7F-71BD94B21744}"/>
</file>

<file path=customXml/itemProps3.xml><?xml version="1.0" encoding="utf-8"?>
<ds:datastoreItem xmlns:ds="http://schemas.openxmlformats.org/officeDocument/2006/customXml" ds:itemID="{8121C70E-76E1-469A-BAAD-72CA7AA7202A}"/>
</file>

<file path=docProps/app.xml><?xml version="1.0" encoding="utf-8"?>
<Properties xmlns="http://schemas.openxmlformats.org/officeDocument/2006/extended-properties" xmlns:vt="http://schemas.openxmlformats.org/officeDocument/2006/docPropsVTypes">
  <Template>Ion</Template>
  <TotalTime>28</TotalTime>
  <Words>73</Words>
  <Application>Microsoft Office PowerPoint</Application>
  <PresentationFormat>Widescreen</PresentationFormat>
  <Paragraphs>18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14 Principles of Management (Fayol)   This article explains the administrative theory of the 14 Principles of Management by Henri Fayol in a practical way. After reading you will understand the basics of this powerful management tool.</vt:lpstr>
      <vt:lpstr>Introduction 14 principles of Management In the last century, organizations already had to deal with management in practice. In the early 1900s, large organizations, such as production factories, had to be managed too. At the time there were only few (external) management tools, models and methods available.  Thanks to scientists like Henri Fayol (1841-1925) the first foundations were laid for modern scientific management. These first concepts, also called principles of management are the underlying factors for successful management. Henri Fayol explored this comprehensively and, as a result, he synthesized the 14 principles of management. Henri Fayol ‘s principles of management and research were published in the book ‘General and Industrial Management’ (1916). </vt:lpstr>
      <vt:lpstr>14 Principles of Management of Henri Fayol  14 principles of Management are statements that are based on a fundamental truth. These principles of management serve as a guideline for decision-making and management actions. They are drawn up by means of observations and analyses of events that managers encounter in practice. Henri Fayol was able to synthesize 14 principles of management after years of study. </vt:lpstr>
      <vt:lpstr>1. Division of Work  In practice, employees are specialized in different areas and they have different skills. Different levels of expertise can be distinguished within the knowledge areas (from generalist to specialist). Personal and professional developments support this. According to Henri Fayol specialization promotes efficiency of the workforce and increases productivity. In addition, the specialization of the workforce increases their accuracy and speed. This management principle of the 14 principles of management is applicable to both technical and managerial activities. </vt:lpstr>
      <vt:lpstr>2. Authority and Responsibility In order to get things done in an organization, management has the authority to give orders to the employees. Of course with this authority comes responsibility.  According to Henri Fayol, the accompanying power or authority gives the management the right to give orders to the subordinates. The responsibility can be traced back from performance and it is therefore necessary to make agreements about this. In other words, authority and responsibility go together and they are two sides of the same coin.</vt:lpstr>
      <vt:lpstr>3. Discipline This third principle of the 14 principles of management is about obedience. It is often a part of the core values of a mission and vision in the form of good conduct and respectful interactions. This management principle is essential and is seen as the oil to make the engine of an organization run smoothly. </vt:lpstr>
      <vt:lpstr>4. Unity of Command The management principle ‘Unity of command’ means that an individual employee should receive orders from one manager and that the employee is answerable to that manager. If tasks and related responsibilities are given to the employee by more than one manager, this may lead to confusion which may lead to possible conflicts for employees. By using this principle, the responsibility for mistakes can be established more easily. </vt:lpstr>
      <vt:lpstr>5. Unity of Direction This management principle of the 14 principles of management is all about focus and unity.  All employees deliver the same activities that can be linked to the same objectives. All activities must be carried out by one group that forms a team. These activities must be described in a plan of action. The manager is ultimately responsible for this plan and he monitors the progress of the defined and planned activities. Focus areas are the efforts made by the employees and coordination. </vt:lpstr>
      <vt:lpstr>6. Subordination of Individual Interest There are always all kinds of interests in an organization. In order to have an organization function well, Henri Fayol indicated that personal interests are subordinate to the interests of the organization (ethics). The primary focus is on the organizational objectives and not on those of the individual. This applies to all levels of the entire organization, including the managers. </vt:lpstr>
      <vt:lpstr>7. Remuneration Motivation and productivity are close to one another as far as the smooth running of an organization is concerned. This management principle of the 14 principles of management argues that the remuneration should be sufficient to keep employees motivated and productive. There are two types of remuneration namely non-monetary (a compliment, more responsibilities, credits) and monetary (compensation, bonus or other financial compensation). Ultimately, it is about rewarding the efforts that have been made. </vt:lpstr>
      <vt:lpstr>8. The Degree of Centralization Management and authority for decision-making process must be properly balanced in an organization. This depends on the volume and size of an organization including its hierarchy. Centralization implies the concentration of decision making authority at the top management (executive board). Sharing of authorities for the decision-making process with lower levels (middle and lower management), is referred to as decentralization by Henri Fayol. Henri Fayol indicated that an organization should strive for a good balance in this.</vt:lpstr>
      <vt:lpstr>9. Scalar Chain Hierarchy presents itself in any given organization. This varies from senior management (executive board) to the lowest levels in the organization. Henri Fayol ’s “hierarchy” management principle states that there should be a clear line in the area of authority (from top to bottom and all managers at all levels). This can be seen as a type of management structure. Each employee can contact a manager or a superior in an emergency situation without challenging the hierarchy. Especially, when it concerns reports about calamities to the immediate managers/superiors. </vt:lpstr>
      <vt:lpstr>10. Order According to this principle of the 14 principles of management, employees in an organization must have the right resources at their disposal so that they can function properly in an organization. In addition to social order (responsibility of the managers) the work environment must be safe, clean and tidy. Or arrangement of physical facilities, people , sequence of processes or operations.</vt:lpstr>
      <vt:lpstr>11. Equity The management principle of equity often occurs in the core values of an organization. According to Henri Fayol, employees must be treated kindly and equally. Employees must be in the right place in the organization to do things right. Managers should supervise and monitor this process and they should treat employees fairly and impartially. </vt:lpstr>
      <vt:lpstr>12. Stability of Tenure of Personnel This management principle of the 14 principles of management represents deployment and managing of personnel and this should be in balance with the service that is provided from the organization. Management strives to minimize employee turnover and to have the right staff in the right place. Focus areas such as frequent change of position and sufficient development must be managed well. </vt:lpstr>
      <vt:lpstr>13. Initiative Henri Fayol argued that with this management principle employees should be allowed to express new ideas. This encourages interest and involvement and creates added value for the company. Employee initiatives are a source of strength for the organization according to Henri Fayol. This encourages the employees to be involved and interested. </vt:lpstr>
      <vt:lpstr>14. Esprit de Corps The management principle ‘esprit de corps’ of the 14 principles of management stands for striving for the involvement and unity of the employees. Managers are responsible for the development of morale in the workplace; individually and in the area of communication. Esprit de corps contributes to the development of the culture and creates an atmosphere of mutual trust and understanding. </vt:lpstr>
      <vt:lpstr>In conclusion  on the 14 Principles of management  The 14 principles of management can be used to manage organizations and are useful tools for forecasting, planning, process management, organization management, decision-making, coordination and control. Although they are obvious, many of these matters are still used based on common sense in current management practices in organizations. It remains a practical list with focus areas that are based on Henri Fayol ’s research which still applies today due to a number of logical principles.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Principles of Management (Fayol)   This article explains the administrative theory of the 14 Principles of Management by Henri Fayol in a practical way. After reading you will understand the basics of this powerful management tool.</dc:title>
  <dc:creator>Ali Arsalan</dc:creator>
  <cp:lastModifiedBy>Ali Arsalan</cp:lastModifiedBy>
  <cp:revision>14</cp:revision>
  <dcterms:created xsi:type="dcterms:W3CDTF">2020-11-17T07:07:40Z</dcterms:created>
  <dcterms:modified xsi:type="dcterms:W3CDTF">2020-11-17T07:36:04Z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