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CDF1A0-D0A9-4D3F-AAFA-681D9E8ACAEA}" v="27" dt="2021-01-25T06:57:40.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QSA AKBER" userId="S::19smeind01@students.muet.edu.pk::b0b92795-b59f-4703-98ed-a47b926eac2b" providerId="AD" clId="Web-{7ACDF1A0-D0A9-4D3F-AAFA-681D9E8ACAEA}"/>
    <pc:docChg chg="modSld">
      <pc:chgData name="AQSA AKBER" userId="S::19smeind01@students.muet.edu.pk::b0b92795-b59f-4703-98ed-a47b926eac2b" providerId="AD" clId="Web-{7ACDF1A0-D0A9-4D3F-AAFA-681D9E8ACAEA}" dt="2021-01-25T06:57:40.702" v="11" actId="20577"/>
      <pc:docMkLst>
        <pc:docMk/>
      </pc:docMkLst>
      <pc:sldChg chg="modSp">
        <pc:chgData name="AQSA AKBER" userId="S::19smeind01@students.muet.edu.pk::b0b92795-b59f-4703-98ed-a47b926eac2b" providerId="AD" clId="Web-{7ACDF1A0-D0A9-4D3F-AAFA-681D9E8ACAEA}" dt="2021-01-25T06:55:43.512" v="7" actId="20577"/>
        <pc:sldMkLst>
          <pc:docMk/>
          <pc:sldMk cId="1795079253" sldId="258"/>
        </pc:sldMkLst>
        <pc:spChg chg="mod">
          <ac:chgData name="AQSA AKBER" userId="S::19smeind01@students.muet.edu.pk::b0b92795-b59f-4703-98ed-a47b926eac2b" providerId="AD" clId="Web-{7ACDF1A0-D0A9-4D3F-AAFA-681D9E8ACAEA}" dt="2021-01-25T06:55:43.512" v="7" actId="20577"/>
          <ac:spMkLst>
            <pc:docMk/>
            <pc:sldMk cId="1795079253" sldId="258"/>
            <ac:spMk id="3" creationId="{00000000-0000-0000-0000-000000000000}"/>
          </ac:spMkLst>
        </pc:spChg>
      </pc:sldChg>
      <pc:sldChg chg="modSp">
        <pc:chgData name="AQSA AKBER" userId="S::19smeind01@students.muet.edu.pk::b0b92795-b59f-4703-98ed-a47b926eac2b" providerId="AD" clId="Web-{7ACDF1A0-D0A9-4D3F-AAFA-681D9E8ACAEA}" dt="2021-01-25T06:57:40.702" v="11" actId="20577"/>
        <pc:sldMkLst>
          <pc:docMk/>
          <pc:sldMk cId="1065297428" sldId="261"/>
        </pc:sldMkLst>
        <pc:spChg chg="mod">
          <ac:chgData name="AQSA AKBER" userId="S::19smeind01@students.muet.edu.pk::b0b92795-b59f-4703-98ed-a47b926eac2b" providerId="AD" clId="Web-{7ACDF1A0-D0A9-4D3F-AAFA-681D9E8ACAEA}" dt="2021-01-25T06:57:40.702" v="11" actId="20577"/>
          <ac:spMkLst>
            <pc:docMk/>
            <pc:sldMk cId="1065297428" sldId="26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9D2F41D-1B6C-4062-B37D-A331FCD20179}"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val="265948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2F41D-1B6C-4062-B37D-A331FCD20179}"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val="1513239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2F41D-1B6C-4062-B37D-A331FCD20179}"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val="590570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2F41D-1B6C-4062-B37D-A331FCD20179}"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val="344573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D2F41D-1B6C-4062-B37D-A331FCD20179}" type="datetimeFigureOut">
              <a:rPr lang="en-US" smtClean="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val="25887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D2F41D-1B6C-4062-B37D-A331FCD20179}" type="datetimeFigureOut">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val="23033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D2F41D-1B6C-4062-B37D-A331FCD20179}" type="datetimeFigureOut">
              <a:rPr lang="en-US" smtClean="0"/>
              <a:pPr/>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val="354530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D2F41D-1B6C-4062-B37D-A331FCD20179}" type="datetimeFigureOut">
              <a:rPr lang="en-US" smtClean="0"/>
              <a:pPr/>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val="309979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2F41D-1B6C-4062-B37D-A331FCD20179}" type="datetimeFigureOut">
              <a:rPr lang="en-US" smtClean="0"/>
              <a:pPr/>
              <a:t>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val="293684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D2F41D-1B6C-4062-B37D-A331FCD20179}" type="datetimeFigureOut">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val="115291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D2F41D-1B6C-4062-B37D-A331FCD20179}" type="datetimeFigureOut">
              <a:rPr lang="en-US" smtClean="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54DB1-C717-45A8-950C-959BEEDC04C0}" type="slidenum">
              <a:rPr lang="en-US" smtClean="0"/>
              <a:pPr/>
              <a:t>‹#›</a:t>
            </a:fld>
            <a:endParaRPr lang="en-US"/>
          </a:p>
        </p:txBody>
      </p:sp>
    </p:spTree>
    <p:extLst>
      <p:ext uri="{BB962C8B-B14F-4D97-AF65-F5344CB8AC3E}">
        <p14:creationId xmlns:p14="http://schemas.microsoft.com/office/powerpoint/2010/main" val="2215564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2F41D-1B6C-4062-B37D-A331FCD20179}" type="datetimeFigureOut">
              <a:rPr lang="en-US" smtClean="0"/>
              <a:pPr/>
              <a:t>1/24/2021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54DB1-C717-45A8-950C-959BEEDC04C0}" type="slidenum">
              <a:rPr lang="en-US" smtClean="0"/>
              <a:pPr/>
              <a:t>‹#›</a:t>
            </a:fld>
            <a:endParaRPr lang="en-US"/>
          </a:p>
        </p:txBody>
      </p:sp>
    </p:spTree>
    <p:extLst>
      <p:ext uri="{BB962C8B-B14F-4D97-AF65-F5344CB8AC3E}">
        <p14:creationId xmlns:p14="http://schemas.microsoft.com/office/powerpoint/2010/main" val="776481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Stress Management</a:t>
            </a:r>
            <a:br>
              <a:rPr lang="en-US" dirty="0"/>
            </a:br>
            <a:endParaRPr lang="en-US" dirty="0"/>
          </a:p>
        </p:txBody>
      </p:sp>
    </p:spTree>
    <p:extLst>
      <p:ext uri="{BB962C8B-B14F-4D97-AF65-F5344CB8AC3E}">
        <p14:creationId xmlns:p14="http://schemas.microsoft.com/office/powerpoint/2010/main" val="200309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Behavioral symptoms: </a:t>
            </a:r>
            <a:r>
              <a:rPr lang="en-US" dirty="0"/>
              <a:t>Behavioral Symptoms include, talking too fast or, too loud Bad moods being irritable Defensiveness Being critical Aggression, Irrationality, Overreaction and reacting emotionally Reduced personal effectiveness Being unreasonably negative Making less realistic judgments Being unable to concentrate and having difficulty making decisions being more forgetful Making more mistakes being more accident-prone Changing work habits Increased absenteeism Neglect of personal appearance.</a:t>
            </a:r>
          </a:p>
          <a:p>
            <a:endParaRPr lang="en-US" dirty="0"/>
          </a:p>
        </p:txBody>
      </p:sp>
    </p:spTree>
    <p:extLst>
      <p:ext uri="{BB962C8B-B14F-4D97-AF65-F5344CB8AC3E}">
        <p14:creationId xmlns:p14="http://schemas.microsoft.com/office/powerpoint/2010/main" val="311587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Outcomes of Organization due to stress:</a:t>
            </a:r>
          </a:p>
          <a:p>
            <a:r>
              <a:rPr lang="en-US" dirty="0"/>
              <a:t>Continuous stress in working environment results in some problem in organizational operations like poorer decision-making, decreased creativity.</a:t>
            </a:r>
          </a:p>
          <a:p>
            <a:endParaRPr lang="en-US" dirty="0"/>
          </a:p>
        </p:txBody>
      </p:sp>
    </p:spTree>
    <p:extLst>
      <p:ext uri="{BB962C8B-B14F-4D97-AF65-F5344CB8AC3E}">
        <p14:creationId xmlns:p14="http://schemas.microsoft.com/office/powerpoint/2010/main" val="2014332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Stress &amp; Job Performance</a:t>
            </a:r>
            <a:endParaRPr lang="en-US" dirty="0"/>
          </a:p>
          <a:p>
            <a:r>
              <a:rPr lang="en-US" dirty="0"/>
              <a:t>Stress can affect the performance in positive as well as negative ways. Stress is a dynamic condition in which an individual is confronted with an opportunity, constraints or demand related to what he or she desires, and for which the outcome is perceived to be both uncertain and important. </a:t>
            </a:r>
          </a:p>
        </p:txBody>
      </p:sp>
    </p:spTree>
    <p:extLst>
      <p:ext uri="{BB962C8B-B14F-4D97-AF65-F5344CB8AC3E}">
        <p14:creationId xmlns:p14="http://schemas.microsoft.com/office/powerpoint/2010/main" val="1628856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Stress is a complex issue, so let’s look at it more closely. Stress can manifest itself both in positive and negative way. Stress is said to be positive when the situation offers an opportunity for one to gain something; for example, the “psyching up” that an athlete goes through can be stressful, but this can lead to maximum performance. </a:t>
            </a:r>
          </a:p>
          <a:p>
            <a:endParaRPr lang="en-US" dirty="0"/>
          </a:p>
        </p:txBody>
      </p:sp>
    </p:spTree>
    <p:extLst>
      <p:ext uri="{BB962C8B-B14F-4D97-AF65-F5344CB8AC3E}">
        <p14:creationId xmlns:p14="http://schemas.microsoft.com/office/powerpoint/2010/main" val="1052298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It is when constraints or demands are placed on us that stress can become negative. Constraints are barriers that keep us from doing what we desire. Demands, on the other hand, may cause you to give up something. Demands are desires that are backed by the purchasing power or affordability.</a:t>
            </a:r>
          </a:p>
          <a:p>
            <a:endParaRPr lang="en-US" dirty="0"/>
          </a:p>
        </p:txBody>
      </p:sp>
    </p:spTree>
    <p:extLst>
      <p:ext uri="{BB962C8B-B14F-4D97-AF65-F5344CB8AC3E}">
        <p14:creationId xmlns:p14="http://schemas.microsoft.com/office/powerpoint/2010/main" val="1760040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Managing Stress</a:t>
            </a:r>
            <a:endParaRPr lang="en-US" dirty="0"/>
          </a:p>
          <a:p>
            <a:r>
              <a:rPr lang="en-US" dirty="0"/>
              <a:t>Experts emphasize that some stress is healthy and moderate stress is the key to survival.</a:t>
            </a:r>
          </a:p>
          <a:p>
            <a:endParaRPr lang="en-US" dirty="0"/>
          </a:p>
        </p:txBody>
      </p:sp>
    </p:spTree>
    <p:extLst>
      <p:ext uri="{BB962C8B-B14F-4D97-AF65-F5344CB8AC3E}">
        <p14:creationId xmlns:p14="http://schemas.microsoft.com/office/powerpoint/2010/main" val="2697161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INDIVIDUAL COPING APPROACHES</a:t>
            </a:r>
            <a:r>
              <a:rPr lang="en-US" dirty="0"/>
              <a:t>—There are a number of ways, that individuals may take to control excessive stress. There are several specific techniques that individuals can utilize to deal with stress. These methods include hypnosis, biofeedback, and transcendental meditation.</a:t>
            </a:r>
          </a:p>
          <a:p>
            <a:r>
              <a:rPr lang="en-US" b="1" dirty="0"/>
              <a:t>Hypnosis</a:t>
            </a:r>
            <a:r>
              <a:rPr lang="en-US" dirty="0"/>
              <a:t>: An altered state of consciousness that is artificially induced and characterized by increased receptiveness to suggestions.</a:t>
            </a:r>
          </a:p>
          <a:p>
            <a:endParaRPr lang="en-US" dirty="0"/>
          </a:p>
          <a:p>
            <a:endParaRPr lang="en-US" dirty="0"/>
          </a:p>
        </p:txBody>
      </p:sp>
    </p:spTree>
    <p:extLst>
      <p:ext uri="{BB962C8B-B14F-4D97-AF65-F5344CB8AC3E}">
        <p14:creationId xmlns:p14="http://schemas.microsoft.com/office/powerpoint/2010/main" val="1787319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Biofeedback: </a:t>
            </a:r>
            <a:r>
              <a:rPr lang="en-US" dirty="0"/>
              <a:t>A method that can be used to control involuntary bodily processes, such as blood pressure or heart beat rate.</a:t>
            </a:r>
          </a:p>
          <a:p>
            <a:r>
              <a:rPr lang="en-US" dirty="0"/>
              <a:t>• </a:t>
            </a:r>
            <a:r>
              <a:rPr lang="en-US" b="1" dirty="0"/>
              <a:t>Transcendental meditation (TM): </a:t>
            </a:r>
            <a:r>
              <a:rPr lang="en-US" dirty="0"/>
              <a:t>A stress-reduction technique whereby a secret word or phrase (mantra) provided by a trained instructor is mentally repeated while an individual is comfortably seated.</a:t>
            </a:r>
          </a:p>
          <a:p>
            <a:endParaRPr lang="en-US" dirty="0"/>
          </a:p>
        </p:txBody>
      </p:sp>
    </p:spTree>
    <p:extLst>
      <p:ext uri="{BB962C8B-B14F-4D97-AF65-F5344CB8AC3E}">
        <p14:creationId xmlns:p14="http://schemas.microsoft.com/office/powerpoint/2010/main" val="3072290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Organizational Coping Approaches—</a:t>
            </a:r>
            <a:r>
              <a:rPr lang="en-US" dirty="0"/>
              <a:t>A number of programs and techniques may effectively prevent or relieve excessive stress. General organizational programs, although not specifically designed to cope with stress, may nevertheless play a major role.</a:t>
            </a:r>
          </a:p>
          <a:p>
            <a:endParaRPr lang="en-US" dirty="0"/>
          </a:p>
        </p:txBody>
      </p:sp>
    </p:spTree>
    <p:extLst>
      <p:ext uri="{BB962C8B-B14F-4D97-AF65-F5344CB8AC3E}">
        <p14:creationId xmlns:p14="http://schemas.microsoft.com/office/powerpoint/2010/main" val="17411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Stress</a:t>
            </a:r>
            <a:endParaRPr lang="en-US" dirty="0"/>
          </a:p>
          <a:p>
            <a:r>
              <a:rPr lang="en-US" i="1" dirty="0"/>
              <a:t>Stress </a:t>
            </a:r>
            <a:r>
              <a:rPr lang="en-US" dirty="0"/>
              <a:t>is the body’s nonspecific reaction to any demand made on it. For various reasons, programs dealing with stress and its related problems are becoming increasingly popular. Long-term productivity depends largely on the dedication and commitment of the company’s employees.</a:t>
            </a:r>
          </a:p>
        </p:txBody>
      </p:sp>
    </p:spTree>
    <p:extLst>
      <p:ext uri="{BB962C8B-B14F-4D97-AF65-F5344CB8AC3E}">
        <p14:creationId xmlns:p14="http://schemas.microsoft.com/office/powerpoint/2010/main" val="3332751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dirty="0"/>
              <a:t>There is increasing evidence indicating that severe, prolonged stress is related to the diseases that are leading causes of death—coronary heart disease, stroke, hypertension, cancer, diabetes etc. Stress may even lead to suicide. Some signs that may indicate problems include impaired judgment and effectiveness, rigid behavior, medical problems, increased irritability, excessive absences, emerging addictive behaviors, lowered self-esteem, and apathetic behavior.</a:t>
            </a:r>
          </a:p>
          <a:p>
            <a:endParaRPr lang="en-US" dirty="0"/>
          </a:p>
        </p:txBody>
      </p:sp>
    </p:spTree>
    <p:extLst>
      <p:ext uri="{BB962C8B-B14F-4D97-AF65-F5344CB8AC3E}">
        <p14:creationId xmlns:p14="http://schemas.microsoft.com/office/powerpoint/2010/main" val="1795079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Sources Of Stress</a:t>
            </a:r>
            <a:endParaRPr lang="en-US" dirty="0"/>
          </a:p>
          <a:p>
            <a:r>
              <a:rPr lang="en-US" dirty="0"/>
              <a:t>Regardless of its origin, stress possesses the same devastating potential. Some factors are controllable to varying degrees, whereas others are not.</a:t>
            </a:r>
          </a:p>
          <a:p>
            <a:r>
              <a:rPr lang="en-US" b="1" dirty="0"/>
              <a:t>Stressor</a:t>
            </a:r>
            <a:endParaRPr lang="en-US" dirty="0"/>
          </a:p>
          <a:p>
            <a:r>
              <a:rPr lang="en-US" dirty="0"/>
              <a:t>The person or event that triggers the stress response, it can be organizational, personal or environmental factor that can become the source of stress.</a:t>
            </a:r>
          </a:p>
          <a:p>
            <a:endParaRPr lang="en-US" dirty="0"/>
          </a:p>
        </p:txBody>
      </p:sp>
    </p:spTree>
    <p:extLst>
      <p:ext uri="{BB962C8B-B14F-4D97-AF65-F5344CB8AC3E}">
        <p14:creationId xmlns:p14="http://schemas.microsoft.com/office/powerpoint/2010/main" val="26215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Organizational Factors</a:t>
            </a:r>
            <a:r>
              <a:rPr lang="en-US" dirty="0"/>
              <a:t>—Many factors associated with a person’s employment can be potentially stressful. These include the firm’s culture, the individual’s job, and general working conditions.</a:t>
            </a:r>
          </a:p>
          <a:p>
            <a:r>
              <a:rPr lang="en-US" dirty="0"/>
              <a:t> </a:t>
            </a:r>
            <a:r>
              <a:rPr lang="en-US" b="1" dirty="0"/>
              <a:t>Personal Factors</a:t>
            </a:r>
            <a:r>
              <a:rPr lang="en-US" dirty="0"/>
              <a:t>—Stress factors outside the job and job environment also may affect job performance. Factors in this category include the family, financial problems, and living conditions.</a:t>
            </a:r>
          </a:p>
          <a:p>
            <a:endParaRPr lang="en-US" dirty="0"/>
          </a:p>
        </p:txBody>
      </p:sp>
    </p:spTree>
    <p:extLst>
      <p:ext uri="{BB962C8B-B14F-4D97-AF65-F5344CB8AC3E}">
        <p14:creationId xmlns:p14="http://schemas.microsoft.com/office/powerpoint/2010/main" val="256467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b="1" dirty="0"/>
              <a:t>The General Environment</a:t>
            </a:r>
            <a:r>
              <a:rPr lang="en-US" dirty="0"/>
              <a:t>—Stress is a part of everyone’s everyday life. The three-hour commute in rush traffic, the unrelenting rain, the oppressive heat, or chilling cold can all create stress. Excessive noise, wherever it is encountered, can drive some people up the wall.</a:t>
            </a:r>
          </a:p>
        </p:txBody>
      </p:sp>
    </p:spTree>
    <p:extLst>
      <p:ext uri="{BB962C8B-B14F-4D97-AF65-F5344CB8AC3E}">
        <p14:creationId xmlns:p14="http://schemas.microsoft.com/office/powerpoint/2010/main" val="106529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Symptoms of Stress:</a:t>
            </a:r>
            <a:endParaRPr lang="en-US" dirty="0"/>
          </a:p>
          <a:p>
            <a:r>
              <a:rPr lang="en-US" dirty="0"/>
              <a:t>Stress can express following four types of the symptoms:</a:t>
            </a:r>
          </a:p>
          <a:p>
            <a:r>
              <a:rPr lang="en-US" dirty="0"/>
              <a:t> </a:t>
            </a:r>
            <a:r>
              <a:rPr lang="en-US" b="1" dirty="0"/>
              <a:t>Short-term physical symptoms: </a:t>
            </a:r>
            <a:r>
              <a:rPr lang="en-US" dirty="0"/>
              <a:t>Short-term physical symptoms include; faster heart beat, increased sweating, cool skin Cold hands and feet Feelings of nausea, or 'Butterflies in stomach' Rapid Breathing, Tense Muscles, dry Mouth, desire to urinate, diarrhea.</a:t>
            </a:r>
          </a:p>
          <a:p>
            <a:endParaRPr lang="en-US" dirty="0"/>
          </a:p>
        </p:txBody>
      </p:sp>
    </p:spTree>
    <p:extLst>
      <p:ext uri="{BB962C8B-B14F-4D97-AF65-F5344CB8AC3E}">
        <p14:creationId xmlns:p14="http://schemas.microsoft.com/office/powerpoint/2010/main" val="3424922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Long-term physical symptoms: </a:t>
            </a:r>
            <a:r>
              <a:rPr lang="en-US" dirty="0"/>
              <a:t>Change in appetite frequent colds illnesses (such as asthma Back pain digestive problems headaches aches and pains) feelings of intense and long-term tiredness, Risk factors (Heart attacks and strokes Hypertension and headaches Ulcers Allergies).</a:t>
            </a:r>
          </a:p>
          <a:p>
            <a:endParaRPr lang="en-US" dirty="0"/>
          </a:p>
        </p:txBody>
      </p:sp>
    </p:spTree>
    <p:extLst>
      <p:ext uri="{BB962C8B-B14F-4D97-AF65-F5344CB8AC3E}">
        <p14:creationId xmlns:p14="http://schemas.microsoft.com/office/powerpoint/2010/main" val="3175307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Internal symptoms: </a:t>
            </a:r>
            <a:r>
              <a:rPr lang="en-US" dirty="0"/>
              <a:t>Internal symptoms include Worry or anxiety, Confusion, and an inability to concentrate or make decisions, Feeling ill, Feeling out of control or overwhelmed by events, Mood changes, Depression, Frustration.</a:t>
            </a:r>
          </a:p>
          <a:p>
            <a:r>
              <a:rPr lang="en-US" dirty="0"/>
              <a:t> Helplessness, Restlessness, Being more lethargic, Difficulty sleeping, drinking more alcohol and smoking more, Changing eating habits, relying more on medication.</a:t>
            </a:r>
          </a:p>
          <a:p>
            <a:endParaRPr lang="en-US" dirty="0"/>
          </a:p>
        </p:txBody>
      </p:sp>
    </p:spTree>
    <p:extLst>
      <p:ext uri="{BB962C8B-B14F-4D97-AF65-F5344CB8AC3E}">
        <p14:creationId xmlns:p14="http://schemas.microsoft.com/office/powerpoint/2010/main" val="1600134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B95C7F32A28384FB73829982D8C44BA" ma:contentTypeVersion="2" ma:contentTypeDescription="Create a new document." ma:contentTypeScope="" ma:versionID="74335c004f593f48191433afc254dc53">
  <xsd:schema xmlns:xsd="http://www.w3.org/2001/XMLSchema" xmlns:xs="http://www.w3.org/2001/XMLSchema" xmlns:p="http://schemas.microsoft.com/office/2006/metadata/properties" xmlns:ns2="9b36a61b-1c07-4c54-877e-78e656093fbe" targetNamespace="http://schemas.microsoft.com/office/2006/metadata/properties" ma:root="true" ma:fieldsID="d85958a5af3ee1fbdc64c8fc781c77bd" ns2:_="">
    <xsd:import namespace="9b36a61b-1c07-4c54-877e-78e656093fb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36a61b-1c07-4c54-877e-78e656093f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2D480E-2281-4C79-9D28-38DAEBFB0780}">
  <ds:schemaRefs>
    <ds:schemaRef ds:uri="http://schemas.microsoft.com/sharepoint/v3/contenttype/forms"/>
  </ds:schemaRefs>
</ds:datastoreItem>
</file>

<file path=customXml/itemProps2.xml><?xml version="1.0" encoding="utf-8"?>
<ds:datastoreItem xmlns:ds="http://schemas.openxmlformats.org/officeDocument/2006/customXml" ds:itemID="{D33C016A-C2EF-47F6-81AB-A28ADFBEB0B0}"/>
</file>

<file path=customXml/itemProps3.xml><?xml version="1.0" encoding="utf-8"?>
<ds:datastoreItem xmlns:ds="http://schemas.openxmlformats.org/officeDocument/2006/customXml" ds:itemID="{2C18AFB7-37E9-4DA8-8326-25E509BD158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34</TotalTime>
  <Words>905</Words>
  <Application>Microsoft Office PowerPoint</Application>
  <PresentationFormat>Widescreen</PresentationFormat>
  <Paragraphs>31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Stress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Adil Mir Korejo</cp:lastModifiedBy>
  <cp:revision>51</cp:revision>
  <dcterms:created xsi:type="dcterms:W3CDTF">2020-11-18T04:33:34Z</dcterms:created>
  <dcterms:modified xsi:type="dcterms:W3CDTF">2021-01-25T06:57:41Z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0x0101001B95C7F32A28384FB73829982D8C44BA</vt:lpwstr>
  </property>
</Properties>
</file>