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89" r:id="rId5"/>
    <p:sldId id="277" r:id="rId6"/>
    <p:sldId id="278" r:id="rId7"/>
    <p:sldId id="279" r:id="rId8"/>
    <p:sldId id="280" r:id="rId9"/>
    <p:sldId id="281" r:id="rId10"/>
    <p:sldId id="256" r:id="rId11"/>
    <p:sldId id="282" r:id="rId12"/>
    <p:sldId id="265" r:id="rId13"/>
    <p:sldId id="283" r:id="rId14"/>
    <p:sldId id="257" r:id="rId15"/>
    <p:sldId id="287" r:id="rId16"/>
    <p:sldId id="284" r:id="rId17"/>
    <p:sldId id="285" r:id="rId18"/>
    <p:sldId id="286" r:id="rId19"/>
    <p:sldId id="288" r:id="rId20"/>
    <p:sldId id="272" r:id="rId21"/>
    <p:sldId id="273" r:id="rId22"/>
    <p:sldId id="274"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182833-33A1-4B56-A6B5-C6088D57E4D7}" v="18" dt="2021-02-10T05:00:00.7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QSA AKBER" userId="S::19smeind01@students.muet.edu.pk::b0b92795-b59f-4703-98ed-a47b926eac2b" providerId="AD" clId="Web-{44182833-33A1-4B56-A6B5-C6088D57E4D7}"/>
    <pc:docChg chg="modSld">
      <pc:chgData name="AQSA AKBER" userId="S::19smeind01@students.muet.edu.pk::b0b92795-b59f-4703-98ed-a47b926eac2b" providerId="AD" clId="Web-{44182833-33A1-4B56-A6B5-C6088D57E4D7}" dt="2021-02-10T04:59:57.610" v="6" actId="20577"/>
      <pc:docMkLst>
        <pc:docMk/>
      </pc:docMkLst>
      <pc:sldChg chg="modSp">
        <pc:chgData name="AQSA AKBER" userId="S::19smeind01@students.muet.edu.pk::b0b92795-b59f-4703-98ed-a47b926eac2b" providerId="AD" clId="Web-{44182833-33A1-4B56-A6B5-C6088D57E4D7}" dt="2021-02-10T04:58:31.655" v="2" actId="20577"/>
        <pc:sldMkLst>
          <pc:docMk/>
          <pc:sldMk cId="0" sldId="277"/>
        </pc:sldMkLst>
        <pc:spChg chg="mod">
          <ac:chgData name="AQSA AKBER" userId="S::19smeind01@students.muet.edu.pk::b0b92795-b59f-4703-98ed-a47b926eac2b" providerId="AD" clId="Web-{44182833-33A1-4B56-A6B5-C6088D57E4D7}" dt="2021-02-10T04:58:31.655" v="2" actId="20577"/>
          <ac:spMkLst>
            <pc:docMk/>
            <pc:sldMk cId="0" sldId="277"/>
            <ac:spMk id="2" creationId="{00000000-0000-0000-0000-000000000000}"/>
          </ac:spMkLst>
        </pc:spChg>
      </pc:sldChg>
      <pc:sldChg chg="modSp">
        <pc:chgData name="AQSA AKBER" userId="S::19smeind01@students.muet.edu.pk::b0b92795-b59f-4703-98ed-a47b926eac2b" providerId="AD" clId="Web-{44182833-33A1-4B56-A6B5-C6088D57E4D7}" dt="2021-02-10T04:59:57.610" v="6" actId="20577"/>
        <pc:sldMkLst>
          <pc:docMk/>
          <pc:sldMk cId="0" sldId="279"/>
        </pc:sldMkLst>
        <pc:spChg chg="mod">
          <ac:chgData name="AQSA AKBER" userId="S::19smeind01@students.muet.edu.pk::b0b92795-b59f-4703-98ed-a47b926eac2b" providerId="AD" clId="Web-{44182833-33A1-4B56-A6B5-C6088D57E4D7}" dt="2021-02-10T04:59:57.610" v="6" actId="20577"/>
          <ac:spMkLst>
            <pc:docMk/>
            <pc:sldMk cId="0" sldId="279"/>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219456" y="146304"/>
            <a:ext cx="11753088"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18979" y="381001"/>
            <a:ext cx="109728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844801" y="2819400"/>
            <a:ext cx="8746979"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7416800" y="6509004"/>
            <a:ext cx="4003040" cy="274320"/>
          </a:xfrm>
        </p:spPr>
        <p:txBody>
          <a:bodyPr vert="horz" rtlCol="0"/>
          <a:lstStyle/>
          <a:p>
            <a:fld id="{8217006C-E4BD-4D39-BCCB-D1170BA64BD4}" type="datetimeFigureOut">
              <a:rPr lang="en-US" smtClean="0"/>
              <a:pPr/>
              <a:t>2/9/2021</a:t>
            </a:fld>
            <a:endParaRPr lang="en-US"/>
          </a:p>
        </p:txBody>
      </p:sp>
      <p:sp>
        <p:nvSpPr>
          <p:cNvPr id="11" name="Slide Number Placeholder 10"/>
          <p:cNvSpPr>
            <a:spLocks noGrp="1"/>
          </p:cNvSpPr>
          <p:nvPr>
            <p:ph type="sldNum" sz="quarter" idx="11"/>
          </p:nvPr>
        </p:nvSpPr>
        <p:spPr>
          <a:xfrm>
            <a:off x="11518604" y="6509004"/>
            <a:ext cx="619051" cy="274320"/>
          </a:xfrm>
        </p:spPr>
        <p:txBody>
          <a:bodyPr vert="horz" rtlCol="0"/>
          <a:lstStyle>
            <a:lvl1pPr>
              <a:defRPr>
                <a:solidFill>
                  <a:schemeClr val="tx2">
                    <a:shade val="90000"/>
                  </a:schemeClr>
                </a:solidFill>
              </a:defRPr>
            </a:lvl1pPr>
            <a:extLst/>
          </a:lstStyle>
          <a:p>
            <a:fld id="{0BF11A02-053B-4AC1-9BFB-6F1E7BB1D5A7}" type="slidenum">
              <a:rPr lang="en-US" smtClean="0"/>
              <a:pPr/>
              <a:t>‹#›</a:t>
            </a:fld>
            <a:endParaRPr lang="en-US"/>
          </a:p>
        </p:txBody>
      </p:sp>
      <p:sp>
        <p:nvSpPr>
          <p:cNvPr id="12" name="Footer Placeholder 11"/>
          <p:cNvSpPr>
            <a:spLocks noGrp="1"/>
          </p:cNvSpPr>
          <p:nvPr>
            <p:ph type="ftr" sz="quarter" idx="12"/>
          </p:nvPr>
        </p:nvSpPr>
        <p:spPr>
          <a:xfrm>
            <a:off x="2133600" y="6509004"/>
            <a:ext cx="5209952"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17006C-E4BD-4D39-BCCB-D1170BA64BD4}" type="datetimeFigureOut">
              <a:rPr lang="en-US" smtClean="0"/>
              <a:pPr/>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11A02-053B-4AC1-9BFB-6F1E7BB1D5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17006C-E4BD-4D39-BCCB-D1170BA64BD4}" type="datetimeFigureOut">
              <a:rPr lang="en-US" smtClean="0"/>
              <a:pPr/>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11A02-053B-4AC1-9BFB-6F1E7BB1D5A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17006C-E4BD-4D39-BCCB-D1170BA64BD4}" type="datetimeFigureOut">
              <a:rPr lang="en-US" smtClean="0"/>
              <a:pPr/>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11A02-053B-4AC1-9BFB-6F1E7BB1D5A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333504" y="3267456"/>
            <a:ext cx="98755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168" y="498230"/>
            <a:ext cx="103632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963084" y="3287713"/>
            <a:ext cx="103632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7416800" y="6513670"/>
            <a:ext cx="4003040" cy="274320"/>
          </a:xfrm>
        </p:spPr>
        <p:txBody>
          <a:bodyPr vert="horz" rtlCol="0"/>
          <a:lstStyle/>
          <a:p>
            <a:fld id="{8217006C-E4BD-4D39-BCCB-D1170BA64BD4}" type="datetimeFigureOut">
              <a:rPr lang="en-US" smtClean="0"/>
              <a:pPr/>
              <a:t>2/9/2021</a:t>
            </a:fld>
            <a:endParaRPr lang="en-US"/>
          </a:p>
        </p:txBody>
      </p:sp>
      <p:sp>
        <p:nvSpPr>
          <p:cNvPr id="9" name="Slide Number Placeholder 8"/>
          <p:cNvSpPr>
            <a:spLocks noGrp="1"/>
          </p:cNvSpPr>
          <p:nvPr>
            <p:ph type="sldNum" sz="quarter" idx="11"/>
          </p:nvPr>
        </p:nvSpPr>
        <p:spPr>
          <a:xfrm>
            <a:off x="11518604" y="6513670"/>
            <a:ext cx="619051" cy="274320"/>
          </a:xfrm>
        </p:spPr>
        <p:txBody>
          <a:bodyPr vert="horz" rtlCol="0"/>
          <a:lstStyle>
            <a:lvl1pPr>
              <a:defRPr>
                <a:solidFill>
                  <a:schemeClr val="tx2">
                    <a:shade val="90000"/>
                  </a:schemeClr>
                </a:solidFill>
              </a:defRPr>
            </a:lvl1pPr>
            <a:extLst/>
          </a:lstStyle>
          <a:p>
            <a:fld id="{0BF11A02-053B-4AC1-9BFB-6F1E7BB1D5A7}" type="slidenum">
              <a:rPr lang="en-US" smtClean="0"/>
              <a:pPr/>
              <a:t>‹#›</a:t>
            </a:fld>
            <a:endParaRPr lang="en-US"/>
          </a:p>
        </p:txBody>
      </p:sp>
      <p:sp>
        <p:nvSpPr>
          <p:cNvPr id="10" name="Footer Placeholder 9"/>
          <p:cNvSpPr>
            <a:spLocks noGrp="1"/>
          </p:cNvSpPr>
          <p:nvPr>
            <p:ph type="ftr" sz="quarter" idx="12"/>
          </p:nvPr>
        </p:nvSpPr>
        <p:spPr>
          <a:xfrm>
            <a:off x="2133600" y="6513670"/>
            <a:ext cx="5209952"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645920"/>
            <a:ext cx="53848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645920"/>
            <a:ext cx="53848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217006C-E4BD-4D39-BCCB-D1170BA64BD4}" type="datetimeFigureOut">
              <a:rPr lang="en-US" smtClean="0"/>
              <a:pPr/>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1521441" y="6514568"/>
            <a:ext cx="619051" cy="274320"/>
          </a:xfrm>
        </p:spPr>
        <p:txBody>
          <a:bodyPr/>
          <a:lstStyle/>
          <a:p>
            <a:fld id="{0BF11A02-053B-4AC1-9BFB-6F1E7BB1D5A7}" type="slidenum">
              <a:rPr lang="en-US" smtClean="0"/>
              <a:pPr/>
              <a:t>‹#›</a:t>
            </a:fld>
            <a:endParaRPr lang="en-US"/>
          </a:p>
        </p:txBody>
      </p:sp>
      <p:sp>
        <p:nvSpPr>
          <p:cNvPr id="10" name="Rectangle 9"/>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822325" y="216521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6400800" y="216521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609600" y="251948"/>
            <a:ext cx="109728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1535113"/>
            <a:ext cx="5386917"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1535113"/>
            <a:ext cx="5389033"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3"/>
            <a:ext cx="5386917"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9" y="2362203"/>
            <a:ext cx="5389033"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217006C-E4BD-4D39-BCCB-D1170BA64BD4}" type="datetimeFigureOut">
              <a:rPr lang="en-US" smtClean="0"/>
              <a:pPr/>
              <a:t>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11521441" y="6514568"/>
            <a:ext cx="619051" cy="274320"/>
          </a:xfrm>
        </p:spPr>
        <p:txBody>
          <a:bodyPr/>
          <a:lstStyle/>
          <a:p>
            <a:fld id="{0BF11A02-053B-4AC1-9BFB-6F1E7BB1D5A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53218"/>
            <a:ext cx="109728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217006C-E4BD-4D39-BCCB-D1170BA64BD4}" type="datetimeFigureOut">
              <a:rPr lang="en-US" smtClean="0"/>
              <a:pPr/>
              <a:t>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F11A02-053B-4AC1-9BFB-6F1E7BB1D5A7}" type="slidenum">
              <a:rPr lang="en-US" smtClean="0"/>
              <a:pPr/>
              <a:t>‹#›</a:t>
            </a:fld>
            <a:endParaRPr lang="en-US"/>
          </a:p>
        </p:txBody>
      </p:sp>
      <p:sp>
        <p:nvSpPr>
          <p:cNvPr id="7" name="Rectangle 6"/>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17006C-E4BD-4D39-BCCB-D1170BA64BD4}" type="datetimeFigureOut">
              <a:rPr lang="en-US" smtClean="0"/>
              <a:pPr/>
              <a:t>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F11A02-053B-4AC1-9BFB-6F1E7BB1D5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6743403" y="105765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617515" y="304800"/>
            <a:ext cx="524256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6617515" y="1107560"/>
            <a:ext cx="524256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04801" y="2209800"/>
            <a:ext cx="11555275"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7416800" y="6513670"/>
            <a:ext cx="4003040" cy="274320"/>
          </a:xfrm>
        </p:spPr>
        <p:txBody>
          <a:bodyPr vert="horz" rtlCol="0"/>
          <a:lstStyle/>
          <a:p>
            <a:fld id="{8217006C-E4BD-4D39-BCCB-D1170BA64BD4}" type="datetimeFigureOut">
              <a:rPr lang="en-US" smtClean="0"/>
              <a:pPr/>
              <a:t>2/9/2021</a:t>
            </a:fld>
            <a:endParaRPr lang="en-US"/>
          </a:p>
        </p:txBody>
      </p:sp>
      <p:sp>
        <p:nvSpPr>
          <p:cNvPr id="10" name="Slide Number Placeholder 9"/>
          <p:cNvSpPr>
            <a:spLocks noGrp="1"/>
          </p:cNvSpPr>
          <p:nvPr>
            <p:ph type="sldNum" sz="quarter" idx="11"/>
          </p:nvPr>
        </p:nvSpPr>
        <p:spPr>
          <a:xfrm>
            <a:off x="11518604" y="6513670"/>
            <a:ext cx="619051" cy="274320"/>
          </a:xfrm>
        </p:spPr>
        <p:txBody>
          <a:bodyPr vert="horz" rtlCol="0"/>
          <a:lstStyle>
            <a:lvl1pPr>
              <a:defRPr>
                <a:solidFill>
                  <a:schemeClr val="tx2">
                    <a:shade val="90000"/>
                  </a:schemeClr>
                </a:solidFill>
              </a:defRPr>
            </a:lvl1pPr>
            <a:extLst/>
          </a:lstStyle>
          <a:p>
            <a:fld id="{0BF11A02-053B-4AC1-9BFB-6F1E7BB1D5A7}" type="slidenum">
              <a:rPr lang="en-US" smtClean="0"/>
              <a:pPr/>
              <a:t>‹#›</a:t>
            </a:fld>
            <a:endParaRPr lang="en-US"/>
          </a:p>
        </p:txBody>
      </p:sp>
      <p:sp>
        <p:nvSpPr>
          <p:cNvPr id="11" name="Footer Placeholder 10"/>
          <p:cNvSpPr>
            <a:spLocks noGrp="1"/>
          </p:cNvSpPr>
          <p:nvPr>
            <p:ph type="ftr" sz="quarter" idx="12"/>
          </p:nvPr>
        </p:nvSpPr>
        <p:spPr>
          <a:xfrm>
            <a:off x="2133600" y="6513670"/>
            <a:ext cx="5209952"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53924" y="4724400"/>
            <a:ext cx="73152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4053924" y="5388939"/>
            <a:ext cx="73152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406400" y="249864"/>
            <a:ext cx="113792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solidFill>
                  <a:schemeClr val="lt1"/>
                </a:solidFill>
                <a:latin typeface="+mn-lt"/>
                <a:ea typeface="+mn-ea"/>
                <a:cs typeface="+mn-cs"/>
              </a:rPr>
              <a:t>Click icon to add picture</a:t>
            </a:r>
          </a:p>
        </p:txBody>
      </p:sp>
      <p:sp>
        <p:nvSpPr>
          <p:cNvPr id="8" name="Date Placeholder 7"/>
          <p:cNvSpPr>
            <a:spLocks noGrp="1"/>
          </p:cNvSpPr>
          <p:nvPr>
            <p:ph type="dt" sz="half" idx="10"/>
          </p:nvPr>
        </p:nvSpPr>
        <p:spPr>
          <a:xfrm>
            <a:off x="7416800" y="6509004"/>
            <a:ext cx="4003040" cy="274320"/>
          </a:xfrm>
        </p:spPr>
        <p:txBody>
          <a:bodyPr vert="horz" rtlCol="0"/>
          <a:lstStyle/>
          <a:p>
            <a:fld id="{8217006C-E4BD-4D39-BCCB-D1170BA64BD4}" type="datetimeFigureOut">
              <a:rPr lang="en-US" smtClean="0"/>
              <a:pPr/>
              <a:t>2/9/2021</a:t>
            </a:fld>
            <a:endParaRPr lang="en-US"/>
          </a:p>
        </p:txBody>
      </p:sp>
      <p:sp>
        <p:nvSpPr>
          <p:cNvPr id="9" name="Slide Number Placeholder 8"/>
          <p:cNvSpPr>
            <a:spLocks noGrp="1"/>
          </p:cNvSpPr>
          <p:nvPr>
            <p:ph type="sldNum" sz="quarter" idx="11"/>
          </p:nvPr>
        </p:nvSpPr>
        <p:spPr>
          <a:xfrm>
            <a:off x="11518604" y="6509004"/>
            <a:ext cx="619051" cy="274320"/>
          </a:xfrm>
        </p:spPr>
        <p:txBody>
          <a:bodyPr vert="horz" rtlCol="0"/>
          <a:lstStyle>
            <a:lvl1pPr>
              <a:defRPr>
                <a:solidFill>
                  <a:schemeClr val="tx2">
                    <a:shade val="90000"/>
                  </a:schemeClr>
                </a:solidFill>
              </a:defRPr>
            </a:lvl1pPr>
            <a:extLst/>
          </a:lstStyle>
          <a:p>
            <a:fld id="{0BF11A02-053B-4AC1-9BFB-6F1E7BB1D5A7}" type="slidenum">
              <a:rPr lang="en-US" smtClean="0"/>
              <a:pPr/>
              <a:t>‹#›</a:t>
            </a:fld>
            <a:endParaRPr lang="en-US"/>
          </a:p>
        </p:txBody>
      </p:sp>
      <p:sp>
        <p:nvSpPr>
          <p:cNvPr id="10" name="Footer Placeholder 9"/>
          <p:cNvSpPr>
            <a:spLocks noGrp="1"/>
          </p:cNvSpPr>
          <p:nvPr>
            <p:ph type="ftr" sz="quarter" idx="12"/>
          </p:nvPr>
        </p:nvSpPr>
        <p:spPr>
          <a:xfrm>
            <a:off x="2133600" y="6509004"/>
            <a:ext cx="5209952" cy="274320"/>
          </a:xfrm>
        </p:spPr>
        <p:txBody>
          <a:bodyPr vert="horz"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219457" y="147085"/>
            <a:ext cx="11747795"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727200" y="6400800"/>
            <a:ext cx="5616352"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7416800" y="6400800"/>
            <a:ext cx="400304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8217006C-E4BD-4D39-BCCB-D1170BA64BD4}" type="datetimeFigureOut">
              <a:rPr lang="en-US" smtClean="0"/>
              <a:pPr/>
              <a:t>2/9/2021</a:t>
            </a:fld>
            <a:endParaRPr lang="en-US"/>
          </a:p>
        </p:txBody>
      </p:sp>
      <p:sp>
        <p:nvSpPr>
          <p:cNvPr id="23" name="Slide Number Placeholder 22"/>
          <p:cNvSpPr>
            <a:spLocks noGrp="1"/>
          </p:cNvSpPr>
          <p:nvPr>
            <p:ph type="sldNum" sz="quarter" idx="4"/>
          </p:nvPr>
        </p:nvSpPr>
        <p:spPr>
          <a:xfrm>
            <a:off x="11518604" y="6514568"/>
            <a:ext cx="619051"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0BF11A02-053B-4AC1-9BFB-6F1E7BB1D5A7}" type="slidenum">
              <a:rPr lang="en-US" smtClean="0"/>
              <a:pPr/>
              <a:t>‹#›</a:t>
            </a:fld>
            <a:endParaRPr lang="en-US"/>
          </a:p>
        </p:txBody>
      </p:sp>
      <p:sp>
        <p:nvSpPr>
          <p:cNvPr id="22" name="Title Placeholder 21"/>
          <p:cNvSpPr>
            <a:spLocks noGrp="1"/>
          </p:cNvSpPr>
          <p:nvPr>
            <p:ph type="title"/>
          </p:nvPr>
        </p:nvSpPr>
        <p:spPr>
          <a:xfrm>
            <a:off x="609600" y="253536"/>
            <a:ext cx="109728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609600" y="1646237"/>
            <a:ext cx="109728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3218"/>
            <a:ext cx="10972800" cy="3469696"/>
          </a:xfrm>
        </p:spPr>
        <p:txBody>
          <a:bodyPr/>
          <a:lstStyle/>
          <a:p>
            <a:r>
              <a:rPr lang="en-GB" b="1">
                <a:effectLst/>
                <a:latin typeface="Arial Black" pitchFamily="34" charset="0"/>
              </a:rPr>
              <a:t>Levels of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9341" y="827278"/>
            <a:ext cx="7349913" cy="635000"/>
          </a:xfrm>
          <a:prstGeom prst="rect">
            <a:avLst/>
          </a:prstGeom>
        </p:spPr>
        <p:txBody>
          <a:bodyPr vert="horz" wrap="square" lIns="0" tIns="12065" rIns="0" bIns="0" rtlCol="0">
            <a:spAutoFit/>
          </a:bodyPr>
          <a:lstStyle/>
          <a:p>
            <a:pPr marL="12700">
              <a:lnSpc>
                <a:spcPct val="100000"/>
              </a:lnSpc>
              <a:spcBef>
                <a:spcPts val="95"/>
              </a:spcBef>
            </a:pPr>
            <a:r>
              <a:rPr sz="4000" spc="-5"/>
              <a:t>Common features of Crisis</a:t>
            </a:r>
            <a:endParaRPr sz="4000"/>
          </a:p>
        </p:txBody>
      </p:sp>
      <p:sp>
        <p:nvSpPr>
          <p:cNvPr id="3" name="object 3"/>
          <p:cNvSpPr txBox="1"/>
          <p:nvPr/>
        </p:nvSpPr>
        <p:spPr>
          <a:xfrm>
            <a:off x="1324593" y="1840737"/>
            <a:ext cx="9394612" cy="3439795"/>
          </a:xfrm>
          <a:prstGeom prst="rect">
            <a:avLst/>
          </a:prstGeom>
        </p:spPr>
        <p:txBody>
          <a:bodyPr vert="horz" wrap="square" lIns="0" tIns="12065" rIns="0" bIns="0" rtlCol="0">
            <a:spAutoFit/>
          </a:bodyPr>
          <a:lstStyle/>
          <a:p>
            <a:pPr marL="286385" indent="-274320">
              <a:lnSpc>
                <a:spcPct val="100000"/>
              </a:lnSpc>
              <a:spcBef>
                <a:spcPts val="95"/>
              </a:spcBef>
              <a:buSzPct val="82142"/>
              <a:buFont typeface="Wingdings"/>
              <a:buChar char=""/>
              <a:tabLst>
                <a:tab pos="286385" algn="l"/>
                <a:tab pos="287020" algn="l"/>
              </a:tabLst>
            </a:pPr>
            <a:r>
              <a:rPr sz="2800" spc="-5">
                <a:solidFill>
                  <a:srgbClr val="FFFFFF"/>
                </a:solidFill>
                <a:latin typeface="Times New Roman"/>
                <a:cs typeface="Times New Roman"/>
              </a:rPr>
              <a:t>The situation materialises</a:t>
            </a:r>
            <a:r>
              <a:rPr sz="2800" spc="-45">
                <a:solidFill>
                  <a:srgbClr val="FFFFFF"/>
                </a:solidFill>
                <a:latin typeface="Times New Roman"/>
                <a:cs typeface="Times New Roman"/>
              </a:rPr>
              <a:t> </a:t>
            </a:r>
            <a:r>
              <a:rPr sz="2800" spc="-15">
                <a:solidFill>
                  <a:srgbClr val="FFFFFF"/>
                </a:solidFill>
                <a:latin typeface="Times New Roman"/>
                <a:cs typeface="Times New Roman"/>
              </a:rPr>
              <a:t>unexpectedly.</a:t>
            </a:r>
            <a:endParaRPr sz="2800">
              <a:latin typeface="Times New Roman"/>
              <a:cs typeface="Times New Roman"/>
            </a:endParaRPr>
          </a:p>
          <a:p>
            <a:pPr marL="286385" indent="-274320">
              <a:lnSpc>
                <a:spcPct val="100000"/>
              </a:lnSpc>
              <a:spcBef>
                <a:spcPts val="5"/>
              </a:spcBef>
              <a:buSzPct val="82142"/>
              <a:buFont typeface="Wingdings"/>
              <a:buChar char=""/>
              <a:tabLst>
                <a:tab pos="286385" algn="l"/>
                <a:tab pos="287020" algn="l"/>
              </a:tabLst>
            </a:pPr>
            <a:r>
              <a:rPr sz="2800" spc="-5">
                <a:solidFill>
                  <a:srgbClr val="FFFFFF"/>
                </a:solidFill>
                <a:latin typeface="Times New Roman"/>
                <a:cs typeface="Times New Roman"/>
              </a:rPr>
              <a:t>Decisions are required</a:t>
            </a:r>
            <a:r>
              <a:rPr sz="2800" spc="-35">
                <a:solidFill>
                  <a:srgbClr val="FFFFFF"/>
                </a:solidFill>
                <a:latin typeface="Times New Roman"/>
                <a:cs typeface="Times New Roman"/>
              </a:rPr>
              <a:t> </a:t>
            </a:r>
            <a:r>
              <a:rPr sz="2800" spc="-25">
                <a:solidFill>
                  <a:srgbClr val="FFFFFF"/>
                </a:solidFill>
                <a:latin typeface="Times New Roman"/>
                <a:cs typeface="Times New Roman"/>
              </a:rPr>
              <a:t>urgently.</a:t>
            </a:r>
            <a:endParaRPr sz="2800">
              <a:latin typeface="Times New Roman"/>
              <a:cs typeface="Times New Roman"/>
            </a:endParaRPr>
          </a:p>
          <a:p>
            <a:pPr marL="286385" indent="-274320">
              <a:lnSpc>
                <a:spcPct val="100000"/>
              </a:lnSpc>
              <a:buSzPct val="94642"/>
              <a:buFont typeface="Wingdings"/>
              <a:buChar char=""/>
              <a:tabLst>
                <a:tab pos="287020" algn="l"/>
              </a:tabLst>
            </a:pPr>
            <a:r>
              <a:rPr sz="2800" spc="-35">
                <a:solidFill>
                  <a:srgbClr val="FFFFFF"/>
                </a:solidFill>
                <a:latin typeface="Times New Roman"/>
                <a:cs typeface="Times New Roman"/>
              </a:rPr>
              <a:t>Time </a:t>
            </a:r>
            <a:r>
              <a:rPr sz="2800" spc="-5">
                <a:solidFill>
                  <a:srgbClr val="FFFFFF"/>
                </a:solidFill>
                <a:latin typeface="Times New Roman"/>
                <a:cs typeface="Times New Roman"/>
              </a:rPr>
              <a:t>is</a:t>
            </a:r>
            <a:r>
              <a:rPr sz="2800" spc="15">
                <a:solidFill>
                  <a:srgbClr val="FFFFFF"/>
                </a:solidFill>
                <a:latin typeface="Times New Roman"/>
                <a:cs typeface="Times New Roman"/>
              </a:rPr>
              <a:t> </a:t>
            </a:r>
            <a:r>
              <a:rPr sz="2800">
                <a:solidFill>
                  <a:srgbClr val="FFFFFF"/>
                </a:solidFill>
                <a:latin typeface="Times New Roman"/>
                <a:cs typeface="Times New Roman"/>
              </a:rPr>
              <a:t>short.</a:t>
            </a:r>
            <a:endParaRPr sz="2800">
              <a:latin typeface="Times New Roman"/>
              <a:cs typeface="Times New Roman"/>
            </a:endParaRPr>
          </a:p>
          <a:p>
            <a:pPr marL="286385" indent="-274320">
              <a:lnSpc>
                <a:spcPct val="100000"/>
              </a:lnSpc>
              <a:buSzPct val="94642"/>
              <a:buFont typeface="Wingdings"/>
              <a:buChar char=""/>
              <a:tabLst>
                <a:tab pos="287020" algn="l"/>
              </a:tabLst>
            </a:pPr>
            <a:r>
              <a:rPr sz="2800" spc="-10">
                <a:solidFill>
                  <a:srgbClr val="FFFFFF"/>
                </a:solidFill>
                <a:latin typeface="Times New Roman"/>
                <a:cs typeface="Times New Roman"/>
              </a:rPr>
              <a:t>Urgent </a:t>
            </a:r>
            <a:r>
              <a:rPr sz="2800" spc="-5">
                <a:solidFill>
                  <a:srgbClr val="FFFFFF"/>
                </a:solidFill>
                <a:latin typeface="Times New Roman"/>
                <a:cs typeface="Times New Roman"/>
              </a:rPr>
              <a:t>demands </a:t>
            </a:r>
            <a:r>
              <a:rPr sz="2800">
                <a:solidFill>
                  <a:srgbClr val="FFFFFF"/>
                </a:solidFill>
                <a:latin typeface="Times New Roman"/>
                <a:cs typeface="Times New Roman"/>
              </a:rPr>
              <a:t>for </a:t>
            </a:r>
            <a:r>
              <a:rPr sz="2800" spc="-5">
                <a:solidFill>
                  <a:srgbClr val="FFFFFF"/>
                </a:solidFill>
                <a:latin typeface="Times New Roman"/>
                <a:cs typeface="Times New Roman"/>
              </a:rPr>
              <a:t>information are</a:t>
            </a:r>
            <a:r>
              <a:rPr sz="2800" spc="-15">
                <a:solidFill>
                  <a:srgbClr val="FFFFFF"/>
                </a:solidFill>
                <a:latin typeface="Times New Roman"/>
                <a:cs typeface="Times New Roman"/>
              </a:rPr>
              <a:t> </a:t>
            </a:r>
            <a:r>
              <a:rPr sz="2800" spc="-5">
                <a:solidFill>
                  <a:srgbClr val="FFFFFF"/>
                </a:solidFill>
                <a:latin typeface="Times New Roman"/>
                <a:cs typeface="Times New Roman"/>
              </a:rPr>
              <a:t>received.</a:t>
            </a:r>
            <a:endParaRPr sz="2800">
              <a:latin typeface="Times New Roman"/>
              <a:cs typeface="Times New Roman"/>
            </a:endParaRPr>
          </a:p>
          <a:p>
            <a:pPr marL="286385" indent="-274320">
              <a:lnSpc>
                <a:spcPct val="100000"/>
              </a:lnSpc>
              <a:buSzPct val="94642"/>
              <a:buFont typeface="Wingdings"/>
              <a:buChar char=""/>
              <a:tabLst>
                <a:tab pos="287020" algn="l"/>
              </a:tabLst>
            </a:pPr>
            <a:r>
              <a:rPr sz="2800" spc="-5">
                <a:solidFill>
                  <a:srgbClr val="FFFFFF"/>
                </a:solidFill>
                <a:latin typeface="Times New Roman"/>
                <a:cs typeface="Times New Roman"/>
              </a:rPr>
              <a:t>There is sense of loss of</a:t>
            </a:r>
            <a:r>
              <a:rPr sz="2800" spc="-10">
                <a:solidFill>
                  <a:srgbClr val="FFFFFF"/>
                </a:solidFill>
                <a:latin typeface="Times New Roman"/>
                <a:cs typeface="Times New Roman"/>
              </a:rPr>
              <a:t> </a:t>
            </a:r>
            <a:r>
              <a:rPr sz="2800" spc="-5">
                <a:solidFill>
                  <a:srgbClr val="FFFFFF"/>
                </a:solidFill>
                <a:latin typeface="Times New Roman"/>
                <a:cs typeface="Times New Roman"/>
              </a:rPr>
              <a:t>control.</a:t>
            </a:r>
            <a:endParaRPr sz="2800">
              <a:latin typeface="Times New Roman"/>
              <a:cs typeface="Times New Roman"/>
            </a:endParaRPr>
          </a:p>
          <a:p>
            <a:pPr marL="286385" indent="-274320">
              <a:lnSpc>
                <a:spcPct val="100000"/>
              </a:lnSpc>
              <a:buSzPct val="94642"/>
              <a:buFont typeface="Wingdings"/>
              <a:buChar char=""/>
              <a:tabLst>
                <a:tab pos="287020" algn="l"/>
              </a:tabLst>
            </a:pPr>
            <a:r>
              <a:rPr sz="2800" spc="-5">
                <a:solidFill>
                  <a:srgbClr val="FFFFFF"/>
                </a:solidFill>
                <a:latin typeface="Times New Roman"/>
                <a:cs typeface="Times New Roman"/>
              </a:rPr>
              <a:t>Pressures build over</a:t>
            </a:r>
            <a:r>
              <a:rPr sz="2800" spc="-40">
                <a:solidFill>
                  <a:srgbClr val="FFFFFF"/>
                </a:solidFill>
                <a:latin typeface="Times New Roman"/>
                <a:cs typeface="Times New Roman"/>
              </a:rPr>
              <a:t> </a:t>
            </a:r>
            <a:r>
              <a:rPr sz="2800" spc="-5">
                <a:solidFill>
                  <a:srgbClr val="FFFFFF"/>
                </a:solidFill>
                <a:latin typeface="Times New Roman"/>
                <a:cs typeface="Times New Roman"/>
              </a:rPr>
              <a:t>time.</a:t>
            </a:r>
            <a:endParaRPr sz="2800">
              <a:latin typeface="Times New Roman"/>
              <a:cs typeface="Times New Roman"/>
            </a:endParaRPr>
          </a:p>
          <a:p>
            <a:pPr marL="286385" indent="-274320">
              <a:lnSpc>
                <a:spcPct val="100000"/>
              </a:lnSpc>
              <a:buSzPct val="94642"/>
              <a:buFont typeface="Wingdings"/>
              <a:buChar char=""/>
              <a:tabLst>
                <a:tab pos="287020" algn="l"/>
              </a:tabLst>
            </a:pPr>
            <a:r>
              <a:rPr sz="2800" spc="-5">
                <a:solidFill>
                  <a:srgbClr val="FFFFFF"/>
                </a:solidFill>
                <a:latin typeface="Times New Roman"/>
                <a:cs typeface="Times New Roman"/>
              </a:rPr>
              <a:t>Routine </a:t>
            </a:r>
            <a:r>
              <a:rPr sz="2800">
                <a:solidFill>
                  <a:srgbClr val="FFFFFF"/>
                </a:solidFill>
                <a:latin typeface="Times New Roman"/>
                <a:cs typeface="Times New Roman"/>
              </a:rPr>
              <a:t>business </a:t>
            </a:r>
            <a:r>
              <a:rPr sz="2800" spc="-5">
                <a:solidFill>
                  <a:srgbClr val="FFFFFF"/>
                </a:solidFill>
                <a:latin typeface="Times New Roman"/>
                <a:cs typeface="Times New Roman"/>
              </a:rPr>
              <a:t>become increasingly</a:t>
            </a:r>
            <a:r>
              <a:rPr sz="2800" spc="-100">
                <a:solidFill>
                  <a:srgbClr val="FFFFFF"/>
                </a:solidFill>
                <a:latin typeface="Times New Roman"/>
                <a:cs typeface="Times New Roman"/>
              </a:rPr>
              <a:t> </a:t>
            </a:r>
            <a:r>
              <a:rPr sz="2800" spc="-5">
                <a:solidFill>
                  <a:srgbClr val="FFFFFF"/>
                </a:solidFill>
                <a:latin typeface="Times New Roman"/>
                <a:cs typeface="Times New Roman"/>
              </a:rPr>
              <a:t>difficult.</a:t>
            </a:r>
            <a:endParaRPr sz="2800">
              <a:latin typeface="Times New Roman"/>
              <a:cs typeface="Times New Roman"/>
            </a:endParaRPr>
          </a:p>
          <a:p>
            <a:pPr marL="286385" indent="-274320">
              <a:lnSpc>
                <a:spcPct val="100000"/>
              </a:lnSpc>
              <a:buSzPct val="94642"/>
              <a:buFont typeface="Wingdings"/>
              <a:buChar char=""/>
              <a:tabLst>
                <a:tab pos="287020" algn="l"/>
              </a:tabLst>
            </a:pPr>
            <a:r>
              <a:rPr sz="2800" spc="-5">
                <a:solidFill>
                  <a:srgbClr val="FFFFFF"/>
                </a:solidFill>
                <a:latin typeface="Times New Roman"/>
                <a:cs typeface="Times New Roman"/>
              </a:rPr>
              <a:t>Reputation</a:t>
            </a:r>
            <a:r>
              <a:rPr sz="2800" spc="-40">
                <a:solidFill>
                  <a:srgbClr val="FFFFFF"/>
                </a:solidFill>
                <a:latin typeface="Times New Roman"/>
                <a:cs typeface="Times New Roman"/>
              </a:rPr>
              <a:t> </a:t>
            </a:r>
            <a:r>
              <a:rPr sz="2800" spc="-10">
                <a:solidFill>
                  <a:srgbClr val="FFFFFF"/>
                </a:solidFill>
                <a:latin typeface="Times New Roman"/>
                <a:cs typeface="Times New Roman"/>
              </a:rPr>
              <a:t>suffers.</a:t>
            </a:r>
            <a:endParaRPr sz="28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indent="0">
              <a:buNone/>
            </a:pPr>
            <a:r>
              <a:rPr lang="en-US" u="sng"/>
              <a:t>Introduction:</a:t>
            </a:r>
            <a:endParaRPr lang="en-US" b="0">
              <a:effectLst/>
            </a:endParaRPr>
          </a:p>
          <a:p>
            <a:r>
              <a:rPr lang="en-US"/>
              <a:t>crisis management is a business plan of action that is implemented quickly when a negative situation occurs. The Institute for Crisis Management defines a business crisis as a problem that:</a:t>
            </a:r>
          </a:p>
          <a:p>
            <a:pPr marL="0" indent="0">
              <a:buNone/>
            </a:pPr>
            <a:br>
              <a:rPr lang="en-US" b="0">
                <a:effectLst/>
              </a:rPr>
            </a:br>
            <a:r>
              <a:rPr lang="en-US"/>
              <a:t>1) Disrupts the way an organization conducts business, and </a:t>
            </a:r>
          </a:p>
          <a:p>
            <a:pPr marL="0" indent="0">
              <a:buNone/>
            </a:pPr>
            <a:r>
              <a:rPr lang="en-US"/>
              <a:t>2) Attracts significant new media coverage and/or public scrutiny. Typically, these crisis have the capacity to visit negative financial, legal, political, or governmental repercussions on the company, especially if they are not dealt with in a prompt and effective manner.</a:t>
            </a:r>
            <a:endParaRPr lang="en-US" b="0">
              <a:effectLst/>
            </a:endParaRPr>
          </a:p>
          <a:p>
            <a:pPr marL="0" indent="0">
              <a:buNone/>
            </a:pPr>
            <a:br>
              <a:rPr lang="en-US" b="0">
                <a:effectLst/>
              </a:rPr>
            </a:br>
            <a:br>
              <a:rPr lang="en-US" b="0">
                <a:effectLst/>
              </a:rPr>
            </a:br>
            <a:endParaRPr lang="en-US"/>
          </a:p>
        </p:txBody>
      </p:sp>
    </p:spTree>
    <p:extLst>
      <p:ext uri="{BB962C8B-B14F-4D97-AF65-F5344CB8AC3E}">
        <p14:creationId xmlns:p14="http://schemas.microsoft.com/office/powerpoint/2010/main" val="326494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Types of crises</a:t>
            </a:r>
          </a:p>
        </p:txBody>
      </p:sp>
      <p:sp>
        <p:nvSpPr>
          <p:cNvPr id="3" name="Content Placeholder 2"/>
          <p:cNvSpPr>
            <a:spLocks noGrp="1"/>
          </p:cNvSpPr>
          <p:nvPr>
            <p:ph idx="1"/>
          </p:nvPr>
        </p:nvSpPr>
        <p:spPr/>
        <p:txBody>
          <a:bodyPr/>
          <a:lstStyle/>
          <a:p>
            <a:pPr>
              <a:buNone/>
            </a:pPr>
            <a:r>
              <a:rPr lang="en-GB"/>
              <a:t>Financial Crisis </a:t>
            </a:r>
          </a:p>
          <a:p>
            <a:r>
              <a:rPr lang="en-GB"/>
              <a:t>This type of crises occurs when the business is hit with the crisis financially. An example of a financial crisis is a business not having funds to pay its dues such as paying dividends, interests, making repayments of loans, etc.</a:t>
            </a:r>
          </a:p>
          <a:p>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Types of crisis</a:t>
            </a:r>
          </a:p>
        </p:txBody>
      </p:sp>
      <p:sp>
        <p:nvSpPr>
          <p:cNvPr id="3" name="Content Placeholder 2"/>
          <p:cNvSpPr>
            <a:spLocks noGrp="1"/>
          </p:cNvSpPr>
          <p:nvPr>
            <p:ph idx="1"/>
          </p:nvPr>
        </p:nvSpPr>
        <p:spPr/>
        <p:txBody>
          <a:bodyPr/>
          <a:lstStyle/>
          <a:p>
            <a:r>
              <a:rPr lang="en-GB"/>
              <a:t>Natural disasters</a:t>
            </a:r>
          </a:p>
          <a:p>
            <a:r>
              <a:rPr lang="en-GB"/>
              <a:t>These are usually referred to as “Acts of God” whose control is beyond human capability.</a:t>
            </a:r>
          </a:p>
          <a:p>
            <a:r>
              <a:rPr lang="en-GB"/>
              <a:t>They are 100 percent nature-oriented with dire results to life, organizational and personal property as well as the environment.</a:t>
            </a:r>
          </a:p>
          <a:p>
            <a:r>
              <a:rPr lang="en-GB"/>
              <a:t>Examples include earthquakes, floods, volcanic eruptions, landslides, storms. </a:t>
            </a:r>
          </a:p>
          <a:p>
            <a:pPr>
              <a:buNone/>
            </a:pP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Types of crises</a:t>
            </a:r>
          </a:p>
        </p:txBody>
      </p:sp>
      <p:sp>
        <p:nvSpPr>
          <p:cNvPr id="3" name="Content Placeholder 2"/>
          <p:cNvSpPr>
            <a:spLocks noGrp="1"/>
          </p:cNvSpPr>
          <p:nvPr>
            <p:ph idx="1"/>
          </p:nvPr>
        </p:nvSpPr>
        <p:spPr/>
        <p:txBody>
          <a:bodyPr/>
          <a:lstStyle/>
          <a:p>
            <a:pPr>
              <a:buNone/>
            </a:pPr>
            <a:r>
              <a:rPr lang="en-GB"/>
              <a:t>Technological crises:</a:t>
            </a:r>
          </a:p>
          <a:p>
            <a:r>
              <a:rPr lang="en-GB"/>
              <a:t>This usually comes from human use of science and technology. It usually occurs when human error or natural disasters disrupts the normal routine during technology applications.</a:t>
            </a:r>
          </a:p>
          <a:p>
            <a:r>
              <a:rPr lang="en-GB"/>
              <a:t>Failure of software during production is a best example to understand.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Types of crises</a:t>
            </a:r>
          </a:p>
        </p:txBody>
      </p:sp>
      <p:sp>
        <p:nvSpPr>
          <p:cNvPr id="3" name="Content Placeholder 2"/>
          <p:cNvSpPr>
            <a:spLocks noGrp="1"/>
          </p:cNvSpPr>
          <p:nvPr>
            <p:ph idx="1"/>
          </p:nvPr>
        </p:nvSpPr>
        <p:spPr/>
        <p:txBody>
          <a:bodyPr/>
          <a:lstStyle/>
          <a:p>
            <a:pPr>
              <a:buNone/>
            </a:pPr>
            <a:r>
              <a:rPr lang="en-GB"/>
              <a:t>Workplace Violence</a:t>
            </a:r>
          </a:p>
          <a:p>
            <a:r>
              <a:rPr lang="en-GB"/>
              <a:t>This is usually between employees of an organization where, one employee attacks a colleague in the organization due to a misunderstanding or some other reason.</a:t>
            </a:r>
          </a:p>
          <a:p>
            <a:r>
              <a:rPr lang="en-GB"/>
              <a:t>Verbal abuse and physical harm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a:t>Example of Successful Crisis Management</a:t>
            </a:r>
            <a:endParaRPr lang="en-GB"/>
          </a:p>
        </p:txBody>
      </p:sp>
      <p:sp>
        <p:nvSpPr>
          <p:cNvPr id="3" name="Content Placeholder 2"/>
          <p:cNvSpPr>
            <a:spLocks noGrp="1"/>
          </p:cNvSpPr>
          <p:nvPr>
            <p:ph idx="1"/>
          </p:nvPr>
        </p:nvSpPr>
        <p:spPr/>
        <p:txBody>
          <a:bodyPr>
            <a:normAutofit fontScale="85000" lnSpcReduction="20000"/>
          </a:bodyPr>
          <a:lstStyle/>
          <a:p>
            <a:pPr fontAlgn="base"/>
            <a:r>
              <a:rPr lang="en-GB"/>
              <a:t>In 1993, many people claimed to find syringes in cans of diet Pepsi. Pepsi investigated the situation, leading to an arrest, which Pepsi communicated publicly. This was followed by their first video news release, clearly showcasing the production process to demonstrate that such an incident cannot happen within their factory premises. </a:t>
            </a:r>
          </a:p>
          <a:p>
            <a:pPr fontAlgn="base"/>
            <a:r>
              <a:rPr lang="en-GB"/>
              <a:t>A second news release showed the guilty arrested.</a:t>
            </a:r>
          </a:p>
          <a:p>
            <a:pPr fontAlgn="base"/>
            <a:r>
              <a:rPr lang="en-GB"/>
              <a:t>A third video displayed surveillance footage from a convenience store where a woman was caught inserting a syringe into a can. The company also publicly worked with the FDA during this crisis, to come out clean. Even after the resolution of the crisis, the corporation thanked the public for standing by the corporation.</a:t>
            </a:r>
          </a:p>
          <a:p>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a:t>How to manage the crisis</a:t>
            </a:r>
            <a:br>
              <a:rPr lang="en-US">
                <a:effectLst/>
              </a:rPr>
            </a:br>
            <a:endParaRPr lang="en-GB"/>
          </a:p>
        </p:txBody>
      </p:sp>
      <p:sp>
        <p:nvSpPr>
          <p:cNvPr id="3" name="Content Placeholder 2"/>
          <p:cNvSpPr>
            <a:spLocks noGrp="1"/>
          </p:cNvSpPr>
          <p:nvPr>
            <p:ph idx="1"/>
          </p:nvPr>
        </p:nvSpPr>
        <p:spPr/>
        <p:txBody>
          <a:bodyPr>
            <a:normAutofit fontScale="85000" lnSpcReduction="10000"/>
          </a:bodyPr>
          <a:lstStyle/>
          <a:p>
            <a:r>
              <a:rPr lang="en-US"/>
              <a:t>It has identified that there are six key skills that survivors used in their life or death crises. These skills are appropriate for almost any type of crisis you might face.</a:t>
            </a:r>
            <a:endParaRPr lang="en-US" b="0">
              <a:effectLst/>
            </a:endParaRPr>
          </a:p>
          <a:p>
            <a:pPr marL="514350" indent="-514350">
              <a:buAutoNum type="arabicPeriod"/>
            </a:pPr>
            <a:r>
              <a:rPr lang="en-US" b="1"/>
              <a:t>Remain calm: </a:t>
            </a:r>
          </a:p>
          <a:p>
            <a:pPr marL="0" indent="0">
              <a:buNone/>
            </a:pPr>
            <a:r>
              <a:rPr lang="en-US"/>
              <a:t>It's essential to stay calm during a crisis. Of course, the very nature</a:t>
            </a:r>
            <a:endParaRPr lang="en-US">
              <a:effectLst/>
            </a:endParaRPr>
          </a:p>
          <a:p>
            <a:pPr marL="0" indent="0">
              <a:buNone/>
            </a:pPr>
            <a:r>
              <a:rPr lang="en-US"/>
              <a:t>of a crisis makes this difficult to do. However it is important to stay calm and not panic. When you panic, it's hard to think clearly about what's happened and what you need to do. On the other hand, remaining calm allows you to consider your options before you make decisions, even if decisions need to made quickly. </a:t>
            </a:r>
            <a:br>
              <a:rPr lang="en-US" b="0">
                <a:effectLst/>
              </a:rPr>
            </a:br>
            <a:endParaRPr lang="en-US"/>
          </a:p>
        </p:txBody>
      </p:sp>
    </p:spTree>
    <p:extLst>
      <p:ext uri="{BB962C8B-B14F-4D97-AF65-F5344CB8AC3E}">
        <p14:creationId xmlns:p14="http://schemas.microsoft.com/office/powerpoint/2010/main" val="4218252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2. Be persistent:</a:t>
            </a:r>
          </a:p>
          <a:p>
            <a:pPr marL="0" indent="0">
              <a:buNone/>
            </a:pPr>
            <a:r>
              <a:rPr lang="en-US"/>
              <a:t> Surviving a crisis means you need to keep moving forward. Be willing to tackle each obstacle in your way, one at a time. The idea is crawl if you can't walk and walk if you can't run, but whatever you do, keep moving and do not give up. Even when you can't see it, chances are you are making progress.</a:t>
            </a:r>
            <a:br>
              <a:rPr lang="en-US" b="0">
                <a:effectLst/>
              </a:rPr>
            </a:br>
            <a:endParaRPr lang="en-US" b="0">
              <a:effectLst/>
            </a:endParaRPr>
          </a:p>
          <a:p>
            <a:endParaRPr lang="en-US"/>
          </a:p>
        </p:txBody>
      </p:sp>
    </p:spTree>
    <p:extLst>
      <p:ext uri="{BB962C8B-B14F-4D97-AF65-F5344CB8AC3E}">
        <p14:creationId xmlns:p14="http://schemas.microsoft.com/office/powerpoint/2010/main" val="2624404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Crisis management</a:t>
            </a:r>
          </a:p>
        </p:txBody>
      </p:sp>
      <p:sp>
        <p:nvSpPr>
          <p:cNvPr id="3" name="Content Placeholder 2"/>
          <p:cNvSpPr>
            <a:spLocks noGrp="1"/>
          </p:cNvSpPr>
          <p:nvPr>
            <p:ph idx="1"/>
          </p:nvPr>
        </p:nvSpPr>
        <p:spPr/>
        <p:txBody>
          <a:bodyPr>
            <a:normAutofit fontScale="70000" lnSpcReduction="20000"/>
          </a:bodyPr>
          <a:lstStyle/>
          <a:p>
            <a:pPr marL="0" indent="0">
              <a:buNone/>
            </a:pPr>
            <a:r>
              <a:rPr lang="en-US"/>
              <a:t>3. Use what's available. </a:t>
            </a:r>
          </a:p>
          <a:p>
            <a:pPr marL="0" indent="0">
              <a:buNone/>
            </a:pPr>
            <a:r>
              <a:rPr lang="en-US"/>
              <a:t>It's important to use anything and everything that might help you. Look around and consider what's available to you and how you can use For example, supportive people, places in your community offering help, or advice from others who survived a similar crisis. If you take the time to use existing resources, you can get out of your crisis faster.</a:t>
            </a:r>
          </a:p>
          <a:p>
            <a:pPr marL="0" indent="0">
              <a:buNone/>
            </a:pPr>
            <a:endParaRPr lang="en-US">
              <a:effectLst/>
            </a:endParaRPr>
          </a:p>
          <a:p>
            <a:pPr marL="0" indent="0">
              <a:buNone/>
            </a:pPr>
            <a:r>
              <a:rPr lang="en-US"/>
              <a:t>4. Be flexible. </a:t>
            </a:r>
          </a:p>
          <a:p>
            <a:pPr marL="0" indent="0">
              <a:buNone/>
            </a:pPr>
            <a:r>
              <a:rPr lang="en-US"/>
              <a:t>You may encounter unexpected roadblocks as you move through your crisis. If this happens, and it is likely, remember. Stop, be creative, get comfortable with the new circumstances and decide what you need to do next. Flexibility keeps you on your toes so that you are always ready to move around any roadblocks that get in your way.</a:t>
            </a:r>
            <a:br>
              <a:rPr lang="en-US">
                <a:effectLst/>
              </a:rPr>
            </a:br>
            <a:endParaRPr lang="en-US">
              <a:effectLst/>
            </a:endParaRPr>
          </a:p>
          <a:p>
            <a:pPr marL="0" indent="0">
              <a:buNone/>
            </a:pPr>
            <a:br>
              <a:rPr lang="en-US">
                <a:effectLst/>
              </a:rPr>
            </a:br>
            <a:endParaRPr lang="en-US"/>
          </a:p>
        </p:txBody>
      </p:sp>
    </p:spTree>
    <p:extLst>
      <p:ext uri="{BB962C8B-B14F-4D97-AF65-F5344CB8AC3E}">
        <p14:creationId xmlns:p14="http://schemas.microsoft.com/office/powerpoint/2010/main" val="192671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b">
            <a:normAutofit/>
            <a:scene3d>
              <a:camera prst="orthographicFront"/>
              <a:lightRig rig="soft" dir="t">
                <a:rot lat="0" lon="0" rev="2400000"/>
              </a:lightRig>
            </a:scene3d>
            <a:sp3d>
              <a:bevelT w="19050" h="12700"/>
            </a:sp3d>
          </a:bodyPr>
          <a:lstStyle/>
          <a:p>
            <a:pPr marL="54610"/>
            <a:r>
              <a:rPr lang="en-GB"/>
              <a:t>Levels of management</a:t>
            </a:r>
            <a:endParaRPr lang="en-US"/>
          </a:p>
        </p:txBody>
      </p:sp>
      <p:sp>
        <p:nvSpPr>
          <p:cNvPr id="3" name="Content Placeholder 2"/>
          <p:cNvSpPr>
            <a:spLocks noGrp="1"/>
          </p:cNvSpPr>
          <p:nvPr>
            <p:ph idx="1"/>
          </p:nvPr>
        </p:nvSpPr>
        <p:spPr/>
        <p:txBody>
          <a:bodyPr/>
          <a:lstStyle/>
          <a:p>
            <a:r>
              <a:rPr lang="en-GB"/>
              <a:t>Managers are organizational members who are responsible for the work performance of other organizational members. Managers have formal authority to use organizational resources and to make decisions. In organizations, there are typically three levels of management: top-level, middle-level, and low-level.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Crisis management</a:t>
            </a:r>
          </a:p>
        </p:txBody>
      </p:sp>
      <p:sp>
        <p:nvSpPr>
          <p:cNvPr id="3" name="Content Placeholder 2"/>
          <p:cNvSpPr>
            <a:spLocks noGrp="1"/>
          </p:cNvSpPr>
          <p:nvPr>
            <p:ph idx="1"/>
          </p:nvPr>
        </p:nvSpPr>
        <p:spPr/>
        <p:txBody>
          <a:bodyPr>
            <a:normAutofit fontScale="70000" lnSpcReduction="20000"/>
          </a:bodyPr>
          <a:lstStyle/>
          <a:p>
            <a:pPr marL="0" indent="0">
              <a:buNone/>
            </a:pPr>
            <a:r>
              <a:rPr lang="en-US"/>
              <a:t>5. Stay positive. </a:t>
            </a:r>
          </a:p>
          <a:p>
            <a:pPr marL="0" indent="0">
              <a:buNone/>
            </a:pPr>
            <a:r>
              <a:rPr lang="en-US"/>
              <a:t>This is sometimes the toughest thing to do in a crisis. You have to keep believing there really is a light at the end of tunnel and you will get there. Think about what's helped you in the past to deal with tough situations and use whatever works to keep you hopeful. For example, consider affirmations, prayers, humor, a vision of what it will be like when you get there, and the support from family and friends.</a:t>
            </a:r>
          </a:p>
          <a:p>
            <a:pPr marL="0" indent="0">
              <a:buNone/>
            </a:pPr>
            <a:endParaRPr lang="en-US">
              <a:effectLst/>
            </a:endParaRPr>
          </a:p>
          <a:p>
            <a:pPr marL="0" indent="0">
              <a:buNone/>
            </a:pPr>
            <a:r>
              <a:rPr lang="en-US"/>
              <a:t>6. Be patient. A crisis can feel like you're walking through an area filled with land mines. While the tendency is to run, this makes you more likely to step on a mine. However, by moving slowly and carefully, you can dodge them. So, keep your focus on where you're going and be patient as this increases your odds that you will make it through.</a:t>
            </a:r>
            <a:endParaRPr lang="en-US">
              <a:effectLst/>
            </a:endParaRPr>
          </a:p>
          <a:p>
            <a:pPr marL="0" indent="0">
              <a:buNone/>
            </a:pPr>
            <a:br>
              <a:rPr lang="en-US" b="0">
                <a:effectLst/>
              </a:rPr>
            </a:br>
            <a:endParaRPr lang="en-US">
              <a:effectLst/>
            </a:endParaRPr>
          </a:p>
          <a:p>
            <a:pPr marL="0" indent="0">
              <a:buNone/>
            </a:pPr>
            <a:br>
              <a:rPr lang="en-US">
                <a:effectLst/>
              </a:rPr>
            </a:br>
            <a:endParaRPr lang="en-US"/>
          </a:p>
        </p:txBody>
      </p:sp>
    </p:spTree>
    <p:extLst>
      <p:ext uri="{BB962C8B-B14F-4D97-AF65-F5344CB8AC3E}">
        <p14:creationId xmlns:p14="http://schemas.microsoft.com/office/powerpoint/2010/main" val="3737042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Crisis management</a:t>
            </a:r>
          </a:p>
        </p:txBody>
      </p:sp>
      <p:sp>
        <p:nvSpPr>
          <p:cNvPr id="3" name="Content Placeholder 2"/>
          <p:cNvSpPr>
            <a:spLocks noGrp="1"/>
          </p:cNvSpPr>
          <p:nvPr>
            <p:ph idx="1"/>
          </p:nvPr>
        </p:nvSpPr>
        <p:spPr/>
        <p:txBody>
          <a:bodyPr/>
          <a:lstStyle/>
          <a:p>
            <a:r>
              <a:rPr lang="en-US"/>
              <a:t>Very few of us go through life without encountering crises. Whether your crisis is big or small, you have a choice about how you handle it. While panic is a choice, the better option is to take a deep breath and remember the six skills. Using them will help you manage your crisis more effectively. Once the crisis is over, you'll be back on solid ground. Just like the people on "I Survived," you will be a resilient and relieved survivor!</a:t>
            </a:r>
            <a:br>
              <a:rPr lang="en-US">
                <a:effectLst/>
              </a:rPr>
            </a:br>
            <a:endParaRPr lang="en-US"/>
          </a:p>
        </p:txBody>
      </p:sp>
    </p:spTree>
    <p:extLst>
      <p:ext uri="{BB962C8B-B14F-4D97-AF65-F5344CB8AC3E}">
        <p14:creationId xmlns:p14="http://schemas.microsoft.com/office/powerpoint/2010/main" val="21577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lip_image002-91.jpg"/>
          <p:cNvPicPr>
            <a:picLocks noGrp="1" noChangeAspect="1"/>
          </p:cNvPicPr>
          <p:nvPr>
            <p:ph idx="4294967295"/>
          </p:nvPr>
        </p:nvPicPr>
        <p:blipFill>
          <a:blip r:embed="rId2"/>
          <a:stretch>
            <a:fillRect/>
          </a:stretch>
        </p:blipFill>
        <p:spPr>
          <a:xfrm>
            <a:off x="404948" y="222070"/>
            <a:ext cx="11273246" cy="6415948"/>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Top level management</a:t>
            </a:r>
          </a:p>
        </p:txBody>
      </p:sp>
      <p:sp>
        <p:nvSpPr>
          <p:cNvPr id="3" name="Content Placeholder 2"/>
          <p:cNvSpPr>
            <a:spLocks noGrp="1"/>
          </p:cNvSpPr>
          <p:nvPr>
            <p:ph idx="1"/>
          </p:nvPr>
        </p:nvSpPr>
        <p:spPr/>
        <p:txBody>
          <a:bodyPr lIns="91440" tIns="45720" rIns="91440" bIns="45720" anchor="t">
            <a:normAutofit fontScale="92500" lnSpcReduction="20000"/>
          </a:bodyPr>
          <a:lstStyle/>
          <a:p>
            <a:r>
              <a:rPr lang="en-GB"/>
              <a:t>Top-level managers, or top managers, are also called senior management or executives. These individuals are at the top one level in an organization, and hold titles such as: Chief Executive Officer (CEO), Chief Financial Officer (CFO), Chief Operational Officer (COO), Chief Information Officer (CIO), Chairperson of the Board, President, Vice president, Corporate head. </a:t>
            </a:r>
          </a:p>
          <a:p>
            <a:r>
              <a:rPr lang="en-GB"/>
              <a:t>Top-level managers make decisions affecting the entirety of the firm. Top managers do not direct the day-to-day activities of the firm; rather, they set goals for the organization and direct the company to achieve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Middle level management</a:t>
            </a:r>
          </a:p>
        </p:txBody>
      </p:sp>
      <p:sp>
        <p:nvSpPr>
          <p:cNvPr id="3" name="Content Placeholder 2"/>
          <p:cNvSpPr>
            <a:spLocks noGrp="1"/>
          </p:cNvSpPr>
          <p:nvPr>
            <p:ph idx="1"/>
          </p:nvPr>
        </p:nvSpPr>
        <p:spPr/>
        <p:txBody>
          <a:bodyPr>
            <a:normAutofit fontScale="85000" lnSpcReduction="20000"/>
          </a:bodyPr>
          <a:lstStyle/>
          <a:p>
            <a:r>
              <a:rPr lang="en-GB"/>
              <a:t>Middle-level managers Middle-level managers, or middle managers, are those in the levels below top managers. Middle managers’ job titles include: General manager, Plant manager, Regional manager, and Divisional manager. Middle-level managers are responsible for carrying out the goals set by top management. </a:t>
            </a:r>
          </a:p>
          <a:p>
            <a:r>
              <a:rPr lang="en-GB"/>
              <a:t>Middle managers can motivate and assist first-line managers/ lower management to achieve business objectives. </a:t>
            </a:r>
          </a:p>
          <a:p>
            <a:r>
              <a:rPr lang="en-GB"/>
              <a:t>Middle managers may also communicate upward, by offering suggestions and feedback to top managers. Because middle managers are more involved in the day-to-day workings of a company, they may provide valuable information to top managers to help improve the organization’s bottom line.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Lower level management</a:t>
            </a:r>
          </a:p>
        </p:txBody>
      </p:sp>
      <p:sp>
        <p:nvSpPr>
          <p:cNvPr id="3" name="Content Placeholder 2"/>
          <p:cNvSpPr>
            <a:spLocks noGrp="1"/>
          </p:cNvSpPr>
          <p:nvPr>
            <p:ph idx="1"/>
          </p:nvPr>
        </p:nvSpPr>
        <p:spPr/>
        <p:txBody>
          <a:bodyPr/>
          <a:lstStyle/>
          <a:p>
            <a:r>
              <a:rPr lang="en-GB"/>
              <a:t>The lower-level management are the first line of managers as they feature at the base of operations, so they are essential personnel that communicates the fundamental problems of the firm to the middle levels.</a:t>
            </a:r>
          </a:p>
          <a:p>
            <a:r>
              <a:rPr lang="en-GB"/>
              <a:t>This management level is made up of the foreman, the line boss, the shift boss, the section chief, the head nurse, superintendent.</a:t>
            </a:r>
          </a:p>
          <a:p>
            <a:r>
              <a:rPr lang="en-GB"/>
              <a:t>In other words, they are concerned with direction and controlling function of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Crisis Management</a:t>
            </a:r>
          </a:p>
        </p:txBody>
      </p:sp>
    </p:spTree>
    <p:extLst>
      <p:ext uri="{BB962C8B-B14F-4D97-AF65-F5344CB8AC3E}">
        <p14:creationId xmlns:p14="http://schemas.microsoft.com/office/powerpoint/2010/main" val="3889125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87433" y="761999"/>
            <a:ext cx="2027768" cy="627736"/>
          </a:xfrm>
          <a:prstGeom prst="rect">
            <a:avLst/>
          </a:prstGeom>
        </p:spPr>
        <p:txBody>
          <a:bodyPr vert="horz" wrap="square" lIns="0" tIns="12065" rIns="0" bIns="0" rtlCol="0">
            <a:spAutoFit/>
          </a:bodyPr>
          <a:lstStyle/>
          <a:p>
            <a:pPr marL="12700">
              <a:lnSpc>
                <a:spcPct val="100000"/>
              </a:lnSpc>
              <a:spcBef>
                <a:spcPts val="95"/>
              </a:spcBef>
            </a:pPr>
            <a:r>
              <a:rPr sz="4000" spc="-5"/>
              <a:t>Cri</a:t>
            </a:r>
            <a:r>
              <a:rPr lang="en-GB" sz="4000" spc="-5" err="1"/>
              <a:t>si</a:t>
            </a:r>
            <a:r>
              <a:rPr sz="4000" spc="-5"/>
              <a:t>s</a:t>
            </a:r>
            <a:endParaRPr sz="4000"/>
          </a:p>
        </p:txBody>
      </p:sp>
      <p:sp>
        <p:nvSpPr>
          <p:cNvPr id="3" name="object 3"/>
          <p:cNvSpPr txBox="1"/>
          <p:nvPr/>
        </p:nvSpPr>
        <p:spPr>
          <a:xfrm>
            <a:off x="1019388" y="1849883"/>
            <a:ext cx="6798733" cy="2998898"/>
          </a:xfrm>
          <a:prstGeom prst="rect">
            <a:avLst/>
          </a:prstGeom>
        </p:spPr>
        <p:txBody>
          <a:bodyPr vert="horz" wrap="square" lIns="0" tIns="13335" rIns="0" bIns="0" rtlCol="0">
            <a:spAutoFit/>
          </a:bodyPr>
          <a:lstStyle/>
          <a:p>
            <a:pPr marL="287020" marR="237490" indent="-274955">
              <a:lnSpc>
                <a:spcPct val="100000"/>
              </a:lnSpc>
              <a:spcBef>
                <a:spcPts val="105"/>
              </a:spcBef>
              <a:buClr>
                <a:srgbClr val="F1F1F1"/>
              </a:buClr>
              <a:buSzPct val="94230"/>
              <a:buFont typeface="Wingdings"/>
              <a:buChar char=""/>
              <a:tabLst>
                <a:tab pos="287020" algn="l"/>
                <a:tab pos="287655" algn="l"/>
              </a:tabLst>
            </a:pPr>
            <a:r>
              <a:rPr sz="2600" spc="-5">
                <a:solidFill>
                  <a:srgbClr val="FFFFFF"/>
                </a:solidFill>
                <a:latin typeface="Times New Roman"/>
                <a:cs typeface="Times New Roman"/>
              </a:rPr>
              <a:t>Crisis </a:t>
            </a:r>
            <a:r>
              <a:rPr sz="2600">
                <a:solidFill>
                  <a:srgbClr val="FFFFFF"/>
                </a:solidFill>
                <a:latin typeface="Times New Roman"/>
                <a:cs typeface="Times New Roman"/>
              </a:rPr>
              <a:t>is any event that is</a:t>
            </a:r>
            <a:r>
              <a:rPr sz="2600" spc="-65">
                <a:solidFill>
                  <a:srgbClr val="FFFFFF"/>
                </a:solidFill>
                <a:latin typeface="Times New Roman"/>
                <a:cs typeface="Times New Roman"/>
              </a:rPr>
              <a:t> </a:t>
            </a:r>
            <a:r>
              <a:rPr sz="2600" spc="-5">
                <a:solidFill>
                  <a:srgbClr val="FFFFFF"/>
                </a:solidFill>
                <a:latin typeface="Times New Roman"/>
                <a:cs typeface="Times New Roman"/>
              </a:rPr>
              <a:t>expected  </a:t>
            </a:r>
            <a:r>
              <a:rPr sz="2600">
                <a:solidFill>
                  <a:srgbClr val="FFFFFF"/>
                </a:solidFill>
                <a:latin typeface="Times New Roman"/>
                <a:cs typeface="Times New Roman"/>
              </a:rPr>
              <a:t>to </a:t>
            </a:r>
            <a:r>
              <a:rPr sz="2600" spc="-5">
                <a:solidFill>
                  <a:srgbClr val="FFFFFF"/>
                </a:solidFill>
                <a:latin typeface="Times New Roman"/>
                <a:cs typeface="Times New Roman"/>
              </a:rPr>
              <a:t>lead </a:t>
            </a:r>
            <a:r>
              <a:rPr sz="2600">
                <a:solidFill>
                  <a:srgbClr val="FFFFFF"/>
                </a:solidFill>
                <a:latin typeface="Times New Roman"/>
                <a:cs typeface="Times New Roman"/>
              </a:rPr>
              <a:t>to, an unstable and  dangerous </a:t>
            </a:r>
            <a:r>
              <a:rPr sz="2600" spc="-5">
                <a:solidFill>
                  <a:srgbClr val="FFFFFF"/>
                </a:solidFill>
                <a:latin typeface="Times New Roman"/>
                <a:cs typeface="Times New Roman"/>
              </a:rPr>
              <a:t>situation </a:t>
            </a:r>
            <a:r>
              <a:rPr sz="2600" spc="-10">
                <a:solidFill>
                  <a:srgbClr val="FFFFFF"/>
                </a:solidFill>
                <a:latin typeface="Times New Roman"/>
                <a:cs typeface="Times New Roman"/>
              </a:rPr>
              <a:t>affecting </a:t>
            </a:r>
            <a:r>
              <a:rPr sz="2600">
                <a:solidFill>
                  <a:srgbClr val="FFFFFF"/>
                </a:solidFill>
                <a:latin typeface="Times New Roman"/>
                <a:cs typeface="Times New Roman"/>
              </a:rPr>
              <a:t>an  individual, group, </a:t>
            </a:r>
            <a:r>
              <a:rPr sz="2600" spc="-5">
                <a:solidFill>
                  <a:srgbClr val="FFFFFF"/>
                </a:solidFill>
                <a:latin typeface="Times New Roman"/>
                <a:cs typeface="Times New Roman"/>
              </a:rPr>
              <a:t>community </a:t>
            </a:r>
            <a:r>
              <a:rPr sz="2600">
                <a:solidFill>
                  <a:srgbClr val="FFFFFF"/>
                </a:solidFill>
                <a:latin typeface="Times New Roman"/>
                <a:cs typeface="Times New Roman"/>
              </a:rPr>
              <a:t>or  whole</a:t>
            </a:r>
            <a:r>
              <a:rPr sz="2600" spc="-50">
                <a:solidFill>
                  <a:srgbClr val="FFFFFF"/>
                </a:solidFill>
                <a:latin typeface="Times New Roman"/>
                <a:cs typeface="Times New Roman"/>
              </a:rPr>
              <a:t> </a:t>
            </a:r>
            <a:r>
              <a:rPr sz="2600" spc="-25">
                <a:solidFill>
                  <a:srgbClr val="FFFFFF"/>
                </a:solidFill>
                <a:latin typeface="Times New Roman"/>
                <a:cs typeface="Times New Roman"/>
              </a:rPr>
              <a:t>society.</a:t>
            </a:r>
            <a:endParaRPr sz="2600">
              <a:latin typeface="Times New Roman"/>
              <a:cs typeface="Times New Roman"/>
            </a:endParaRPr>
          </a:p>
          <a:p>
            <a:pPr>
              <a:lnSpc>
                <a:spcPct val="100000"/>
              </a:lnSpc>
              <a:buClr>
                <a:srgbClr val="F1F1F1"/>
              </a:buClr>
              <a:buFont typeface="Wingdings"/>
              <a:buChar char=""/>
            </a:pPr>
            <a:endParaRPr sz="3800">
              <a:latin typeface="Times New Roman"/>
              <a:cs typeface="Times New Roman"/>
            </a:endParaRPr>
          </a:p>
          <a:p>
            <a:pPr marL="287020" marR="5080" indent="-274955">
              <a:lnSpc>
                <a:spcPct val="100000"/>
              </a:lnSpc>
              <a:buClr>
                <a:srgbClr val="F1F1F1"/>
              </a:buClr>
              <a:buSzPct val="94230"/>
              <a:buFont typeface="Wingdings"/>
              <a:buChar char=""/>
              <a:tabLst>
                <a:tab pos="287020" algn="l"/>
                <a:tab pos="287655" algn="l"/>
              </a:tabLst>
            </a:pPr>
            <a:r>
              <a:rPr sz="2600">
                <a:solidFill>
                  <a:srgbClr val="FFFFFF"/>
                </a:solidFill>
                <a:latin typeface="Times New Roman"/>
                <a:cs typeface="Times New Roman"/>
              </a:rPr>
              <a:t>It is a </a:t>
            </a:r>
            <a:r>
              <a:rPr sz="2600" spc="-5">
                <a:solidFill>
                  <a:srgbClr val="FFFFFF"/>
                </a:solidFill>
                <a:latin typeface="Times New Roman"/>
                <a:cs typeface="Times New Roman"/>
              </a:rPr>
              <a:t>situation </a:t>
            </a:r>
            <a:r>
              <a:rPr sz="2600">
                <a:solidFill>
                  <a:srgbClr val="FFFFFF"/>
                </a:solidFill>
                <a:latin typeface="Times New Roman"/>
                <a:cs typeface="Times New Roman"/>
              </a:rPr>
              <a:t>that is</a:t>
            </a:r>
            <a:r>
              <a:rPr sz="2600" spc="-55">
                <a:solidFill>
                  <a:srgbClr val="FFFFFF"/>
                </a:solidFill>
                <a:latin typeface="Times New Roman"/>
                <a:cs typeface="Times New Roman"/>
              </a:rPr>
              <a:t> </a:t>
            </a:r>
            <a:r>
              <a:rPr sz="2600">
                <a:solidFill>
                  <a:srgbClr val="FFFFFF"/>
                </a:solidFill>
                <a:latin typeface="Times New Roman"/>
                <a:cs typeface="Times New Roman"/>
              </a:rPr>
              <a:t>unpredictable,  </a:t>
            </a:r>
            <a:r>
              <a:rPr sz="2600" spc="5">
                <a:solidFill>
                  <a:srgbClr val="FFFFFF"/>
                </a:solidFill>
                <a:latin typeface="Times New Roman"/>
                <a:cs typeface="Times New Roman"/>
              </a:rPr>
              <a:t>but </a:t>
            </a:r>
            <a:r>
              <a:rPr sz="2600">
                <a:solidFill>
                  <a:srgbClr val="FFFFFF"/>
                </a:solidFill>
                <a:latin typeface="Times New Roman"/>
                <a:cs typeface="Times New Roman"/>
              </a:rPr>
              <a:t>it is </a:t>
            </a:r>
            <a:r>
              <a:rPr sz="2600" spc="5">
                <a:solidFill>
                  <a:srgbClr val="FFFFFF"/>
                </a:solidFill>
                <a:latin typeface="Times New Roman"/>
                <a:cs typeface="Times New Roman"/>
              </a:rPr>
              <a:t>not</a:t>
            </a:r>
            <a:r>
              <a:rPr sz="2600" spc="-80">
                <a:solidFill>
                  <a:srgbClr val="FFFFFF"/>
                </a:solidFill>
                <a:latin typeface="Times New Roman"/>
                <a:cs typeface="Times New Roman"/>
              </a:rPr>
              <a:t> </a:t>
            </a:r>
            <a:r>
              <a:rPr sz="2600">
                <a:solidFill>
                  <a:srgbClr val="FFFFFF"/>
                </a:solidFill>
                <a:latin typeface="Times New Roman"/>
                <a:cs typeface="Times New Roman"/>
              </a:rPr>
              <a:t>unexpected.</a:t>
            </a:r>
            <a:endParaRPr sz="2600">
              <a:latin typeface="Times New Roman"/>
              <a:cs typeface="Times New Roman"/>
            </a:endParaRPr>
          </a:p>
        </p:txBody>
      </p:sp>
      <p:sp>
        <p:nvSpPr>
          <p:cNvPr id="4" name="object 4"/>
          <p:cNvSpPr/>
          <p:nvPr/>
        </p:nvSpPr>
        <p:spPr>
          <a:xfrm>
            <a:off x="8026401" y="1981200"/>
            <a:ext cx="4060443" cy="3657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b="1"/>
              <a:t>Business Crisis</a:t>
            </a:r>
            <a:r>
              <a:rPr lang="en-US" u="sng"/>
              <a:t> </a:t>
            </a:r>
            <a:br>
              <a:rPr lang="en-US" u="sng"/>
            </a:br>
            <a:endParaRPr lang="en-GB"/>
          </a:p>
        </p:txBody>
      </p:sp>
      <p:sp>
        <p:nvSpPr>
          <p:cNvPr id="3" name="Content Placeholder 2"/>
          <p:cNvSpPr>
            <a:spLocks noGrp="1"/>
          </p:cNvSpPr>
          <p:nvPr>
            <p:ph idx="1"/>
          </p:nvPr>
        </p:nvSpPr>
        <p:spPr/>
        <p:txBody>
          <a:bodyPr>
            <a:normAutofit/>
          </a:bodyPr>
          <a:lstStyle/>
          <a:p>
            <a:pPr marL="0" indent="0">
              <a:buNone/>
            </a:pPr>
            <a:r>
              <a:rPr lang="en-GB"/>
              <a:t>A business crisis occurs when an unexpected problem puts the stability of a company or organization at risk. These dilemmas can either originate internally or they can be brought on by external influences. </a:t>
            </a:r>
            <a:endParaRPr lang="en-US"/>
          </a:p>
        </p:txBody>
      </p:sp>
    </p:spTree>
    <p:extLst>
      <p:ext uri="{BB962C8B-B14F-4D97-AF65-F5344CB8AC3E}">
        <p14:creationId xmlns:p14="http://schemas.microsoft.com/office/powerpoint/2010/main" val="10373619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B95C7F32A28384FB73829982D8C44BA" ma:contentTypeVersion="2" ma:contentTypeDescription="Create a new document." ma:contentTypeScope="" ma:versionID="74335c004f593f48191433afc254dc53">
  <xsd:schema xmlns:xsd="http://www.w3.org/2001/XMLSchema" xmlns:xs="http://www.w3.org/2001/XMLSchema" xmlns:p="http://schemas.microsoft.com/office/2006/metadata/properties" xmlns:ns2="9b36a61b-1c07-4c54-877e-78e656093fbe" targetNamespace="http://schemas.microsoft.com/office/2006/metadata/properties" ma:root="true" ma:fieldsID="d85958a5af3ee1fbdc64c8fc781c77bd" ns2:_="">
    <xsd:import namespace="9b36a61b-1c07-4c54-877e-78e656093fb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36a61b-1c07-4c54-877e-78e656093f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E871F1-2676-4265-AF9E-4652E8BAB4A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575D0F0-28F2-48FE-9F0F-4004836CF617}">
  <ds:schemaRefs>
    <ds:schemaRef ds:uri="http://schemas.microsoft.com/sharepoint/v3/contenttype/forms"/>
  </ds:schemaRefs>
</ds:datastoreItem>
</file>

<file path=customXml/itemProps3.xml><?xml version="1.0" encoding="utf-8"?>
<ds:datastoreItem xmlns:ds="http://schemas.openxmlformats.org/officeDocument/2006/customXml" ds:itemID="{6E8D4C95-190C-43E3-9922-C376693C3EB5}"/>
</file>

<file path=docProps/app.xml><?xml version="1.0" encoding="utf-8"?>
<Properties xmlns="http://schemas.openxmlformats.org/officeDocument/2006/extended-properties" xmlns:vt="http://schemas.openxmlformats.org/officeDocument/2006/docPropsVTypes">
  <Template>Foundry</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Foundry</vt:lpstr>
      <vt:lpstr>Levels of management</vt:lpstr>
      <vt:lpstr>Levels of management</vt:lpstr>
      <vt:lpstr>PowerPoint Presentation</vt:lpstr>
      <vt:lpstr>Top level management</vt:lpstr>
      <vt:lpstr>Middle level management</vt:lpstr>
      <vt:lpstr>Lower level management</vt:lpstr>
      <vt:lpstr>Crisis Management</vt:lpstr>
      <vt:lpstr>Crisis</vt:lpstr>
      <vt:lpstr>Business Crisis  </vt:lpstr>
      <vt:lpstr>Common features of Crisis</vt:lpstr>
      <vt:lpstr>PowerPoint Presentation</vt:lpstr>
      <vt:lpstr>Types of crises</vt:lpstr>
      <vt:lpstr>Types of crisis</vt:lpstr>
      <vt:lpstr>Types of crises</vt:lpstr>
      <vt:lpstr>Types of crises</vt:lpstr>
      <vt:lpstr>Example of Successful Crisis Management</vt:lpstr>
      <vt:lpstr>How to manage the crisis </vt:lpstr>
      <vt:lpstr>PowerPoint Presentation</vt:lpstr>
      <vt:lpstr>Crisis management</vt:lpstr>
      <vt:lpstr>Crisis management</vt:lpstr>
      <vt:lpstr>Crisis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Crisis Management</dc:title>
  <dc:creator>Ali Arsalan</dc:creator>
  <cp:revision>1</cp:revision>
  <dcterms:created xsi:type="dcterms:W3CDTF">2020-11-17T09:27:26Z</dcterms:created>
  <dcterms:modified xsi:type="dcterms:W3CDTF">2021-02-10T05:00:41Z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0x0101001B95C7F32A28384FB73829982D8C44BA</vt:lpwstr>
  </property>
</Properties>
</file>