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93" r:id="rId8"/>
    <p:sldId id="294" r:id="rId9"/>
    <p:sldId id="29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96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12191" y="6761986"/>
            <a:ext cx="12218035" cy="88900"/>
            <a:chOff x="-12191" y="6761986"/>
            <a:chExt cx="12218035" cy="88900"/>
          </a:xfrm>
        </p:grpSpPr>
        <p:sp>
          <p:nvSpPr>
            <p:cNvPr id="6" name="object 6"/>
            <p:cNvSpPr/>
            <p:nvPr/>
          </p:nvSpPr>
          <p:spPr>
            <a:xfrm>
              <a:off x="762" y="6774940"/>
              <a:ext cx="12192000" cy="62865"/>
            </a:xfrm>
            <a:custGeom>
              <a:avLst/>
              <a:gdLst/>
              <a:ahLst/>
              <a:cxnLst/>
              <a:rect l="l" t="t" r="r" b="b"/>
              <a:pathLst>
                <a:path w="12192000" h="62865">
                  <a:moveTo>
                    <a:pt x="12192000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2192000" y="624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774940"/>
              <a:ext cx="12192000" cy="62865"/>
            </a:xfrm>
            <a:custGeom>
              <a:avLst/>
              <a:gdLst/>
              <a:ahLst/>
              <a:cxnLst/>
              <a:rect l="l" t="t" r="r" b="b"/>
              <a:pathLst>
                <a:path w="12192000" h="62865">
                  <a:moveTo>
                    <a:pt x="0" y="62484"/>
                  </a:moveTo>
                  <a:lnTo>
                    <a:pt x="12192000" y="624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484"/>
                  </a:lnTo>
                  <a:close/>
                </a:path>
              </a:pathLst>
            </a:custGeom>
            <a:ln w="25907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0818" y="2498598"/>
            <a:ext cx="1017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i="0" u="none" smtClean="0">
                <a:latin typeface="Times New Roman"/>
                <a:cs typeface="Times New Roman"/>
              </a:rPr>
              <a:t>ECONOMIC</a:t>
            </a:r>
            <a:r>
              <a:rPr sz="4400" i="0" u="none" spc="-500" smtClean="0">
                <a:latin typeface="Times New Roman"/>
                <a:cs typeface="Times New Roman"/>
              </a:rPr>
              <a:t> </a:t>
            </a:r>
            <a:r>
              <a:rPr sz="4400" i="0" u="none" spc="-50" dirty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88340" y="1620138"/>
            <a:ext cx="10814685" cy="3562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70940" algn="l"/>
                <a:tab pos="2615565" algn="l"/>
                <a:tab pos="3136900" algn="l"/>
                <a:tab pos="4403725" algn="l"/>
                <a:tab pos="6165850" algn="l"/>
                <a:tab pos="7659370" algn="l"/>
                <a:tab pos="8113395" algn="l"/>
                <a:tab pos="9921240" algn="l"/>
              </a:tabLst>
            </a:pP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c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nce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sim</a:t>
            </a:r>
            <a:r>
              <a:rPr sz="3200" spc="1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	economic	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alysis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illus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ated	usi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  suitable examples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following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areas:</a:t>
            </a:r>
            <a:endParaRPr sz="32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Material selection for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selection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product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Design selection for a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industry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Building material selection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construction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activities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planning/Process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94105" y="299720"/>
            <a:ext cx="1083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115" algn="l"/>
              </a:tabLst>
            </a:pPr>
            <a:r>
              <a:rPr sz="3600" i="0" u="none" dirty="0">
                <a:latin typeface="Times New Roman"/>
                <a:cs typeface="Times New Roman"/>
              </a:rPr>
              <a:t>EXAM</a:t>
            </a:r>
            <a:r>
              <a:rPr sz="3600" i="0" dirty="0">
                <a:latin typeface="Times New Roman"/>
                <a:cs typeface="Times New Roman"/>
              </a:rPr>
              <a:t>PLES </a:t>
            </a:r>
            <a:r>
              <a:rPr sz="3600" i="0" spc="-5" dirty="0">
                <a:latin typeface="Times New Roman"/>
                <a:cs typeface="Times New Roman"/>
              </a:rPr>
              <a:t>FOR </a:t>
            </a:r>
            <a:r>
              <a:rPr sz="3600" i="0" dirty="0">
                <a:latin typeface="Times New Roman"/>
                <a:cs typeface="Times New Roman"/>
              </a:rPr>
              <a:t>S</a:t>
            </a:r>
            <a:r>
              <a:rPr sz="3600" i="0" dirty="0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IMPL</a:t>
            </a:r>
            <a:r>
              <a:rPr sz="3600" i="0" dirty="0">
                <a:latin typeface="Times New Roman"/>
                <a:cs typeface="Times New Roman"/>
              </a:rPr>
              <a:t>E E</a:t>
            </a:r>
            <a:r>
              <a:rPr sz="3600" i="0" dirty="0">
                <a:uFill>
                  <a:solidFill>
                    <a:srgbClr val="DCE6F1"/>
                  </a:solidFill>
                </a:uFill>
                <a:latin typeface="Times New Roman"/>
                <a:cs typeface="Times New Roman"/>
              </a:rPr>
              <a:t>CONOMI</a:t>
            </a:r>
            <a:r>
              <a:rPr sz="3600" i="0" dirty="0">
                <a:latin typeface="Times New Roman"/>
                <a:cs typeface="Times New Roman"/>
              </a:rPr>
              <a:t>C</a:t>
            </a:r>
            <a:r>
              <a:rPr sz="3600" i="0" spc="-254" dirty="0">
                <a:latin typeface="Times New Roman"/>
                <a:cs typeface="Times New Roman"/>
              </a:rPr>
              <a:t> </a:t>
            </a:r>
            <a:r>
              <a:rPr sz="3600" i="0" u="none" spc="-40" dirty="0">
                <a:latin typeface="Times New Roman"/>
                <a:cs typeface="Times New Roman"/>
              </a:rPr>
              <a:t>ANALYSIS	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88340" y="1546986"/>
            <a:ext cx="10815955" cy="4232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cost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product </a:t>
            </a:r>
            <a:r>
              <a:rPr sz="2500" spc="-5" dirty="0">
                <a:latin typeface="Times New Roman"/>
                <a:cs typeface="Times New Roman"/>
              </a:rPr>
              <a:t>can </a:t>
            </a:r>
            <a:r>
              <a:rPr sz="2500" dirty="0">
                <a:latin typeface="Times New Roman"/>
                <a:cs typeface="Times New Roman"/>
              </a:rPr>
              <a:t>be reduced greatly by substitution of </a:t>
            </a:r>
            <a:r>
              <a:rPr sz="2500" spc="-5" dirty="0">
                <a:latin typeface="Times New Roman"/>
                <a:cs typeface="Times New Roman"/>
              </a:rPr>
              <a:t>the raw </a:t>
            </a:r>
            <a:r>
              <a:rPr sz="2500" dirty="0">
                <a:latin typeface="Times New Roman"/>
                <a:cs typeface="Times New Roman"/>
              </a:rPr>
              <a:t>materials.  </a:t>
            </a:r>
            <a:r>
              <a:rPr sz="2500" spc="-5" dirty="0">
                <a:latin typeface="Times New Roman"/>
                <a:cs typeface="Times New Roman"/>
              </a:rPr>
              <a:t>Among </a:t>
            </a:r>
            <a:r>
              <a:rPr sz="2500" dirty="0">
                <a:latin typeface="Times New Roman"/>
                <a:cs typeface="Times New Roman"/>
              </a:rPr>
              <a:t>various elements of </a:t>
            </a:r>
            <a:r>
              <a:rPr sz="2500" spc="-5" dirty="0">
                <a:latin typeface="Times New Roman"/>
                <a:cs typeface="Times New Roman"/>
              </a:rPr>
              <a:t>cost, raw </a:t>
            </a:r>
            <a:r>
              <a:rPr sz="2500" dirty="0">
                <a:latin typeface="Times New Roman"/>
                <a:cs typeface="Times New Roman"/>
              </a:rPr>
              <a:t>material </a:t>
            </a:r>
            <a:r>
              <a:rPr sz="2500" spc="-5" dirty="0">
                <a:latin typeface="Times New Roman"/>
                <a:cs typeface="Times New Roman"/>
              </a:rPr>
              <a:t>cost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5" dirty="0">
                <a:latin typeface="Times New Roman"/>
                <a:cs typeface="Times New Roman"/>
              </a:rPr>
              <a:t>most </a:t>
            </a:r>
            <a:r>
              <a:rPr sz="2500" dirty="0">
                <a:latin typeface="Times New Roman"/>
                <a:cs typeface="Times New Roman"/>
              </a:rPr>
              <a:t>significant </a:t>
            </a:r>
            <a:r>
              <a:rPr sz="2500" spc="-5" dirty="0">
                <a:latin typeface="Times New Roman"/>
                <a:cs typeface="Times New Roman"/>
              </a:rPr>
              <a:t>and it  forms a major portion of </a:t>
            </a:r>
            <a:r>
              <a:rPr sz="2500" dirty="0">
                <a:latin typeface="Times New Roman"/>
                <a:cs typeface="Times New Roman"/>
              </a:rPr>
              <a:t>the total </a:t>
            </a:r>
            <a:r>
              <a:rPr sz="2500" spc="-5" dirty="0">
                <a:latin typeface="Times New Roman"/>
                <a:cs typeface="Times New Roman"/>
              </a:rPr>
              <a:t>cost of any </a:t>
            </a:r>
            <a:r>
              <a:rPr sz="2500" dirty="0">
                <a:latin typeface="Times New Roman"/>
                <a:cs typeface="Times New Roman"/>
              </a:rPr>
              <a:t>product. </a:t>
            </a:r>
            <a:r>
              <a:rPr sz="2500" spc="-5" dirty="0">
                <a:latin typeface="Times New Roman"/>
                <a:cs typeface="Times New Roman"/>
              </a:rPr>
              <a:t>So, any </a:t>
            </a:r>
            <a:r>
              <a:rPr sz="2500" dirty="0">
                <a:latin typeface="Times New Roman"/>
                <a:cs typeface="Times New Roman"/>
              </a:rPr>
              <a:t>attempt </a:t>
            </a:r>
            <a:r>
              <a:rPr sz="2500" spc="-5" dirty="0">
                <a:latin typeface="Times New Roman"/>
                <a:cs typeface="Times New Roman"/>
              </a:rPr>
              <a:t>to find a  </a:t>
            </a:r>
            <a:r>
              <a:rPr sz="2500" dirty="0">
                <a:latin typeface="Times New Roman"/>
                <a:cs typeface="Times New Roman"/>
              </a:rPr>
              <a:t>suitable </a:t>
            </a:r>
            <a:r>
              <a:rPr sz="2500" spc="-5" dirty="0">
                <a:latin typeface="Times New Roman"/>
                <a:cs typeface="Times New Roman"/>
              </a:rPr>
              <a:t>raw material will </a:t>
            </a:r>
            <a:r>
              <a:rPr sz="2500" dirty="0">
                <a:latin typeface="Times New Roman"/>
                <a:cs typeface="Times New Roman"/>
              </a:rPr>
              <a:t>bring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reduction </a:t>
            </a:r>
            <a:r>
              <a:rPr sz="2500" spc="-5" dirty="0">
                <a:latin typeface="Times New Roman"/>
                <a:cs typeface="Times New Roman"/>
              </a:rPr>
              <a:t>in the </a:t>
            </a:r>
            <a:r>
              <a:rPr sz="2500" dirty="0">
                <a:latin typeface="Times New Roman"/>
                <a:cs typeface="Times New Roman"/>
              </a:rPr>
              <a:t>total </a:t>
            </a:r>
            <a:r>
              <a:rPr sz="2500" spc="-5" dirty="0">
                <a:latin typeface="Times New Roman"/>
                <a:cs typeface="Times New Roman"/>
              </a:rPr>
              <a:t>cost in any </a:t>
            </a:r>
            <a:r>
              <a:rPr sz="2500" dirty="0">
                <a:latin typeface="Times New Roman"/>
                <a:cs typeface="Times New Roman"/>
              </a:rPr>
              <a:t>one </a:t>
            </a:r>
            <a:r>
              <a:rPr sz="2500" spc="-10" dirty="0">
                <a:latin typeface="Times New Roman"/>
                <a:cs typeface="Times New Roman"/>
              </a:rPr>
              <a:t>or  </a:t>
            </a:r>
            <a:r>
              <a:rPr sz="2500" spc="-5" dirty="0">
                <a:latin typeface="Times New Roman"/>
                <a:cs typeface="Times New Roman"/>
              </a:rPr>
              <a:t>combinations of the following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ways:</a:t>
            </a:r>
            <a:endParaRPr sz="2500">
              <a:latin typeface="Times New Roman"/>
              <a:cs typeface="Times New Roman"/>
            </a:endParaRPr>
          </a:p>
          <a:p>
            <a:pPr marL="826769" lvl="1" indent="-35687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5" dirty="0">
                <a:latin typeface="Times New Roman"/>
                <a:cs typeface="Times New Roman"/>
              </a:rPr>
              <a:t>Cheaper raw material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price</a:t>
            </a:r>
            <a:endParaRPr sz="2200">
              <a:latin typeface="Times New Roman"/>
              <a:cs typeface="Times New Roman"/>
            </a:endParaRPr>
          </a:p>
          <a:p>
            <a:pPr marL="826769" lvl="1" indent="-356870">
              <a:lnSpc>
                <a:spcPct val="100000"/>
              </a:lnSpc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5" dirty="0">
                <a:latin typeface="Times New Roman"/>
                <a:cs typeface="Times New Roman"/>
              </a:rPr>
              <a:t>Reduced machining/process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826769" lvl="1" indent="-356870">
              <a:lnSpc>
                <a:spcPts val="2635"/>
              </a:lnSpc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5" dirty="0">
                <a:latin typeface="Times New Roman"/>
                <a:cs typeface="Times New Roman"/>
              </a:rPr>
              <a:t>Enhanced durability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product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Therefore, the process </a:t>
            </a:r>
            <a:r>
              <a:rPr sz="2500" spc="-5" dirty="0">
                <a:latin typeface="Times New Roman"/>
                <a:cs typeface="Times New Roman"/>
              </a:rPr>
              <a:t>of raw </a:t>
            </a:r>
            <a:r>
              <a:rPr sz="2500" dirty="0">
                <a:latin typeface="Times New Roman"/>
                <a:cs typeface="Times New Roman"/>
              </a:rPr>
              <a:t>material selection/substitution will result in </a:t>
            </a:r>
            <a:r>
              <a:rPr sz="2500" spc="-5" dirty="0">
                <a:latin typeface="Times New Roman"/>
                <a:cs typeface="Times New Roman"/>
              </a:rPr>
              <a:t>finding  an </a:t>
            </a:r>
            <a:r>
              <a:rPr sz="2500" dirty="0">
                <a:latin typeface="Times New Roman"/>
                <a:cs typeface="Times New Roman"/>
              </a:rPr>
              <a:t>alternate </a:t>
            </a:r>
            <a:r>
              <a:rPr sz="2500" spc="-5" dirty="0">
                <a:latin typeface="Times New Roman"/>
                <a:cs typeface="Times New Roman"/>
              </a:rPr>
              <a:t>raw material </a:t>
            </a:r>
            <a:r>
              <a:rPr sz="2500" dirty="0">
                <a:latin typeface="Times New Roman"/>
                <a:cs typeface="Times New Roman"/>
              </a:rPr>
              <a:t>which </a:t>
            </a:r>
            <a:r>
              <a:rPr sz="2500" spc="-5" dirty="0">
                <a:latin typeface="Times New Roman"/>
                <a:cs typeface="Times New Roman"/>
              </a:rPr>
              <a:t>will </a:t>
            </a:r>
            <a:r>
              <a:rPr sz="2500" dirty="0">
                <a:latin typeface="Times New Roman"/>
                <a:cs typeface="Times New Roman"/>
              </a:rPr>
              <a:t>provide the necessary functions that are  </a:t>
            </a:r>
            <a:r>
              <a:rPr sz="2500" spc="-5" dirty="0">
                <a:latin typeface="Times New Roman"/>
                <a:cs typeface="Times New Roman"/>
              </a:rPr>
              <a:t>provided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raw </a:t>
            </a:r>
            <a:r>
              <a:rPr sz="2500" dirty="0">
                <a:latin typeface="Times New Roman"/>
                <a:cs typeface="Times New Roman"/>
              </a:rPr>
              <a:t>material that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presently </a:t>
            </a:r>
            <a:r>
              <a:rPr sz="2500" spc="-5" dirty="0">
                <a:latin typeface="Times New Roman"/>
                <a:cs typeface="Times New Roman"/>
              </a:rPr>
              <a:t>used. </a:t>
            </a:r>
            <a:r>
              <a:rPr sz="2500" dirty="0">
                <a:latin typeface="Times New Roman"/>
                <a:cs typeface="Times New Roman"/>
              </a:rPr>
              <a:t>In this </a:t>
            </a:r>
            <a:r>
              <a:rPr sz="2500" spc="-5" dirty="0">
                <a:latin typeface="Times New Roman"/>
                <a:cs typeface="Times New Roman"/>
              </a:rPr>
              <a:t>process, </a:t>
            </a:r>
            <a:r>
              <a:rPr sz="2500" dirty="0">
                <a:latin typeface="Times New Roman"/>
                <a:cs typeface="Times New Roman"/>
              </a:rPr>
              <a:t>if the new raw  material provides </a:t>
            </a:r>
            <a:r>
              <a:rPr sz="2500" spc="-5" dirty="0">
                <a:latin typeface="Times New Roman"/>
                <a:cs typeface="Times New Roman"/>
              </a:rPr>
              <a:t>any </a:t>
            </a:r>
            <a:r>
              <a:rPr sz="2500" dirty="0">
                <a:latin typeface="Times New Roman"/>
                <a:cs typeface="Times New Roman"/>
              </a:rPr>
              <a:t>additional benefit, then </a:t>
            </a:r>
            <a:r>
              <a:rPr sz="2500" spc="-5" dirty="0">
                <a:latin typeface="Times New Roman"/>
                <a:cs typeface="Times New Roman"/>
              </a:rPr>
              <a:t>it </a:t>
            </a:r>
            <a:r>
              <a:rPr sz="2500" dirty="0">
                <a:latin typeface="Times New Roman"/>
                <a:cs typeface="Times New Roman"/>
              </a:rPr>
              <a:t>should be treated </a:t>
            </a:r>
            <a:r>
              <a:rPr sz="2500" spc="-10" dirty="0">
                <a:latin typeface="Times New Roman"/>
                <a:cs typeface="Times New Roman"/>
              </a:rPr>
              <a:t>as </a:t>
            </a:r>
            <a:r>
              <a:rPr sz="2500" dirty="0">
                <a:latin typeface="Times New Roman"/>
                <a:cs typeface="Times New Roman"/>
              </a:rPr>
              <a:t>its  </a:t>
            </a:r>
            <a:r>
              <a:rPr sz="2500" spc="-10" dirty="0">
                <a:latin typeface="Times New Roman"/>
                <a:cs typeface="Times New Roman"/>
              </a:rPr>
              <a:t>welcoming </a:t>
            </a:r>
            <a:r>
              <a:rPr sz="2500" spc="-5" dirty="0">
                <a:latin typeface="Times New Roman"/>
                <a:cs typeface="Times New Roman"/>
              </a:rPr>
              <a:t>feature. This concept is demonstrated with two numerical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problems.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1141" y="331724"/>
            <a:ext cx="10787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u="none" dirty="0">
                <a:latin typeface="Times New Roman"/>
                <a:cs typeface="Times New Roman"/>
              </a:rPr>
              <a:t>Material Selection for a </a:t>
            </a:r>
            <a:r>
              <a:rPr sz="3200" i="0" u="none" spc="-5" dirty="0">
                <a:latin typeface="Times New Roman"/>
                <a:cs typeface="Times New Roman"/>
              </a:rPr>
              <a:t>Product/Substitution </a:t>
            </a:r>
            <a:r>
              <a:rPr sz="3200" i="0" u="none" dirty="0">
                <a:latin typeface="Times New Roman"/>
                <a:cs typeface="Times New Roman"/>
              </a:rPr>
              <a:t>of Raw</a:t>
            </a:r>
            <a:r>
              <a:rPr sz="3200" i="0" u="none" spc="-165" dirty="0">
                <a:latin typeface="Times New Roman"/>
                <a:cs typeface="Times New Roman"/>
              </a:rPr>
              <a:t> </a:t>
            </a:r>
            <a:r>
              <a:rPr sz="3200" i="0" u="none" dirty="0">
                <a:latin typeface="Times New Roman"/>
                <a:cs typeface="Times New Roman"/>
              </a:rPr>
              <a:t>Material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8"/>
            <a:ext cx="10817860" cy="47295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endParaRPr lang="en-GB" sz="3000" spc="-5" dirty="0" smtClean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smtClean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design </a:t>
            </a:r>
            <a:r>
              <a:rPr sz="3000">
                <a:latin typeface="Times New Roman"/>
                <a:cs typeface="Times New Roman"/>
              </a:rPr>
              <a:t>of </a:t>
            </a:r>
            <a:r>
              <a:rPr sz="3000" smtClean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engine part, the </a:t>
            </a:r>
            <a:r>
              <a:rPr sz="3000" spc="-5" dirty="0">
                <a:latin typeface="Times New Roman"/>
                <a:cs typeface="Times New Roman"/>
              </a:rPr>
              <a:t>designer has </a:t>
            </a:r>
            <a:r>
              <a:rPr sz="3000" dirty="0">
                <a:latin typeface="Times New Roman"/>
                <a:cs typeface="Times New Roman"/>
              </a:rPr>
              <a:t>a choice of  specifying either an aluminium alloy casting or a </a:t>
            </a:r>
            <a:r>
              <a:rPr sz="3000" spc="-5" dirty="0">
                <a:latin typeface="Times New Roman"/>
                <a:cs typeface="Times New Roman"/>
              </a:rPr>
              <a:t>steel </a:t>
            </a:r>
            <a:r>
              <a:rPr sz="3000" dirty="0">
                <a:latin typeface="Times New Roman"/>
                <a:cs typeface="Times New Roman"/>
              </a:rPr>
              <a:t>casting.  Either material will provide equal service, but the aluminium  casting will weigh 1.2 </a:t>
            </a:r>
            <a:r>
              <a:rPr sz="3000" spc="-5" dirty="0">
                <a:latin typeface="Times New Roman"/>
                <a:cs typeface="Times New Roman"/>
              </a:rPr>
              <a:t>kg as </a:t>
            </a:r>
            <a:r>
              <a:rPr sz="3000" dirty="0">
                <a:latin typeface="Times New Roman"/>
                <a:cs typeface="Times New Roman"/>
              </a:rPr>
              <a:t>compared </a:t>
            </a:r>
            <a:r>
              <a:rPr sz="3000" spc="-5" dirty="0">
                <a:latin typeface="Times New Roman"/>
                <a:cs typeface="Times New Roman"/>
              </a:rPr>
              <a:t>with 1.35 </a:t>
            </a:r>
            <a:r>
              <a:rPr sz="3000" dirty="0">
                <a:latin typeface="Times New Roman"/>
                <a:cs typeface="Times New Roman"/>
              </a:rPr>
              <a:t>kg for the steel  </a:t>
            </a:r>
            <a:r>
              <a:rPr sz="3000" spc="-5" dirty="0">
                <a:latin typeface="Times New Roman"/>
                <a:cs typeface="Times New Roman"/>
              </a:rPr>
              <a:t>casting.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aluminium can be cast for </a:t>
            </a:r>
            <a:r>
              <a:rPr sz="3000" spc="-5" dirty="0">
                <a:latin typeface="Times New Roman"/>
                <a:cs typeface="Times New Roman"/>
              </a:rPr>
              <a:t>Rs. 80.00 </a:t>
            </a:r>
            <a:r>
              <a:rPr sz="3000" dirty="0">
                <a:latin typeface="Times New Roman"/>
                <a:cs typeface="Times New Roman"/>
              </a:rPr>
              <a:t>per kg. and the </a:t>
            </a:r>
            <a:r>
              <a:rPr sz="3000" spc="-5" dirty="0">
                <a:latin typeface="Times New Roman"/>
                <a:cs typeface="Times New Roman"/>
              </a:rPr>
              <a:t>steel </a:t>
            </a:r>
            <a:r>
              <a:rPr sz="3000" dirty="0">
                <a:latin typeface="Times New Roman"/>
                <a:cs typeface="Times New Roman"/>
              </a:rPr>
              <a:t>one  for </a:t>
            </a:r>
            <a:r>
              <a:rPr sz="3000" spc="-5" dirty="0">
                <a:latin typeface="Times New Roman"/>
                <a:cs typeface="Times New Roman"/>
              </a:rPr>
              <a:t>Rs. 35.00 per kg. </a:t>
            </a:r>
            <a:r>
              <a:rPr sz="3000" dirty="0">
                <a:latin typeface="Times New Roman"/>
                <a:cs typeface="Times New Roman"/>
              </a:rPr>
              <a:t>The cost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machining </a:t>
            </a:r>
            <a:r>
              <a:rPr sz="3000" spc="-5" dirty="0">
                <a:latin typeface="Times New Roman"/>
                <a:cs typeface="Times New Roman"/>
              </a:rPr>
              <a:t>per unit is Rs. </a:t>
            </a:r>
            <a:r>
              <a:rPr sz="3000" spc="-10" dirty="0">
                <a:latin typeface="Times New Roman"/>
                <a:cs typeface="Times New Roman"/>
              </a:rPr>
              <a:t>150.00  </a:t>
            </a:r>
            <a:r>
              <a:rPr sz="3000" dirty="0">
                <a:latin typeface="Times New Roman"/>
                <a:cs typeface="Times New Roman"/>
              </a:rPr>
              <a:t>for aluminium and </a:t>
            </a:r>
            <a:r>
              <a:rPr sz="3000" spc="-5" dirty="0">
                <a:latin typeface="Times New Roman"/>
                <a:cs typeface="Times New Roman"/>
              </a:rPr>
              <a:t>Rs. 170.00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steel. </a:t>
            </a:r>
            <a:r>
              <a:rPr sz="3000" dirty="0">
                <a:latin typeface="Times New Roman"/>
                <a:cs typeface="Times New Roman"/>
              </a:rPr>
              <a:t>Every </a:t>
            </a:r>
            <a:r>
              <a:rPr sz="3000" spc="-5" dirty="0">
                <a:latin typeface="Times New Roman"/>
                <a:cs typeface="Times New Roman"/>
              </a:rPr>
              <a:t>kilogram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excess  weight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associated with a </a:t>
            </a:r>
            <a:r>
              <a:rPr sz="3000" spc="-5" dirty="0">
                <a:latin typeface="Times New Roman"/>
                <a:cs typeface="Times New Roman"/>
              </a:rPr>
              <a:t>penalty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Rs. 1,300 </a:t>
            </a:r>
            <a:r>
              <a:rPr sz="3000" dirty="0">
                <a:latin typeface="Times New Roman"/>
                <a:cs typeface="Times New Roman"/>
              </a:rPr>
              <a:t>due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increased  fuel consumption.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Which material should </a:t>
            </a:r>
            <a:r>
              <a:rPr sz="3000" spc="-5" dirty="0">
                <a:solidFill>
                  <a:srgbClr val="FFFF00"/>
                </a:solidFill>
                <a:latin typeface="Times New Roman"/>
                <a:cs typeface="Times New Roman"/>
              </a:rPr>
              <a:t>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specified and what </a:t>
            </a:r>
            <a:r>
              <a:rPr sz="3000" spc="5" dirty="0">
                <a:solidFill>
                  <a:srgbClr val="FFFF00"/>
                </a:solidFill>
                <a:latin typeface="Times New Roman"/>
                <a:cs typeface="Times New Roman"/>
              </a:rPr>
              <a:t>is 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FF00"/>
                </a:solidFill>
                <a:latin typeface="Times New Roman"/>
                <a:cs typeface="Times New Roman"/>
              </a:rPr>
              <a:t>economic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advantage of the </a:t>
            </a:r>
            <a:r>
              <a:rPr sz="3000" spc="-5" dirty="0">
                <a:solidFill>
                  <a:srgbClr val="FFFF00"/>
                </a:solidFill>
                <a:latin typeface="Times New Roman"/>
                <a:cs typeface="Times New Roman"/>
              </a:rPr>
              <a:t>selection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per</a:t>
            </a:r>
            <a:r>
              <a:rPr sz="3000" spc="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Times New Roman"/>
                <a:cs typeface="Times New Roman"/>
              </a:rPr>
              <a:t>unit?</a:t>
            </a:r>
            <a:endParaRPr sz="30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53536"/>
            <a:ext cx="10972800" cy="1243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442085" algn="ctr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75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2.1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53218"/>
            <a:ext cx="10972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 algn="ctr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10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2.1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828800"/>
            <a:ext cx="10972800" cy="457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0" y="1981200"/>
            <a:ext cx="457200" cy="3810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962400"/>
            <a:ext cx="457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53218"/>
            <a:ext cx="10972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 algn="ctr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75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2.1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057400"/>
            <a:ext cx="9296400" cy="4438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352800" y="4191000"/>
            <a:ext cx="381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457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28800"/>
            <a:ext cx="10816590" cy="2680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550160" algn="l"/>
                <a:tab pos="3364229" algn="l"/>
                <a:tab pos="4267835" algn="l"/>
                <a:tab pos="5850255" algn="l"/>
                <a:tab pos="6371590" algn="l"/>
                <a:tab pos="6734175" algn="l"/>
                <a:tab pos="7322184" algn="l"/>
                <a:tab pos="8589010" algn="l"/>
                <a:tab pos="9403080" algn="l"/>
                <a:tab pos="10465435" algn="l"/>
              </a:tabLst>
            </a:pP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32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ISION	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to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al	cost/unit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a	jet	engine	part	made	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aluminium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less than that for an engine made of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steel.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Hence, </a:t>
            </a:r>
            <a:r>
              <a:rPr sz="3200" dirty="0">
                <a:latin typeface="Times New Roman"/>
                <a:cs typeface="Times New Roman"/>
              </a:rPr>
              <a:t>aluminium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suggested for making the jet engine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economic advantage of using </a:t>
            </a:r>
            <a:r>
              <a:rPr sz="3200" spc="-5" dirty="0">
                <a:latin typeface="Times New Roman"/>
                <a:cs typeface="Times New Roman"/>
              </a:rPr>
              <a:t>aluminium </a:t>
            </a:r>
            <a:r>
              <a:rPr sz="3200" dirty="0">
                <a:latin typeface="Times New Roman"/>
                <a:cs typeface="Times New Roman"/>
              </a:rPr>
              <a:t>over </a:t>
            </a:r>
            <a:r>
              <a:rPr sz="3200" spc="-5" dirty="0">
                <a:latin typeface="Times New Roman"/>
                <a:cs typeface="Times New Roman"/>
              </a:rPr>
              <a:t>steel/unit is  </a:t>
            </a:r>
            <a:r>
              <a:rPr sz="3200" dirty="0">
                <a:latin typeface="Times New Roman"/>
                <a:cs typeface="Times New Roman"/>
              </a:rPr>
              <a:t>Rs. 412.25 – Rs. </a:t>
            </a:r>
            <a:r>
              <a:rPr sz="3200" spc="5" dirty="0">
                <a:latin typeface="Times New Roman"/>
                <a:cs typeface="Times New Roman"/>
              </a:rPr>
              <a:t>246 </a:t>
            </a:r>
            <a:r>
              <a:rPr sz="3200" dirty="0">
                <a:latin typeface="Times New Roman"/>
                <a:cs typeface="Times New Roman"/>
              </a:rPr>
              <a:t>= Rs.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166.25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10972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 algn="ctr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75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2.1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8"/>
            <a:ext cx="10816590" cy="1671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698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  <a:tab pos="2304415" algn="l"/>
                <a:tab pos="4507230" algn="l"/>
                <a:tab pos="5630545" algn="l"/>
                <a:tab pos="6670040" algn="l"/>
                <a:tab pos="7748905" algn="l"/>
                <a:tab pos="8957945" algn="l"/>
                <a:tab pos="10165080" algn="l"/>
                <a:tab pos="10631170" algn="l"/>
              </a:tabLst>
            </a:pP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company	manufa</a:t>
            </a:r>
            <a:r>
              <a:rPr sz="3000" spc="10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tu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es</a:t>
            </a:r>
            <a:r>
              <a:rPr sz="3000" dirty="0">
                <a:latin typeface="Times New Roman"/>
                <a:cs typeface="Times New Roman"/>
              </a:rPr>
              <a:t>	dining	tab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es</a:t>
            </a:r>
            <a:r>
              <a:rPr sz="3000" dirty="0">
                <a:latin typeface="Times New Roman"/>
                <a:cs typeface="Times New Roman"/>
              </a:rPr>
              <a:t>	which	mai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ly	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spc="-5" dirty="0">
                <a:latin typeface="Times New Roman"/>
                <a:cs typeface="Times New Roman"/>
              </a:rPr>
              <a:t>onsi</a:t>
            </a:r>
            <a:r>
              <a:rPr sz="3000" spc="-2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t	of	a  wooden </a:t>
            </a:r>
            <a:r>
              <a:rPr sz="3000" spc="-5" dirty="0">
                <a:latin typeface="Times New Roman"/>
                <a:cs typeface="Times New Roman"/>
              </a:rPr>
              <a:t>frame </a:t>
            </a:r>
            <a:r>
              <a:rPr sz="3000" dirty="0">
                <a:latin typeface="Times New Roman"/>
                <a:cs typeface="Times New Roman"/>
              </a:rPr>
              <a:t>and a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top.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1129665" algn="l"/>
                <a:tab pos="2618740" algn="l"/>
                <a:tab pos="4199255" algn="l"/>
                <a:tab pos="5081905" algn="l"/>
                <a:tab pos="5560060" algn="l"/>
                <a:tab pos="7649845" algn="l"/>
                <a:tab pos="8299450" algn="l"/>
                <a:tab pos="9370695" algn="l"/>
                <a:tab pos="10104120" algn="l"/>
              </a:tabLst>
            </a:pPr>
            <a:r>
              <a:rPr sz="3000" dirty="0">
                <a:latin typeface="Times New Roman"/>
                <a:cs typeface="Times New Roman"/>
              </a:rPr>
              <a:t>The	di</a:t>
            </a:r>
            <a:r>
              <a:rPr sz="3000" spc="-50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fere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t	m</a:t>
            </a:r>
            <a:r>
              <a:rPr sz="3000" spc="10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terials	used	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	manufa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ture	the	ta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les	</a:t>
            </a:r>
            <a:r>
              <a:rPr sz="3000" spc="-5" dirty="0">
                <a:latin typeface="Times New Roman"/>
                <a:cs typeface="Times New Roman"/>
              </a:rPr>
              <a:t>an</a:t>
            </a:r>
            <a:r>
              <a:rPr sz="3000" dirty="0">
                <a:latin typeface="Times New Roman"/>
                <a:cs typeface="Times New Roman"/>
              </a:rPr>
              <a:t>d	their  </a:t>
            </a:r>
            <a:r>
              <a:rPr sz="3000" spc="-5" dirty="0">
                <a:latin typeface="Times New Roman"/>
                <a:cs typeface="Times New Roman"/>
              </a:rPr>
              <a:t>costs </a:t>
            </a:r>
            <a:r>
              <a:rPr sz="3000" dirty="0">
                <a:latin typeface="Times New Roman"/>
                <a:cs typeface="Times New Roman"/>
              </a:rPr>
              <a:t>are given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spc="-40" dirty="0">
                <a:latin typeface="Times New Roman"/>
                <a:cs typeface="Times New Roman"/>
              </a:rPr>
              <a:t>Table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2.1.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53536"/>
            <a:ext cx="10972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 algn="ctr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2.2	</a:t>
            </a:r>
          </a:p>
        </p:txBody>
      </p:sp>
      <p:sp>
        <p:nvSpPr>
          <p:cNvPr id="4" name="object 4"/>
          <p:cNvSpPr/>
          <p:nvPr/>
        </p:nvSpPr>
        <p:spPr>
          <a:xfrm>
            <a:off x="1638510" y="3386895"/>
            <a:ext cx="8249892" cy="2629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0138"/>
            <a:ext cx="1081532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 view of the growing awareness </a:t>
            </a:r>
            <a:r>
              <a:rPr sz="3200" spc="-5" dirty="0">
                <a:latin typeface="Times New Roman"/>
                <a:cs typeface="Times New Roman"/>
              </a:rPr>
              <a:t>towards deforestation </a:t>
            </a:r>
            <a:r>
              <a:rPr sz="3200" spc="-10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environmental </a:t>
            </a:r>
            <a:r>
              <a:rPr sz="3200" spc="-5" dirty="0">
                <a:latin typeface="Times New Roman"/>
                <a:cs typeface="Times New Roman"/>
              </a:rPr>
              <a:t>conservation, the </a:t>
            </a:r>
            <a:r>
              <a:rPr sz="3200" dirty="0">
                <a:latin typeface="Times New Roman"/>
                <a:cs typeface="Times New Roman"/>
              </a:rPr>
              <a:t>company feels that the use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wood should be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minimal.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wooden </a:t>
            </a:r>
            <a:r>
              <a:rPr sz="3200" spc="-5" dirty="0">
                <a:latin typeface="Times New Roman"/>
                <a:cs typeface="Times New Roman"/>
              </a:rPr>
              <a:t>top </a:t>
            </a:r>
            <a:r>
              <a:rPr sz="3200" dirty="0">
                <a:latin typeface="Times New Roman"/>
                <a:cs typeface="Times New Roman"/>
              </a:rPr>
              <a:t>therefore could be replaced with a granite </a:t>
            </a:r>
            <a:r>
              <a:rPr sz="3200" spc="-5" dirty="0">
                <a:latin typeface="Times New Roman"/>
                <a:cs typeface="Times New Roman"/>
              </a:rPr>
              <a:t>top.  </a:t>
            </a:r>
            <a:r>
              <a:rPr sz="3200" dirty="0">
                <a:latin typeface="Times New Roman"/>
                <a:cs typeface="Times New Roman"/>
              </a:rPr>
              <a:t>This would </a:t>
            </a:r>
            <a:r>
              <a:rPr sz="3200" spc="-5" dirty="0">
                <a:latin typeface="Times New Roman"/>
                <a:cs typeface="Times New Roman"/>
              </a:rPr>
              <a:t>require additional wood for the </a:t>
            </a:r>
            <a:r>
              <a:rPr sz="3200" dirty="0">
                <a:latin typeface="Times New Roman"/>
                <a:cs typeface="Times New Roman"/>
              </a:rPr>
              <a:t>frame and </a:t>
            </a:r>
            <a:r>
              <a:rPr sz="3200" spc="-5" dirty="0">
                <a:latin typeface="Times New Roman"/>
                <a:cs typeface="Times New Roman"/>
              </a:rPr>
              <a:t>legs </a:t>
            </a:r>
            <a:r>
              <a:rPr sz="3200" spc="-20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take the extra weight of the granite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top.</a:t>
            </a:r>
            <a:endParaRPr sz="32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materials and labour </a:t>
            </a:r>
            <a:r>
              <a:rPr sz="3200" spc="-5" dirty="0">
                <a:latin typeface="Times New Roman"/>
                <a:cs typeface="Times New Roman"/>
              </a:rPr>
              <a:t>requirements </a:t>
            </a:r>
            <a:r>
              <a:rPr sz="3200" dirty="0">
                <a:latin typeface="Times New Roman"/>
                <a:cs typeface="Times New Roman"/>
              </a:rPr>
              <a:t>along with cost details </a:t>
            </a:r>
            <a:r>
              <a:rPr sz="3200" spc="-20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manufacture a table with granite top are given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45" dirty="0">
                <a:latin typeface="Times New Roman"/>
                <a:cs typeface="Times New Roman"/>
              </a:rPr>
              <a:t>Table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2.2.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12064"/>
            <a:ext cx="10363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2.2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038600"/>
            <a:ext cx="10815955" cy="216751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If the cost of the </a:t>
            </a:r>
            <a:r>
              <a:rPr sz="2700" spc="-5" dirty="0">
                <a:latin typeface="Times New Roman"/>
                <a:cs typeface="Times New Roman"/>
              </a:rPr>
              <a:t>dining </a:t>
            </a:r>
            <a:r>
              <a:rPr sz="2700" dirty="0">
                <a:latin typeface="Times New Roman"/>
                <a:cs typeface="Times New Roman"/>
              </a:rPr>
              <a:t>table </a:t>
            </a:r>
            <a:r>
              <a:rPr sz="2700" spc="-5" dirty="0">
                <a:latin typeface="Times New Roman"/>
                <a:cs typeface="Times New Roman"/>
              </a:rPr>
              <a:t>with </a:t>
            </a:r>
            <a:r>
              <a:rPr sz="2700" dirty="0">
                <a:latin typeface="Times New Roman"/>
                <a:cs typeface="Times New Roman"/>
              </a:rPr>
              <a:t>a granite top </a:t>
            </a:r>
            <a:r>
              <a:rPr sz="2700" spc="-5" dirty="0">
                <a:latin typeface="Times New Roman"/>
                <a:cs typeface="Times New Roman"/>
              </a:rPr>
              <a:t>works </a:t>
            </a:r>
            <a:r>
              <a:rPr sz="2700" dirty="0">
                <a:latin typeface="Times New Roman"/>
                <a:cs typeface="Times New Roman"/>
              </a:rPr>
              <a:t>out to be lesser </a:t>
            </a:r>
            <a:r>
              <a:rPr sz="2700" spc="-5" dirty="0">
                <a:latin typeface="Times New Roman"/>
                <a:cs typeface="Times New Roman"/>
              </a:rPr>
              <a:t>than  that </a:t>
            </a:r>
            <a:r>
              <a:rPr sz="2700" dirty="0">
                <a:latin typeface="Times New Roman"/>
                <a:cs typeface="Times New Roman"/>
              </a:rPr>
              <a:t>of the table </a:t>
            </a:r>
            <a:r>
              <a:rPr sz="2700" spc="-5" dirty="0">
                <a:latin typeface="Times New Roman"/>
                <a:cs typeface="Times New Roman"/>
              </a:rPr>
              <a:t>with </a:t>
            </a:r>
            <a:r>
              <a:rPr sz="2700" dirty="0">
                <a:latin typeface="Times New Roman"/>
                <a:cs typeface="Times New Roman"/>
              </a:rPr>
              <a:t>wooden top, the </a:t>
            </a:r>
            <a:r>
              <a:rPr sz="2700" spc="-5" dirty="0">
                <a:latin typeface="Times New Roman"/>
                <a:cs typeface="Times New Roman"/>
              </a:rPr>
              <a:t>company </a:t>
            </a:r>
            <a:r>
              <a:rPr sz="2700" dirty="0">
                <a:latin typeface="Times New Roman"/>
                <a:cs typeface="Times New Roman"/>
              </a:rPr>
              <a:t>is willing to </a:t>
            </a:r>
            <a:r>
              <a:rPr sz="2700" spc="-5" dirty="0">
                <a:latin typeface="Times New Roman"/>
                <a:cs typeface="Times New Roman"/>
              </a:rPr>
              <a:t>manufacture  </a:t>
            </a:r>
            <a:r>
              <a:rPr sz="2700" dirty="0">
                <a:latin typeface="Times New Roman"/>
                <a:cs typeface="Times New Roman"/>
              </a:rPr>
              <a:t>dining tables with granite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tops.</a:t>
            </a:r>
            <a:endParaRPr sz="27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Compute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the cost of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manufacture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of the table under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each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of the alternatives 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described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above and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suggest </a:t>
            </a:r>
            <a:r>
              <a:rPr sz="2700" spc="-1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best alternative. Also,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find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FFFF00"/>
                </a:solidFill>
                <a:latin typeface="Times New Roman"/>
                <a:cs typeface="Times New Roman"/>
              </a:rPr>
              <a:t>economic 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advantage of the best</a:t>
            </a:r>
            <a:r>
              <a:rPr sz="27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00"/>
                </a:solidFill>
                <a:latin typeface="Times New Roman"/>
                <a:cs typeface="Times New Roman"/>
              </a:rPr>
              <a:t>alternative.</a:t>
            </a:r>
            <a:endParaRPr sz="27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1066800"/>
            <a:ext cx="8177783" cy="283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u="heavy" dirty="0">
                <a:uFill>
                  <a:solidFill>
                    <a:srgbClr val="DCE6F1"/>
                  </a:solidFill>
                </a:uFill>
              </a:rPr>
              <a:t>2.2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u="heavy" dirty="0">
                <a:uFill>
                  <a:solidFill>
                    <a:srgbClr val="DCE6F1"/>
                  </a:solidFill>
                </a:uFill>
              </a:rPr>
              <a:t>2.2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7974" y="1663879"/>
            <a:ext cx="9218026" cy="4428490"/>
            <a:chOff x="687974" y="1663879"/>
            <a:chExt cx="7753984" cy="4428490"/>
          </a:xfrm>
        </p:grpSpPr>
        <p:sp>
          <p:nvSpPr>
            <p:cNvPr id="4" name="object 4"/>
            <p:cNvSpPr/>
            <p:nvPr/>
          </p:nvSpPr>
          <p:spPr>
            <a:xfrm>
              <a:off x="687974" y="1663879"/>
              <a:ext cx="7323152" cy="2169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179" y="3826713"/>
              <a:ext cx="7001256" cy="22654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88340" y="1539366"/>
            <a:ext cx="10817225" cy="4371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Whether </a:t>
            </a:r>
            <a:r>
              <a:rPr sz="2700" spc="-5" dirty="0">
                <a:latin typeface="Times New Roman"/>
                <a:cs typeface="Times New Roman"/>
              </a:rPr>
              <a:t>it </a:t>
            </a:r>
            <a:r>
              <a:rPr sz="2700" dirty="0">
                <a:latin typeface="Times New Roman"/>
                <a:cs typeface="Times New Roman"/>
              </a:rPr>
              <a:t>is a </a:t>
            </a:r>
            <a:r>
              <a:rPr sz="2700" spc="-5" dirty="0">
                <a:latin typeface="Times New Roman"/>
                <a:cs typeface="Times New Roman"/>
              </a:rPr>
              <a:t>business situation </a:t>
            </a:r>
            <a:r>
              <a:rPr sz="2700" dirty="0">
                <a:latin typeface="Times New Roman"/>
                <a:cs typeface="Times New Roman"/>
              </a:rPr>
              <a:t>or a </a:t>
            </a:r>
            <a:r>
              <a:rPr sz="2700" spc="-5" dirty="0">
                <a:latin typeface="Times New Roman"/>
                <a:cs typeface="Times New Roman"/>
              </a:rPr>
              <a:t>day-to-day </a:t>
            </a:r>
            <a:r>
              <a:rPr sz="2700" dirty="0">
                <a:latin typeface="Times New Roman"/>
                <a:cs typeface="Times New Roman"/>
              </a:rPr>
              <a:t>event in </a:t>
            </a:r>
            <a:r>
              <a:rPr sz="2700" spc="-20" dirty="0">
                <a:latin typeface="Times New Roman"/>
                <a:cs typeface="Times New Roman"/>
              </a:rPr>
              <a:t>somebody’s  </a:t>
            </a:r>
            <a:r>
              <a:rPr sz="2700" dirty="0">
                <a:latin typeface="Times New Roman"/>
                <a:cs typeface="Times New Roman"/>
              </a:rPr>
              <a:t>personal </a:t>
            </a:r>
            <a:r>
              <a:rPr sz="2700" spc="-10" dirty="0">
                <a:latin typeface="Times New Roman"/>
                <a:cs typeface="Times New Roman"/>
              </a:rPr>
              <a:t>life, </a:t>
            </a:r>
            <a:r>
              <a:rPr sz="2700" dirty="0">
                <a:latin typeface="Times New Roman"/>
                <a:cs typeface="Times New Roman"/>
              </a:rPr>
              <a:t>there are a </a:t>
            </a:r>
            <a:r>
              <a:rPr sz="2700" spc="-10" dirty="0">
                <a:latin typeface="Times New Roman"/>
                <a:cs typeface="Times New Roman"/>
              </a:rPr>
              <a:t>large </a:t>
            </a:r>
            <a:r>
              <a:rPr sz="2700" spc="-5" dirty="0">
                <a:latin typeface="Times New Roman"/>
                <a:cs typeface="Times New Roman"/>
              </a:rPr>
              <a:t>number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economic </a:t>
            </a:r>
            <a:r>
              <a:rPr sz="2700" dirty="0">
                <a:latin typeface="Times New Roman"/>
                <a:cs typeface="Times New Roman"/>
              </a:rPr>
              <a:t>decision </a:t>
            </a:r>
            <a:r>
              <a:rPr sz="2700" spc="-5" dirty="0">
                <a:latin typeface="Times New Roman"/>
                <a:cs typeface="Times New Roman"/>
              </a:rPr>
              <a:t>making  </a:t>
            </a:r>
            <a:r>
              <a:rPr sz="2700" dirty="0">
                <a:latin typeface="Times New Roman"/>
                <a:cs typeface="Times New Roman"/>
              </a:rPr>
              <a:t>involved.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One can </a:t>
            </a:r>
            <a:r>
              <a:rPr sz="2700" spc="-5" dirty="0">
                <a:latin typeface="Times New Roman"/>
                <a:cs typeface="Times New Roman"/>
              </a:rPr>
              <a:t>manage </a:t>
            </a:r>
            <a:r>
              <a:rPr sz="2700" dirty="0">
                <a:latin typeface="Times New Roman"/>
                <a:cs typeface="Times New Roman"/>
              </a:rPr>
              <a:t>many of these </a:t>
            </a:r>
            <a:r>
              <a:rPr sz="2700" spc="-5" dirty="0">
                <a:latin typeface="Times New Roman"/>
                <a:cs typeface="Times New Roman"/>
              </a:rPr>
              <a:t>decision problems </a:t>
            </a:r>
            <a:r>
              <a:rPr sz="2700" dirty="0">
                <a:latin typeface="Times New Roman"/>
                <a:cs typeface="Times New Roman"/>
              </a:rPr>
              <a:t>by using </a:t>
            </a:r>
            <a:r>
              <a:rPr sz="2700" spc="-5" dirty="0">
                <a:latin typeface="Times New Roman"/>
                <a:cs typeface="Times New Roman"/>
              </a:rPr>
              <a:t>simple  economic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For example, </a:t>
            </a:r>
            <a:r>
              <a:rPr sz="2700" dirty="0">
                <a:latin typeface="Times New Roman"/>
                <a:cs typeface="Times New Roman"/>
              </a:rPr>
              <a:t>an </a:t>
            </a:r>
            <a:r>
              <a:rPr sz="2700" spc="-5" dirty="0">
                <a:latin typeface="Times New Roman"/>
                <a:cs typeface="Times New Roman"/>
              </a:rPr>
              <a:t>industry </a:t>
            </a:r>
            <a:r>
              <a:rPr sz="2700" dirty="0">
                <a:latin typeface="Times New Roman"/>
                <a:cs typeface="Times New Roman"/>
              </a:rPr>
              <a:t>can source its </a:t>
            </a:r>
            <a:r>
              <a:rPr sz="2700" spc="-10" dirty="0">
                <a:latin typeface="Times New Roman"/>
                <a:cs typeface="Times New Roman"/>
              </a:rPr>
              <a:t>raw </a:t>
            </a:r>
            <a:r>
              <a:rPr sz="2700" spc="-5" dirty="0">
                <a:latin typeface="Times New Roman"/>
                <a:cs typeface="Times New Roman"/>
              </a:rPr>
              <a:t>materials </a:t>
            </a:r>
            <a:r>
              <a:rPr sz="2700" dirty="0">
                <a:latin typeface="Times New Roman"/>
                <a:cs typeface="Times New Roman"/>
              </a:rPr>
              <a:t>from a nearby </a:t>
            </a:r>
            <a:r>
              <a:rPr sz="2700" spc="-5" dirty="0">
                <a:latin typeface="Times New Roman"/>
                <a:cs typeface="Times New Roman"/>
              </a:rPr>
              <a:t>place 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15" dirty="0">
                <a:latin typeface="Times New Roman"/>
                <a:cs typeface="Times New Roman"/>
              </a:rPr>
              <a:t>far-off </a:t>
            </a:r>
            <a:r>
              <a:rPr sz="2700" dirty="0">
                <a:latin typeface="Times New Roman"/>
                <a:cs typeface="Times New Roman"/>
              </a:rPr>
              <a:t>place. In </a:t>
            </a:r>
            <a:r>
              <a:rPr sz="2700" spc="-5" dirty="0">
                <a:latin typeface="Times New Roman"/>
                <a:cs typeface="Times New Roman"/>
              </a:rPr>
              <a:t>this problem,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factors will </a:t>
            </a:r>
            <a:r>
              <a:rPr sz="2700" spc="-15" dirty="0">
                <a:latin typeface="Times New Roman"/>
                <a:cs typeface="Times New Roman"/>
              </a:rPr>
              <a:t>affect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decision:</a:t>
            </a:r>
            <a:endParaRPr sz="2700">
              <a:latin typeface="Times New Roman"/>
              <a:cs typeface="Times New Roman"/>
            </a:endParaRPr>
          </a:p>
          <a:p>
            <a:pPr marL="832485" lvl="1" indent="-3632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32485" algn="l"/>
                <a:tab pos="833119" algn="l"/>
              </a:tabLst>
            </a:pPr>
            <a:r>
              <a:rPr sz="2400" dirty="0">
                <a:latin typeface="Times New Roman"/>
                <a:cs typeface="Times New Roman"/>
              </a:rPr>
              <a:t>Price of the </a:t>
            </a:r>
            <a:r>
              <a:rPr sz="2400" spc="-5" dirty="0">
                <a:latin typeface="Times New Roman"/>
                <a:cs typeface="Times New Roman"/>
              </a:rPr>
              <a:t>raw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endParaRPr sz="2400">
              <a:latin typeface="Times New Roman"/>
              <a:cs typeface="Times New Roman"/>
            </a:endParaRPr>
          </a:p>
          <a:p>
            <a:pPr marL="826769" lvl="1" indent="-356870">
              <a:lnSpc>
                <a:spcPct val="100000"/>
              </a:lnSpc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Transportation </a:t>
            </a:r>
            <a:r>
              <a:rPr sz="2400" dirty="0">
                <a:latin typeface="Times New Roman"/>
                <a:cs typeface="Times New Roman"/>
              </a:rPr>
              <a:t>cost of the </a:t>
            </a:r>
            <a:r>
              <a:rPr sz="2400" spc="-5" dirty="0">
                <a:latin typeface="Times New Roman"/>
                <a:cs typeface="Times New Roman"/>
              </a:rPr>
              <a:t>raw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endParaRPr sz="2400">
              <a:latin typeface="Times New Roman"/>
              <a:cs typeface="Times New Roman"/>
            </a:endParaRPr>
          </a:p>
          <a:p>
            <a:pPr marL="815975" lvl="1" indent="-346710">
              <a:lnSpc>
                <a:spcPct val="100000"/>
              </a:lnSpc>
              <a:buFont typeface="Arial"/>
              <a:buChar char="–"/>
              <a:tabLst>
                <a:tab pos="815975" algn="l"/>
                <a:tab pos="816610" algn="l"/>
              </a:tabLst>
            </a:pPr>
            <a:r>
              <a:rPr sz="2400" spc="-20" dirty="0">
                <a:latin typeface="Times New Roman"/>
                <a:cs typeface="Times New Roman"/>
              </a:rPr>
              <a:t>Availability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raw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endParaRPr sz="2400">
              <a:latin typeface="Times New Roman"/>
              <a:cs typeface="Times New Roman"/>
            </a:endParaRPr>
          </a:p>
          <a:p>
            <a:pPr marL="83248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832485" algn="l"/>
                <a:tab pos="833119" algn="l"/>
              </a:tabLst>
            </a:pPr>
            <a:r>
              <a:rPr sz="2400" dirty="0">
                <a:latin typeface="Times New Roman"/>
                <a:cs typeface="Times New Roman"/>
              </a:rPr>
              <a:t>Quality of the </a:t>
            </a:r>
            <a:r>
              <a:rPr sz="2400" spc="-5" dirty="0">
                <a:latin typeface="Times New Roman"/>
                <a:cs typeface="Times New Roman"/>
              </a:rPr>
              <a:t>raw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8355" algn="l"/>
                <a:tab pos="7155180" algn="l"/>
              </a:tabLst>
            </a:pPr>
            <a:r>
              <a:rPr i="0" spc="-5" dirty="0">
                <a:latin typeface="Times New Roman"/>
                <a:cs typeface="Times New Roman"/>
              </a:rPr>
              <a:t> 	I</a:t>
            </a:r>
            <a:r>
              <a:rPr i="0" spc="-5" dirty="0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NTRODUC</a:t>
            </a:r>
            <a:r>
              <a:rPr i="0" spc="-5" dirty="0">
                <a:uFill>
                  <a:solidFill>
                    <a:srgbClr val="DCE6F1"/>
                  </a:solidFill>
                </a:uFill>
                <a:latin typeface="Times New Roman"/>
                <a:cs typeface="Times New Roman"/>
              </a:rPr>
              <a:t>T</a:t>
            </a:r>
            <a:r>
              <a:rPr i="0" spc="-5" dirty="0">
                <a:latin typeface="Times New Roman"/>
                <a:cs typeface="Times New Roman"/>
              </a:rPr>
              <a:t>ION</a:t>
            </a:r>
            <a:r>
              <a:rPr i="0" u="none" spc="-5" dirty="0"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u="heavy" dirty="0">
                <a:uFill>
                  <a:solidFill>
                    <a:srgbClr val="DCE6F1"/>
                  </a:solidFill>
                </a:uFill>
              </a:rPr>
              <a:t>2.2	</a:t>
            </a:r>
          </a:p>
        </p:txBody>
      </p:sp>
      <p:sp>
        <p:nvSpPr>
          <p:cNvPr id="3" name="object 3"/>
          <p:cNvSpPr/>
          <p:nvPr/>
        </p:nvSpPr>
        <p:spPr>
          <a:xfrm>
            <a:off x="673893" y="1663255"/>
            <a:ext cx="10801350" cy="3779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0138"/>
            <a:ext cx="108172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design </a:t>
            </a:r>
            <a:r>
              <a:rPr sz="3200" spc="-5" dirty="0">
                <a:latin typeface="Times New Roman"/>
                <a:cs typeface="Times New Roman"/>
              </a:rPr>
              <a:t>modification </a:t>
            </a:r>
            <a:r>
              <a:rPr sz="3200" dirty="0">
                <a:latin typeface="Times New Roman"/>
                <a:cs typeface="Times New Roman"/>
              </a:rPr>
              <a:t>of a product may result in reduced raw  material requirements, increased </a:t>
            </a:r>
            <a:r>
              <a:rPr sz="3200" spc="-5" dirty="0">
                <a:latin typeface="Times New Roman"/>
                <a:cs typeface="Times New Roman"/>
              </a:rPr>
              <a:t>machinability </a:t>
            </a:r>
            <a:r>
              <a:rPr sz="3200" dirty="0">
                <a:latin typeface="Times New Roman"/>
                <a:cs typeface="Times New Roman"/>
              </a:rPr>
              <a:t>of the materials  and reduced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labour.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Design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an important factor which </a:t>
            </a:r>
            <a:r>
              <a:rPr sz="3200" dirty="0">
                <a:latin typeface="Times New Roman"/>
                <a:cs typeface="Times New Roman"/>
              </a:rPr>
              <a:t>decides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cost of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product for a specified level of performance of that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elementary </a:t>
            </a:r>
            <a:r>
              <a:rPr sz="3200" dirty="0">
                <a:latin typeface="Times New Roman"/>
                <a:cs typeface="Times New Roman"/>
              </a:rPr>
              <a:t>economic analysis applied </a:t>
            </a:r>
            <a:r>
              <a:rPr sz="3200" spc="-5" dirty="0">
                <a:latin typeface="Times New Roman"/>
                <a:cs typeface="Times New Roman"/>
              </a:rPr>
              <a:t>to the selection </a:t>
            </a:r>
            <a:r>
              <a:rPr sz="3200" spc="5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design for a product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illustrated with two example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58060" algn="l"/>
                <a:tab pos="11061065" algn="l"/>
              </a:tabLst>
            </a:pPr>
            <a:r>
              <a:rPr i="0" spc="-5" dirty="0">
                <a:latin typeface="Times New Roman"/>
                <a:cs typeface="Times New Roman"/>
              </a:rPr>
              <a:t> 	Design Selection f</a:t>
            </a:r>
            <a:r>
              <a:rPr i="0" u="heavy" spc="-5" dirty="0">
                <a:uFill>
                  <a:solidFill>
                    <a:srgbClr val="DCE6F1"/>
                  </a:solidFill>
                </a:uFill>
                <a:latin typeface="Times New Roman"/>
                <a:cs typeface="Times New Roman"/>
              </a:rPr>
              <a:t>o</a:t>
            </a:r>
            <a:r>
              <a:rPr i="0" u="none" spc="-5" dirty="0">
                <a:latin typeface="Times New Roman"/>
                <a:cs typeface="Times New Roman"/>
              </a:rPr>
              <a:t>r a</a:t>
            </a:r>
            <a:r>
              <a:rPr i="0" u="none" spc="-70" dirty="0">
                <a:latin typeface="Times New Roman"/>
                <a:cs typeface="Times New Roman"/>
              </a:rPr>
              <a:t> </a:t>
            </a:r>
            <a:r>
              <a:rPr i="0" u="none" spc="-15" dirty="0">
                <a:latin typeface="Times New Roman"/>
                <a:cs typeface="Times New Roman"/>
              </a:rPr>
              <a:t>Product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80515"/>
            <a:ext cx="10817225" cy="43884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70" dirty="0">
                <a:latin typeface="Times New Roman"/>
                <a:cs typeface="Times New Roman"/>
              </a:rPr>
              <a:t>Two </a:t>
            </a:r>
            <a:r>
              <a:rPr sz="2700" dirty="0">
                <a:latin typeface="Times New Roman"/>
                <a:cs typeface="Times New Roman"/>
              </a:rPr>
              <a:t>alternatives are under consideration for a tapered fastening pin. </a:t>
            </a:r>
            <a:r>
              <a:rPr sz="2700" spc="-5" dirty="0">
                <a:latin typeface="Times New Roman"/>
                <a:cs typeface="Times New Roman"/>
              </a:rPr>
              <a:t>Either  </a:t>
            </a:r>
            <a:r>
              <a:rPr sz="2700" dirty="0">
                <a:latin typeface="Times New Roman"/>
                <a:cs typeface="Times New Roman"/>
              </a:rPr>
              <a:t>design </a:t>
            </a:r>
            <a:r>
              <a:rPr sz="2700" spc="-5" dirty="0">
                <a:latin typeface="Times New Roman"/>
                <a:cs typeface="Times New Roman"/>
              </a:rPr>
              <a:t>will </a:t>
            </a:r>
            <a:r>
              <a:rPr sz="2700" dirty="0">
                <a:latin typeface="Times New Roman"/>
                <a:cs typeface="Times New Roman"/>
              </a:rPr>
              <a:t>serve the purpose and </a:t>
            </a:r>
            <a:r>
              <a:rPr sz="2700" spc="-5" dirty="0">
                <a:latin typeface="Times New Roman"/>
                <a:cs typeface="Times New Roman"/>
              </a:rPr>
              <a:t>will </a:t>
            </a:r>
            <a:r>
              <a:rPr sz="2700" dirty="0">
                <a:latin typeface="Times New Roman"/>
                <a:cs typeface="Times New Roman"/>
              </a:rPr>
              <a:t>involve the same </a:t>
            </a:r>
            <a:r>
              <a:rPr sz="2700" spc="-5" dirty="0">
                <a:latin typeface="Times New Roman"/>
                <a:cs typeface="Times New Roman"/>
              </a:rPr>
              <a:t>material </a:t>
            </a:r>
            <a:r>
              <a:rPr sz="2700" dirty="0">
                <a:latin typeface="Times New Roman"/>
                <a:cs typeface="Times New Roman"/>
              </a:rPr>
              <a:t>and  manufacturing cost except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lathe and grinder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operations.</a:t>
            </a:r>
            <a:endParaRPr sz="27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Design </a:t>
            </a:r>
            <a:r>
              <a:rPr sz="2700" spc="-5" dirty="0">
                <a:latin typeface="Times New Roman"/>
                <a:cs typeface="Times New Roman"/>
              </a:rPr>
              <a:t>A will </a:t>
            </a:r>
            <a:r>
              <a:rPr sz="2700" dirty="0">
                <a:latin typeface="Times New Roman"/>
                <a:cs typeface="Times New Roman"/>
              </a:rPr>
              <a:t>require 16 hours of lathe </a:t>
            </a:r>
            <a:r>
              <a:rPr sz="2700" spc="-5" dirty="0">
                <a:latin typeface="Times New Roman"/>
                <a:cs typeface="Times New Roman"/>
              </a:rPr>
              <a:t>time </a:t>
            </a:r>
            <a:r>
              <a:rPr sz="2700" dirty="0">
                <a:latin typeface="Times New Roman"/>
                <a:cs typeface="Times New Roman"/>
              </a:rPr>
              <a:t>and 4.5 hours of grinder </a:t>
            </a:r>
            <a:r>
              <a:rPr sz="2700" spc="-5" dirty="0">
                <a:latin typeface="Times New Roman"/>
                <a:cs typeface="Times New Roman"/>
              </a:rPr>
              <a:t>time  </a:t>
            </a:r>
            <a:r>
              <a:rPr sz="2700" dirty="0">
                <a:latin typeface="Times New Roman"/>
                <a:cs typeface="Times New Roman"/>
              </a:rPr>
              <a:t>per 1,000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units.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Design B </a:t>
            </a:r>
            <a:r>
              <a:rPr sz="2700" spc="-5" dirty="0">
                <a:latin typeface="Times New Roman"/>
                <a:cs typeface="Times New Roman"/>
              </a:rPr>
              <a:t>will require </a:t>
            </a:r>
            <a:r>
              <a:rPr sz="2700" dirty="0">
                <a:latin typeface="Times New Roman"/>
                <a:cs typeface="Times New Roman"/>
              </a:rPr>
              <a:t>7 hours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lathe time and 12 hours of grinder </a:t>
            </a:r>
            <a:r>
              <a:rPr sz="2700" spc="-5" dirty="0">
                <a:latin typeface="Times New Roman"/>
                <a:cs typeface="Times New Roman"/>
              </a:rPr>
              <a:t>time </a:t>
            </a:r>
            <a:r>
              <a:rPr sz="2700" dirty="0">
                <a:latin typeface="Times New Roman"/>
                <a:cs typeface="Times New Roman"/>
              </a:rPr>
              <a:t>per  1,000 </a:t>
            </a:r>
            <a:r>
              <a:rPr sz="2700" spc="-5" dirty="0">
                <a:latin typeface="Times New Roman"/>
                <a:cs typeface="Times New Roman"/>
              </a:rPr>
              <a:t>units.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operating </a:t>
            </a:r>
            <a:r>
              <a:rPr sz="2700" dirty="0">
                <a:latin typeface="Times New Roman"/>
                <a:cs typeface="Times New Roman"/>
              </a:rPr>
              <a:t>cost of the lathe including labour </a:t>
            </a:r>
            <a:r>
              <a:rPr sz="2700" spc="-1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Rs. </a:t>
            </a:r>
            <a:r>
              <a:rPr sz="2700" dirty="0">
                <a:latin typeface="Times New Roman"/>
                <a:cs typeface="Times New Roman"/>
              </a:rPr>
              <a:t>200 per  </a:t>
            </a:r>
            <a:r>
              <a:rPr sz="2700" spc="-30" dirty="0">
                <a:latin typeface="Times New Roman"/>
                <a:cs typeface="Times New Roman"/>
              </a:rPr>
              <a:t>hour.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operating cost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grinder </a:t>
            </a:r>
            <a:r>
              <a:rPr sz="2700" spc="-5" dirty="0">
                <a:latin typeface="Times New Roman"/>
                <a:cs typeface="Times New Roman"/>
              </a:rPr>
              <a:t>including </a:t>
            </a:r>
            <a:r>
              <a:rPr sz="2700" dirty="0">
                <a:latin typeface="Times New Roman"/>
                <a:cs typeface="Times New Roman"/>
              </a:rPr>
              <a:t>labour is </a:t>
            </a:r>
            <a:r>
              <a:rPr sz="2700" spc="-5" dirty="0">
                <a:latin typeface="Times New Roman"/>
                <a:cs typeface="Times New Roman"/>
              </a:rPr>
              <a:t>Rs. </a:t>
            </a:r>
            <a:r>
              <a:rPr sz="2700" dirty="0">
                <a:latin typeface="Times New Roman"/>
                <a:cs typeface="Times New Roman"/>
              </a:rPr>
              <a:t>150 per </a:t>
            </a:r>
            <a:r>
              <a:rPr sz="2700" spc="-30" dirty="0">
                <a:latin typeface="Times New Roman"/>
                <a:cs typeface="Times New Roman"/>
              </a:rPr>
              <a:t>hour.  </a:t>
            </a:r>
            <a:r>
              <a:rPr sz="2700" dirty="0">
                <a:latin typeface="Times New Roman"/>
                <a:cs typeface="Times New Roman"/>
              </a:rPr>
              <a:t>Which design </a:t>
            </a:r>
            <a:r>
              <a:rPr sz="2700" spc="-5" dirty="0">
                <a:latin typeface="Times New Roman"/>
                <a:cs typeface="Times New Roman"/>
              </a:rPr>
              <a:t>should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5" dirty="0">
                <a:latin typeface="Times New Roman"/>
                <a:cs typeface="Times New Roman"/>
              </a:rPr>
              <a:t>adopted </a:t>
            </a:r>
            <a:r>
              <a:rPr sz="2700" dirty="0">
                <a:latin typeface="Times New Roman"/>
                <a:cs typeface="Times New Roman"/>
              </a:rPr>
              <a:t>if </a:t>
            </a:r>
            <a:r>
              <a:rPr sz="2700" spc="-5" dirty="0">
                <a:latin typeface="Times New Roman"/>
                <a:cs typeface="Times New Roman"/>
              </a:rPr>
              <a:t>1,00,000 units </a:t>
            </a:r>
            <a:r>
              <a:rPr sz="2700" dirty="0">
                <a:latin typeface="Times New Roman"/>
                <a:cs typeface="Times New Roman"/>
              </a:rPr>
              <a:t>are required per year and  </a:t>
            </a:r>
            <a:r>
              <a:rPr sz="2700" spc="-5" dirty="0">
                <a:latin typeface="Times New Roman"/>
                <a:cs typeface="Times New Roman"/>
              </a:rPr>
              <a:t>what </a:t>
            </a:r>
            <a:r>
              <a:rPr sz="2700" dirty="0">
                <a:latin typeface="Times New Roman"/>
                <a:cs typeface="Times New Roman"/>
              </a:rPr>
              <a:t>is the </a:t>
            </a:r>
            <a:r>
              <a:rPr sz="2700" spc="-5" dirty="0">
                <a:latin typeface="Times New Roman"/>
                <a:cs typeface="Times New Roman"/>
              </a:rPr>
              <a:t>economic </a:t>
            </a:r>
            <a:r>
              <a:rPr sz="2700" dirty="0">
                <a:latin typeface="Times New Roman"/>
                <a:cs typeface="Times New Roman"/>
              </a:rPr>
              <a:t>advantage of the best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alternative?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12064"/>
            <a:ext cx="10363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2.3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	</a:t>
            </a:r>
            <a:r>
              <a:rPr spc="-10" dirty="0"/>
              <a:t>EXAMPLE</a:t>
            </a:r>
            <a:r>
              <a:rPr u="none" spc="-75" dirty="0"/>
              <a:t> </a:t>
            </a:r>
            <a:r>
              <a:rPr u="heavy" dirty="0">
                <a:uFill>
                  <a:solidFill>
                    <a:srgbClr val="DCE6F1"/>
                  </a:solidFill>
                </a:uFill>
              </a:rPr>
              <a:t>2.3	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1676400"/>
            <a:ext cx="6969103" cy="487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133600"/>
            <a:ext cx="7835304" cy="4506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12064"/>
            <a:ext cx="10363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10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2.3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0138"/>
            <a:ext cx="10816590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539365" algn="l"/>
                <a:tab pos="3342640" algn="l"/>
                <a:tab pos="4237355" algn="l"/>
                <a:tab pos="6600190" algn="l"/>
                <a:tab pos="7561580" algn="l"/>
                <a:tab pos="8072120" algn="l"/>
                <a:tab pos="9307195" algn="l"/>
                <a:tab pos="9750425" algn="l"/>
                <a:tab pos="10192385" algn="l"/>
              </a:tabLst>
            </a:pP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32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ISION	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total	c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st</a:t>
            </a:r>
            <a:r>
              <a:rPr sz="3200" spc="-5" dirty="0">
                <a:latin typeface="Times New Roman"/>
                <a:cs typeface="Times New Roman"/>
              </a:rPr>
              <a:t>/</a:t>
            </a: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000	units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gn	B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less  than that of design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748155" algn="l"/>
                <a:tab pos="3061970" algn="l"/>
                <a:tab pos="3585210" algn="l"/>
                <a:tab pos="4107815" algn="l"/>
                <a:tab pos="6662420" algn="l"/>
                <a:tab pos="7386320" algn="l"/>
                <a:tab pos="8857615" algn="l"/>
                <a:tab pos="9606915" algn="l"/>
              </a:tabLst>
            </a:pP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nce,	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sign	B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recomme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ded	for	making	the	tap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red  fastening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12064"/>
            <a:ext cx="10363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3985" algn="l"/>
                <a:tab pos="11061065" algn="l"/>
              </a:tabLst>
            </a:pPr>
            <a:r>
              <a:rPr spc="-5" dirty="0"/>
              <a:t> </a:t>
            </a:r>
            <a:r>
              <a:rPr spc="-5"/>
              <a:t>	</a:t>
            </a:r>
            <a:r>
              <a:rPr spc="-10" smtClean="0"/>
              <a:t>EXAMPLE</a:t>
            </a:r>
            <a:r>
              <a:rPr lang="en-GB" spc="-75" dirty="0" smtClean="0"/>
              <a:t>(</a:t>
            </a:r>
            <a:r>
              <a:rPr smtClean="0">
                <a:uFill>
                  <a:solidFill>
                    <a:srgbClr val="DCE6F1"/>
                  </a:solidFill>
                </a:uFill>
              </a:rPr>
              <a:t>2.3</a:t>
            </a:r>
            <a:r>
              <a:rPr lang="en-GB" dirty="0" smtClean="0">
                <a:uFill>
                  <a:solidFill>
                    <a:srgbClr val="DCE6F1"/>
                  </a:solidFill>
                </a:uFill>
              </a:rPr>
              <a:t>)</a:t>
            </a:r>
            <a:r>
              <a:rPr dirty="0">
                <a:uFill>
                  <a:solidFill>
                    <a:srgbClr val="DCE6F1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1706879" y="3954084"/>
            <a:ext cx="9285732" cy="107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39366"/>
            <a:ext cx="10816590" cy="44704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main </a:t>
            </a:r>
            <a:r>
              <a:rPr sz="2700" dirty="0">
                <a:latin typeface="Times New Roman"/>
                <a:cs typeface="Times New Roman"/>
              </a:rPr>
              <a:t>objective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break-even analysis is </a:t>
            </a:r>
            <a:r>
              <a:rPr sz="2700" spc="-5" dirty="0">
                <a:latin typeface="Times New Roman"/>
                <a:cs typeface="Times New Roman"/>
              </a:rPr>
              <a:t>to find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10" dirty="0">
                <a:latin typeface="Times New Roman"/>
                <a:cs typeface="Times New Roman"/>
              </a:rPr>
              <a:t>cut-off </a:t>
            </a:r>
            <a:r>
              <a:rPr sz="2700" spc="-5" dirty="0">
                <a:latin typeface="Times New Roman"/>
                <a:cs typeface="Times New Roman"/>
              </a:rPr>
              <a:t>production  volume from </a:t>
            </a:r>
            <a:r>
              <a:rPr sz="2700" dirty="0">
                <a:latin typeface="Times New Roman"/>
                <a:cs typeface="Times New Roman"/>
              </a:rPr>
              <a:t>where a </a:t>
            </a:r>
            <a:r>
              <a:rPr sz="2700" spc="-5" dirty="0">
                <a:latin typeface="Times New Roman"/>
                <a:cs typeface="Times New Roman"/>
              </a:rPr>
              <a:t>firm will make </a:t>
            </a:r>
            <a:r>
              <a:rPr sz="2700" dirty="0">
                <a:latin typeface="Times New Roman"/>
                <a:cs typeface="Times New Roman"/>
              </a:rPr>
              <a:t>profit.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Let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700" i="1" spc="-5" dirty="0">
                <a:latin typeface="Times New Roman"/>
                <a:cs typeface="Times New Roman"/>
              </a:rPr>
              <a:t>s </a:t>
            </a:r>
            <a:r>
              <a:rPr sz="2700" dirty="0">
                <a:latin typeface="Times New Roman"/>
                <a:cs typeface="Times New Roman"/>
              </a:rPr>
              <a:t>= selling price per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unit</a:t>
            </a:r>
            <a:endParaRPr sz="2700">
              <a:latin typeface="Times New Roman"/>
              <a:cs typeface="Times New Roman"/>
            </a:endParaRPr>
          </a:p>
          <a:p>
            <a:pPr marL="927100" marR="6247765">
              <a:lnSpc>
                <a:spcPct val="100000"/>
              </a:lnSpc>
            </a:pPr>
            <a:r>
              <a:rPr sz="2700" i="1" dirty="0">
                <a:latin typeface="Times New Roman"/>
                <a:cs typeface="Times New Roman"/>
              </a:rPr>
              <a:t>v </a:t>
            </a:r>
            <a:r>
              <a:rPr sz="2700" dirty="0">
                <a:latin typeface="Times New Roman"/>
                <a:cs typeface="Times New Roman"/>
              </a:rPr>
              <a:t>= variable cost per unit  </a:t>
            </a:r>
            <a:r>
              <a:rPr sz="2700" i="1" spc="-5" dirty="0">
                <a:latin typeface="Times New Roman"/>
                <a:cs typeface="Times New Roman"/>
              </a:rPr>
              <a:t>FC </a:t>
            </a:r>
            <a:r>
              <a:rPr sz="2700" dirty="0">
                <a:latin typeface="Times New Roman"/>
                <a:cs typeface="Times New Roman"/>
              </a:rPr>
              <a:t>= </a:t>
            </a:r>
            <a:r>
              <a:rPr sz="2700" spc="-5" dirty="0">
                <a:latin typeface="Times New Roman"/>
                <a:cs typeface="Times New Roman"/>
              </a:rPr>
              <a:t>fixed </a:t>
            </a:r>
            <a:r>
              <a:rPr sz="2700" dirty="0">
                <a:latin typeface="Times New Roman"/>
                <a:cs typeface="Times New Roman"/>
              </a:rPr>
              <a:t>cost per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period  </a:t>
            </a:r>
            <a:r>
              <a:rPr sz="2700" i="1" spc="-5" dirty="0">
                <a:latin typeface="Times New Roman"/>
                <a:cs typeface="Times New Roman"/>
              </a:rPr>
              <a:t>Q </a:t>
            </a:r>
            <a:r>
              <a:rPr sz="2700" dirty="0">
                <a:latin typeface="Times New Roman"/>
                <a:cs typeface="Times New Roman"/>
              </a:rPr>
              <a:t>= </a:t>
            </a:r>
            <a:r>
              <a:rPr sz="2700" spc="-5" dirty="0">
                <a:latin typeface="Times New Roman"/>
                <a:cs typeface="Times New Roman"/>
              </a:rPr>
              <a:t>volume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production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total sales revenue (</a:t>
            </a:r>
            <a:r>
              <a:rPr sz="2700" i="1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) of the </a:t>
            </a:r>
            <a:r>
              <a:rPr sz="2700" spc="-5" dirty="0">
                <a:latin typeface="Times New Roman"/>
                <a:cs typeface="Times New Roman"/>
              </a:rPr>
              <a:t>firm </a:t>
            </a:r>
            <a:r>
              <a:rPr sz="2700" dirty="0">
                <a:latin typeface="Times New Roman"/>
                <a:cs typeface="Times New Roman"/>
              </a:rPr>
              <a:t>is given by the following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formula: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098550" algn="l"/>
              </a:tabLst>
            </a:pPr>
            <a:r>
              <a:rPr sz="2700" i="1" dirty="0">
                <a:latin typeface="Times New Roman"/>
                <a:cs typeface="Times New Roman"/>
              </a:rPr>
              <a:t>S </a:t>
            </a:r>
            <a:r>
              <a:rPr sz="2700" dirty="0">
                <a:latin typeface="Times New Roman"/>
                <a:cs typeface="Times New Roman"/>
              </a:rPr>
              <a:t>=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s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x	</a:t>
            </a:r>
            <a:r>
              <a:rPr sz="2700" i="1" spc="-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total cost of the </a:t>
            </a:r>
            <a:r>
              <a:rPr sz="2700" spc="-5" dirty="0">
                <a:latin typeface="Times New Roman"/>
                <a:cs typeface="Times New Roman"/>
              </a:rPr>
              <a:t>firm for </a:t>
            </a:r>
            <a:r>
              <a:rPr sz="2700" dirty="0">
                <a:latin typeface="Times New Roman"/>
                <a:cs typeface="Times New Roman"/>
              </a:rPr>
              <a:t>a given production </a:t>
            </a:r>
            <a:r>
              <a:rPr sz="2700" spc="-5" dirty="0">
                <a:latin typeface="Times New Roman"/>
                <a:cs typeface="Times New Roman"/>
              </a:rPr>
              <a:t>volume </a:t>
            </a:r>
            <a:r>
              <a:rPr sz="2700" dirty="0">
                <a:latin typeface="Times New Roman"/>
                <a:cs typeface="Times New Roman"/>
              </a:rPr>
              <a:t>is given </a:t>
            </a:r>
            <a:r>
              <a:rPr sz="2700" spc="-5" dirty="0">
                <a:latin typeface="Times New Roman"/>
                <a:cs typeface="Times New Roman"/>
              </a:rPr>
              <a:t>as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7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i="1" spc="-5" dirty="0">
                <a:latin typeface="Times New Roman"/>
                <a:cs typeface="Times New Roman"/>
              </a:rPr>
              <a:t>TC </a:t>
            </a:r>
            <a:r>
              <a:rPr sz="2700" dirty="0">
                <a:latin typeface="Times New Roman"/>
                <a:cs typeface="Times New Roman"/>
              </a:rPr>
              <a:t>= </a:t>
            </a:r>
            <a:r>
              <a:rPr sz="2700" spc="-40" dirty="0">
                <a:latin typeface="Times New Roman"/>
                <a:cs typeface="Times New Roman"/>
              </a:rPr>
              <a:t>Total </a:t>
            </a:r>
            <a:r>
              <a:rPr sz="2700" dirty="0">
                <a:latin typeface="Times New Roman"/>
                <a:cs typeface="Times New Roman"/>
              </a:rPr>
              <a:t>variable cost + Fixed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R="1642745" algn="ctr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Times New Roman"/>
                <a:cs typeface="Times New Roman"/>
              </a:rPr>
              <a:t>= </a:t>
            </a:r>
            <a:r>
              <a:rPr sz="2700" i="1" dirty="0">
                <a:latin typeface="Times New Roman"/>
                <a:cs typeface="Times New Roman"/>
              </a:rPr>
              <a:t>v </a:t>
            </a:r>
            <a:r>
              <a:rPr sz="2700" dirty="0">
                <a:latin typeface="Times New Roman"/>
                <a:cs typeface="Times New Roman"/>
              </a:rPr>
              <a:t>x </a:t>
            </a:r>
            <a:r>
              <a:rPr sz="2700" i="1" spc="-5" dirty="0">
                <a:latin typeface="Times New Roman"/>
                <a:cs typeface="Times New Roman"/>
              </a:rPr>
              <a:t>Q </a:t>
            </a:r>
            <a:r>
              <a:rPr sz="2700" dirty="0">
                <a:latin typeface="Times New Roman"/>
                <a:cs typeface="Times New Roman"/>
              </a:rPr>
              <a:t>+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-10" dirty="0">
                <a:latin typeface="Times New Roman"/>
                <a:cs typeface="Times New Roman"/>
              </a:rPr>
              <a:t>FC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2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7440" algn="l"/>
              </a:tabLst>
            </a:pPr>
            <a:r>
              <a:rPr spc="-5" dirty="0">
                <a:uFill>
                  <a:solidFill>
                    <a:srgbClr val="94B3D6"/>
                  </a:solidFill>
                </a:uFill>
              </a:rPr>
              <a:t> 	BRE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AK</a:t>
            </a:r>
            <a:r>
              <a:rPr spc="-5" dirty="0"/>
              <a:t>-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EVE</a:t>
            </a:r>
            <a:r>
              <a:rPr spc="-5" dirty="0"/>
              <a:t>N</a:t>
            </a:r>
            <a:r>
              <a:rPr spc="-265" dirty="0"/>
              <a:t> </a:t>
            </a:r>
            <a:r>
              <a:rPr spc="-55" dirty="0">
                <a:uFill>
                  <a:solidFill>
                    <a:srgbClr val="B8CDE4"/>
                  </a:solidFill>
                </a:uFill>
              </a:rPr>
              <a:t>AN</a:t>
            </a:r>
            <a:r>
              <a:rPr spc="-55" dirty="0"/>
              <a:t>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80515"/>
            <a:ext cx="5578475" cy="38531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985" indent="-342900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linear plots of the </a:t>
            </a:r>
            <a:r>
              <a:rPr sz="2700" spc="-5" dirty="0">
                <a:latin typeface="Times New Roman"/>
                <a:cs typeface="Times New Roman"/>
              </a:rPr>
              <a:t>above two  equations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shown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Fig. 1.3. </a:t>
            </a:r>
            <a:r>
              <a:rPr sz="2700" dirty="0">
                <a:latin typeface="Times New Roman"/>
                <a:cs typeface="Times New Roman"/>
              </a:rPr>
              <a:t>The  </a:t>
            </a:r>
            <a:r>
              <a:rPr sz="2700" spc="-5" dirty="0">
                <a:latin typeface="Times New Roman"/>
                <a:cs typeface="Times New Roman"/>
              </a:rPr>
              <a:t>intersection </a:t>
            </a:r>
            <a:r>
              <a:rPr sz="2700" dirty="0">
                <a:latin typeface="Times New Roman"/>
                <a:cs typeface="Times New Roman"/>
              </a:rPr>
              <a:t>point of the total </a:t>
            </a:r>
            <a:r>
              <a:rPr sz="2700" spc="-5" dirty="0">
                <a:latin typeface="Times New Roman"/>
                <a:cs typeface="Times New Roman"/>
              </a:rPr>
              <a:t>sales  </a:t>
            </a:r>
            <a:r>
              <a:rPr sz="2700" dirty="0">
                <a:latin typeface="Times New Roman"/>
                <a:cs typeface="Times New Roman"/>
              </a:rPr>
              <a:t>revenue </a:t>
            </a:r>
            <a:r>
              <a:rPr sz="2700" spc="-5" dirty="0">
                <a:latin typeface="Times New Roman"/>
                <a:cs typeface="Times New Roman"/>
              </a:rPr>
              <a:t>line </a:t>
            </a:r>
            <a:r>
              <a:rPr sz="2700" dirty="0">
                <a:latin typeface="Times New Roman"/>
                <a:cs typeface="Times New Roman"/>
              </a:rPr>
              <a:t>and the total </a:t>
            </a:r>
            <a:r>
              <a:rPr sz="2700" spc="-5" dirty="0">
                <a:latin typeface="Times New Roman"/>
                <a:cs typeface="Times New Roman"/>
              </a:rPr>
              <a:t>cost </a:t>
            </a:r>
            <a:r>
              <a:rPr sz="2700" dirty="0">
                <a:latin typeface="Times New Roman"/>
                <a:cs typeface="Times New Roman"/>
              </a:rPr>
              <a:t>line </a:t>
            </a:r>
            <a:r>
              <a:rPr sz="2700" spc="-10" dirty="0">
                <a:latin typeface="Times New Roman"/>
                <a:cs typeface="Times New Roman"/>
              </a:rPr>
              <a:t>is  </a:t>
            </a:r>
            <a:r>
              <a:rPr sz="2700" dirty="0">
                <a:latin typeface="Times New Roman"/>
                <a:cs typeface="Times New Roman"/>
              </a:rPr>
              <a:t>called the break-even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point.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corresponding </a:t>
            </a:r>
            <a:r>
              <a:rPr sz="2700" spc="-5" dirty="0">
                <a:latin typeface="Times New Roman"/>
                <a:cs typeface="Times New Roman"/>
              </a:rPr>
              <a:t>volume </a:t>
            </a:r>
            <a:r>
              <a:rPr sz="2700" spc="5" dirty="0">
                <a:latin typeface="Times New Roman"/>
                <a:cs typeface="Times New Roman"/>
              </a:rPr>
              <a:t>of  </a:t>
            </a:r>
            <a:r>
              <a:rPr sz="2700" dirty="0">
                <a:latin typeface="Times New Roman"/>
                <a:cs typeface="Times New Roman"/>
              </a:rPr>
              <a:t>production on the </a:t>
            </a:r>
            <a:r>
              <a:rPr sz="2700" i="1" spc="-5" dirty="0">
                <a:latin typeface="Times New Roman"/>
                <a:cs typeface="Times New Roman"/>
              </a:rPr>
              <a:t>X</a:t>
            </a:r>
            <a:r>
              <a:rPr sz="2700" spc="-5" dirty="0">
                <a:latin typeface="Times New Roman"/>
                <a:cs typeface="Times New Roman"/>
              </a:rPr>
              <a:t>-axis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known </a:t>
            </a:r>
            <a:r>
              <a:rPr sz="2700" dirty="0">
                <a:latin typeface="Times New Roman"/>
                <a:cs typeface="Times New Roman"/>
              </a:rPr>
              <a:t>as  the break-even </a:t>
            </a:r>
            <a:r>
              <a:rPr sz="2700" spc="-5" dirty="0">
                <a:latin typeface="Times New Roman"/>
                <a:cs typeface="Times New Roman"/>
              </a:rPr>
              <a:t>sales </a:t>
            </a:r>
            <a:r>
              <a:rPr sz="2700" spc="-20" dirty="0">
                <a:latin typeface="Times New Roman"/>
                <a:cs typeface="Times New Roman"/>
              </a:rPr>
              <a:t>quantity. </a:t>
            </a:r>
            <a:r>
              <a:rPr sz="2700" spc="-10" dirty="0">
                <a:latin typeface="Times New Roman"/>
                <a:cs typeface="Times New Roman"/>
              </a:rPr>
              <a:t>At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spc="-5" dirty="0">
                <a:latin typeface="Times New Roman"/>
                <a:cs typeface="Times New Roman"/>
              </a:rPr>
              <a:t>intersection </a:t>
            </a:r>
            <a:r>
              <a:rPr sz="2700" dirty="0">
                <a:latin typeface="Times New Roman"/>
                <a:cs typeface="Times New Roman"/>
              </a:rPr>
              <a:t>point, the total </a:t>
            </a:r>
            <a:r>
              <a:rPr sz="2700" spc="-5" dirty="0">
                <a:latin typeface="Times New Roman"/>
                <a:cs typeface="Times New Roman"/>
              </a:rPr>
              <a:t>cost </a:t>
            </a:r>
            <a:r>
              <a:rPr sz="2700" dirty="0">
                <a:latin typeface="Times New Roman"/>
                <a:cs typeface="Times New Roman"/>
              </a:rPr>
              <a:t>is  equal to the total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revenue.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2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7440" algn="l"/>
              </a:tabLst>
            </a:pPr>
            <a:r>
              <a:rPr spc="-5" dirty="0">
                <a:uFill>
                  <a:solidFill>
                    <a:srgbClr val="94B3D6"/>
                  </a:solidFill>
                </a:uFill>
              </a:rPr>
              <a:t> 	BRE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AK</a:t>
            </a:r>
            <a:r>
              <a:rPr spc="-5" dirty="0"/>
              <a:t>-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EVE</a:t>
            </a:r>
            <a:r>
              <a:rPr spc="-5" dirty="0"/>
              <a:t>N</a:t>
            </a:r>
            <a:r>
              <a:rPr spc="-265" dirty="0"/>
              <a:t> </a:t>
            </a:r>
            <a:r>
              <a:rPr spc="-55" dirty="0">
                <a:uFill>
                  <a:solidFill>
                    <a:srgbClr val="B8CDE4"/>
                  </a:solidFill>
                </a:uFill>
              </a:rPr>
              <a:t>AN</a:t>
            </a:r>
            <a:r>
              <a:rPr spc="-55" dirty="0"/>
              <a:t>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6877820" y="1964453"/>
            <a:ext cx="4686273" cy="3147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7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6350" indent="-342900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/>
              <a:t>For </a:t>
            </a:r>
            <a:r>
              <a:rPr sz="3000" dirty="0"/>
              <a:t>any </a:t>
            </a:r>
            <a:r>
              <a:rPr sz="3000" spc="-5" dirty="0"/>
              <a:t>production </a:t>
            </a:r>
            <a:r>
              <a:rPr sz="3000" dirty="0"/>
              <a:t>quantity which </a:t>
            </a:r>
            <a:r>
              <a:rPr sz="3000" spc="-10" dirty="0"/>
              <a:t>is </a:t>
            </a:r>
            <a:r>
              <a:rPr sz="3000" dirty="0"/>
              <a:t>more than the break-even  </a:t>
            </a:r>
            <a:r>
              <a:rPr sz="3000" spc="-25" dirty="0"/>
              <a:t>quantity, </a:t>
            </a:r>
            <a:r>
              <a:rPr sz="3000" dirty="0"/>
              <a:t>the total revenue will be more than the </a:t>
            </a:r>
            <a:r>
              <a:rPr sz="3000" spc="-5" dirty="0"/>
              <a:t>total </a:t>
            </a:r>
            <a:r>
              <a:rPr sz="3000" dirty="0"/>
              <a:t>cost. Hence,  the </a:t>
            </a:r>
            <a:r>
              <a:rPr sz="3000" spc="-5" dirty="0"/>
              <a:t>firm will </a:t>
            </a:r>
            <a:r>
              <a:rPr sz="3000" dirty="0"/>
              <a:t>be </a:t>
            </a:r>
            <a:r>
              <a:rPr sz="3000" spc="-5" dirty="0"/>
              <a:t>making</a:t>
            </a:r>
            <a:r>
              <a:rPr sz="3000" spc="65" dirty="0"/>
              <a:t> </a:t>
            </a:r>
            <a:r>
              <a:rPr sz="3000" spc="-5" dirty="0"/>
              <a:t>profit.</a:t>
            </a:r>
            <a:endParaRPr sz="3000"/>
          </a:p>
          <a:p>
            <a:pPr marL="1998345" algn="just">
              <a:lnSpc>
                <a:spcPct val="100000"/>
              </a:lnSpc>
              <a:spcBef>
                <a:spcPts val="25"/>
              </a:spcBef>
            </a:pPr>
            <a:r>
              <a:rPr sz="3000" spc="-5" dirty="0"/>
              <a:t>Profit = Sales </a:t>
            </a:r>
            <a:r>
              <a:rPr sz="3000" dirty="0"/>
              <a:t>– </a:t>
            </a:r>
            <a:r>
              <a:rPr sz="3000" spc="-5" dirty="0"/>
              <a:t>(Fixed </a:t>
            </a:r>
            <a:r>
              <a:rPr sz="3000" dirty="0"/>
              <a:t>cost + </a:t>
            </a:r>
            <a:r>
              <a:rPr sz="3000" spc="-45" dirty="0"/>
              <a:t>Variable</a:t>
            </a:r>
            <a:r>
              <a:rPr sz="3000" spc="10" dirty="0"/>
              <a:t> </a:t>
            </a:r>
            <a:r>
              <a:rPr sz="3000" spc="-5"/>
              <a:t>costs</a:t>
            </a:r>
            <a:r>
              <a:rPr sz="3000" spc="-5" smtClean="0"/>
              <a:t>)</a:t>
            </a:r>
            <a:endParaRPr lang="en-GB" spc="-5" dirty="0" smtClean="0"/>
          </a:p>
          <a:p>
            <a:pPr marL="1998345" algn="just">
              <a:lnSpc>
                <a:spcPct val="100000"/>
              </a:lnSpc>
              <a:spcBef>
                <a:spcPts val="25"/>
              </a:spcBef>
            </a:pPr>
            <a:r>
              <a:rPr lang="en-GB" sz="3000" spc="-5" dirty="0" smtClean="0">
                <a:latin typeface="Times New Roman"/>
                <a:cs typeface="Times New Roman"/>
              </a:rPr>
              <a:t>Profit = Contribution  - fixed cost.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/>
              <a:t>The formulae </a:t>
            </a:r>
            <a:r>
              <a:rPr sz="3000" spc="-5" dirty="0"/>
              <a:t>to </a:t>
            </a:r>
            <a:r>
              <a:rPr sz="3000" dirty="0"/>
              <a:t>find the break-even quantity and </a:t>
            </a:r>
            <a:r>
              <a:rPr sz="3000" spc="-5" dirty="0"/>
              <a:t>break-even </a:t>
            </a:r>
            <a:r>
              <a:rPr sz="3000" dirty="0"/>
              <a:t>sales  </a:t>
            </a:r>
            <a:r>
              <a:rPr sz="3000" spc="-5" dirty="0"/>
              <a:t>quantity</a:t>
            </a:r>
            <a:endParaRPr sz="3000"/>
          </a:p>
          <a:p>
            <a:pPr>
              <a:lnSpc>
                <a:spcPct val="100000"/>
              </a:lnSpc>
            </a:pPr>
            <a:endParaRPr sz="33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/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2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7440" algn="l"/>
              </a:tabLst>
            </a:pPr>
            <a:r>
              <a:rPr spc="-5" dirty="0">
                <a:uFill>
                  <a:solidFill>
                    <a:srgbClr val="94B3D6"/>
                  </a:solidFill>
                </a:uFill>
              </a:rPr>
              <a:t> 	BRE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AK</a:t>
            </a:r>
            <a:r>
              <a:rPr spc="-5" dirty="0"/>
              <a:t>-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EVE</a:t>
            </a:r>
            <a:r>
              <a:rPr spc="-5" dirty="0"/>
              <a:t>N</a:t>
            </a:r>
            <a:r>
              <a:rPr spc="-265" dirty="0"/>
              <a:t> </a:t>
            </a:r>
            <a:r>
              <a:rPr spc="-55" dirty="0">
                <a:uFill>
                  <a:solidFill>
                    <a:srgbClr val="B8CDE4"/>
                  </a:solidFill>
                </a:uFill>
              </a:rPr>
              <a:t>AN</a:t>
            </a:r>
            <a:r>
              <a:rPr spc="-55" dirty="0"/>
              <a:t>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5181600"/>
            <a:ext cx="5003292" cy="1290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7692" y="5181600"/>
            <a:ext cx="6274308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The </a:t>
            </a:r>
            <a:r>
              <a:rPr spc="-5" dirty="0"/>
              <a:t>contribution is </a:t>
            </a:r>
            <a:r>
              <a:rPr dirty="0"/>
              <a:t>the </a:t>
            </a:r>
            <a:r>
              <a:rPr spc="-10" dirty="0"/>
              <a:t>difference </a:t>
            </a:r>
            <a:r>
              <a:rPr dirty="0"/>
              <a:t>between the sales and </a:t>
            </a:r>
            <a:r>
              <a:rPr spc="-5" dirty="0"/>
              <a:t>the  variable </a:t>
            </a:r>
            <a:r>
              <a:rPr dirty="0"/>
              <a:t>costs. The </a:t>
            </a:r>
            <a:r>
              <a:rPr spc="-10" dirty="0"/>
              <a:t>margin </a:t>
            </a:r>
            <a:r>
              <a:rPr dirty="0"/>
              <a:t>of </a:t>
            </a:r>
            <a:r>
              <a:rPr spc="-5" dirty="0"/>
              <a:t>safety (M.S.) is </a:t>
            </a:r>
            <a:r>
              <a:rPr dirty="0"/>
              <a:t>the sales over </a:t>
            </a:r>
            <a:r>
              <a:rPr spc="-10" dirty="0"/>
              <a:t>and  </a:t>
            </a:r>
            <a:r>
              <a:rPr dirty="0"/>
              <a:t>above </a:t>
            </a:r>
            <a:r>
              <a:rPr spc="-5" dirty="0"/>
              <a:t>the </a:t>
            </a:r>
            <a:r>
              <a:rPr dirty="0"/>
              <a:t>break-even sales. The formulae to compute </a:t>
            </a:r>
            <a:r>
              <a:rPr spc="-5" dirty="0"/>
              <a:t>these  </a:t>
            </a:r>
            <a:r>
              <a:rPr dirty="0"/>
              <a:t>values</a:t>
            </a:r>
            <a:r>
              <a:rPr spc="-15" dirty="0"/>
              <a:t> </a:t>
            </a:r>
            <a:r>
              <a:rPr dirty="0"/>
              <a:t>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2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7440" algn="l"/>
              </a:tabLst>
            </a:pPr>
            <a:r>
              <a:rPr spc="-5" dirty="0">
                <a:uFill>
                  <a:solidFill>
                    <a:srgbClr val="94B3D6"/>
                  </a:solidFill>
                </a:uFill>
              </a:rPr>
              <a:t> 	BRE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AK</a:t>
            </a:r>
            <a:r>
              <a:rPr spc="-5" dirty="0"/>
              <a:t>-</a:t>
            </a:r>
            <a:r>
              <a:rPr spc="-5" dirty="0">
                <a:uFill>
                  <a:solidFill>
                    <a:srgbClr val="B8CDE4"/>
                  </a:solidFill>
                </a:uFill>
              </a:rPr>
              <a:t>EVE</a:t>
            </a:r>
            <a:r>
              <a:rPr spc="-5" dirty="0"/>
              <a:t>N</a:t>
            </a:r>
            <a:r>
              <a:rPr spc="-265" dirty="0"/>
              <a:t> </a:t>
            </a:r>
            <a:r>
              <a:rPr spc="-55" dirty="0">
                <a:uFill>
                  <a:solidFill>
                    <a:srgbClr val="B8CDE4"/>
                  </a:solidFill>
                </a:uFill>
              </a:rPr>
              <a:t>AN</a:t>
            </a:r>
            <a:r>
              <a:rPr spc="-55" dirty="0"/>
              <a:t>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2133600" y="3962400"/>
            <a:ext cx="7799832" cy="262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88340" y="1620138"/>
            <a:ext cx="10817860" cy="3904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070100" algn="l"/>
                <a:tab pos="2812415" algn="l"/>
                <a:tab pos="4772660" algn="l"/>
                <a:tab pos="5356225" algn="l"/>
                <a:tab pos="7000875" algn="l"/>
                <a:tab pos="7854315" algn="l"/>
                <a:tab pos="9589135" algn="l"/>
                <a:tab pos="10622280" algn="l"/>
              </a:tabLst>
            </a:pP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	the	al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ernative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sour</a:t>
            </a:r>
            <a:r>
              <a:rPr sz="3200" spc="-2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ing	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aw	mater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als	f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om	a  nearby place with the following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characteristics:</a:t>
            </a:r>
            <a:endParaRPr sz="32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raw material is more costly in the nearby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area.</a:t>
            </a:r>
            <a:endParaRPr sz="28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8835" algn="l"/>
                <a:tab pos="839469" algn="l"/>
                <a:tab pos="1594485" algn="l"/>
                <a:tab pos="3395979" algn="l"/>
                <a:tab pos="3897629" algn="l"/>
                <a:tab pos="4536440" algn="l"/>
                <a:tab pos="5272405" algn="l"/>
                <a:tab pos="6638290" algn="l"/>
                <a:tab pos="7080250" algn="l"/>
                <a:tab pos="7738109" algn="l"/>
                <a:tab pos="9277985" algn="l"/>
                <a:tab pos="1052766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The	availability	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raw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aterial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su</a:t>
            </a:r>
            <a:r>
              <a:rPr sz="2800" spc="-5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ficient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ugh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the operation of the </a:t>
            </a:r>
            <a:r>
              <a:rPr sz="2800" dirty="0">
                <a:latin typeface="Times New Roman"/>
                <a:cs typeface="Times New Roman"/>
              </a:rPr>
              <a:t>industry throughout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year.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8835" algn="l"/>
                <a:tab pos="839469" algn="l"/>
                <a:tab pos="1567180" algn="l"/>
                <a:tab pos="2280285" algn="l"/>
                <a:tab pos="3618865" algn="l"/>
                <a:tab pos="4942840" algn="l"/>
                <a:tab pos="7212330" algn="l"/>
                <a:tab pos="8297545" algn="l"/>
                <a:tab pos="8672830" algn="l"/>
                <a:tab pos="9087485" algn="l"/>
                <a:tab pos="9916795" algn="l"/>
                <a:tab pos="1037082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The	r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aterial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equ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res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-p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ocessing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bef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  production </a:t>
            </a:r>
            <a:r>
              <a:rPr sz="2800" dirty="0">
                <a:latin typeface="Times New Roman"/>
                <a:cs typeface="Times New Roman"/>
              </a:rPr>
              <a:t>process. </a:t>
            </a:r>
            <a:r>
              <a:rPr sz="2800" spc="-5" dirty="0">
                <a:latin typeface="Times New Roman"/>
                <a:cs typeface="Times New Roman"/>
              </a:rPr>
              <a:t>This would certainly add cost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product.</a:t>
            </a:r>
            <a:endParaRPr sz="28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cost of </a:t>
            </a:r>
            <a:r>
              <a:rPr sz="2800" dirty="0">
                <a:latin typeface="Times New Roman"/>
                <a:cs typeface="Times New Roman"/>
              </a:rPr>
              <a:t>transportation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minimal </a:t>
            </a:r>
            <a:r>
              <a:rPr sz="2800" dirty="0">
                <a:latin typeface="Times New Roman"/>
                <a:cs typeface="Times New Roman"/>
              </a:rPr>
              <a:t>under 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alternative.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8355" algn="l"/>
                <a:tab pos="7155180" algn="l"/>
              </a:tabLst>
            </a:pPr>
            <a:r>
              <a:rPr i="0" spc="-5" dirty="0">
                <a:latin typeface="Times New Roman"/>
                <a:cs typeface="Times New Roman"/>
              </a:rPr>
              <a:t> 	I</a:t>
            </a:r>
            <a:r>
              <a:rPr i="0" spc="-5" dirty="0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NTRODUC</a:t>
            </a:r>
            <a:r>
              <a:rPr i="0" spc="-5" dirty="0">
                <a:uFill>
                  <a:solidFill>
                    <a:srgbClr val="DCE6F1"/>
                  </a:solidFill>
                </a:uFill>
                <a:latin typeface="Times New Roman"/>
                <a:cs typeface="Times New Roman"/>
              </a:rPr>
              <a:t>T</a:t>
            </a:r>
            <a:r>
              <a:rPr i="0" spc="-5" dirty="0">
                <a:latin typeface="Times New Roman"/>
                <a:cs typeface="Times New Roman"/>
              </a:rPr>
              <a:t>ION</a:t>
            </a:r>
            <a:r>
              <a:rPr i="0" u="none" spc="-5" dirty="0"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8340" y="1528698"/>
            <a:ext cx="10814685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77945" indent="-3549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Alpha </a:t>
            </a:r>
            <a:r>
              <a:rPr sz="3000" spc="-5" dirty="0">
                <a:latin typeface="Times New Roman"/>
                <a:cs typeface="Times New Roman"/>
              </a:rPr>
              <a:t>Associates has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details:  </a:t>
            </a:r>
            <a:r>
              <a:rPr sz="3000" dirty="0">
                <a:latin typeface="Times New Roman"/>
                <a:cs typeface="Times New Roman"/>
              </a:rPr>
              <a:t>Fixed cost = </a:t>
            </a:r>
            <a:r>
              <a:rPr sz="3000" spc="-5" dirty="0">
                <a:latin typeface="Times New Roman"/>
                <a:cs typeface="Times New Roman"/>
              </a:rPr>
              <a:t>Rs.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20,00,000</a:t>
            </a:r>
            <a:endParaRPr sz="3000">
              <a:latin typeface="Times New Roman"/>
              <a:cs typeface="Times New Roman"/>
            </a:endParaRPr>
          </a:p>
          <a:p>
            <a:pPr marL="927100" marR="5056505">
              <a:lnSpc>
                <a:spcPts val="3960"/>
              </a:lnSpc>
              <a:spcBef>
                <a:spcPts val="190"/>
              </a:spcBef>
            </a:pPr>
            <a:r>
              <a:rPr sz="3000" spc="-45" dirty="0">
                <a:latin typeface="Times New Roman"/>
                <a:cs typeface="Times New Roman"/>
              </a:rPr>
              <a:t>Variable </a:t>
            </a:r>
            <a:r>
              <a:rPr sz="3000" dirty="0">
                <a:latin typeface="Times New Roman"/>
                <a:cs typeface="Times New Roman"/>
              </a:rPr>
              <a:t>cost </a:t>
            </a:r>
            <a:r>
              <a:rPr sz="3000" spc="-5" dirty="0">
                <a:latin typeface="Times New Roman"/>
                <a:cs typeface="Times New Roman"/>
              </a:rPr>
              <a:t>per unit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spc="-5" dirty="0">
                <a:latin typeface="Times New Roman"/>
                <a:cs typeface="Times New Roman"/>
              </a:rPr>
              <a:t>Rs. 100  Selling price </a:t>
            </a:r>
            <a:r>
              <a:rPr sz="3000" dirty="0">
                <a:latin typeface="Times New Roman"/>
                <a:cs typeface="Times New Roman"/>
              </a:rPr>
              <a:t>per unit = </a:t>
            </a:r>
            <a:r>
              <a:rPr sz="3000" spc="-5" dirty="0">
                <a:latin typeface="Times New Roman"/>
                <a:cs typeface="Times New Roman"/>
              </a:rPr>
              <a:t>Rs.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200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Find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365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break-even sales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quantity,</a:t>
            </a:r>
            <a:endParaRPr sz="3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359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break-even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sales</a:t>
            </a:r>
            <a:endParaRPr sz="3000">
              <a:latin typeface="Times New Roman"/>
              <a:cs typeface="Times New Roman"/>
            </a:endParaRPr>
          </a:p>
          <a:p>
            <a:pPr marL="984885" marR="5080" lvl="1" indent="-515620">
              <a:lnSpc>
                <a:spcPts val="3240"/>
              </a:lnSpc>
              <a:spcBef>
                <a:spcPts val="765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 actual production </a:t>
            </a:r>
            <a:r>
              <a:rPr sz="3000" spc="-5" dirty="0">
                <a:latin typeface="Times New Roman"/>
                <a:cs typeface="Times New Roman"/>
              </a:rPr>
              <a:t>quantity is </a:t>
            </a:r>
            <a:r>
              <a:rPr sz="3000" dirty="0">
                <a:latin typeface="Times New Roman"/>
                <a:cs typeface="Times New Roman"/>
              </a:rPr>
              <a:t>60,000, </a:t>
            </a:r>
            <a:r>
              <a:rPr sz="3000" spc="-5" dirty="0">
                <a:latin typeface="Times New Roman"/>
                <a:cs typeface="Times New Roman"/>
              </a:rPr>
              <a:t>find </a:t>
            </a:r>
            <a:r>
              <a:rPr sz="3000" dirty="0">
                <a:latin typeface="Times New Roman"/>
                <a:cs typeface="Times New Roman"/>
              </a:rPr>
              <a:t>(i) contribution;  and </a:t>
            </a:r>
            <a:r>
              <a:rPr sz="3000" spc="-5" dirty="0">
                <a:latin typeface="Times New Roman"/>
                <a:cs typeface="Times New Roman"/>
              </a:rPr>
              <a:t>(ii) </a:t>
            </a:r>
            <a:r>
              <a:rPr sz="3000" spc="-10" dirty="0">
                <a:latin typeface="Times New Roman"/>
                <a:cs typeface="Times New Roman"/>
              </a:rPr>
              <a:t>margin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safety </a:t>
            </a:r>
            <a:r>
              <a:rPr sz="3000" dirty="0">
                <a:latin typeface="Times New Roman"/>
                <a:cs typeface="Times New Roman"/>
              </a:rPr>
              <a:t>by all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methods.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536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5120" algn="l"/>
              </a:tabLst>
            </a:pPr>
            <a:r>
              <a:rPr b="0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0" spc="-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b="0" spc="-4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GB" b="0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2</a:t>
            </a:r>
            <a:r>
              <a:rPr i="1" spc="-5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.</a:t>
            </a:r>
            <a:r>
              <a:rPr lang="en-GB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4</a:t>
            </a:r>
            <a:endParaRPr i="1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8340" y="1620138"/>
            <a:ext cx="1791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Solu</a:t>
            </a:r>
            <a:r>
              <a:rPr sz="3200" b="1" i="1" spc="-10" dirty="0">
                <a:latin typeface="Times New Roman"/>
                <a:cs typeface="Times New Roman"/>
              </a:rPr>
              <a:t>t</a:t>
            </a:r>
            <a:r>
              <a:rPr sz="3200" b="1" i="1" dirty="0">
                <a:latin typeface="Times New Roman"/>
                <a:cs typeface="Times New Roman"/>
              </a:rPr>
              <a:t>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48000" y="228600"/>
            <a:ext cx="536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5120" algn="l"/>
              </a:tabLst>
            </a:pPr>
            <a:r>
              <a:rPr b="0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0" spc="-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b="0" spc="-4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GB" b="0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2</a:t>
            </a:r>
            <a:r>
              <a:rPr i="1" spc="-5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.</a:t>
            </a:r>
            <a:r>
              <a:rPr lang="en-GB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4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9495" y="1070530"/>
            <a:ext cx="5187638" cy="5074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536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5120" algn="l"/>
              </a:tabLst>
            </a:pPr>
            <a:r>
              <a:rPr b="0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0" spc="-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b="0" spc="-4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GB" b="0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2</a:t>
            </a:r>
            <a:r>
              <a:rPr i="1" spc="-5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.</a:t>
            </a:r>
            <a:r>
              <a:rPr lang="en-GB" i="1" spc="-5" dirty="0" smtClean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4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600" y="1168908"/>
            <a:ext cx="5137816" cy="219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7488" y="1197127"/>
            <a:ext cx="5255567" cy="4546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12064"/>
            <a:ext cx="10363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</a:t>
            </a:r>
            <a:r>
              <a:rPr spc="-15" dirty="0">
                <a:uFill>
                  <a:solidFill>
                    <a:srgbClr val="94B3D6"/>
                  </a:solidFill>
                </a:uFill>
              </a:rPr>
              <a:t>OFIT/VO</a:t>
            </a:r>
            <a:r>
              <a:rPr spc="-15" dirty="0">
                <a:uFill>
                  <a:solidFill>
                    <a:srgbClr val="B8CDE4"/>
                  </a:solidFill>
                </a:uFill>
              </a:rPr>
              <a:t>LUM</a:t>
            </a:r>
            <a:r>
              <a:rPr spc="-15" dirty="0"/>
              <a:t>E </a:t>
            </a:r>
            <a:r>
              <a:rPr spc="-70" dirty="0"/>
              <a:t>RA</a:t>
            </a:r>
            <a:r>
              <a:rPr spc="-70" dirty="0">
                <a:uFill>
                  <a:solidFill>
                    <a:srgbClr val="B8CDE4"/>
                  </a:solidFill>
                </a:uFill>
              </a:rPr>
              <a:t>T</a:t>
            </a:r>
            <a:r>
              <a:rPr spc="-70" dirty="0"/>
              <a:t>IO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/>
              <a:t>/</a:t>
            </a:r>
            <a:r>
              <a:rPr i="1" dirty="0">
                <a:latin typeface="Times New Roman"/>
                <a:cs typeface="Times New Roman"/>
              </a:rPr>
              <a:t>V</a:t>
            </a:r>
            <a:r>
              <a:rPr i="1" spc="35" dirty="0">
                <a:latin typeface="Times New Roman"/>
                <a:cs typeface="Times New Roman"/>
              </a:rPr>
              <a:t> </a:t>
            </a:r>
            <a:r>
              <a:rPr spc="-55" dirty="0"/>
              <a:t>RATIO)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10858500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8340" y="1521293"/>
            <a:ext cx="10218420" cy="44202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Consider the following data of a </a:t>
            </a:r>
            <a:r>
              <a:rPr sz="3200" spc="5" dirty="0">
                <a:latin typeface="Times New Roman"/>
                <a:cs typeface="Times New Roman"/>
              </a:rPr>
              <a:t>company </a:t>
            </a:r>
            <a:r>
              <a:rPr sz="3200" dirty="0">
                <a:latin typeface="Times New Roman"/>
                <a:cs typeface="Times New Roman"/>
              </a:rPr>
              <a:t>for the </a:t>
            </a:r>
            <a:r>
              <a:rPr sz="3200" spc="5" dirty="0">
                <a:latin typeface="Times New Roman"/>
                <a:cs typeface="Times New Roman"/>
              </a:rPr>
              <a:t>year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1997:</a:t>
            </a:r>
            <a:endParaRPr sz="32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Sales = Rs.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1,20,000</a:t>
            </a:r>
            <a:endParaRPr sz="2800">
              <a:latin typeface="Times New Roman"/>
              <a:cs typeface="Times New Roman"/>
            </a:endParaRPr>
          </a:p>
          <a:p>
            <a:pPr marL="413384" marR="6042025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Fixed </a:t>
            </a:r>
            <a:r>
              <a:rPr sz="2800" spc="-5" dirty="0">
                <a:latin typeface="Times New Roman"/>
                <a:cs typeface="Times New Roman"/>
              </a:rPr>
              <a:t>cost = Rs. </a:t>
            </a:r>
            <a:r>
              <a:rPr sz="2800" dirty="0">
                <a:latin typeface="Times New Roman"/>
                <a:cs typeface="Times New Roman"/>
              </a:rPr>
              <a:t>25,000  </a:t>
            </a:r>
            <a:r>
              <a:rPr sz="2800" spc="-40" dirty="0">
                <a:latin typeface="Times New Roman"/>
                <a:cs typeface="Times New Roman"/>
              </a:rPr>
              <a:t>Variable </a:t>
            </a:r>
            <a:r>
              <a:rPr sz="2800" spc="-5" dirty="0">
                <a:latin typeface="Times New Roman"/>
                <a:cs typeface="Times New Roman"/>
              </a:rPr>
              <a:t>cost = Rs.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45,000  Find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following:</a:t>
            </a:r>
            <a:endParaRPr sz="2800">
              <a:latin typeface="Times New Roman"/>
              <a:cs typeface="Times New Roman"/>
            </a:endParaRPr>
          </a:p>
          <a:p>
            <a:pPr marL="1227455" lvl="1" indent="-415290">
              <a:lnSpc>
                <a:spcPct val="100000"/>
              </a:lnSpc>
              <a:spcBef>
                <a:spcPts val="595"/>
              </a:spcBef>
              <a:buAutoNum type="alphaLcParenBoth"/>
              <a:tabLst>
                <a:tab pos="1228090" algn="l"/>
              </a:tabLst>
            </a:pPr>
            <a:r>
              <a:rPr sz="2400" dirty="0">
                <a:latin typeface="Times New Roman"/>
                <a:cs typeface="Times New Roman"/>
              </a:rPr>
              <a:t>Contribution</a:t>
            </a:r>
            <a:endParaRPr sz="2400">
              <a:latin typeface="Times New Roman"/>
              <a:cs typeface="Times New Roman"/>
            </a:endParaRPr>
          </a:p>
          <a:p>
            <a:pPr marL="1243965" lvl="1" indent="-43180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1244600" algn="l"/>
              </a:tabLst>
            </a:pPr>
            <a:r>
              <a:rPr sz="2400" dirty="0">
                <a:latin typeface="Times New Roman"/>
                <a:cs typeface="Times New Roman"/>
              </a:rPr>
              <a:t>Profit</a:t>
            </a:r>
            <a:endParaRPr sz="2400">
              <a:latin typeface="Times New Roman"/>
              <a:cs typeface="Times New Roman"/>
            </a:endParaRPr>
          </a:p>
          <a:p>
            <a:pPr marL="1227455" lvl="1" indent="-41529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1228090" algn="l"/>
              </a:tabLst>
            </a:pPr>
            <a:r>
              <a:rPr sz="2400" spc="-5" dirty="0">
                <a:latin typeface="Times New Roman"/>
                <a:cs typeface="Times New Roman"/>
              </a:rPr>
              <a:t>BEP</a:t>
            </a:r>
            <a:endParaRPr sz="2400">
              <a:latin typeface="Times New Roman"/>
              <a:cs typeface="Times New Roman"/>
            </a:endParaRPr>
          </a:p>
          <a:p>
            <a:pPr marL="1243965" lvl="1" indent="-431800">
              <a:lnSpc>
                <a:spcPct val="100000"/>
              </a:lnSpc>
              <a:spcBef>
                <a:spcPts val="580"/>
              </a:spcBef>
              <a:buAutoNum type="alphaLcParenBoth"/>
              <a:tabLst>
                <a:tab pos="1244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M.S.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536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5120" algn="l"/>
              </a:tabLst>
            </a:pPr>
            <a:r>
              <a:rPr b="0" u="heavy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	</a:t>
            </a:r>
            <a:r>
              <a:rPr b="0" spc="-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b="0" spc="-6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smtClean="0">
                <a:latin typeface="Times New Roman"/>
                <a:cs typeface="Times New Roman"/>
              </a:rPr>
              <a:t>2</a:t>
            </a:r>
            <a:r>
              <a:rPr lang="en-GB" b="0" dirty="0" smtClean="0">
                <a:latin typeface="Times New Roman"/>
                <a:cs typeface="Times New Roman"/>
              </a:rPr>
              <a:t>.5</a:t>
            </a:r>
            <a:endParaRPr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3395" algn="l"/>
                <a:tab pos="7155180" algn="l"/>
              </a:tabLst>
            </a:pPr>
            <a:r>
              <a:rPr b="0" u="heavy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spc="-5" dirty="0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	</a:t>
            </a:r>
            <a:r>
              <a:rPr b="0" spc="-5">
                <a:uFill>
                  <a:solidFill>
                    <a:srgbClr val="94B3D6"/>
                  </a:solidFill>
                </a:uFill>
                <a:latin typeface="Times New Roman"/>
                <a:cs typeface="Times New Roman"/>
              </a:rPr>
              <a:t>Pr</a:t>
            </a:r>
            <a:r>
              <a:rPr b="0" spc="-5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oble</a:t>
            </a:r>
            <a:r>
              <a:rPr b="0" spc="-5">
                <a:latin typeface="Times New Roman"/>
                <a:cs typeface="Times New Roman"/>
              </a:rPr>
              <a:t>m </a:t>
            </a:r>
            <a:r>
              <a:rPr b="0" smtClean="0">
                <a:latin typeface="Times New Roman"/>
                <a:cs typeface="Times New Roman"/>
              </a:rPr>
              <a:t>2</a:t>
            </a:r>
            <a:r>
              <a:rPr lang="en-GB" b="0" dirty="0" smtClean="0">
                <a:latin typeface="Times New Roman"/>
                <a:cs typeface="Times New Roman"/>
              </a:rPr>
              <a:t>.5</a:t>
            </a:r>
            <a:r>
              <a:rPr b="0" smtClean="0">
                <a:latin typeface="Times New Roman"/>
                <a:cs typeface="Times New Roman"/>
              </a:rPr>
              <a:t> </a:t>
            </a:r>
            <a:r>
              <a:rPr b="0" spc="-5" smtClean="0">
                <a:latin typeface="Times New Roman"/>
                <a:cs typeface="Times New Roman"/>
              </a:rPr>
              <a:t>-</a:t>
            </a:r>
            <a:r>
              <a:rPr b="0" spc="-30" smtClean="0">
                <a:latin typeface="Times New Roman"/>
                <a:cs typeface="Times New Roman"/>
              </a:rPr>
              <a:t> </a:t>
            </a:r>
            <a:r>
              <a:rPr i="1" spc="-5" dirty="0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So</a:t>
            </a:r>
            <a:r>
              <a:rPr i="1" spc="-5" dirty="0">
                <a:latin typeface="Times New Roman"/>
                <a:cs typeface="Times New Roman"/>
              </a:rPr>
              <a:t>lution	</a:t>
            </a:r>
          </a:p>
        </p:txBody>
      </p:sp>
      <p:sp>
        <p:nvSpPr>
          <p:cNvPr id="3" name="object 3"/>
          <p:cNvSpPr/>
          <p:nvPr/>
        </p:nvSpPr>
        <p:spPr>
          <a:xfrm>
            <a:off x="746845" y="1668849"/>
            <a:ext cx="4698383" cy="440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1423" y="1669007"/>
            <a:ext cx="4760976" cy="125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tempsni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8600"/>
            <a:ext cx="10591800" cy="6549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88340" y="1546986"/>
            <a:ext cx="10817225" cy="4265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9525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882650" algn="l"/>
                <a:tab pos="1411605" algn="l"/>
                <a:tab pos="2207260" algn="l"/>
                <a:tab pos="3045460" algn="l"/>
                <a:tab pos="4263390" algn="l"/>
                <a:tab pos="5359400" algn="l"/>
                <a:tab pos="6844030" algn="l"/>
                <a:tab pos="7249159" algn="l"/>
                <a:tab pos="8485505" algn="l"/>
                <a:tab pos="9015730" algn="l"/>
                <a:tab pos="9634855" algn="l"/>
              </a:tabLst>
            </a:pPr>
            <a:r>
              <a:rPr sz="2500" spc="-1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th</a:t>
            </a:r>
            <a:r>
              <a:rPr sz="2500" spc="-5" dirty="0">
                <a:latin typeface="Times New Roman"/>
                <a:cs typeface="Times New Roman"/>
              </a:rPr>
              <a:t>er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and,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ns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5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er</a:t>
            </a:r>
            <a:r>
              <a:rPr sz="2500" dirty="0">
                <a:latin typeface="Times New Roman"/>
                <a:cs typeface="Times New Roman"/>
              </a:rPr>
              <a:t>	a</a:t>
            </a:r>
            <a:r>
              <a:rPr sz="2500" spc="-5" dirty="0">
                <a:latin typeface="Times New Roman"/>
                <a:cs typeface="Times New Roman"/>
              </a:rPr>
              <a:t>no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so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cing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ra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eri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ls  from a </a:t>
            </a:r>
            <a:r>
              <a:rPr sz="2500" spc="-20" dirty="0">
                <a:latin typeface="Times New Roman"/>
                <a:cs typeface="Times New Roman"/>
              </a:rPr>
              <a:t>far-off </a:t>
            </a:r>
            <a:r>
              <a:rPr sz="2500" spc="-5" dirty="0">
                <a:latin typeface="Times New Roman"/>
                <a:cs typeface="Times New Roman"/>
              </a:rPr>
              <a:t>place with the following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characteristics: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raw material is less costly at the far </a:t>
            </a:r>
            <a:r>
              <a:rPr sz="2200" spc="-15" dirty="0">
                <a:latin typeface="Times New Roman"/>
                <a:cs typeface="Times New Roman"/>
              </a:rPr>
              <a:t>off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place.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cost of transportation is very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high.</a:t>
            </a:r>
            <a:endParaRPr sz="22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8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availability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raw material at this site is abundant and 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support the plant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throughout the </a:t>
            </a:r>
            <a:r>
              <a:rPr sz="2200" spc="-25" dirty="0">
                <a:latin typeface="Times New Roman"/>
                <a:cs typeface="Times New Roman"/>
              </a:rPr>
              <a:t>year.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37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raw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material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pre-processing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ts val="2370"/>
              </a:lnSpc>
            </a:pPr>
            <a:r>
              <a:rPr sz="2200" dirty="0">
                <a:latin typeface="Times New Roman"/>
                <a:cs typeface="Times New Roman"/>
              </a:rPr>
              <a:t>production.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Under </a:t>
            </a:r>
            <a:r>
              <a:rPr sz="2500" dirty="0">
                <a:latin typeface="Times New Roman"/>
                <a:cs typeface="Times New Roman"/>
              </a:rPr>
              <a:t>such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situation, the procurement of the </a:t>
            </a:r>
            <a:r>
              <a:rPr sz="2500" spc="-5" dirty="0">
                <a:latin typeface="Times New Roman"/>
                <a:cs typeface="Times New Roman"/>
              </a:rPr>
              <a:t>raw </a:t>
            </a:r>
            <a:r>
              <a:rPr sz="2500" dirty="0">
                <a:latin typeface="Times New Roman"/>
                <a:cs typeface="Times New Roman"/>
              </a:rPr>
              <a:t>material </a:t>
            </a:r>
            <a:r>
              <a:rPr sz="2500" spc="-5" dirty="0">
                <a:latin typeface="Times New Roman"/>
                <a:cs typeface="Times New Roman"/>
              </a:rPr>
              <a:t>should </a:t>
            </a:r>
            <a:r>
              <a:rPr sz="2500" dirty="0">
                <a:latin typeface="Times New Roman"/>
                <a:cs typeface="Times New Roman"/>
              </a:rPr>
              <a:t>be decided </a:t>
            </a:r>
            <a:r>
              <a:rPr sz="2500" spc="5" dirty="0">
                <a:latin typeface="Times New Roman"/>
                <a:cs typeface="Times New Roman"/>
              </a:rPr>
              <a:t>in  </a:t>
            </a:r>
            <a:r>
              <a:rPr sz="2500" spc="-5" dirty="0">
                <a:latin typeface="Times New Roman"/>
                <a:cs typeface="Times New Roman"/>
              </a:rPr>
              <a:t>such a way that the overall cost is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minimized.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above example </a:t>
            </a:r>
            <a:r>
              <a:rPr sz="2500" dirty="0">
                <a:latin typeface="Times New Roman"/>
                <a:cs typeface="Times New Roman"/>
              </a:rPr>
              <a:t>clearly highlights the various components </a:t>
            </a:r>
            <a:r>
              <a:rPr sz="2500" spc="-5" dirty="0">
                <a:latin typeface="Times New Roman"/>
                <a:cs typeface="Times New Roman"/>
              </a:rPr>
              <a:t>of cost </a:t>
            </a:r>
            <a:r>
              <a:rPr sz="2500" dirty="0">
                <a:latin typeface="Times New Roman"/>
                <a:cs typeface="Times New Roman"/>
              </a:rPr>
              <a:t>that are  </a:t>
            </a:r>
            <a:r>
              <a:rPr sz="2500" spc="-5" dirty="0">
                <a:latin typeface="Times New Roman"/>
                <a:cs typeface="Times New Roman"/>
              </a:rPr>
              <a:t>involved in </a:t>
            </a:r>
            <a:r>
              <a:rPr sz="2500" dirty="0">
                <a:latin typeface="Times New Roman"/>
                <a:cs typeface="Times New Roman"/>
              </a:rPr>
              <a:t>each of the alternatives of the decision-making process </a:t>
            </a:r>
            <a:r>
              <a:rPr sz="2500" spc="-10" dirty="0">
                <a:latin typeface="Times New Roman"/>
                <a:cs typeface="Times New Roman"/>
              </a:rPr>
              <a:t>as </a:t>
            </a:r>
            <a:r>
              <a:rPr sz="2500" dirty="0">
                <a:latin typeface="Times New Roman"/>
                <a:cs typeface="Times New Roman"/>
              </a:rPr>
              <a:t>well </a:t>
            </a:r>
            <a:r>
              <a:rPr sz="2500" spc="-10" dirty="0">
                <a:latin typeface="Times New Roman"/>
                <a:cs typeface="Times New Roman"/>
              </a:rPr>
              <a:t>as </a:t>
            </a:r>
            <a:r>
              <a:rPr sz="2500" spc="-5" dirty="0">
                <a:latin typeface="Times New Roman"/>
                <a:cs typeface="Times New Roman"/>
              </a:rPr>
              <a:t>a  </a:t>
            </a:r>
            <a:r>
              <a:rPr sz="2500" spc="-10" dirty="0">
                <a:latin typeface="Times New Roman"/>
                <a:cs typeface="Times New Roman"/>
              </a:rPr>
              <a:t>method </a:t>
            </a:r>
            <a:r>
              <a:rPr sz="2500" spc="-5" dirty="0">
                <a:latin typeface="Times New Roman"/>
                <a:cs typeface="Times New Roman"/>
              </a:rPr>
              <a:t>of taking a suitable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8355" algn="l"/>
                <a:tab pos="7155180" algn="l"/>
              </a:tabLst>
            </a:pPr>
            <a:r>
              <a:rPr i="0" spc="-5" dirty="0">
                <a:latin typeface="Times New Roman"/>
                <a:cs typeface="Times New Roman"/>
              </a:rPr>
              <a:t> 	I</a:t>
            </a:r>
            <a:r>
              <a:rPr i="0" spc="-5" dirty="0">
                <a:uFill>
                  <a:solidFill>
                    <a:srgbClr val="B8CDE4"/>
                  </a:solidFill>
                </a:uFill>
                <a:latin typeface="Times New Roman"/>
                <a:cs typeface="Times New Roman"/>
              </a:rPr>
              <a:t>NTRODUC</a:t>
            </a:r>
            <a:r>
              <a:rPr i="0" spc="-5" dirty="0">
                <a:uFill>
                  <a:solidFill>
                    <a:srgbClr val="DCE6F1"/>
                  </a:solidFill>
                </a:uFill>
                <a:latin typeface="Times New Roman"/>
                <a:cs typeface="Times New Roman"/>
              </a:rPr>
              <a:t>T</a:t>
            </a:r>
            <a:r>
              <a:rPr i="0" spc="-5" dirty="0">
                <a:latin typeface="Times New Roman"/>
                <a:cs typeface="Times New Roman"/>
              </a:rPr>
              <a:t>ION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Use of Computers in Economics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Economics and finance have undergone radical changes during the Information Age both in practice and in study. </a:t>
            </a:r>
          </a:p>
          <a:p>
            <a:r>
              <a:rPr lang="en-GB" dirty="0" smtClean="0"/>
              <a:t>Computational economics, a convergence of computer technology and economic theory, has changed the way companies and governments assess their economies.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Computational Finance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Computational finance is an interdisciplinary process that incorporates elements of mathematical science, economic theory, statistics, and computer simulation and </a:t>
            </a:r>
            <a:r>
              <a:rPr lang="en-GB" dirty="0" err="1" smtClean="0"/>
              <a:t>modeling</a:t>
            </a:r>
            <a:r>
              <a:rPr lang="en-GB" dirty="0" smtClean="0"/>
              <a:t>. The applications for computational finance are varied, but they typically focus on investment planning and risk management. 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Economic Forecasting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Computers are used in the creation of complex forecasting models.</a:t>
            </a:r>
          </a:p>
          <a:p>
            <a:r>
              <a:rPr lang="en-GB" dirty="0" smtClean="0"/>
              <a:t>As in computational finance, computer simulations and models can be used to predict how markets will change. </a:t>
            </a:r>
          </a:p>
          <a:p>
            <a:r>
              <a:rPr lang="en-GB" dirty="0" smtClean="0"/>
              <a:t>While no forecast is completely reliable, Current policies and models can also be quickly adapted to changing situations with new predictions 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Online Trading and E-Commerce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emergence of e-commerce and online trading of goods, services and stocks has considerably changed the way we do business. </a:t>
            </a:r>
          </a:p>
          <a:p>
            <a:r>
              <a:rPr lang="en-GB" dirty="0" smtClean="0"/>
              <a:t>Many transactions, especially those between two businesses as opposed to a business and a consumer, are now performed online, with the exchange of information and digital purchases taking place instantly.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Data Presentation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presentation of statistical and financial data has evolved with the involvement of computers.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mountains of data, which in their raw form constitute a decidedly bland list of numbers and figures, can be visually displayed with charts and graphs.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charts convey both data and relational concepts, making the information easier to understand for anyone involved in analysis.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5C7F32A28384FB73829982D8C44BA" ma:contentTypeVersion="2" ma:contentTypeDescription="Create a new document." ma:contentTypeScope="" ma:versionID="74335c004f593f48191433afc254dc53">
  <xsd:schema xmlns:xsd="http://www.w3.org/2001/XMLSchema" xmlns:xs="http://www.w3.org/2001/XMLSchema" xmlns:p="http://schemas.microsoft.com/office/2006/metadata/properties" xmlns:ns2="9b36a61b-1c07-4c54-877e-78e656093fbe" targetNamespace="http://schemas.microsoft.com/office/2006/metadata/properties" ma:root="true" ma:fieldsID="d85958a5af3ee1fbdc64c8fc781c77bd" ns2:_="">
    <xsd:import namespace="9b36a61b-1c07-4c54-877e-78e656093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6a61b-1c07-4c54-877e-78e656093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91E0F2-A563-48AE-A7B8-87B155F2794F}"/>
</file>

<file path=customXml/itemProps2.xml><?xml version="1.0" encoding="utf-8"?>
<ds:datastoreItem xmlns:ds="http://schemas.openxmlformats.org/officeDocument/2006/customXml" ds:itemID="{6A48A52C-7B27-46E5-98F9-0DCE6D2071A8}"/>
</file>

<file path=customXml/itemProps3.xml><?xml version="1.0" encoding="utf-8"?>
<ds:datastoreItem xmlns:ds="http://schemas.openxmlformats.org/officeDocument/2006/customXml" ds:itemID="{3E5ED299-258D-4BC9-8371-B8089DACFD71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1036</TotalTime>
  <Words>1288</Words>
  <Application>Microsoft Office PowerPoint</Application>
  <PresentationFormat>Custom</PresentationFormat>
  <Paragraphs>133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ECONOMIC ANALYSIS</vt:lpstr>
      <vt:lpstr>  INTRODUCTION </vt:lpstr>
      <vt:lpstr>  INTRODUCTION </vt:lpstr>
      <vt:lpstr>  INTRODUCTION </vt:lpstr>
      <vt:lpstr>Use of Computers in Economics </vt:lpstr>
      <vt:lpstr>Computational Finance </vt:lpstr>
      <vt:lpstr>Economic Forecasting </vt:lpstr>
      <vt:lpstr>Online Trading and E-Commerce </vt:lpstr>
      <vt:lpstr>Data Presentation </vt:lpstr>
      <vt:lpstr>EXAMPLES FOR SIMPLE ECONOMIC ANALYSIS </vt:lpstr>
      <vt:lpstr>Material Selection for a Product/Substitution of Raw Material</vt:lpstr>
      <vt:lpstr>  EXAMPLE(2.1) </vt:lpstr>
      <vt:lpstr>  EXAMPLE(2.1) </vt:lpstr>
      <vt:lpstr>  EXAMPLE(2.1) </vt:lpstr>
      <vt:lpstr>  EXAMPLE(2.1) </vt:lpstr>
      <vt:lpstr>  EXAMPLE 2.2 </vt:lpstr>
      <vt:lpstr>  EXAMPLE 2.2 </vt:lpstr>
      <vt:lpstr>  EXAMPLE 2.2 </vt:lpstr>
      <vt:lpstr>  EXAMPLE 2.2 </vt:lpstr>
      <vt:lpstr>  EXAMPLE 2.2 </vt:lpstr>
      <vt:lpstr>  Design Selection for a Product </vt:lpstr>
      <vt:lpstr>  EXAMPLE 2.3 </vt:lpstr>
      <vt:lpstr>  EXAMPLE 2.3 </vt:lpstr>
      <vt:lpstr>  EXAMPLE(2.3) </vt:lpstr>
      <vt:lpstr>  EXAMPLE(2.3) </vt:lpstr>
      <vt:lpstr>  BREAK-EVEN ANALYSIS</vt:lpstr>
      <vt:lpstr>  BREAK-EVEN ANALYSIS</vt:lpstr>
      <vt:lpstr>  BREAK-EVEN ANALYSIS</vt:lpstr>
      <vt:lpstr>  BREAK-EVEN ANALYSIS</vt:lpstr>
      <vt:lpstr>  Problem 2.4</vt:lpstr>
      <vt:lpstr>  Problem 2.4</vt:lpstr>
      <vt:lpstr>  Problem 2.4</vt:lpstr>
      <vt:lpstr>PROFIT/VOLUME RATIO (P/V RATIO)</vt:lpstr>
      <vt:lpstr>  Problem 2.5</vt:lpstr>
      <vt:lpstr>  Problem 2.5 - Solution 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ECONOMIC ANALYSIS</dc:title>
  <dc:creator>Dr. Muhammad Saad Memon</dc:creator>
  <cp:lastModifiedBy>Adil Mir Korejo</cp:lastModifiedBy>
  <cp:revision>30</cp:revision>
  <dcterms:created xsi:type="dcterms:W3CDTF">2021-03-26T06:46:24Z</dcterms:created>
  <dcterms:modified xsi:type="dcterms:W3CDTF">2021-04-15T05:30:19Z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2021-03-26T00:00:00Z</vt:filetime>
  </property>
  <property fmtid="{D5CDD505-2E9C-101B-9397-08002B2CF9AE}" pid="5" name="ContentTypeId">
    <vt:lpwstr>0x0101001B95C7F32A28384FB73829982D8C44BA</vt:lpwstr>
  </property>
</Properties>
</file>