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6594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151323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59057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344573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D2F41D-1B6C-4062-B37D-A331FCD2017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5887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2F41D-1B6C-4062-B37D-A331FCD20179}"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3033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2F41D-1B6C-4062-B37D-A331FCD20179}" type="datetimeFigureOut">
              <a:rPr lang="en-US" smtClean="0"/>
              <a:pPr/>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354530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2F41D-1B6C-4062-B37D-A331FCD20179}" type="datetimeFigureOut">
              <a:rPr lang="en-US" smtClean="0"/>
              <a:pPr/>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30997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2F41D-1B6C-4062-B37D-A331FCD20179}" type="datetimeFigureOut">
              <a:rPr lang="en-US" smtClean="0"/>
              <a:pPr/>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93684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115291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21556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F41D-1B6C-4062-B37D-A331FCD20179}" type="datetimeFigureOut">
              <a:rPr lang="en-US" smtClean="0"/>
              <a:pPr/>
              <a:t>3/23/2021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7764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69961"/>
          </a:xfrm>
        </p:spPr>
        <p:txBody>
          <a:bodyPr>
            <a:normAutofit/>
          </a:bodyPr>
          <a:lstStyle/>
          <a:p>
            <a:pPr algn="ctr"/>
            <a:r>
              <a:rPr lang="en-US" dirty="0" smtClean="0">
                <a:latin typeface="Arial Black" pitchFamily="34" charset="0"/>
              </a:rPr>
              <a:t>ENTREPRENUERSHIP</a:t>
            </a:r>
            <a:endParaRPr lang="en-US" dirty="0">
              <a:latin typeface="Arial Black" pitchFamily="34" charset="0"/>
            </a:endParaRPr>
          </a:p>
        </p:txBody>
      </p:sp>
    </p:spTree>
    <p:extLst>
      <p:ext uri="{BB962C8B-B14F-4D97-AF65-F5344CB8AC3E}">
        <p14:creationId xmlns:p14="http://schemas.microsoft.com/office/powerpoint/2010/main" xmlns="" val="200309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 of Entrepreneurship in economic development</a:t>
            </a:r>
            <a:endParaRPr lang="en-US" dirty="0"/>
          </a:p>
        </p:txBody>
      </p:sp>
      <p:sp>
        <p:nvSpPr>
          <p:cNvPr id="3" name="Content Placeholder 2"/>
          <p:cNvSpPr>
            <a:spLocks noGrp="1"/>
          </p:cNvSpPr>
          <p:nvPr>
            <p:ph idx="1"/>
          </p:nvPr>
        </p:nvSpPr>
        <p:spPr/>
        <p:txBody>
          <a:bodyPr/>
          <a:lstStyle/>
          <a:p>
            <a:r>
              <a:rPr lang="en-GB" dirty="0" smtClean="0"/>
              <a:t>(2) </a:t>
            </a:r>
            <a:r>
              <a:rPr lang="en-GB" dirty="0" smtClean="0"/>
              <a:t>Promotes Balanced Regional Development</a:t>
            </a:r>
            <a:r>
              <a:rPr lang="en-GB" dirty="0" smtClean="0"/>
              <a:t>:</a:t>
            </a:r>
          </a:p>
          <a:p>
            <a:pPr>
              <a:buNone/>
            </a:pPr>
            <a:r>
              <a:rPr lang="en-GB" dirty="0" smtClean="0"/>
              <a:t>Entrepreneurs help to remove regional disparities through setting up of industries in less developed and backward areas. The growth of industries and business in these areas lead to a large number of public benefits like road transport, health, education, entertainment, etc.</a:t>
            </a:r>
            <a:endParaRPr lang="en-US" dirty="0"/>
          </a:p>
        </p:txBody>
      </p:sp>
    </p:spTree>
    <p:extLst>
      <p:ext uri="{BB962C8B-B14F-4D97-AF65-F5344CB8AC3E}">
        <p14:creationId xmlns:p14="http://schemas.microsoft.com/office/powerpoint/2010/main" xmlns="" val="312082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 of Entrepreneurship in economic development</a:t>
            </a:r>
            <a:endParaRPr lang="en-US" dirty="0"/>
          </a:p>
        </p:txBody>
      </p:sp>
      <p:sp>
        <p:nvSpPr>
          <p:cNvPr id="3" name="Content Placeholder 2"/>
          <p:cNvSpPr>
            <a:spLocks noGrp="1"/>
          </p:cNvSpPr>
          <p:nvPr>
            <p:ph idx="1"/>
          </p:nvPr>
        </p:nvSpPr>
        <p:spPr/>
        <p:txBody>
          <a:bodyPr/>
          <a:lstStyle/>
          <a:p>
            <a:r>
              <a:rPr lang="en-GB" dirty="0" smtClean="0"/>
              <a:t>(3) </a:t>
            </a:r>
            <a:r>
              <a:rPr lang="en-GB" dirty="0" smtClean="0"/>
              <a:t>Increasing Gross National Product and Per Capita </a:t>
            </a:r>
            <a:r>
              <a:rPr lang="en-GB" dirty="0" smtClean="0"/>
              <a:t>Income</a:t>
            </a:r>
          </a:p>
          <a:p>
            <a:pPr>
              <a:buNone/>
            </a:pPr>
            <a:r>
              <a:rPr lang="en-GB" dirty="0" smtClean="0"/>
              <a:t>Entrepreneurs are always on the look out for opportunities. They explore and exploit opportunities,, encourage effective resource mobilization of capital and skill, bring in new products and services and develops markets for growth of the </a:t>
            </a:r>
            <a:r>
              <a:rPr lang="en-GB" dirty="0" smtClean="0"/>
              <a:t>economy.</a:t>
            </a:r>
            <a:endParaRPr lang="en-US" dirty="0"/>
          </a:p>
        </p:txBody>
      </p:sp>
    </p:spTree>
    <p:extLst>
      <p:ext uri="{BB962C8B-B14F-4D97-AF65-F5344CB8AC3E}">
        <p14:creationId xmlns:p14="http://schemas.microsoft.com/office/powerpoint/2010/main" xmlns="" val="350659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Opportunities for entrepreneurs</a:t>
            </a:r>
            <a:endParaRPr lang="en-US" dirty="0"/>
          </a:p>
        </p:txBody>
      </p:sp>
      <p:sp>
        <p:nvSpPr>
          <p:cNvPr id="3" name="Content Placeholder 2"/>
          <p:cNvSpPr>
            <a:spLocks noGrp="1"/>
          </p:cNvSpPr>
          <p:nvPr>
            <p:ph idx="1"/>
          </p:nvPr>
        </p:nvSpPr>
        <p:spPr/>
        <p:txBody>
          <a:bodyPr/>
          <a:lstStyle/>
          <a:p>
            <a:r>
              <a:rPr lang="en-GB" dirty="0" smtClean="0"/>
              <a:t>There is certainly no formula to become a successful entrepreneur. Some may succeed and make good profits, others sink along the way</a:t>
            </a:r>
            <a:r>
              <a:rPr lang="en-GB" dirty="0" smtClean="0"/>
              <a:t>.</a:t>
            </a:r>
          </a:p>
          <a:p>
            <a:r>
              <a:rPr lang="en-GB" dirty="0" smtClean="0"/>
              <a:t>Here's a list of </a:t>
            </a:r>
            <a:r>
              <a:rPr lang="en-GB" dirty="0" smtClean="0"/>
              <a:t>good </a:t>
            </a:r>
            <a:r>
              <a:rPr lang="en-GB" dirty="0" smtClean="0"/>
              <a:t>opportunities entrepreneurs can look </a:t>
            </a:r>
            <a:r>
              <a:rPr lang="en-GB" dirty="0" smtClean="0"/>
              <a:t>at:</a:t>
            </a:r>
          </a:p>
          <a:p>
            <a:pPr marL="514350" indent="-514350">
              <a:buFont typeface="+mj-lt"/>
              <a:buAutoNum type="arabicPeriod"/>
            </a:pPr>
            <a:r>
              <a:rPr lang="en-GB" dirty="0" smtClean="0"/>
              <a:t>Tourism</a:t>
            </a:r>
          </a:p>
          <a:p>
            <a:pPr marL="514350" indent="-514350">
              <a:buFont typeface="+mj-lt"/>
              <a:buAutoNum type="arabicPeriod"/>
            </a:pPr>
            <a:r>
              <a:rPr lang="en-GB" dirty="0" smtClean="0"/>
              <a:t>Software</a:t>
            </a:r>
          </a:p>
          <a:p>
            <a:pPr marL="514350" indent="-514350">
              <a:buFont typeface="+mj-lt"/>
              <a:buAutoNum type="arabicPeriod"/>
            </a:pPr>
            <a:r>
              <a:rPr lang="en-GB" dirty="0" smtClean="0"/>
              <a:t>Textiles</a:t>
            </a:r>
          </a:p>
          <a:p>
            <a:pPr marL="514350" indent="-514350">
              <a:buFont typeface="+mj-lt"/>
              <a:buAutoNum type="arabicPeriod"/>
            </a:pPr>
            <a:r>
              <a:rPr lang="en-GB" dirty="0" smtClean="0"/>
              <a:t>Social </a:t>
            </a:r>
            <a:r>
              <a:rPr lang="en-GB" dirty="0" smtClean="0"/>
              <a:t>ventures(NGOs)</a:t>
            </a:r>
            <a:endParaRPr lang="en-US" dirty="0"/>
          </a:p>
        </p:txBody>
      </p:sp>
    </p:spTree>
    <p:extLst>
      <p:ext uri="{BB962C8B-B14F-4D97-AF65-F5344CB8AC3E}">
        <p14:creationId xmlns:p14="http://schemas.microsoft.com/office/powerpoint/2010/main" xmlns="" val="154655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Entrepreneurship</a:t>
            </a:r>
            <a:endParaRPr lang="en-US" dirty="0"/>
          </a:p>
        </p:txBody>
      </p:sp>
      <p:sp>
        <p:nvSpPr>
          <p:cNvPr id="3" name="Content Placeholder 2"/>
          <p:cNvSpPr>
            <a:spLocks noGrp="1"/>
          </p:cNvSpPr>
          <p:nvPr>
            <p:ph idx="1"/>
          </p:nvPr>
        </p:nvSpPr>
        <p:spPr/>
        <p:txBody>
          <a:bodyPr/>
          <a:lstStyle/>
          <a:p>
            <a:r>
              <a:rPr lang="en-GB" dirty="0" smtClean="0"/>
              <a:t>Entrepreneurship </a:t>
            </a:r>
            <a:r>
              <a:rPr lang="en-GB" dirty="0" smtClean="0"/>
              <a:t>is the act </a:t>
            </a:r>
            <a:r>
              <a:rPr lang="en-GB" dirty="0" smtClean="0"/>
              <a:t>or process of </a:t>
            </a:r>
            <a:r>
              <a:rPr lang="en-GB" dirty="0" smtClean="0"/>
              <a:t>being an entrepreneur, which can be defined </a:t>
            </a:r>
            <a:r>
              <a:rPr lang="en-GB" dirty="0" smtClean="0"/>
              <a:t>as: One </a:t>
            </a:r>
            <a:r>
              <a:rPr lang="en-GB" dirty="0" smtClean="0"/>
              <a:t>who undertakes innovations, finance and business </a:t>
            </a:r>
            <a:r>
              <a:rPr lang="en-GB" dirty="0" smtClean="0"/>
              <a:t>wisdom </a:t>
            </a:r>
            <a:r>
              <a:rPr lang="en-GB" dirty="0" smtClean="0"/>
              <a:t>in an effort to transform innovations into economic goods</a:t>
            </a:r>
            <a:r>
              <a:rPr lang="en-GB" dirty="0" smtClean="0"/>
              <a:t>.</a:t>
            </a:r>
          </a:p>
          <a:p>
            <a:r>
              <a:rPr lang="en-GB" dirty="0" smtClean="0"/>
              <a:t>Entrepreneurship can create new organizations or develop a strategy to revitalize mature organizations in response to a perceived opportunity. </a:t>
            </a:r>
            <a:endParaRPr lang="en-GB" dirty="0" smtClean="0"/>
          </a:p>
          <a:p>
            <a:r>
              <a:rPr lang="en-GB" dirty="0" smtClean="0"/>
              <a:t>No society can exist without entrepreneurship. Every society depends on entrepreneurs. </a:t>
            </a:r>
            <a:endParaRPr lang="en-US" dirty="0"/>
          </a:p>
        </p:txBody>
      </p:sp>
    </p:spTree>
    <p:extLst>
      <p:ext uri="{BB962C8B-B14F-4D97-AF65-F5344CB8AC3E}">
        <p14:creationId xmlns:p14="http://schemas.microsoft.com/office/powerpoint/2010/main" xmlns="" val="414235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'Entrepreneur' </a:t>
            </a:r>
            <a:endParaRPr lang="en-US" dirty="0"/>
          </a:p>
        </p:txBody>
      </p:sp>
      <p:sp>
        <p:nvSpPr>
          <p:cNvPr id="3" name="Content Placeholder 2"/>
          <p:cNvSpPr>
            <a:spLocks noGrp="1"/>
          </p:cNvSpPr>
          <p:nvPr>
            <p:ph idx="1"/>
          </p:nvPr>
        </p:nvSpPr>
        <p:spPr/>
        <p:txBody>
          <a:bodyPr/>
          <a:lstStyle/>
          <a:p>
            <a:r>
              <a:rPr lang="en-GB" dirty="0" smtClean="0"/>
              <a:t>An individual who, rather than working as an employee, runs a small business and assumes all the risk and reward of a given business venture, idea, or good or service offered for </a:t>
            </a:r>
            <a:r>
              <a:rPr lang="en-GB" dirty="0" smtClean="0"/>
              <a:t>sale.</a:t>
            </a:r>
          </a:p>
          <a:p>
            <a:r>
              <a:rPr lang="en-GB" dirty="0" smtClean="0"/>
              <a:t>Dan Sullivan Says that: “An entrepreneur is someone who does not expect compensation until he has created value for someone else.” </a:t>
            </a:r>
            <a:endParaRPr lang="en-GB" dirty="0" smtClean="0"/>
          </a:p>
          <a:p>
            <a:r>
              <a:rPr lang="en-GB" dirty="0" smtClean="0"/>
              <a:t>Jean-Baptist Say, Says that: “Entrepreneur is someone who takes resources from a lower level of productivity and raise them to a higher level.”</a:t>
            </a:r>
            <a:endParaRPr lang="en-US" dirty="0"/>
          </a:p>
        </p:txBody>
      </p:sp>
    </p:spTree>
    <p:extLst>
      <p:ext uri="{BB962C8B-B14F-4D97-AF65-F5344CB8AC3E}">
        <p14:creationId xmlns:p14="http://schemas.microsoft.com/office/powerpoint/2010/main" xmlns="" val="139400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a:t>
            </a:r>
            <a:r>
              <a:rPr lang="en-GB" dirty="0" smtClean="0"/>
              <a:t>obstacles in starting a company and becoming </a:t>
            </a:r>
            <a:r>
              <a:rPr lang="en-GB" dirty="0" smtClean="0"/>
              <a:t>entrepreneur</a:t>
            </a:r>
            <a:endParaRPr lang="en-US" dirty="0"/>
          </a:p>
        </p:txBody>
      </p:sp>
      <p:sp>
        <p:nvSpPr>
          <p:cNvPr id="3" name="Content Placeholder 2"/>
          <p:cNvSpPr>
            <a:spLocks noGrp="1"/>
          </p:cNvSpPr>
          <p:nvPr>
            <p:ph idx="1"/>
          </p:nvPr>
        </p:nvSpPr>
        <p:spPr/>
        <p:txBody>
          <a:bodyPr/>
          <a:lstStyle/>
          <a:p>
            <a:r>
              <a:rPr lang="en-GB" dirty="0" smtClean="0"/>
              <a:t>The life cycle of any business has four stages</a:t>
            </a:r>
            <a:r>
              <a:rPr lang="en-GB" dirty="0" smtClean="0"/>
              <a:t>:</a:t>
            </a:r>
          </a:p>
          <a:p>
            <a:r>
              <a:rPr lang="en-GB" dirty="0" smtClean="0"/>
              <a:t>1. Starting a business </a:t>
            </a:r>
            <a:endParaRPr lang="en-GB" dirty="0" smtClean="0"/>
          </a:p>
          <a:p>
            <a:r>
              <a:rPr lang="en-GB" dirty="0" smtClean="0"/>
              <a:t>2</a:t>
            </a:r>
            <a:r>
              <a:rPr lang="en-GB" dirty="0" smtClean="0"/>
              <a:t>. Staying in business </a:t>
            </a:r>
            <a:endParaRPr lang="en-GB" dirty="0" smtClean="0"/>
          </a:p>
          <a:p>
            <a:r>
              <a:rPr lang="en-GB" dirty="0" smtClean="0"/>
              <a:t>3</a:t>
            </a:r>
            <a:r>
              <a:rPr lang="en-GB" dirty="0" smtClean="0"/>
              <a:t>. Growing a business </a:t>
            </a:r>
            <a:r>
              <a:rPr lang="en-GB" dirty="0" smtClean="0"/>
              <a:t> </a:t>
            </a:r>
          </a:p>
          <a:p>
            <a:r>
              <a:rPr lang="en-GB" dirty="0" smtClean="0"/>
              <a:t>4</a:t>
            </a:r>
            <a:r>
              <a:rPr lang="en-GB" dirty="0" smtClean="0"/>
              <a:t>. Exiting a </a:t>
            </a:r>
            <a:r>
              <a:rPr lang="en-GB" dirty="0" smtClean="0"/>
              <a:t>business.</a:t>
            </a:r>
            <a:endParaRPr lang="en-US" dirty="0"/>
          </a:p>
        </p:txBody>
      </p:sp>
      <p:pic>
        <p:nvPicPr>
          <p:cNvPr id="6" name="Picture 5" descr="Capture.PNG"/>
          <p:cNvPicPr>
            <a:picLocks noChangeAspect="1"/>
          </p:cNvPicPr>
          <p:nvPr/>
        </p:nvPicPr>
        <p:blipFill>
          <a:blip r:embed="rId2"/>
          <a:stretch>
            <a:fillRect/>
          </a:stretch>
        </p:blipFill>
        <p:spPr>
          <a:xfrm>
            <a:off x="6531429" y="2473132"/>
            <a:ext cx="5033608" cy="3667343"/>
          </a:xfrm>
          <a:prstGeom prst="rect">
            <a:avLst/>
          </a:prstGeom>
        </p:spPr>
      </p:pic>
    </p:spTree>
    <p:extLst>
      <p:ext uri="{BB962C8B-B14F-4D97-AF65-F5344CB8AC3E}">
        <p14:creationId xmlns:p14="http://schemas.microsoft.com/office/powerpoint/2010/main" xmlns="" val="52490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obstacles in starting a company and becoming entrepreneur</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A</a:t>
            </a:r>
            <a:r>
              <a:rPr lang="en-GB" dirty="0" smtClean="0"/>
              <a:t>t </a:t>
            </a:r>
            <a:r>
              <a:rPr lang="en-GB" dirty="0" smtClean="0"/>
              <a:t>every stage, companies and entrepreneurs face numerous obstacles. Each stage has different challenges. For example, a player who is new to a sport will have different challenges a player with 10 years of experience</a:t>
            </a:r>
            <a:r>
              <a:rPr lang="en-GB" dirty="0" smtClean="0"/>
              <a:t>.</a:t>
            </a:r>
          </a:p>
          <a:p>
            <a:r>
              <a:rPr lang="en-GB" dirty="0" smtClean="0"/>
              <a:t>In the </a:t>
            </a:r>
            <a:r>
              <a:rPr lang="en-GB" dirty="0" err="1" smtClean="0"/>
              <a:t>startup</a:t>
            </a:r>
            <a:r>
              <a:rPr lang="en-GB" dirty="0" smtClean="0"/>
              <a:t> stage, a company might be dealing with issue like funding, pricing a product, or strategies for service delivery</a:t>
            </a:r>
            <a:r>
              <a:rPr lang="en-GB" dirty="0" smtClean="0"/>
              <a:t>.</a:t>
            </a:r>
          </a:p>
          <a:p>
            <a:r>
              <a:rPr lang="en-GB" dirty="0" smtClean="0"/>
              <a:t>In the growing stage, the business look for new entry points or acquire a competitor to gain a bigger market share. </a:t>
            </a:r>
            <a:endParaRPr lang="en-GB" dirty="0" smtClean="0"/>
          </a:p>
          <a:p>
            <a:r>
              <a:rPr lang="en-GB" dirty="0" smtClean="0"/>
              <a:t>Personal and business obstacles are also part of the game. Just like wind or rain are part of a football game, obstacles are part of our lives. Entrepreneurs must accept this as a fact and learn how to overcome whatever life presents. </a:t>
            </a:r>
            <a:endParaRPr lang="en-US" dirty="0"/>
          </a:p>
        </p:txBody>
      </p:sp>
    </p:spTree>
    <p:extLst>
      <p:ext uri="{BB962C8B-B14F-4D97-AF65-F5344CB8AC3E}">
        <p14:creationId xmlns:p14="http://schemas.microsoft.com/office/powerpoint/2010/main" xmlns="" val="142381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Characteristics of an Entrepreneur</a:t>
            </a:r>
            <a:endParaRPr lang="en-US" dirty="0"/>
          </a:p>
        </p:txBody>
      </p:sp>
      <p:sp>
        <p:nvSpPr>
          <p:cNvPr id="3" name="Content Placeholder 2"/>
          <p:cNvSpPr>
            <a:spLocks noGrp="1"/>
          </p:cNvSpPr>
          <p:nvPr>
            <p:ph idx="1"/>
          </p:nvPr>
        </p:nvSpPr>
        <p:spPr/>
        <p:txBody>
          <a:bodyPr/>
          <a:lstStyle/>
          <a:p>
            <a:r>
              <a:rPr lang="en-GB" dirty="0" smtClean="0"/>
              <a:t>The characteristics of entrepreneurs are numerous? a successful entrepreneur possesses a combination of traits that show both innovation and leadership </a:t>
            </a:r>
            <a:r>
              <a:rPr lang="en-GB" dirty="0" smtClean="0"/>
              <a:t>qualities.</a:t>
            </a:r>
          </a:p>
          <a:p>
            <a:r>
              <a:rPr lang="en-GB" dirty="0" smtClean="0"/>
              <a:t>Ambition.</a:t>
            </a:r>
          </a:p>
          <a:p>
            <a:r>
              <a:rPr lang="en-GB" dirty="0" smtClean="0"/>
              <a:t>Creativity.</a:t>
            </a:r>
          </a:p>
          <a:p>
            <a:r>
              <a:rPr lang="en-GB" dirty="0" smtClean="0"/>
              <a:t>Decision-making.</a:t>
            </a:r>
          </a:p>
          <a:p>
            <a:r>
              <a:rPr lang="en-GB" dirty="0" smtClean="0"/>
              <a:t>Passionate and others.</a:t>
            </a:r>
            <a:endParaRPr lang="en-US" dirty="0"/>
          </a:p>
        </p:txBody>
      </p:sp>
    </p:spTree>
    <p:extLst>
      <p:ext uri="{BB962C8B-B14F-4D97-AF65-F5344CB8AC3E}">
        <p14:creationId xmlns:p14="http://schemas.microsoft.com/office/powerpoint/2010/main" xmlns="" val="177023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Entrepreneur vs. manager:</a:t>
            </a:r>
            <a:endParaRPr lang="en-US" dirty="0"/>
          </a:p>
        </p:txBody>
      </p:sp>
      <p:sp>
        <p:nvSpPr>
          <p:cNvPr id="3" name="Content Placeholder 2"/>
          <p:cNvSpPr>
            <a:spLocks noGrp="1"/>
          </p:cNvSpPr>
          <p:nvPr>
            <p:ph idx="1"/>
          </p:nvPr>
        </p:nvSpPr>
        <p:spPr/>
        <p:txBody>
          <a:bodyPr/>
          <a:lstStyle/>
          <a:p>
            <a:r>
              <a:rPr lang="en-GB" dirty="0" smtClean="0"/>
              <a:t>The </a:t>
            </a:r>
            <a:r>
              <a:rPr lang="en-GB" dirty="0" smtClean="0"/>
              <a:t>terms Entrepreneur and Manager are considered one and the same. But the two terms have different </a:t>
            </a:r>
            <a:r>
              <a:rPr lang="en-GB" dirty="0" smtClean="0"/>
              <a:t>meanings· </a:t>
            </a:r>
          </a:p>
          <a:p>
            <a:r>
              <a:rPr lang="en-GB" dirty="0" smtClean="0"/>
              <a:t>The </a:t>
            </a:r>
            <a:r>
              <a:rPr lang="en-GB" dirty="0" smtClean="0"/>
              <a:t>main reason for an entrepreneur to start a business enterprise is because he comprehends the venture for his individual satisfaction and has personal stake in it where as a manager provides his services in an enterprise established by someone. </a:t>
            </a:r>
          </a:p>
          <a:p>
            <a:r>
              <a:rPr lang="en-GB" dirty="0" smtClean="0"/>
              <a:t>An </a:t>
            </a:r>
            <a:r>
              <a:rPr lang="en-GB" dirty="0" smtClean="0"/>
              <a:t>entrepreneur and a manager differ in their standing, an entrepreneur is the owner of the organization and he bears all the risk and uncertainties involved in running an organization where as a manager is an employee and does not accept any risk. </a:t>
            </a:r>
            <a:endParaRPr lang="en-US" dirty="0"/>
          </a:p>
        </p:txBody>
      </p:sp>
    </p:spTree>
    <p:extLst>
      <p:ext uri="{BB962C8B-B14F-4D97-AF65-F5344CB8AC3E}">
        <p14:creationId xmlns:p14="http://schemas.microsoft.com/office/powerpoint/2010/main" xmlns="" val="52458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 of Entrepreneurship in economic development</a:t>
            </a:r>
            <a:endParaRPr lang="en-US" dirty="0"/>
          </a:p>
        </p:txBody>
      </p:sp>
      <p:sp>
        <p:nvSpPr>
          <p:cNvPr id="3" name="Content Placeholder 2"/>
          <p:cNvSpPr>
            <a:spLocks noGrp="1"/>
          </p:cNvSpPr>
          <p:nvPr>
            <p:ph idx="1"/>
          </p:nvPr>
        </p:nvSpPr>
        <p:spPr/>
        <p:txBody>
          <a:bodyPr/>
          <a:lstStyle/>
          <a:p>
            <a:r>
              <a:rPr lang="en-GB" dirty="0" smtClean="0"/>
              <a:t>The entrepreneur who is a business leader looks for ideas and puts them into effect in fostering economic growth and development</a:t>
            </a:r>
            <a:r>
              <a:rPr lang="en-GB" dirty="0" smtClean="0"/>
              <a:t>.</a:t>
            </a:r>
          </a:p>
          <a:p>
            <a:r>
              <a:rPr lang="en-GB" dirty="0" smtClean="0"/>
              <a:t>He plays a pivotal role not only in the development of industrial sector of a country but also in the development of farm and service </a:t>
            </a:r>
            <a:r>
              <a:rPr lang="en-GB" dirty="0" smtClean="0"/>
              <a:t>sector.</a:t>
            </a:r>
          </a:p>
          <a:p>
            <a:r>
              <a:rPr lang="en-GB" dirty="0" smtClean="0"/>
              <a:t>The major roles played by an entrepreneur in the economic </a:t>
            </a:r>
            <a:r>
              <a:rPr lang="en-GB" dirty="0" smtClean="0"/>
              <a:t>development are as follows:</a:t>
            </a:r>
            <a:endParaRPr lang="en-US" dirty="0"/>
          </a:p>
        </p:txBody>
      </p:sp>
    </p:spTree>
    <p:extLst>
      <p:ext uri="{BB962C8B-B14F-4D97-AF65-F5344CB8AC3E}">
        <p14:creationId xmlns:p14="http://schemas.microsoft.com/office/powerpoint/2010/main" xmlns="" val="62930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 of Entrepreneurship in economic development</a:t>
            </a:r>
            <a:endParaRPr lang="en-US" dirty="0"/>
          </a:p>
        </p:txBody>
      </p:sp>
      <p:sp>
        <p:nvSpPr>
          <p:cNvPr id="3" name="Content Placeholder 2"/>
          <p:cNvSpPr>
            <a:spLocks noGrp="1"/>
          </p:cNvSpPr>
          <p:nvPr>
            <p:ph idx="1"/>
          </p:nvPr>
        </p:nvSpPr>
        <p:spPr/>
        <p:txBody>
          <a:bodyPr/>
          <a:lstStyle/>
          <a:p>
            <a:r>
              <a:rPr lang="en-GB" dirty="0" smtClean="0"/>
              <a:t>(1) Promotes Capital </a:t>
            </a:r>
            <a:r>
              <a:rPr lang="en-GB" dirty="0" smtClean="0"/>
              <a:t>Formation:</a:t>
            </a:r>
          </a:p>
          <a:p>
            <a:pPr>
              <a:buNone/>
            </a:pPr>
            <a:r>
              <a:rPr lang="en-GB" dirty="0" smtClean="0"/>
              <a:t>Entrepreneurs promote capital formation by mobilizing the idle savings of public. They employ their own as well as borrowed resources for setting up their enterprises. Such types of entrepreneurial activities lead to value addition and creation of wealth, which is very essential for the industrial and economic development of the country.</a:t>
            </a:r>
            <a:endParaRPr lang="en-US" dirty="0"/>
          </a:p>
        </p:txBody>
      </p:sp>
    </p:spTree>
    <p:extLst>
      <p:ext uri="{BB962C8B-B14F-4D97-AF65-F5344CB8AC3E}">
        <p14:creationId xmlns:p14="http://schemas.microsoft.com/office/powerpoint/2010/main" xmlns="" val="3270495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D8873E-4C1C-4643-B9C9-A85A841F0503}"/>
</file>

<file path=customXml/itemProps2.xml><?xml version="1.0" encoding="utf-8"?>
<ds:datastoreItem xmlns:ds="http://schemas.openxmlformats.org/officeDocument/2006/customXml" ds:itemID="{8885F7F5-988B-446D-AB46-810AE7842761}"/>
</file>

<file path=customXml/itemProps3.xml><?xml version="1.0" encoding="utf-8"?>
<ds:datastoreItem xmlns:ds="http://schemas.openxmlformats.org/officeDocument/2006/customXml" ds:itemID="{1583DC18-D467-4896-9ADA-0F2203210E28}"/>
</file>

<file path=docProps/app.xml><?xml version="1.0" encoding="utf-8"?>
<Properties xmlns="http://schemas.openxmlformats.org/officeDocument/2006/extended-properties" xmlns:vt="http://schemas.openxmlformats.org/officeDocument/2006/docPropsVTypes">
  <TotalTime>53</TotalTime>
  <Words>796</Words>
  <Application>Microsoft Office PowerPoint</Application>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ENTREPRENUERSHIP</vt:lpstr>
      <vt:lpstr>Entrepreneurship</vt:lpstr>
      <vt:lpstr>Definition of 'Entrepreneur' </vt:lpstr>
      <vt:lpstr>Major obstacles in starting a company and becoming entrepreneur</vt:lpstr>
      <vt:lpstr>Major obstacles in starting a company and becoming entrepreneur</vt:lpstr>
      <vt:lpstr>Characteristics of an Entrepreneur</vt:lpstr>
      <vt:lpstr>Entrepreneur vs. manager:</vt:lpstr>
      <vt:lpstr>Role of Entrepreneurship in economic development</vt:lpstr>
      <vt:lpstr>Role of Entrepreneurship in economic development</vt:lpstr>
      <vt:lpstr>Role of Entrepreneurship in economic development</vt:lpstr>
      <vt:lpstr>Role of Entrepreneurship in economic development</vt:lpstr>
      <vt:lpstr>Opportunities for entrepreneurs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Adil Mir Korejo</cp:lastModifiedBy>
  <cp:revision>7</cp:revision>
  <dcterms:created xsi:type="dcterms:W3CDTF">2020-11-18T04:33:34Z</dcterms:created>
  <dcterms:modified xsi:type="dcterms:W3CDTF">2021-03-23T16:52:50Z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