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030467"/>
            <a:ext cx="12218035" cy="676910"/>
            <a:chOff x="-12191" y="6030467"/>
            <a:chExt cx="12218035" cy="676910"/>
          </a:xfrm>
        </p:grpSpPr>
        <p:sp>
          <p:nvSpPr>
            <p:cNvPr id="3" name="object 3"/>
            <p:cNvSpPr/>
            <p:nvPr/>
          </p:nvSpPr>
          <p:spPr>
            <a:xfrm>
              <a:off x="762" y="6043421"/>
              <a:ext cx="12192000" cy="650875"/>
            </a:xfrm>
            <a:custGeom>
              <a:avLst/>
              <a:gdLst/>
              <a:ahLst/>
              <a:cxnLst/>
              <a:rect l="l" t="t" r="r" b="b"/>
              <a:pathLst>
                <a:path w="12192000" h="650875">
                  <a:moveTo>
                    <a:pt x="12192000" y="0"/>
                  </a:moveTo>
                  <a:lnTo>
                    <a:pt x="0" y="0"/>
                  </a:lnTo>
                  <a:lnTo>
                    <a:pt x="0" y="650747"/>
                  </a:lnTo>
                  <a:lnTo>
                    <a:pt x="12192000" y="65074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043421"/>
              <a:ext cx="12192000" cy="650875"/>
            </a:xfrm>
            <a:custGeom>
              <a:avLst/>
              <a:gdLst/>
              <a:ahLst/>
              <a:cxnLst/>
              <a:rect l="l" t="t" r="r" b="b"/>
              <a:pathLst>
                <a:path w="12192000" h="650875">
                  <a:moveTo>
                    <a:pt x="0" y="650747"/>
                  </a:moveTo>
                  <a:lnTo>
                    <a:pt x="12192000" y="65074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50747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2191" y="6761986"/>
            <a:ext cx="12218035" cy="88900"/>
            <a:chOff x="-12191" y="6761986"/>
            <a:chExt cx="12218035" cy="88900"/>
          </a:xfrm>
        </p:grpSpPr>
        <p:sp>
          <p:nvSpPr>
            <p:cNvPr id="6" name="object 6"/>
            <p:cNvSpPr/>
            <p:nvPr/>
          </p:nvSpPr>
          <p:spPr>
            <a:xfrm>
              <a:off x="762" y="6774940"/>
              <a:ext cx="12192000" cy="62865"/>
            </a:xfrm>
            <a:custGeom>
              <a:avLst/>
              <a:gdLst/>
              <a:ahLst/>
              <a:cxnLst/>
              <a:rect l="l" t="t" r="r" b="b"/>
              <a:pathLst>
                <a:path w="12192000" h="62865">
                  <a:moveTo>
                    <a:pt x="12192000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12192000" y="624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774940"/>
              <a:ext cx="12192000" cy="62865"/>
            </a:xfrm>
            <a:custGeom>
              <a:avLst/>
              <a:gdLst/>
              <a:ahLst/>
              <a:cxnLst/>
              <a:rect l="l" t="t" r="r" b="b"/>
              <a:pathLst>
                <a:path w="12192000" h="62865">
                  <a:moveTo>
                    <a:pt x="0" y="62484"/>
                  </a:moveTo>
                  <a:lnTo>
                    <a:pt x="12192000" y="6248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484"/>
                  </a:lnTo>
                  <a:close/>
                </a:path>
              </a:pathLst>
            </a:custGeom>
            <a:ln w="25907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8200" y="2438400"/>
            <a:ext cx="1107465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0" u="none" dirty="0">
                <a:latin typeface="Times New Roman"/>
                <a:cs typeface="Times New Roman"/>
              </a:rPr>
              <a:t>Engineering</a:t>
            </a:r>
            <a:r>
              <a:rPr sz="4400" b="0" u="none" spc="-80" dirty="0">
                <a:latin typeface="Times New Roman"/>
                <a:cs typeface="Times New Roman"/>
              </a:rPr>
              <a:t> </a:t>
            </a:r>
            <a:r>
              <a:rPr sz="4400" b="0" u="none" dirty="0">
                <a:latin typeface="Times New Roman"/>
                <a:cs typeface="Times New Roman"/>
              </a:rPr>
              <a:t>Economics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20138"/>
            <a:ext cx="10815320" cy="207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204085" algn="l"/>
                <a:tab pos="2707005" algn="l"/>
                <a:tab pos="3053080" algn="l"/>
                <a:tab pos="4347210" algn="l"/>
                <a:tab pos="4781550" algn="l"/>
                <a:tab pos="6457950" algn="l"/>
                <a:tab pos="7843520" algn="l"/>
                <a:tab pos="8346440" algn="l"/>
                <a:tab pos="9006840" algn="l"/>
                <a:tab pos="9916795" algn="l"/>
                <a:tab pos="10419715" algn="l"/>
              </a:tabLst>
            </a:pP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6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ciency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a	system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general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y	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ned	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	the	ratio	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ts  output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167765" algn="l"/>
                <a:tab pos="2966085" algn="l"/>
                <a:tab pos="3711575" algn="l"/>
                <a:tab pos="4275455" algn="l"/>
                <a:tab pos="5993130" algn="l"/>
                <a:tab pos="6804025" algn="l"/>
                <a:tab pos="8476615" algn="l"/>
                <a:tab pos="10216515" algn="l"/>
              </a:tabLst>
            </a:pPr>
            <a:r>
              <a:rPr sz="3200" dirty="0">
                <a:latin typeface="Times New Roman"/>
                <a:cs typeface="Times New Roman"/>
              </a:rPr>
              <a:t>The	e</a:t>
            </a:r>
            <a:r>
              <a:rPr sz="3200" spc="-5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ciency	can	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	classified	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nto	</a:t>
            </a:r>
            <a:r>
              <a:rPr sz="3200" i="1" dirty="0">
                <a:latin typeface="Times New Roman"/>
                <a:cs typeface="Times New Roman"/>
              </a:rPr>
              <a:t>technical	effic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3200" i="1" dirty="0">
                <a:latin typeface="Times New Roman"/>
                <a:cs typeface="Times New Roman"/>
              </a:rPr>
              <a:t>e</a:t>
            </a:r>
            <a:r>
              <a:rPr sz="3200" i="1" spc="5" dirty="0">
                <a:latin typeface="Times New Roman"/>
                <a:cs typeface="Times New Roman"/>
              </a:rPr>
              <a:t>n</a:t>
            </a:r>
            <a:r>
              <a:rPr sz="3200" i="1" dirty="0">
                <a:latin typeface="Times New Roman"/>
                <a:cs typeface="Times New Roman"/>
              </a:rPr>
              <a:t>cy	</a:t>
            </a:r>
            <a:r>
              <a:rPr sz="3200" spc="-10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economic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efficiency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480435" algn="l"/>
                <a:tab pos="11061065" algn="l"/>
              </a:tabLst>
            </a:pPr>
            <a:r>
              <a:rPr spc="-5" dirty="0"/>
              <a:t> 	</a:t>
            </a:r>
            <a:r>
              <a:rPr spc="-65" dirty="0"/>
              <a:t>Types </a:t>
            </a:r>
            <a:r>
              <a:rPr spc="-5" dirty="0"/>
              <a:t>of</a:t>
            </a:r>
            <a:r>
              <a:rPr spc="30" dirty="0"/>
              <a:t> </a:t>
            </a:r>
            <a:r>
              <a:rPr spc="-5" dirty="0"/>
              <a:t>Eff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ici</a:t>
            </a:r>
            <a:r>
              <a:rPr u="none" spc="-5" dirty="0"/>
              <a:t>ency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408679" algn="l"/>
                <a:tab pos="11061065" algn="l"/>
              </a:tabLst>
            </a:pPr>
            <a:r>
              <a:rPr spc="-5" dirty="0"/>
              <a:t> 	</a:t>
            </a:r>
            <a:r>
              <a:rPr spc="-45" dirty="0"/>
              <a:t>Technical</a:t>
            </a:r>
            <a:r>
              <a:rPr spc="-50" dirty="0"/>
              <a:t> </a:t>
            </a:r>
            <a:r>
              <a:rPr spc="-5" dirty="0"/>
              <a:t>ef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fic</a:t>
            </a:r>
            <a:r>
              <a:rPr u="none" spc="-5" dirty="0"/>
              <a:t>iency	</a:t>
            </a:r>
          </a:p>
        </p:txBody>
      </p:sp>
      <p:sp>
        <p:nvSpPr>
          <p:cNvPr id="3" name="object 3"/>
          <p:cNvSpPr/>
          <p:nvPr/>
        </p:nvSpPr>
        <p:spPr>
          <a:xfrm>
            <a:off x="731043" y="1277764"/>
            <a:ext cx="10729912" cy="4827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1571370"/>
            <a:ext cx="10815955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6350" indent="-3429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Economic </a:t>
            </a:r>
            <a:r>
              <a:rPr sz="3200" spc="-10" dirty="0">
                <a:latin typeface="Times New Roman"/>
                <a:cs typeface="Times New Roman"/>
              </a:rPr>
              <a:t>efficiency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dirty="0">
                <a:latin typeface="Times New Roman"/>
                <a:cs typeface="Times New Roman"/>
              </a:rPr>
              <a:t>ratio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output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input </a:t>
            </a:r>
            <a:r>
              <a:rPr sz="3200" dirty="0">
                <a:latin typeface="Times New Roman"/>
                <a:cs typeface="Times New Roman"/>
              </a:rPr>
              <a:t>of a business  system.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40" dirty="0">
                <a:latin typeface="Times New Roman"/>
                <a:cs typeface="Times New Roman"/>
              </a:rPr>
              <a:t>‘Worth’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annual revenue generated by way of operating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business and ‘cost’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total </a:t>
            </a:r>
            <a:r>
              <a:rPr sz="3200" dirty="0">
                <a:latin typeface="Times New Roman"/>
                <a:cs typeface="Times New Roman"/>
              </a:rPr>
              <a:t>annual expenses </a:t>
            </a:r>
            <a:r>
              <a:rPr sz="3200" spc="-5" dirty="0">
                <a:latin typeface="Times New Roman"/>
                <a:cs typeface="Times New Roman"/>
              </a:rPr>
              <a:t>incurred </a:t>
            </a:r>
            <a:r>
              <a:rPr sz="3200" spc="-1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carrying </a:t>
            </a:r>
            <a:r>
              <a:rPr sz="3200" spc="5" dirty="0">
                <a:latin typeface="Times New Roman"/>
                <a:cs typeface="Times New Roman"/>
              </a:rPr>
              <a:t>out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business.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survival and growth of any business, the economic  </a:t>
            </a:r>
            <a:r>
              <a:rPr sz="3200" spc="-5" dirty="0">
                <a:latin typeface="Times New Roman"/>
                <a:cs typeface="Times New Roman"/>
              </a:rPr>
              <a:t>efficiency </a:t>
            </a:r>
            <a:r>
              <a:rPr sz="3200" dirty="0">
                <a:latin typeface="Times New Roman"/>
                <a:cs typeface="Times New Roman"/>
              </a:rPr>
              <a:t>should be more than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100%.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41195" algn="l"/>
                <a:tab pos="7155180" algn="l"/>
              </a:tabLst>
            </a:pPr>
            <a:r>
              <a:rPr spc="-5" dirty="0"/>
              <a:t> 	E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conomi</a:t>
            </a:r>
            <a:r>
              <a:rPr u="none" spc="-5" dirty="0"/>
              <a:t>c</a:t>
            </a:r>
            <a:r>
              <a:rPr u="none" spc="-30" dirty="0"/>
              <a:t> </a:t>
            </a:r>
            <a:r>
              <a:rPr u="none" spc="-5" dirty="0"/>
              <a:t>ef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fic</a:t>
            </a:r>
            <a:r>
              <a:rPr u="none" spc="-5" dirty="0"/>
              <a:t>i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enc</a:t>
            </a:r>
            <a:r>
              <a:rPr u="none" spc="-5" dirty="0"/>
              <a:t>y	</a:t>
            </a:r>
          </a:p>
        </p:txBody>
      </p:sp>
      <p:sp>
        <p:nvSpPr>
          <p:cNvPr id="13" name="object 13"/>
          <p:cNvSpPr/>
          <p:nvPr/>
        </p:nvSpPr>
        <p:spPr>
          <a:xfrm>
            <a:off x="3158632" y="2752541"/>
            <a:ext cx="5789255" cy="58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1571370"/>
            <a:ext cx="10815955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6350" indent="-3429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Economic </a:t>
            </a:r>
            <a:r>
              <a:rPr sz="3200" spc="-10" dirty="0">
                <a:latin typeface="Times New Roman"/>
                <a:cs typeface="Times New Roman"/>
              </a:rPr>
              <a:t>efficiency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dirty="0">
                <a:latin typeface="Times New Roman"/>
                <a:cs typeface="Times New Roman"/>
              </a:rPr>
              <a:t>ratio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output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input </a:t>
            </a:r>
            <a:r>
              <a:rPr sz="3200" dirty="0">
                <a:latin typeface="Times New Roman"/>
                <a:cs typeface="Times New Roman"/>
              </a:rPr>
              <a:t>of a business  system.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40" dirty="0">
                <a:latin typeface="Times New Roman"/>
                <a:cs typeface="Times New Roman"/>
              </a:rPr>
              <a:t>‘Worth’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annual revenue generated by way of operating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business and ‘cost’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total </a:t>
            </a:r>
            <a:r>
              <a:rPr sz="3200" dirty="0">
                <a:latin typeface="Times New Roman"/>
                <a:cs typeface="Times New Roman"/>
              </a:rPr>
              <a:t>annual expenses </a:t>
            </a:r>
            <a:r>
              <a:rPr sz="3200" spc="-5" dirty="0">
                <a:latin typeface="Times New Roman"/>
                <a:cs typeface="Times New Roman"/>
              </a:rPr>
              <a:t>incurred </a:t>
            </a:r>
            <a:r>
              <a:rPr sz="3200" spc="-1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carrying </a:t>
            </a:r>
            <a:r>
              <a:rPr sz="3200" spc="5" dirty="0">
                <a:latin typeface="Times New Roman"/>
                <a:cs typeface="Times New Roman"/>
              </a:rPr>
              <a:t>out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business.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survival and growth of any business, the economic  </a:t>
            </a:r>
            <a:r>
              <a:rPr sz="3200" spc="-5" dirty="0">
                <a:latin typeface="Times New Roman"/>
                <a:cs typeface="Times New Roman"/>
              </a:rPr>
              <a:t>efficiency </a:t>
            </a:r>
            <a:r>
              <a:rPr sz="3200" dirty="0">
                <a:latin typeface="Times New Roman"/>
                <a:cs typeface="Times New Roman"/>
              </a:rPr>
              <a:t>should be more than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100%.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41195" algn="l"/>
                <a:tab pos="7155180" algn="l"/>
              </a:tabLst>
            </a:pPr>
            <a:r>
              <a:rPr spc="-5" dirty="0"/>
              <a:t> 	E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conomi</a:t>
            </a:r>
            <a:r>
              <a:rPr u="none" spc="-5" dirty="0"/>
              <a:t>c</a:t>
            </a:r>
            <a:r>
              <a:rPr u="none" spc="-30" dirty="0"/>
              <a:t> </a:t>
            </a:r>
            <a:r>
              <a:rPr u="none" spc="-5" dirty="0"/>
              <a:t>ef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fic</a:t>
            </a:r>
            <a:r>
              <a:rPr u="none" spc="-5" dirty="0"/>
              <a:t>i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enc</a:t>
            </a:r>
            <a:r>
              <a:rPr u="none" spc="-5" dirty="0"/>
              <a:t>y	</a:t>
            </a:r>
          </a:p>
        </p:txBody>
      </p:sp>
      <p:sp>
        <p:nvSpPr>
          <p:cNvPr id="13" name="object 13"/>
          <p:cNvSpPr/>
          <p:nvPr/>
        </p:nvSpPr>
        <p:spPr>
          <a:xfrm>
            <a:off x="3158632" y="2752541"/>
            <a:ext cx="5789255" cy="58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1571370"/>
            <a:ext cx="10818495" cy="403379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62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  <a:tab pos="2214880" algn="l"/>
                <a:tab pos="4045585" algn="l"/>
                <a:tab pos="4528820" algn="l"/>
                <a:tab pos="5395595" algn="l"/>
                <a:tab pos="6577330" algn="l"/>
                <a:tab pos="9145270" algn="l"/>
                <a:tab pos="10305415" algn="l"/>
              </a:tabLst>
            </a:pPr>
            <a:r>
              <a:rPr sz="3200" smtClean="0">
                <a:latin typeface="Times New Roman"/>
                <a:cs typeface="Times New Roman"/>
              </a:rPr>
              <a:t>There</a:t>
            </a:r>
            <a:r>
              <a:rPr lang="en-GB" sz="3200" dirty="0">
                <a:latin typeface="Times New Roman"/>
                <a:cs typeface="Times New Roman"/>
              </a:rPr>
              <a:t> </a:t>
            </a:r>
            <a:r>
              <a:rPr sz="3200" smtClean="0">
                <a:latin typeface="Times New Roman"/>
                <a:cs typeface="Times New Roman"/>
              </a:rPr>
              <a:t>are  </a:t>
            </a:r>
            <a:r>
              <a:rPr sz="3200" dirty="0">
                <a:latin typeface="Times New Roman"/>
                <a:cs typeface="Times New Roman"/>
              </a:rPr>
              <a:t>several ways of improving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productivity.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Increased </a:t>
            </a:r>
            <a:r>
              <a:rPr sz="2800" dirty="0">
                <a:latin typeface="Times New Roman"/>
                <a:cs typeface="Times New Roman"/>
              </a:rPr>
              <a:t>output </a:t>
            </a: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spc="-10" dirty="0">
                <a:latin typeface="Times New Roman"/>
                <a:cs typeface="Times New Roman"/>
              </a:rPr>
              <a:t>same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Decreased </a:t>
            </a:r>
            <a:r>
              <a:rPr sz="2800" dirty="0">
                <a:latin typeface="Times New Roman"/>
                <a:cs typeface="Times New Roman"/>
              </a:rPr>
              <a:t>input for the </a:t>
            </a:r>
            <a:r>
              <a:rPr sz="2800" spc="-10" dirty="0">
                <a:latin typeface="Times New Roman"/>
                <a:cs typeface="Times New Roman"/>
              </a:rPr>
              <a:t>same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  <a:p>
            <a:pPr marL="756285" marR="5715" lvl="1" indent="-287020">
              <a:lnSpc>
                <a:spcPts val="302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  <a:tab pos="1343025" algn="l"/>
                <a:tab pos="1671955" algn="l"/>
                <a:tab pos="3760470" algn="l"/>
                <a:tab pos="5095240" algn="l"/>
                <a:tab pos="5544820" algn="l"/>
                <a:tab pos="6151880" algn="l"/>
                <a:tab pos="7232650" algn="l"/>
                <a:tab pos="8271509" algn="l"/>
                <a:tab pos="8682355" algn="l"/>
                <a:tab pos="9584055" algn="l"/>
                <a:tab pos="10368915" algn="l"/>
              </a:tabLst>
            </a:pP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tionate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cre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ou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	i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  </a:t>
            </a:r>
            <a:r>
              <a:rPr sz="2800" dirty="0">
                <a:latin typeface="Times New Roman"/>
                <a:cs typeface="Times New Roman"/>
              </a:rPr>
              <a:t>proportionate </a:t>
            </a:r>
            <a:r>
              <a:rPr sz="2800" spc="-5" dirty="0">
                <a:latin typeface="Times New Roman"/>
                <a:cs typeface="Times New Roman"/>
              </a:rPr>
              <a:t>increase in 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  <a:p>
            <a:pPr marL="756285" marR="5715" lvl="1" indent="-287020">
              <a:lnSpc>
                <a:spcPts val="302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  <a:tab pos="1353820" algn="l"/>
                <a:tab pos="1693545" algn="l"/>
                <a:tab pos="3792220" algn="l"/>
                <a:tab pos="5196205" algn="l"/>
                <a:tab pos="5656580" algn="l"/>
                <a:tab pos="6273800" algn="l"/>
                <a:tab pos="7188200" algn="l"/>
                <a:tab pos="8238490" algn="l"/>
                <a:tab pos="8659495" algn="l"/>
                <a:tab pos="9573895" algn="l"/>
                <a:tab pos="10368915" algn="l"/>
              </a:tabLst>
            </a:pP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tionate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decre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inp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  proportionate decrease 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  <a:tab pos="2161540" algn="l"/>
                <a:tab pos="4213225" algn="l"/>
                <a:tab pos="5552440" algn="l"/>
                <a:tab pos="6008370" algn="l"/>
                <a:tab pos="6619875" algn="l"/>
                <a:tab pos="7707630" algn="l"/>
                <a:tab pos="8517255" algn="l"/>
                <a:tab pos="9916795" algn="l"/>
                <a:tab pos="10372090" algn="l"/>
              </a:tabLst>
            </a:pPr>
            <a:r>
              <a:rPr sz="2800" spc="-5" dirty="0">
                <a:latin typeface="Times New Roman"/>
                <a:cs typeface="Times New Roman"/>
              </a:rPr>
              <a:t>Thr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si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taneous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cre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tput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wi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decre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he  </a:t>
            </a:r>
            <a:r>
              <a:rPr sz="2800" dirty="0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41195" algn="l"/>
                <a:tab pos="7155180" algn="l"/>
              </a:tabLst>
            </a:pPr>
            <a:r>
              <a:rPr spc="-5" dirty="0"/>
              <a:t> 	E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conomi</a:t>
            </a:r>
            <a:r>
              <a:rPr u="none" spc="-5" dirty="0"/>
              <a:t>c</a:t>
            </a:r>
            <a:r>
              <a:rPr u="none" spc="-30" dirty="0"/>
              <a:t> </a:t>
            </a:r>
            <a:r>
              <a:rPr u="none" spc="-5" dirty="0"/>
              <a:t>ef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fic</a:t>
            </a:r>
            <a:r>
              <a:rPr u="none" spc="-5" dirty="0"/>
              <a:t>i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enc</a:t>
            </a:r>
            <a:r>
              <a:rPr u="none" spc="-5" dirty="0"/>
              <a:t>y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20138"/>
            <a:ext cx="10816590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 stated </a:t>
            </a:r>
            <a:r>
              <a:rPr sz="3200" spc="-20" dirty="0">
                <a:latin typeface="Times New Roman"/>
                <a:cs typeface="Times New Roman"/>
              </a:rPr>
              <a:t>earlier, </a:t>
            </a:r>
            <a:r>
              <a:rPr sz="3200" spc="-10" dirty="0">
                <a:latin typeface="Times New Roman"/>
                <a:cs typeface="Times New Roman"/>
              </a:rPr>
              <a:t>efficient </a:t>
            </a:r>
            <a:r>
              <a:rPr sz="3200" dirty="0">
                <a:latin typeface="Times New Roman"/>
                <a:cs typeface="Times New Roman"/>
              </a:rPr>
              <a:t>functioning </a:t>
            </a:r>
            <a:r>
              <a:rPr sz="3200" spc="-5" dirty="0">
                <a:latin typeface="Times New Roman"/>
                <a:cs typeface="Times New Roman"/>
              </a:rPr>
              <a:t>of any </a:t>
            </a:r>
            <a:r>
              <a:rPr sz="3200" dirty="0">
                <a:latin typeface="Times New Roman"/>
                <a:cs typeface="Times New Roman"/>
              </a:rPr>
              <a:t>business  </a:t>
            </a:r>
            <a:r>
              <a:rPr sz="3200" spc="-5" dirty="0">
                <a:latin typeface="Times New Roman"/>
                <a:cs typeface="Times New Roman"/>
              </a:rPr>
              <a:t>organization would </a:t>
            </a:r>
            <a:r>
              <a:rPr sz="3200" dirty="0">
                <a:latin typeface="Times New Roman"/>
                <a:cs typeface="Times New Roman"/>
              </a:rPr>
              <a:t>enable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provide goods/services at a  lower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price.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process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managing </a:t>
            </a:r>
            <a:r>
              <a:rPr sz="3200" spc="-5" dirty="0">
                <a:latin typeface="Times New Roman"/>
                <a:cs typeface="Times New Roman"/>
              </a:rPr>
              <a:t>organizations, </a:t>
            </a:r>
            <a:r>
              <a:rPr sz="3200" dirty="0">
                <a:latin typeface="Times New Roman"/>
                <a:cs typeface="Times New Roman"/>
              </a:rPr>
              <a:t>the managers </a:t>
            </a:r>
            <a:r>
              <a:rPr sz="3200" spc="-10" dirty="0">
                <a:latin typeface="Times New Roman"/>
                <a:cs typeface="Times New Roman"/>
              </a:rPr>
              <a:t>at  different </a:t>
            </a:r>
            <a:r>
              <a:rPr sz="3200" dirty="0">
                <a:latin typeface="Times New Roman"/>
                <a:cs typeface="Times New Roman"/>
              </a:rPr>
              <a:t>levels should </a:t>
            </a:r>
            <a:r>
              <a:rPr sz="3200" spc="-5" dirty="0">
                <a:latin typeface="Times New Roman"/>
                <a:cs typeface="Times New Roman"/>
              </a:rPr>
              <a:t>take </a:t>
            </a:r>
            <a:r>
              <a:rPr sz="3200" dirty="0">
                <a:latin typeface="Times New Roman"/>
                <a:cs typeface="Times New Roman"/>
              </a:rPr>
              <a:t>appropriate economic decisions  which will </a:t>
            </a:r>
            <a:r>
              <a:rPr sz="3200" spc="-5" dirty="0">
                <a:latin typeface="Times New Roman"/>
                <a:cs typeface="Times New Roman"/>
              </a:rPr>
              <a:t>help in minimizing investment, </a:t>
            </a:r>
            <a:r>
              <a:rPr sz="3200" dirty="0">
                <a:latin typeface="Times New Roman"/>
                <a:cs typeface="Times New Roman"/>
              </a:rPr>
              <a:t>operating </a:t>
            </a:r>
            <a:r>
              <a:rPr sz="3200" spc="-10" dirty="0">
                <a:latin typeface="Times New Roman"/>
                <a:cs typeface="Times New Roman"/>
              </a:rPr>
              <a:t>and  </a:t>
            </a:r>
            <a:r>
              <a:rPr sz="3200" dirty="0">
                <a:latin typeface="Times New Roman"/>
                <a:cs typeface="Times New Roman"/>
              </a:rPr>
              <a:t>maintenance </a:t>
            </a:r>
            <a:r>
              <a:rPr sz="3200" spc="-5" dirty="0">
                <a:latin typeface="Times New Roman"/>
                <a:cs typeface="Times New Roman"/>
              </a:rPr>
              <a:t>expenditures </a:t>
            </a:r>
            <a:r>
              <a:rPr sz="3200" dirty="0">
                <a:latin typeface="Times New Roman"/>
                <a:cs typeface="Times New Roman"/>
              </a:rPr>
              <a:t>besides increasing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revenue,  savings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other related gains of 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organization.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645" y="267716"/>
            <a:ext cx="10709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96575" algn="l"/>
              </a:tabLst>
            </a:pPr>
            <a:r>
              <a:rPr u="none" dirty="0"/>
              <a:t>Defin</a:t>
            </a:r>
            <a:r>
              <a:rPr dirty="0"/>
              <a:t>ition </a:t>
            </a:r>
            <a:r>
              <a:rPr spc="-5" dirty="0"/>
              <a:t>and Scope of En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gi</a:t>
            </a:r>
            <a:r>
              <a:rPr u="none" spc="-5" dirty="0"/>
              <a:t>neering</a:t>
            </a:r>
            <a:r>
              <a:rPr u="none" spc="90" dirty="0"/>
              <a:t> </a:t>
            </a:r>
            <a:r>
              <a:rPr u="none" spc="-5" dirty="0"/>
              <a:t>Economics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8698"/>
            <a:ext cx="10815955" cy="4507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000" b="1" spc="-5" dirty="0">
                <a:latin typeface="Times New Roman"/>
                <a:cs typeface="Times New Roman"/>
              </a:rPr>
              <a:t>Definition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Engineering economics deals with the methods that enable one </a:t>
            </a:r>
            <a:r>
              <a:rPr sz="3000" spc="5" dirty="0">
                <a:latin typeface="Times New Roman"/>
                <a:cs typeface="Times New Roman"/>
              </a:rPr>
              <a:t>to  </a:t>
            </a:r>
            <a:r>
              <a:rPr sz="3000" dirty="0">
                <a:latin typeface="Times New Roman"/>
                <a:cs typeface="Times New Roman"/>
              </a:rPr>
              <a:t>take economic </a:t>
            </a:r>
            <a:r>
              <a:rPr sz="3000" spc="-5" dirty="0">
                <a:latin typeface="Times New Roman"/>
                <a:cs typeface="Times New Roman"/>
              </a:rPr>
              <a:t>decisions </a:t>
            </a:r>
            <a:r>
              <a:rPr sz="3000" dirty="0">
                <a:latin typeface="Times New Roman"/>
                <a:cs typeface="Times New Roman"/>
              </a:rPr>
              <a:t>towards minimizing </a:t>
            </a:r>
            <a:r>
              <a:rPr sz="3000" spc="-5" dirty="0">
                <a:latin typeface="Times New Roman"/>
                <a:cs typeface="Times New Roman"/>
              </a:rPr>
              <a:t>costs </a:t>
            </a:r>
            <a:r>
              <a:rPr sz="3000" dirty="0">
                <a:latin typeface="Times New Roman"/>
                <a:cs typeface="Times New Roman"/>
              </a:rPr>
              <a:t>and/or  </a:t>
            </a:r>
            <a:r>
              <a:rPr sz="3000" spc="-5" dirty="0">
                <a:latin typeface="Times New Roman"/>
                <a:cs typeface="Times New Roman"/>
              </a:rPr>
              <a:t>maximizing benefits to business</a:t>
            </a:r>
            <a:r>
              <a:rPr sz="3000" spc="10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organizations.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b="1" spc="-5" dirty="0">
                <a:latin typeface="Times New Roman"/>
                <a:cs typeface="Times New Roman"/>
              </a:rPr>
              <a:t>Scope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issues that are covered in </a:t>
            </a:r>
            <a:r>
              <a:rPr sz="3000" spc="-5" dirty="0">
                <a:latin typeface="Times New Roman"/>
                <a:cs typeface="Times New Roman"/>
              </a:rPr>
              <a:t>this </a:t>
            </a:r>
            <a:r>
              <a:rPr sz="3000" dirty="0">
                <a:latin typeface="Times New Roman"/>
                <a:cs typeface="Times New Roman"/>
              </a:rPr>
              <a:t>course are elementary economic  </a:t>
            </a:r>
            <a:r>
              <a:rPr sz="3000" spc="-5" dirty="0">
                <a:latin typeface="Times New Roman"/>
                <a:cs typeface="Times New Roman"/>
              </a:rPr>
              <a:t>analysis, interest </a:t>
            </a:r>
            <a:r>
              <a:rPr sz="3000" dirty="0">
                <a:latin typeface="Times New Roman"/>
                <a:cs typeface="Times New Roman"/>
              </a:rPr>
              <a:t>formulae, </a:t>
            </a:r>
            <a:r>
              <a:rPr sz="3000" spc="-5" dirty="0">
                <a:latin typeface="Times New Roman"/>
                <a:cs typeface="Times New Roman"/>
              </a:rPr>
              <a:t>bases </a:t>
            </a:r>
            <a:r>
              <a:rPr sz="3000" dirty="0">
                <a:latin typeface="Times New Roman"/>
                <a:cs typeface="Times New Roman"/>
              </a:rPr>
              <a:t>for comparing alternatives,  </a:t>
            </a:r>
            <a:r>
              <a:rPr sz="3000" spc="-5" dirty="0">
                <a:latin typeface="Times New Roman"/>
                <a:cs typeface="Times New Roman"/>
              </a:rPr>
              <a:t>present </a:t>
            </a:r>
            <a:r>
              <a:rPr sz="3000" dirty="0">
                <a:latin typeface="Times New Roman"/>
                <a:cs typeface="Times New Roman"/>
              </a:rPr>
              <a:t>worth method, future worth method, annual equivalent  method, rate of return method, replacement analysis, depreciation,  and </a:t>
            </a:r>
            <a:r>
              <a:rPr sz="3000" spc="-5" dirty="0">
                <a:latin typeface="Times New Roman"/>
                <a:cs typeface="Times New Roman"/>
              </a:rPr>
              <a:t>linear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645" y="267716"/>
            <a:ext cx="10709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96575" algn="l"/>
              </a:tabLst>
            </a:pPr>
            <a:r>
              <a:rPr u="none" dirty="0"/>
              <a:t>Defin</a:t>
            </a:r>
            <a:r>
              <a:rPr dirty="0"/>
              <a:t>ition </a:t>
            </a:r>
            <a:r>
              <a:rPr spc="-5" dirty="0"/>
              <a:t>and Scope of En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gi</a:t>
            </a:r>
            <a:r>
              <a:rPr u="none" spc="-5" dirty="0"/>
              <a:t>neering</a:t>
            </a:r>
            <a:r>
              <a:rPr u="none" spc="90" dirty="0"/>
              <a:t> </a:t>
            </a:r>
            <a:r>
              <a:rPr u="none" spc="-5" dirty="0"/>
              <a:t>Economics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1620138"/>
            <a:ext cx="1081722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Cost can be broadly classified </a:t>
            </a:r>
            <a:r>
              <a:rPr sz="3200" spc="-5" dirty="0">
                <a:latin typeface="Times New Roman"/>
                <a:cs typeface="Times New Roman"/>
              </a:rPr>
              <a:t>into </a:t>
            </a:r>
            <a:r>
              <a:rPr sz="3200" i="1" dirty="0">
                <a:latin typeface="Times New Roman"/>
                <a:cs typeface="Times New Roman"/>
              </a:rPr>
              <a:t>variable cost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latin typeface="Times New Roman"/>
                <a:cs typeface="Times New Roman"/>
              </a:rPr>
              <a:t>overhead  </a:t>
            </a:r>
            <a:r>
              <a:rPr sz="3200" i="1" dirty="0">
                <a:latin typeface="Times New Roman"/>
                <a:cs typeface="Times New Roman"/>
              </a:rPr>
              <a:t>cost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45" dirty="0">
                <a:latin typeface="Times New Roman"/>
                <a:cs typeface="Times New Roman"/>
              </a:rPr>
              <a:t>Variable </a:t>
            </a:r>
            <a:r>
              <a:rPr sz="3200" spc="-5" dirty="0">
                <a:latin typeface="Times New Roman"/>
                <a:cs typeface="Times New Roman"/>
              </a:rPr>
              <a:t>cost </a:t>
            </a:r>
            <a:r>
              <a:rPr sz="3200" dirty="0">
                <a:latin typeface="Times New Roman"/>
                <a:cs typeface="Times New Roman"/>
              </a:rPr>
              <a:t>varies with the </a:t>
            </a:r>
            <a:r>
              <a:rPr sz="3200" spc="-5" dirty="0">
                <a:latin typeface="Times New Roman"/>
                <a:cs typeface="Times New Roman"/>
              </a:rPr>
              <a:t>volume </a:t>
            </a:r>
            <a:r>
              <a:rPr sz="3200" dirty="0">
                <a:latin typeface="Times New Roman"/>
                <a:cs typeface="Times New Roman"/>
              </a:rPr>
              <a:t>of production while  overhead cost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fixed, irrespective of the production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volume.</a:t>
            </a:r>
            <a:endParaRPr sz="32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45" dirty="0">
                <a:latin typeface="Times New Roman"/>
                <a:cs typeface="Times New Roman"/>
              </a:rPr>
              <a:t>Variable </a:t>
            </a:r>
            <a:r>
              <a:rPr sz="3200" dirty="0">
                <a:latin typeface="Times New Roman"/>
                <a:cs typeface="Times New Roman"/>
              </a:rPr>
              <a:t>cost can be further </a:t>
            </a:r>
            <a:r>
              <a:rPr sz="3200" spc="-5" dirty="0">
                <a:latin typeface="Times New Roman"/>
                <a:cs typeface="Times New Roman"/>
              </a:rPr>
              <a:t>classified into </a:t>
            </a:r>
            <a:r>
              <a:rPr sz="3200" dirty="0">
                <a:latin typeface="Times New Roman"/>
                <a:cs typeface="Times New Roman"/>
              </a:rPr>
              <a:t>direct </a:t>
            </a:r>
            <a:r>
              <a:rPr sz="3200" spc="-5" dirty="0">
                <a:latin typeface="Times New Roman"/>
                <a:cs typeface="Times New Roman"/>
              </a:rPr>
              <a:t>material cost,  </a:t>
            </a:r>
            <a:r>
              <a:rPr sz="3200" dirty="0">
                <a:latin typeface="Times New Roman"/>
                <a:cs typeface="Times New Roman"/>
              </a:rPr>
              <a:t>direct labour cost, and direct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expenses.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overhead </a:t>
            </a:r>
            <a:r>
              <a:rPr sz="3200" spc="-5" dirty="0">
                <a:latin typeface="Times New Roman"/>
                <a:cs typeface="Times New Roman"/>
              </a:rPr>
              <a:t>cost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be classified into factory </a:t>
            </a:r>
            <a:r>
              <a:rPr sz="3200" dirty="0">
                <a:latin typeface="Times New Roman"/>
                <a:cs typeface="Times New Roman"/>
              </a:rPr>
              <a:t>overhead,  administration overhead, selling overhead, and </a:t>
            </a:r>
            <a:r>
              <a:rPr sz="3200" spc="-5" dirty="0">
                <a:latin typeface="Times New Roman"/>
                <a:cs typeface="Times New Roman"/>
              </a:rPr>
              <a:t>distribution  </a:t>
            </a:r>
            <a:r>
              <a:rPr sz="3200" dirty="0">
                <a:latin typeface="Times New Roman"/>
                <a:cs typeface="Times New Roman"/>
              </a:rPr>
              <a:t>overhead.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5730" algn="l"/>
                <a:tab pos="7155180" algn="l"/>
              </a:tabLst>
            </a:pPr>
            <a:r>
              <a:rPr spc="-5" dirty="0"/>
              <a:t> 	ELE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MENT</a:t>
            </a:r>
            <a:r>
              <a:rPr u="none" spc="-5" dirty="0"/>
              <a:t>S OF</a:t>
            </a:r>
            <a:r>
              <a:rPr u="none" spc="-210" dirty="0"/>
              <a:t> 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COST</a:t>
            </a:r>
            <a:r>
              <a:rPr u="none" spc="-5" dirty="0"/>
              <a:t>S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5730" algn="l"/>
                <a:tab pos="7155180" algn="l"/>
              </a:tabLst>
            </a:pPr>
            <a:r>
              <a:rPr spc="-5" dirty="0"/>
              <a:t> 	ELE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MENT</a:t>
            </a:r>
            <a:r>
              <a:rPr u="none" spc="-5" dirty="0"/>
              <a:t>S OF</a:t>
            </a:r>
            <a:r>
              <a:rPr u="none" spc="-210" dirty="0"/>
              <a:t> 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COST</a:t>
            </a:r>
            <a:r>
              <a:rPr u="none" spc="-5" dirty="0"/>
              <a:t>S	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340" y="5507837"/>
            <a:ext cx="108159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above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calculations,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opening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finished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stock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equal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closing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finished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stock,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cost of production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equal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cost of goods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0474" y="1155191"/>
            <a:ext cx="9123795" cy="4075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2274570" algn="l"/>
                <a:tab pos="11061065" algn="l"/>
              </a:tabLst>
            </a:pPr>
            <a:r>
              <a:rPr spc="-5" dirty="0"/>
              <a:t> 	OTHER</a:t>
            </a:r>
            <a:r>
              <a:rPr spc="-35" dirty="0"/>
              <a:t> </a:t>
            </a:r>
            <a:r>
              <a:rPr spc="-10" dirty="0"/>
              <a:t>COSTS/</a:t>
            </a:r>
            <a:r>
              <a:rPr u="heavy" spc="-10" dirty="0">
                <a:uFill>
                  <a:solidFill>
                    <a:srgbClr val="DCE6F1"/>
                  </a:solidFill>
                </a:uFill>
              </a:rPr>
              <a:t>RE</a:t>
            </a:r>
            <a:r>
              <a:rPr u="none" spc="-10" dirty="0"/>
              <a:t>VENUES	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235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/>
              <a:t>The </a:t>
            </a:r>
            <a:r>
              <a:rPr spc="-5" dirty="0"/>
              <a:t>following </a:t>
            </a:r>
            <a:r>
              <a:rPr dirty="0"/>
              <a:t>are the costs/revenues other </a:t>
            </a:r>
            <a:r>
              <a:rPr spc="-5" dirty="0"/>
              <a:t>than the costs </a:t>
            </a:r>
            <a:r>
              <a:rPr dirty="0"/>
              <a:t>which  are presented </a:t>
            </a:r>
            <a:r>
              <a:rPr spc="-5" dirty="0"/>
              <a:t>in </a:t>
            </a:r>
            <a:r>
              <a:rPr dirty="0"/>
              <a:t>the previous</a:t>
            </a:r>
            <a:r>
              <a:rPr spc="-70" dirty="0"/>
              <a:t> </a:t>
            </a:r>
            <a:r>
              <a:rPr dirty="0"/>
              <a:t>section:</a:t>
            </a:r>
          </a:p>
          <a:p>
            <a:pPr marL="845185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5185" algn="l"/>
                <a:tab pos="845819" algn="l"/>
              </a:tabLst>
            </a:pPr>
            <a:r>
              <a:rPr sz="2800" spc="-10" dirty="0">
                <a:latin typeface="Times New Roman"/>
                <a:cs typeface="Times New Roman"/>
              </a:rPr>
              <a:t>Marginal </a:t>
            </a:r>
            <a:r>
              <a:rPr sz="2800" spc="-5" dirty="0">
                <a:latin typeface="Times New Roman"/>
                <a:cs typeface="Times New Roman"/>
              </a:rPr>
              <a:t>cost</a:t>
            </a:r>
            <a:endParaRPr sz="2800">
              <a:latin typeface="Times New Roman"/>
              <a:cs typeface="Times New Roman"/>
            </a:endParaRPr>
          </a:p>
          <a:p>
            <a:pPr marL="845185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5185" algn="l"/>
                <a:tab pos="845819" algn="l"/>
              </a:tabLst>
            </a:pPr>
            <a:r>
              <a:rPr sz="2800" spc="-10" dirty="0">
                <a:latin typeface="Times New Roman"/>
                <a:cs typeface="Times New Roman"/>
              </a:rPr>
              <a:t>Marginal</a:t>
            </a:r>
            <a:r>
              <a:rPr sz="2800" spc="-5" dirty="0">
                <a:latin typeface="Times New Roman"/>
                <a:cs typeface="Times New Roman"/>
              </a:rPr>
              <a:t> revenue</a:t>
            </a:r>
            <a:endParaRPr sz="2800">
              <a:latin typeface="Times New Roman"/>
              <a:cs typeface="Times New Roman"/>
            </a:endParaRPr>
          </a:p>
          <a:p>
            <a:pPr marL="845185" lvl="1" indent="-3752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45185" algn="l"/>
                <a:tab pos="845819" algn="l"/>
              </a:tabLst>
            </a:pPr>
            <a:r>
              <a:rPr sz="2800" spc="-5" dirty="0">
                <a:latin typeface="Times New Roman"/>
                <a:cs typeface="Times New Roman"/>
              </a:rPr>
              <a:t>Sunk cost</a:t>
            </a:r>
            <a:endParaRPr sz="2800">
              <a:latin typeface="Times New Roman"/>
              <a:cs typeface="Times New Roman"/>
            </a:endParaRPr>
          </a:p>
          <a:p>
            <a:pPr marL="845185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5185" algn="l"/>
                <a:tab pos="845819" algn="l"/>
              </a:tabLst>
            </a:pPr>
            <a:r>
              <a:rPr sz="2800" dirty="0">
                <a:latin typeface="Times New Roman"/>
                <a:cs typeface="Times New Roman"/>
              </a:rPr>
              <a:t>Opportunity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46986"/>
            <a:ext cx="10815955" cy="3759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1966595" algn="l"/>
                <a:tab pos="2324735" algn="l"/>
                <a:tab pos="2859405" algn="l"/>
                <a:tab pos="3943350" algn="l"/>
                <a:tab pos="4568190" algn="l"/>
                <a:tab pos="5367020" algn="l"/>
                <a:tab pos="6080125" algn="l"/>
                <a:tab pos="6615430" algn="l"/>
                <a:tab pos="8140700" algn="l"/>
                <a:tab pos="8745855" algn="l"/>
                <a:tab pos="1053528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Econom</a:t>
            </a:r>
            <a:r>
              <a:rPr sz="2500" b="1" spc="10" dirty="0">
                <a:latin typeface="Times New Roman"/>
                <a:cs typeface="Times New Roman"/>
              </a:rPr>
              <a:t>i</a:t>
            </a:r>
            <a:r>
              <a:rPr sz="2500" b="1" spc="-5" dirty="0">
                <a:latin typeface="Times New Roman"/>
                <a:cs typeface="Times New Roman"/>
              </a:rPr>
              <a:t>cs</a:t>
            </a:r>
            <a:r>
              <a:rPr sz="2500" b="1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ie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at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als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ith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rod</a:t>
            </a:r>
            <a:r>
              <a:rPr sz="2500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co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5" dirty="0">
                <a:latin typeface="Times New Roman"/>
                <a:cs typeface="Times New Roman"/>
              </a:rPr>
              <a:t>su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pt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of  </a:t>
            </a:r>
            <a:r>
              <a:rPr sz="2500" spc="-5" dirty="0">
                <a:latin typeface="Times New Roman"/>
                <a:cs typeface="Times New Roman"/>
              </a:rPr>
              <a:t>goods and services and the distribution and rendering of these for </a:t>
            </a:r>
            <a:r>
              <a:rPr sz="2500" spc="-10" dirty="0">
                <a:latin typeface="Times New Roman"/>
                <a:cs typeface="Times New Roman"/>
              </a:rPr>
              <a:t>human</a:t>
            </a:r>
            <a:r>
              <a:rPr sz="2500" spc="3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welfare.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following are the </a:t>
            </a:r>
            <a:r>
              <a:rPr sz="2500" spc="-10" dirty="0">
                <a:latin typeface="Times New Roman"/>
                <a:cs typeface="Times New Roman"/>
              </a:rPr>
              <a:t>economic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goals.</a:t>
            </a:r>
            <a:endParaRPr sz="2500">
              <a:latin typeface="Times New Roman"/>
              <a:cs typeface="Times New Roman"/>
            </a:endParaRPr>
          </a:p>
          <a:p>
            <a:pPr marL="811530" lvl="1" indent="-34163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810895" algn="l"/>
                <a:tab pos="811530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high </a:t>
            </a:r>
            <a:r>
              <a:rPr sz="2200" spc="-5" dirty="0">
                <a:latin typeface="Times New Roman"/>
                <a:cs typeface="Times New Roman"/>
              </a:rPr>
              <a:t>level of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employment</a:t>
            </a:r>
            <a:endParaRPr sz="2200">
              <a:latin typeface="Times New Roman"/>
              <a:cs typeface="Times New Roman"/>
            </a:endParaRPr>
          </a:p>
          <a:p>
            <a:pPr marL="826769" lvl="1" indent="-35687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826135" algn="l"/>
                <a:tab pos="826769" algn="l"/>
              </a:tabLst>
            </a:pPr>
            <a:r>
              <a:rPr sz="2200" spc="-5" dirty="0">
                <a:latin typeface="Times New Roman"/>
                <a:cs typeface="Times New Roman"/>
              </a:rPr>
              <a:t>Price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stability</a:t>
            </a:r>
            <a:endParaRPr sz="2200">
              <a:latin typeface="Times New Roman"/>
              <a:cs typeface="Times New Roman"/>
            </a:endParaRPr>
          </a:p>
          <a:p>
            <a:pPr marL="826769" lvl="1" indent="-356870">
              <a:lnSpc>
                <a:spcPct val="100000"/>
              </a:lnSpc>
              <a:buFont typeface="Arial"/>
              <a:buChar char="–"/>
              <a:tabLst>
                <a:tab pos="826135" algn="l"/>
                <a:tab pos="826769" algn="l"/>
              </a:tabLst>
            </a:pPr>
            <a:r>
              <a:rPr sz="2200" spc="-10" dirty="0">
                <a:latin typeface="Times New Roman"/>
                <a:cs typeface="Times New Roman"/>
              </a:rPr>
              <a:t>Efficiency</a:t>
            </a:r>
            <a:endParaRPr sz="2200">
              <a:latin typeface="Times New Roman"/>
              <a:cs typeface="Times New Roman"/>
            </a:endParaRPr>
          </a:p>
          <a:p>
            <a:pPr marL="811530" lvl="1" indent="-341630">
              <a:lnSpc>
                <a:spcPct val="100000"/>
              </a:lnSpc>
              <a:buFont typeface="Arial"/>
              <a:buChar char="–"/>
              <a:tabLst>
                <a:tab pos="810895" algn="l"/>
                <a:tab pos="811530" algn="l"/>
              </a:tabLst>
            </a:pPr>
            <a:r>
              <a:rPr sz="2200" spc="-1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equitable distribution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income</a:t>
            </a:r>
            <a:endParaRPr sz="2200">
              <a:latin typeface="Times New Roman"/>
              <a:cs typeface="Times New Roman"/>
            </a:endParaRPr>
          </a:p>
          <a:p>
            <a:pPr marL="826769" lvl="1" indent="-356870">
              <a:lnSpc>
                <a:spcPts val="2635"/>
              </a:lnSpc>
              <a:buFont typeface="Arial"/>
              <a:buChar char="–"/>
              <a:tabLst>
                <a:tab pos="826135" algn="l"/>
                <a:tab pos="826769" algn="l"/>
              </a:tabLst>
            </a:pPr>
            <a:r>
              <a:rPr sz="2200" spc="-5" dirty="0">
                <a:latin typeface="Times New Roman"/>
                <a:cs typeface="Times New Roman"/>
              </a:rPr>
              <a:t>Growth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4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Some of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above </a:t>
            </a:r>
            <a:r>
              <a:rPr sz="2500" dirty="0">
                <a:latin typeface="Times New Roman"/>
                <a:cs typeface="Times New Roman"/>
              </a:rPr>
              <a:t>goals are interdependent.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economic goals are </a:t>
            </a:r>
            <a:r>
              <a:rPr sz="2500" spc="-5" dirty="0">
                <a:latin typeface="Times New Roman"/>
                <a:cs typeface="Times New Roman"/>
              </a:rPr>
              <a:t>not always  </a:t>
            </a:r>
            <a:r>
              <a:rPr sz="2500" dirty="0">
                <a:latin typeface="Times New Roman"/>
                <a:cs typeface="Times New Roman"/>
              </a:rPr>
              <a:t>complementary; </a:t>
            </a:r>
            <a:r>
              <a:rPr sz="2500" spc="-5" dirty="0">
                <a:latin typeface="Times New Roman"/>
                <a:cs typeface="Times New Roman"/>
              </a:rPr>
              <a:t>in many </a:t>
            </a:r>
            <a:r>
              <a:rPr sz="2500" dirty="0">
                <a:latin typeface="Times New Roman"/>
                <a:cs typeface="Times New Roman"/>
              </a:rPr>
              <a:t>cases they are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conflict. For example, </a:t>
            </a:r>
            <a:r>
              <a:rPr sz="2500" spc="-5" dirty="0">
                <a:latin typeface="Times New Roman"/>
                <a:cs typeface="Times New Roman"/>
              </a:rPr>
              <a:t>any move to  have a significant reduction in unemployment will lead to </a:t>
            </a:r>
            <a:r>
              <a:rPr sz="2500" spc="-10" dirty="0">
                <a:latin typeface="Times New Roman"/>
                <a:cs typeface="Times New Roman"/>
              </a:rPr>
              <a:t>an </a:t>
            </a:r>
            <a:r>
              <a:rPr sz="2500" spc="-5" dirty="0">
                <a:latin typeface="Times New Roman"/>
                <a:cs typeface="Times New Roman"/>
              </a:rPr>
              <a:t>increase in</a:t>
            </a:r>
            <a:r>
              <a:rPr sz="2500" spc="4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inflation.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3945254" algn="l"/>
                <a:tab pos="11061065" algn="l"/>
              </a:tabLst>
            </a:pPr>
            <a:r>
              <a:rPr spc="-5" dirty="0"/>
              <a:t> 	ECONOM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I</a:t>
            </a:r>
            <a:r>
              <a:rPr u="none" spc="-5" dirty="0"/>
              <a:t>CS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3212"/>
            <a:ext cx="10816590" cy="37325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Times New Roman"/>
                <a:cs typeface="Times New Roman"/>
              </a:rPr>
              <a:t>Marginal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Marginal </a:t>
            </a:r>
            <a:r>
              <a:rPr sz="3200" dirty="0">
                <a:latin typeface="Times New Roman"/>
                <a:cs typeface="Times New Roman"/>
              </a:rPr>
              <a:t>cost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product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the cost </a:t>
            </a:r>
            <a:r>
              <a:rPr sz="3200" spc="-5" dirty="0">
                <a:latin typeface="Times New Roman"/>
                <a:cs typeface="Times New Roman"/>
              </a:rPr>
              <a:t>of producing </a:t>
            </a: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additional  </a:t>
            </a:r>
            <a:r>
              <a:rPr sz="3200" dirty="0">
                <a:latin typeface="Times New Roman"/>
                <a:cs typeface="Times New Roman"/>
              </a:rPr>
              <a:t>unit of that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product.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Let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cost of </a:t>
            </a:r>
            <a:r>
              <a:rPr sz="3200" spc="-5" dirty="0">
                <a:latin typeface="Times New Roman"/>
                <a:cs typeface="Times New Roman"/>
              </a:rPr>
              <a:t>producing </a:t>
            </a:r>
            <a:r>
              <a:rPr sz="3200" dirty="0">
                <a:latin typeface="Times New Roman"/>
                <a:cs typeface="Times New Roman"/>
              </a:rPr>
              <a:t>20 units of a product be </a:t>
            </a:r>
            <a:r>
              <a:rPr sz="3200" spc="-5" dirty="0">
                <a:latin typeface="Times New Roman"/>
                <a:cs typeface="Times New Roman"/>
              </a:rPr>
              <a:t>Rs. 10,000, 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cost of </a:t>
            </a:r>
            <a:r>
              <a:rPr sz="3200" spc="-5" dirty="0">
                <a:latin typeface="Times New Roman"/>
                <a:cs typeface="Times New Roman"/>
              </a:rPr>
              <a:t>producing </a:t>
            </a:r>
            <a:r>
              <a:rPr sz="3200" dirty="0">
                <a:latin typeface="Times New Roman"/>
                <a:cs typeface="Times New Roman"/>
              </a:rPr>
              <a:t>21 units of the same product be </a:t>
            </a:r>
            <a:r>
              <a:rPr sz="3200" spc="-5" dirty="0">
                <a:latin typeface="Times New Roman"/>
                <a:cs typeface="Times New Roman"/>
              </a:rPr>
              <a:t>Rs.  10,045. </a:t>
            </a:r>
            <a:r>
              <a:rPr sz="3200" dirty="0">
                <a:latin typeface="Times New Roman"/>
                <a:cs typeface="Times New Roman"/>
              </a:rPr>
              <a:t>Then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marginal </a:t>
            </a:r>
            <a:r>
              <a:rPr sz="3200" dirty="0">
                <a:latin typeface="Times New Roman"/>
                <a:cs typeface="Times New Roman"/>
              </a:rPr>
              <a:t>cost of producing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21st unit </a:t>
            </a:r>
            <a:r>
              <a:rPr sz="3200" spc="-5" dirty="0">
                <a:latin typeface="Times New Roman"/>
                <a:cs typeface="Times New Roman"/>
              </a:rPr>
              <a:t>is Rs.  </a:t>
            </a:r>
            <a:r>
              <a:rPr sz="3200" dirty="0">
                <a:latin typeface="Times New Roman"/>
                <a:cs typeface="Times New Roman"/>
              </a:rPr>
              <a:t>45.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2274570" algn="l"/>
                <a:tab pos="11061065" algn="l"/>
              </a:tabLst>
            </a:pPr>
            <a:r>
              <a:rPr spc="-5" dirty="0"/>
              <a:t> 	OTHER</a:t>
            </a:r>
            <a:r>
              <a:rPr spc="-35" dirty="0"/>
              <a:t> </a:t>
            </a:r>
            <a:r>
              <a:rPr spc="-10" dirty="0"/>
              <a:t>COSTS/</a:t>
            </a:r>
            <a:r>
              <a:rPr u="heavy" spc="-10" dirty="0">
                <a:uFill>
                  <a:solidFill>
                    <a:srgbClr val="DCE6F1"/>
                  </a:solidFill>
                </a:uFill>
              </a:rPr>
              <a:t>RE</a:t>
            </a:r>
            <a:r>
              <a:rPr u="none" spc="-10" dirty="0"/>
              <a:t>VENUES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3212"/>
            <a:ext cx="10815955" cy="37325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Times New Roman"/>
                <a:cs typeface="Times New Roman"/>
              </a:rPr>
              <a:t>Marginal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Revenue</a:t>
            </a:r>
            <a:endParaRPr sz="3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Marginal </a:t>
            </a:r>
            <a:r>
              <a:rPr sz="3200" dirty="0">
                <a:latin typeface="Times New Roman"/>
                <a:cs typeface="Times New Roman"/>
              </a:rPr>
              <a:t>revenue of a product is the </a:t>
            </a:r>
            <a:r>
              <a:rPr sz="3200" spc="-5" dirty="0">
                <a:latin typeface="Times New Roman"/>
                <a:cs typeface="Times New Roman"/>
              </a:rPr>
              <a:t>incremental revenue 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selling an additional unit of that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product.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Let, </a:t>
            </a:r>
            <a:r>
              <a:rPr sz="3200" spc="-5" dirty="0">
                <a:latin typeface="Times New Roman"/>
                <a:cs typeface="Times New Roman"/>
              </a:rPr>
              <a:t>the revenue of selling </a:t>
            </a:r>
            <a:r>
              <a:rPr sz="3200" dirty="0">
                <a:latin typeface="Times New Roman"/>
                <a:cs typeface="Times New Roman"/>
              </a:rPr>
              <a:t>20 units of a product be </a:t>
            </a:r>
            <a:r>
              <a:rPr sz="3200" spc="-5" dirty="0">
                <a:latin typeface="Times New Roman"/>
                <a:cs typeface="Times New Roman"/>
              </a:rPr>
              <a:t>Rs. 15,000 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revenue of selling 21 units 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same product be </a:t>
            </a:r>
            <a:r>
              <a:rPr sz="3200" spc="-5" dirty="0">
                <a:latin typeface="Times New Roman"/>
                <a:cs typeface="Times New Roman"/>
              </a:rPr>
              <a:t>Rs.  15,085. </a:t>
            </a:r>
            <a:r>
              <a:rPr sz="3200" dirty="0">
                <a:latin typeface="Times New Roman"/>
                <a:cs typeface="Times New Roman"/>
              </a:rPr>
              <a:t>Then, the </a:t>
            </a:r>
            <a:r>
              <a:rPr sz="3200" spc="-10" dirty="0">
                <a:latin typeface="Times New Roman"/>
                <a:cs typeface="Times New Roman"/>
              </a:rPr>
              <a:t>marginal </a:t>
            </a:r>
            <a:r>
              <a:rPr sz="3200" dirty="0">
                <a:latin typeface="Times New Roman"/>
                <a:cs typeface="Times New Roman"/>
              </a:rPr>
              <a:t>revenue </a:t>
            </a:r>
            <a:r>
              <a:rPr sz="3200" spc="-5" dirty="0">
                <a:latin typeface="Times New Roman"/>
                <a:cs typeface="Times New Roman"/>
              </a:rPr>
              <a:t>of selling </a:t>
            </a:r>
            <a:r>
              <a:rPr sz="3200" dirty="0">
                <a:latin typeface="Times New Roman"/>
                <a:cs typeface="Times New Roman"/>
              </a:rPr>
              <a:t>the 21st unit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Rs. 85.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2274570" algn="l"/>
                <a:tab pos="11061065" algn="l"/>
              </a:tabLst>
            </a:pPr>
            <a:r>
              <a:rPr spc="-5" dirty="0"/>
              <a:t> 	OTHER</a:t>
            </a:r>
            <a:r>
              <a:rPr spc="-35" dirty="0"/>
              <a:t> </a:t>
            </a:r>
            <a:r>
              <a:rPr spc="-10" dirty="0"/>
              <a:t>COSTS/</a:t>
            </a:r>
            <a:r>
              <a:rPr u="heavy" spc="-10" dirty="0">
                <a:uFill>
                  <a:solidFill>
                    <a:srgbClr val="DCE6F1"/>
                  </a:solidFill>
                </a:uFill>
              </a:rPr>
              <a:t>RE</a:t>
            </a:r>
            <a:r>
              <a:rPr u="none" spc="-10" dirty="0"/>
              <a:t>VENUES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8699"/>
            <a:ext cx="10815955" cy="441579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0"/>
              </a:spcBef>
            </a:pPr>
            <a:r>
              <a:rPr sz="3000" b="1" spc="-5" dirty="0">
                <a:latin typeface="Times New Roman"/>
                <a:cs typeface="Times New Roman"/>
              </a:rPr>
              <a:t>Sunk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Cost</a:t>
            </a:r>
            <a:endParaRPr sz="3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known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the past cost of an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equipment/asset.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Let </a:t>
            </a:r>
            <a:r>
              <a:rPr sz="3000" spc="-5" dirty="0">
                <a:latin typeface="Times New Roman"/>
                <a:cs typeface="Times New Roman"/>
              </a:rPr>
              <a:t>us assume </a:t>
            </a:r>
            <a:r>
              <a:rPr sz="3000" dirty="0">
                <a:latin typeface="Times New Roman"/>
                <a:cs typeface="Times New Roman"/>
              </a:rPr>
              <a:t>that an equipment </a:t>
            </a:r>
            <a:r>
              <a:rPr sz="3000" spc="-5" dirty="0">
                <a:latin typeface="Times New Roman"/>
                <a:cs typeface="Times New Roman"/>
              </a:rPr>
              <a:t>has </a:t>
            </a:r>
            <a:r>
              <a:rPr sz="3000" dirty="0">
                <a:latin typeface="Times New Roman"/>
                <a:cs typeface="Times New Roman"/>
              </a:rPr>
              <a:t>been purchased for </a:t>
            </a:r>
            <a:r>
              <a:rPr sz="3000" spc="-10" dirty="0">
                <a:latin typeface="Times New Roman"/>
                <a:cs typeface="Times New Roman"/>
              </a:rPr>
              <a:t>Rs.  </a:t>
            </a:r>
            <a:r>
              <a:rPr sz="3000" dirty="0">
                <a:latin typeface="Times New Roman"/>
                <a:cs typeface="Times New Roman"/>
              </a:rPr>
              <a:t>1,00,000 about three years back. </a:t>
            </a:r>
            <a:r>
              <a:rPr sz="3000" spc="-5" dirty="0">
                <a:latin typeface="Times New Roman"/>
                <a:cs typeface="Times New Roman"/>
              </a:rPr>
              <a:t>If it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considered </a:t>
            </a:r>
            <a:r>
              <a:rPr sz="3000" dirty="0">
                <a:latin typeface="Times New Roman"/>
                <a:cs typeface="Times New Roman"/>
              </a:rPr>
              <a:t>for replacement,  then its present value </a:t>
            </a:r>
            <a:r>
              <a:rPr sz="3000" spc="-5" dirty="0">
                <a:latin typeface="Times New Roman"/>
                <a:cs typeface="Times New Roman"/>
              </a:rPr>
              <a:t>is not Rs. 1,00,000. Instead, </a:t>
            </a:r>
            <a:r>
              <a:rPr sz="3000" spc="-10" dirty="0">
                <a:latin typeface="Times New Roman"/>
                <a:cs typeface="Times New Roman"/>
              </a:rPr>
              <a:t>its </a:t>
            </a:r>
            <a:r>
              <a:rPr sz="3000" dirty="0">
                <a:latin typeface="Times New Roman"/>
                <a:cs typeface="Times New Roman"/>
              </a:rPr>
              <a:t>present market  value should be taken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the present value of the equipment for  </a:t>
            </a:r>
            <a:r>
              <a:rPr sz="3000" spc="-5" dirty="0">
                <a:latin typeface="Times New Roman"/>
                <a:cs typeface="Times New Roman"/>
              </a:rPr>
              <a:t>further analysis. </a:t>
            </a:r>
            <a:r>
              <a:rPr sz="3000" spc="-10" dirty="0">
                <a:latin typeface="Times New Roman"/>
                <a:cs typeface="Times New Roman"/>
              </a:rPr>
              <a:t>So, </a:t>
            </a:r>
            <a:r>
              <a:rPr sz="3000" dirty="0">
                <a:latin typeface="Times New Roman"/>
                <a:cs typeface="Times New Roman"/>
              </a:rPr>
              <a:t>the purchase value of the equipment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past 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known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its sunk </a:t>
            </a:r>
            <a:r>
              <a:rPr sz="3000" spc="-5" dirty="0">
                <a:latin typeface="Times New Roman"/>
                <a:cs typeface="Times New Roman"/>
              </a:rPr>
              <a:t>cost. </a:t>
            </a:r>
            <a:r>
              <a:rPr sz="3000" dirty="0">
                <a:latin typeface="Times New Roman"/>
                <a:cs typeface="Times New Roman"/>
              </a:rPr>
              <a:t>The sunk cost should </a:t>
            </a:r>
            <a:r>
              <a:rPr sz="3000" spc="-5" dirty="0">
                <a:latin typeface="Times New Roman"/>
                <a:cs typeface="Times New Roman"/>
              </a:rPr>
              <a:t>not be considered  </a:t>
            </a:r>
            <a:r>
              <a:rPr sz="3000" dirty="0">
                <a:latin typeface="Times New Roman"/>
                <a:cs typeface="Times New Roman"/>
              </a:rPr>
              <a:t>for any </a:t>
            </a:r>
            <a:r>
              <a:rPr sz="3000" spc="-5" dirty="0">
                <a:latin typeface="Times New Roman"/>
                <a:cs typeface="Times New Roman"/>
              </a:rPr>
              <a:t>analysis </a:t>
            </a:r>
            <a:r>
              <a:rPr sz="3000" dirty="0">
                <a:latin typeface="Times New Roman"/>
                <a:cs typeface="Times New Roman"/>
              </a:rPr>
              <a:t>done from now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onwards.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2274570" algn="l"/>
                <a:tab pos="11061065" algn="l"/>
              </a:tabLst>
            </a:pPr>
            <a:r>
              <a:rPr spc="-5" dirty="0"/>
              <a:t> 	OTHER</a:t>
            </a:r>
            <a:r>
              <a:rPr spc="-35" dirty="0"/>
              <a:t> </a:t>
            </a:r>
            <a:r>
              <a:rPr spc="-10" dirty="0"/>
              <a:t>COSTS/</a:t>
            </a:r>
            <a:r>
              <a:rPr u="heavy" spc="-10" dirty="0">
                <a:uFill>
                  <a:solidFill>
                    <a:srgbClr val="DCE6F1"/>
                  </a:solidFill>
                </a:uFill>
              </a:rPr>
              <a:t>RE</a:t>
            </a:r>
            <a:r>
              <a:rPr u="none" spc="-10" dirty="0"/>
              <a:t>VENUES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8698"/>
            <a:ext cx="1081595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Opportunity Cost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practice, </a:t>
            </a:r>
            <a:r>
              <a:rPr sz="3000" spc="-5" dirty="0">
                <a:latin typeface="Times New Roman"/>
                <a:cs typeface="Times New Roman"/>
              </a:rPr>
              <a:t>if </a:t>
            </a:r>
            <a:r>
              <a:rPr sz="3000" dirty="0">
                <a:latin typeface="Times New Roman"/>
                <a:cs typeface="Times New Roman"/>
              </a:rPr>
              <a:t>an alternative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X</a:t>
            </a:r>
            <a:r>
              <a:rPr sz="3000" spc="-5" dirty="0">
                <a:latin typeface="Times New Roman"/>
                <a:cs typeface="Times New Roman"/>
              </a:rPr>
              <a:t>)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selected from a </a:t>
            </a:r>
            <a:r>
              <a:rPr sz="3000" spc="-5" dirty="0">
                <a:latin typeface="Times New Roman"/>
                <a:cs typeface="Times New Roman"/>
              </a:rPr>
              <a:t>set </a:t>
            </a:r>
            <a:r>
              <a:rPr sz="3000" dirty="0">
                <a:latin typeface="Times New Roman"/>
                <a:cs typeface="Times New Roman"/>
              </a:rPr>
              <a:t>of competing  alternatives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X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i="1" spc="-5" dirty="0">
                <a:latin typeface="Times New Roman"/>
                <a:cs typeface="Times New Roman"/>
              </a:rPr>
              <a:t>Y</a:t>
            </a:r>
            <a:r>
              <a:rPr sz="3000" spc="-5" dirty="0">
                <a:latin typeface="Times New Roman"/>
                <a:cs typeface="Times New Roman"/>
              </a:rPr>
              <a:t>), </a:t>
            </a:r>
            <a:r>
              <a:rPr sz="3000" dirty="0">
                <a:latin typeface="Times New Roman"/>
                <a:cs typeface="Times New Roman"/>
              </a:rPr>
              <a:t>then the corresponding investment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selected  alternative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not available for any other purpose. </a:t>
            </a:r>
            <a:r>
              <a:rPr sz="3000" spc="-5" dirty="0">
                <a:latin typeface="Times New Roman"/>
                <a:cs typeface="Times New Roman"/>
              </a:rPr>
              <a:t>If </a:t>
            </a:r>
            <a:r>
              <a:rPr sz="3000" dirty="0">
                <a:latin typeface="Times New Roman"/>
                <a:cs typeface="Times New Roman"/>
              </a:rPr>
              <a:t>the same money 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invested </a:t>
            </a:r>
            <a:r>
              <a:rPr sz="3000" spc="-5" dirty="0">
                <a:latin typeface="Times New Roman"/>
                <a:cs typeface="Times New Roman"/>
              </a:rPr>
              <a:t>in some </a:t>
            </a:r>
            <a:r>
              <a:rPr sz="3000" dirty="0">
                <a:latin typeface="Times New Roman"/>
                <a:cs typeface="Times New Roman"/>
              </a:rPr>
              <a:t>other alternative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Y</a:t>
            </a:r>
            <a:r>
              <a:rPr sz="3000" spc="-5" dirty="0">
                <a:latin typeface="Times New Roman"/>
                <a:cs typeface="Times New Roman"/>
              </a:rPr>
              <a:t>), it </a:t>
            </a:r>
            <a:r>
              <a:rPr sz="3000" dirty="0">
                <a:latin typeface="Times New Roman"/>
                <a:cs typeface="Times New Roman"/>
              </a:rPr>
              <a:t>may fetch </a:t>
            </a:r>
            <a:r>
              <a:rPr sz="3000" spc="-5" dirty="0">
                <a:latin typeface="Times New Roman"/>
                <a:cs typeface="Times New Roman"/>
              </a:rPr>
              <a:t>some </a:t>
            </a:r>
            <a:r>
              <a:rPr sz="3000" dirty="0">
                <a:latin typeface="Times New Roman"/>
                <a:cs typeface="Times New Roman"/>
              </a:rPr>
              <a:t>return.  Since the money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invested in the selected alternative (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), one </a:t>
            </a:r>
            <a:r>
              <a:rPr sz="3000" spc="-5" dirty="0">
                <a:latin typeface="Times New Roman"/>
                <a:cs typeface="Times New Roman"/>
              </a:rPr>
              <a:t>has  to forego </a:t>
            </a:r>
            <a:r>
              <a:rPr sz="3000" dirty="0">
                <a:latin typeface="Times New Roman"/>
                <a:cs typeface="Times New Roman"/>
              </a:rPr>
              <a:t>the return from the </a:t>
            </a:r>
            <a:r>
              <a:rPr sz="3000" spc="-5" dirty="0">
                <a:latin typeface="Times New Roman"/>
                <a:cs typeface="Times New Roman"/>
              </a:rPr>
              <a:t>other </a:t>
            </a:r>
            <a:r>
              <a:rPr sz="3000" dirty="0">
                <a:latin typeface="Times New Roman"/>
                <a:cs typeface="Times New Roman"/>
              </a:rPr>
              <a:t>alternative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Y</a:t>
            </a:r>
            <a:r>
              <a:rPr sz="3000" spc="-5" dirty="0">
                <a:latin typeface="Times New Roman"/>
                <a:cs typeface="Times New Roman"/>
              </a:rPr>
              <a:t>).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amount </a:t>
            </a:r>
            <a:r>
              <a:rPr sz="3000" dirty="0">
                <a:latin typeface="Times New Roman"/>
                <a:cs typeface="Times New Roman"/>
              </a:rPr>
              <a:t>that 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foregone by not investing in the other alternative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Y</a:t>
            </a:r>
            <a:r>
              <a:rPr sz="3000" spc="-5" dirty="0">
                <a:latin typeface="Times New Roman"/>
                <a:cs typeface="Times New Roman"/>
              </a:rPr>
              <a:t>)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known </a:t>
            </a:r>
            <a:r>
              <a:rPr sz="3000" spc="-5" dirty="0">
                <a:latin typeface="Times New Roman"/>
                <a:cs typeface="Times New Roman"/>
              </a:rPr>
              <a:t>as 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opportunity </a:t>
            </a:r>
            <a:r>
              <a:rPr sz="3000" dirty="0">
                <a:latin typeface="Times New Roman"/>
                <a:cs typeface="Times New Roman"/>
              </a:rPr>
              <a:t>cost of the </a:t>
            </a:r>
            <a:r>
              <a:rPr sz="3000" spc="-5" dirty="0">
                <a:latin typeface="Times New Roman"/>
                <a:cs typeface="Times New Roman"/>
              </a:rPr>
              <a:t>selected alternative</a:t>
            </a:r>
            <a:r>
              <a:rPr sz="3000" spc="1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X</a:t>
            </a:r>
            <a:r>
              <a:rPr sz="3000" spc="-5" dirty="0">
                <a:latin typeface="Times New Roman"/>
                <a:cs typeface="Times New Roman"/>
              </a:rPr>
              <a:t>).</a:t>
            </a:r>
            <a:endParaRPr sz="300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So </a:t>
            </a:r>
            <a:r>
              <a:rPr sz="3000" dirty="0">
                <a:latin typeface="Times New Roman"/>
                <a:cs typeface="Times New Roman"/>
              </a:rPr>
              <a:t>the opportunity cost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spc="5" dirty="0">
                <a:latin typeface="Times New Roman"/>
                <a:cs typeface="Times New Roman"/>
              </a:rPr>
              <a:t>an </a:t>
            </a:r>
            <a:r>
              <a:rPr sz="3000" dirty="0">
                <a:latin typeface="Times New Roman"/>
                <a:cs typeface="Times New Roman"/>
              </a:rPr>
              <a:t>alternative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return </a:t>
            </a:r>
            <a:r>
              <a:rPr sz="3000" dirty="0">
                <a:latin typeface="Times New Roman"/>
                <a:cs typeface="Times New Roman"/>
              </a:rPr>
              <a:t>that will </a:t>
            </a:r>
            <a:r>
              <a:rPr sz="3000" spc="-5" dirty="0">
                <a:latin typeface="Times New Roman"/>
                <a:cs typeface="Times New Roman"/>
              </a:rPr>
              <a:t>be  </a:t>
            </a:r>
            <a:r>
              <a:rPr sz="3000" dirty="0">
                <a:latin typeface="Times New Roman"/>
                <a:cs typeface="Times New Roman"/>
              </a:rPr>
              <a:t>foregone by not </a:t>
            </a:r>
            <a:r>
              <a:rPr sz="3000" spc="-5" dirty="0">
                <a:latin typeface="Times New Roman"/>
                <a:cs typeface="Times New Roman"/>
              </a:rPr>
              <a:t>investing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same </a:t>
            </a:r>
            <a:r>
              <a:rPr sz="3000" dirty="0">
                <a:latin typeface="Times New Roman"/>
                <a:cs typeface="Times New Roman"/>
              </a:rPr>
              <a:t>money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another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alternative.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2274570" algn="l"/>
                <a:tab pos="11061065" algn="l"/>
              </a:tabLst>
            </a:pPr>
            <a:r>
              <a:rPr spc="-5" dirty="0"/>
              <a:t> 	OTHER</a:t>
            </a:r>
            <a:r>
              <a:rPr spc="-35" dirty="0"/>
              <a:t> </a:t>
            </a:r>
            <a:r>
              <a:rPr spc="-10" dirty="0"/>
              <a:t>COSTS/</a:t>
            </a:r>
            <a:r>
              <a:rPr u="heavy" spc="-10" dirty="0">
                <a:uFill>
                  <a:solidFill>
                    <a:srgbClr val="DCE6F1"/>
                  </a:solidFill>
                </a:uFill>
              </a:rPr>
              <a:t>RE</a:t>
            </a:r>
            <a:r>
              <a:rPr u="none" spc="-10" dirty="0"/>
              <a:t>VENUES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3212"/>
            <a:ext cx="10815955" cy="4269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3200" b="1" dirty="0">
                <a:latin typeface="Times New Roman"/>
                <a:cs typeface="Times New Roman"/>
              </a:rPr>
              <a:t>Opportunity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Consider that a person has invested a </a:t>
            </a:r>
            <a:r>
              <a:rPr sz="3200" spc="-5" dirty="0">
                <a:latin typeface="Times New Roman"/>
                <a:cs typeface="Times New Roman"/>
              </a:rPr>
              <a:t>sum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Rs. 50,000 </a:t>
            </a:r>
            <a:r>
              <a:rPr sz="3200" spc="-1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shares. </a:t>
            </a:r>
            <a:r>
              <a:rPr sz="3200" spc="-5" dirty="0">
                <a:latin typeface="Times New Roman"/>
                <a:cs typeface="Times New Roman"/>
              </a:rPr>
              <a:t>Let the expected </a:t>
            </a:r>
            <a:r>
              <a:rPr sz="3200" dirty="0">
                <a:latin typeface="Times New Roman"/>
                <a:cs typeface="Times New Roman"/>
              </a:rPr>
              <a:t>annual return </a:t>
            </a:r>
            <a:r>
              <a:rPr sz="3200" spc="-5" dirty="0">
                <a:latin typeface="Times New Roman"/>
                <a:cs typeface="Times New Roman"/>
              </a:rPr>
              <a:t>by this alternative be Rs.  </a:t>
            </a:r>
            <a:r>
              <a:rPr sz="3200" dirty="0">
                <a:latin typeface="Times New Roman"/>
                <a:cs typeface="Times New Roman"/>
              </a:rPr>
              <a:t>7,500. </a:t>
            </a:r>
            <a:r>
              <a:rPr sz="3200" spc="-10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same </a:t>
            </a:r>
            <a:r>
              <a:rPr sz="3200" dirty="0">
                <a:latin typeface="Times New Roman"/>
                <a:cs typeface="Times New Roman"/>
              </a:rPr>
              <a:t>amount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invested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fixed </a:t>
            </a:r>
            <a:r>
              <a:rPr sz="3200" dirty="0">
                <a:latin typeface="Times New Roman"/>
                <a:cs typeface="Times New Roman"/>
              </a:rPr>
              <a:t>deposit, a </a:t>
            </a:r>
            <a:r>
              <a:rPr sz="3200" spc="-10" dirty="0">
                <a:latin typeface="Times New Roman"/>
                <a:cs typeface="Times New Roman"/>
              </a:rPr>
              <a:t>bank  </a:t>
            </a:r>
            <a:r>
              <a:rPr sz="3200" dirty="0">
                <a:latin typeface="Times New Roman"/>
                <a:cs typeface="Times New Roman"/>
              </a:rPr>
              <a:t>will pay a </a:t>
            </a:r>
            <a:r>
              <a:rPr sz="3200" spc="-5" dirty="0">
                <a:latin typeface="Times New Roman"/>
                <a:cs typeface="Times New Roman"/>
              </a:rPr>
              <a:t>return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18%. </a:t>
            </a:r>
            <a:r>
              <a:rPr sz="3200" dirty="0">
                <a:latin typeface="Times New Roman"/>
                <a:cs typeface="Times New Roman"/>
              </a:rPr>
              <a:t>Then,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corresponding </a:t>
            </a:r>
            <a:r>
              <a:rPr sz="3200" spc="-5" dirty="0">
                <a:latin typeface="Times New Roman"/>
                <a:cs typeface="Times New Roman"/>
              </a:rPr>
              <a:t>total return  </a:t>
            </a:r>
            <a:r>
              <a:rPr sz="3200" dirty="0">
                <a:latin typeface="Times New Roman"/>
                <a:cs typeface="Times New Roman"/>
              </a:rPr>
              <a:t>per year for the investment in the bank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Rs.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9,000.</a:t>
            </a:r>
            <a:endParaRPr sz="32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This </a:t>
            </a:r>
            <a:r>
              <a:rPr sz="3200" spc="-5" dirty="0">
                <a:latin typeface="Times New Roman"/>
                <a:cs typeface="Times New Roman"/>
              </a:rPr>
              <a:t>return is </a:t>
            </a:r>
            <a:r>
              <a:rPr sz="3200" dirty="0">
                <a:latin typeface="Times New Roman"/>
                <a:cs typeface="Times New Roman"/>
              </a:rPr>
              <a:t>greater </a:t>
            </a:r>
            <a:r>
              <a:rPr sz="3200" spc="-5" dirty="0">
                <a:latin typeface="Times New Roman"/>
                <a:cs typeface="Times New Roman"/>
              </a:rPr>
              <a:t>than the return from </a:t>
            </a:r>
            <a:r>
              <a:rPr sz="3200" dirty="0">
                <a:latin typeface="Times New Roman"/>
                <a:cs typeface="Times New Roman"/>
              </a:rPr>
              <a:t>shares. The foregone  excess return of </a:t>
            </a:r>
            <a:r>
              <a:rPr sz="3200" spc="-5" dirty="0">
                <a:latin typeface="Times New Roman"/>
                <a:cs typeface="Times New Roman"/>
              </a:rPr>
              <a:t>Rs. 1,500 </a:t>
            </a:r>
            <a:r>
              <a:rPr sz="3200" dirty="0">
                <a:latin typeface="Times New Roman"/>
                <a:cs typeface="Times New Roman"/>
              </a:rPr>
              <a:t>by way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not investing in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bank </a:t>
            </a:r>
            <a:r>
              <a:rPr sz="3200" spc="-20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the opportunity cost of investing in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shares.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2274570" algn="l"/>
                <a:tab pos="11061065" algn="l"/>
              </a:tabLst>
            </a:pPr>
            <a:r>
              <a:rPr spc="-5" dirty="0"/>
              <a:t> 	OTHER</a:t>
            </a:r>
            <a:r>
              <a:rPr spc="-35" dirty="0"/>
              <a:t> </a:t>
            </a:r>
            <a:r>
              <a:rPr spc="-10" dirty="0"/>
              <a:t>COSTS/</a:t>
            </a:r>
            <a:r>
              <a:rPr u="heavy" spc="-10" dirty="0">
                <a:uFill>
                  <a:solidFill>
                    <a:srgbClr val="DCE6F1"/>
                  </a:solidFill>
                </a:uFill>
              </a:rPr>
              <a:t>RE</a:t>
            </a:r>
            <a:r>
              <a:rPr u="none" spc="-10" dirty="0"/>
              <a:t>VENUES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1539366"/>
            <a:ext cx="10816590" cy="42233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715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flow </a:t>
            </a:r>
            <a:r>
              <a:rPr sz="2700" dirty="0">
                <a:latin typeface="Times New Roman"/>
                <a:cs typeface="Times New Roman"/>
              </a:rPr>
              <a:t>of goods, services, resources </a:t>
            </a:r>
            <a:r>
              <a:rPr sz="2700" spc="-5" dirty="0">
                <a:latin typeface="Times New Roman"/>
                <a:cs typeface="Times New Roman"/>
              </a:rPr>
              <a:t>and money payments in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simple  economy </a:t>
            </a:r>
            <a:r>
              <a:rPr sz="2700" dirty="0">
                <a:latin typeface="Times New Roman"/>
                <a:cs typeface="Times New Roman"/>
              </a:rPr>
              <a:t>are shown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Fig. 1.1. Households and </a:t>
            </a:r>
            <a:r>
              <a:rPr sz="2700" spc="-5" dirty="0">
                <a:latin typeface="Times New Roman"/>
                <a:cs typeface="Times New Roman"/>
              </a:rPr>
              <a:t>businesses </a:t>
            </a:r>
            <a:r>
              <a:rPr sz="2700" dirty="0">
                <a:latin typeface="Times New Roman"/>
                <a:cs typeface="Times New Roman"/>
              </a:rPr>
              <a:t>are the </a:t>
            </a:r>
            <a:r>
              <a:rPr sz="2700" spc="-5" dirty="0">
                <a:latin typeface="Times New Roman"/>
                <a:cs typeface="Times New Roman"/>
              </a:rPr>
              <a:t>two  major </a:t>
            </a:r>
            <a:r>
              <a:rPr sz="2700" dirty="0">
                <a:latin typeface="Times New Roman"/>
                <a:cs typeface="Times New Roman"/>
              </a:rPr>
              <a:t>entities in a </a:t>
            </a:r>
            <a:r>
              <a:rPr sz="2700" spc="-5" dirty="0">
                <a:latin typeface="Times New Roman"/>
                <a:cs typeface="Times New Roman"/>
              </a:rPr>
              <a:t>simple </a:t>
            </a:r>
            <a:r>
              <a:rPr sz="2700" spc="-25" dirty="0">
                <a:latin typeface="Times New Roman"/>
                <a:cs typeface="Times New Roman"/>
              </a:rPr>
              <a:t>economy. </a:t>
            </a:r>
            <a:r>
              <a:rPr sz="2700" dirty="0">
                <a:latin typeface="Times New Roman"/>
                <a:cs typeface="Times New Roman"/>
              </a:rPr>
              <a:t>Business </a:t>
            </a:r>
            <a:r>
              <a:rPr sz="2700" spc="-5" dirty="0">
                <a:latin typeface="Times New Roman"/>
                <a:cs typeface="Times New Roman"/>
              </a:rPr>
              <a:t>organizations </a:t>
            </a:r>
            <a:r>
              <a:rPr sz="2700" dirty="0">
                <a:latin typeface="Times New Roman"/>
                <a:cs typeface="Times New Roman"/>
              </a:rPr>
              <a:t>use </a:t>
            </a:r>
            <a:r>
              <a:rPr sz="2700" spc="-5" dirty="0">
                <a:latin typeface="Times New Roman"/>
                <a:cs typeface="Times New Roman"/>
              </a:rPr>
              <a:t>various  economic </a:t>
            </a:r>
            <a:r>
              <a:rPr sz="2700" dirty="0">
                <a:latin typeface="Times New Roman"/>
                <a:cs typeface="Times New Roman"/>
              </a:rPr>
              <a:t>resources like land, </a:t>
            </a:r>
            <a:r>
              <a:rPr sz="2700" spc="-5" dirty="0">
                <a:latin typeface="Times New Roman"/>
                <a:cs typeface="Times New Roman"/>
              </a:rPr>
              <a:t>labour </a:t>
            </a:r>
            <a:r>
              <a:rPr sz="2700" dirty="0">
                <a:latin typeface="Times New Roman"/>
                <a:cs typeface="Times New Roman"/>
              </a:rPr>
              <a:t>and capital </a:t>
            </a:r>
            <a:r>
              <a:rPr sz="2700" spc="-5" dirty="0">
                <a:latin typeface="Times New Roman"/>
                <a:cs typeface="Times New Roman"/>
              </a:rPr>
              <a:t>which </a:t>
            </a:r>
            <a:r>
              <a:rPr sz="2700" dirty="0">
                <a:latin typeface="Times New Roman"/>
                <a:cs typeface="Times New Roman"/>
              </a:rPr>
              <a:t>are </a:t>
            </a:r>
            <a:r>
              <a:rPr sz="2700" spc="-5" dirty="0">
                <a:latin typeface="Times New Roman"/>
                <a:cs typeface="Times New Roman"/>
              </a:rPr>
              <a:t>provided </a:t>
            </a:r>
            <a:r>
              <a:rPr sz="2700" spc="-10" dirty="0">
                <a:latin typeface="Times New Roman"/>
                <a:cs typeface="Times New Roman"/>
              </a:rPr>
              <a:t>by  </a:t>
            </a:r>
            <a:r>
              <a:rPr sz="2700" spc="-5" dirty="0">
                <a:latin typeface="Times New Roman"/>
                <a:cs typeface="Times New Roman"/>
              </a:rPr>
              <a:t>households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produce consumer </a:t>
            </a:r>
            <a:r>
              <a:rPr sz="2700" dirty="0">
                <a:latin typeface="Times New Roman"/>
                <a:cs typeface="Times New Roman"/>
              </a:rPr>
              <a:t>goods </a:t>
            </a:r>
            <a:r>
              <a:rPr sz="2700" spc="-5" dirty="0">
                <a:latin typeface="Times New Roman"/>
                <a:cs typeface="Times New Roman"/>
              </a:rPr>
              <a:t>and </a:t>
            </a:r>
            <a:r>
              <a:rPr sz="2700" dirty="0">
                <a:latin typeface="Times New Roman"/>
                <a:cs typeface="Times New Roman"/>
              </a:rPr>
              <a:t>services which </a:t>
            </a:r>
            <a:r>
              <a:rPr sz="2700" spc="-5" dirty="0">
                <a:latin typeface="Times New Roman"/>
                <a:cs typeface="Times New Roman"/>
              </a:rPr>
              <a:t>will </a:t>
            </a:r>
            <a:r>
              <a:rPr sz="2700" dirty="0">
                <a:latin typeface="Times New Roman"/>
                <a:cs typeface="Times New Roman"/>
              </a:rPr>
              <a:t>be used </a:t>
            </a:r>
            <a:r>
              <a:rPr sz="2700" spc="-10" dirty="0">
                <a:latin typeface="Times New Roman"/>
                <a:cs typeface="Times New Roman"/>
              </a:rPr>
              <a:t>by  </a:t>
            </a:r>
            <a:r>
              <a:rPr sz="2700" spc="-5" dirty="0">
                <a:latin typeface="Times New Roman"/>
                <a:cs typeface="Times New Roman"/>
              </a:rPr>
              <a:t>them.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Business organizations make payment of money to </a:t>
            </a:r>
            <a:r>
              <a:rPr sz="2700" dirty="0">
                <a:latin typeface="Times New Roman"/>
                <a:cs typeface="Times New Roman"/>
              </a:rPr>
              <a:t>the households </a:t>
            </a:r>
            <a:r>
              <a:rPr sz="2700" spc="-5" dirty="0">
                <a:latin typeface="Times New Roman"/>
                <a:cs typeface="Times New Roman"/>
              </a:rPr>
              <a:t>for  </a:t>
            </a:r>
            <a:r>
              <a:rPr sz="2700" dirty="0">
                <a:latin typeface="Times New Roman"/>
                <a:cs typeface="Times New Roman"/>
              </a:rPr>
              <a:t>receiving various resources. The </a:t>
            </a:r>
            <a:r>
              <a:rPr sz="2700" spc="-5" dirty="0">
                <a:latin typeface="Times New Roman"/>
                <a:cs typeface="Times New Roman"/>
              </a:rPr>
              <a:t>households </a:t>
            </a:r>
            <a:r>
              <a:rPr sz="2700" dirty="0">
                <a:latin typeface="Times New Roman"/>
                <a:cs typeface="Times New Roman"/>
              </a:rPr>
              <a:t>in turn </a:t>
            </a:r>
            <a:r>
              <a:rPr sz="2700" spc="-5" dirty="0">
                <a:latin typeface="Times New Roman"/>
                <a:cs typeface="Times New Roman"/>
              </a:rPr>
              <a:t>make payment </a:t>
            </a:r>
            <a:r>
              <a:rPr sz="2700" dirty="0">
                <a:latin typeface="Times New Roman"/>
                <a:cs typeface="Times New Roman"/>
              </a:rPr>
              <a:t>of  </a:t>
            </a:r>
            <a:r>
              <a:rPr sz="2700" spc="-5" dirty="0">
                <a:latin typeface="Times New Roman"/>
                <a:cs typeface="Times New Roman"/>
              </a:rPr>
              <a:t>money </a:t>
            </a:r>
            <a:r>
              <a:rPr sz="2700" dirty="0">
                <a:latin typeface="Times New Roman"/>
                <a:cs typeface="Times New Roman"/>
              </a:rPr>
              <a:t>to business </a:t>
            </a:r>
            <a:r>
              <a:rPr sz="2700" spc="-5" dirty="0">
                <a:latin typeface="Times New Roman"/>
                <a:cs typeface="Times New Roman"/>
              </a:rPr>
              <a:t>organizations for </a:t>
            </a:r>
            <a:r>
              <a:rPr sz="2700" dirty="0">
                <a:latin typeface="Times New Roman"/>
                <a:cs typeface="Times New Roman"/>
              </a:rPr>
              <a:t>receiving </a:t>
            </a:r>
            <a:r>
              <a:rPr sz="2700" spc="-5" dirty="0">
                <a:latin typeface="Times New Roman"/>
                <a:cs typeface="Times New Roman"/>
              </a:rPr>
              <a:t>consumer </a:t>
            </a:r>
            <a:r>
              <a:rPr sz="2700" dirty="0">
                <a:latin typeface="Times New Roman"/>
                <a:cs typeface="Times New Roman"/>
              </a:rPr>
              <a:t>goods </a:t>
            </a:r>
            <a:r>
              <a:rPr sz="2700" spc="-5" dirty="0">
                <a:latin typeface="Times New Roman"/>
                <a:cs typeface="Times New Roman"/>
              </a:rPr>
              <a:t>and  </a:t>
            </a:r>
            <a:r>
              <a:rPr sz="2700" dirty="0">
                <a:latin typeface="Times New Roman"/>
                <a:cs typeface="Times New Roman"/>
              </a:rPr>
              <a:t>services.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This cycle shows the interdependence </a:t>
            </a:r>
            <a:r>
              <a:rPr sz="2700" spc="-5" dirty="0">
                <a:latin typeface="Times New Roman"/>
                <a:cs typeface="Times New Roman"/>
              </a:rPr>
              <a:t>between </a:t>
            </a:r>
            <a:r>
              <a:rPr sz="2700" dirty="0">
                <a:latin typeface="Times New Roman"/>
                <a:cs typeface="Times New Roman"/>
              </a:rPr>
              <a:t>the two </a:t>
            </a:r>
            <a:r>
              <a:rPr sz="2700" spc="-5" dirty="0">
                <a:latin typeface="Times New Roman"/>
                <a:cs typeface="Times New Roman"/>
              </a:rPr>
              <a:t>major </a:t>
            </a:r>
            <a:r>
              <a:rPr sz="2700" dirty="0">
                <a:latin typeface="Times New Roman"/>
                <a:cs typeface="Times New Roman"/>
              </a:rPr>
              <a:t>entities in a  </a:t>
            </a:r>
            <a:r>
              <a:rPr sz="2700" spc="-5" dirty="0">
                <a:latin typeface="Times New Roman"/>
                <a:cs typeface="Times New Roman"/>
              </a:rPr>
              <a:t>simple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economy.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5314" algn="l"/>
                <a:tab pos="7155180" algn="l"/>
              </a:tabLst>
            </a:pPr>
            <a:r>
              <a:rPr spc="-5" dirty="0"/>
              <a:t> 	F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lo</a:t>
            </a:r>
            <a:r>
              <a:rPr u="none" spc="-5" dirty="0"/>
              <a:t>w 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i</a:t>
            </a:r>
            <a:r>
              <a:rPr u="none" spc="-5" dirty="0"/>
              <a:t>n </a:t>
            </a:r>
            <a:r>
              <a:rPr u="none" dirty="0"/>
              <a:t>an</a:t>
            </a:r>
            <a:r>
              <a:rPr u="none" spc="-65" dirty="0"/>
              <a:t> 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E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co</a:t>
            </a:r>
            <a:r>
              <a:rPr u="none" spc="-5" dirty="0"/>
              <a:t>nomy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  <a:tabLst>
                <a:tab pos="2284095" algn="l"/>
                <a:tab pos="11061065" algn="l"/>
              </a:tabLst>
            </a:pPr>
            <a:r>
              <a:rPr spc="-5" dirty="0"/>
              <a:t> 	Flow in </a:t>
            </a:r>
            <a:r>
              <a:rPr dirty="0"/>
              <a:t>an </a:t>
            </a:r>
            <a:r>
              <a:rPr spc="-5" dirty="0"/>
              <a:t>Econo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m</a:t>
            </a:r>
            <a:r>
              <a:rPr u="none" spc="-5" dirty="0"/>
              <a:t>y </a:t>
            </a:r>
            <a:r>
              <a:rPr u="none" dirty="0"/>
              <a:t>(Fig.</a:t>
            </a:r>
            <a:r>
              <a:rPr u="none" spc="-30" dirty="0"/>
              <a:t> </a:t>
            </a:r>
            <a:r>
              <a:rPr u="none" spc="-5" dirty="0"/>
              <a:t>1.1)	</a:t>
            </a:r>
          </a:p>
        </p:txBody>
      </p:sp>
      <p:sp>
        <p:nvSpPr>
          <p:cNvPr id="3" name="object 3"/>
          <p:cNvSpPr/>
          <p:nvPr/>
        </p:nvSpPr>
        <p:spPr>
          <a:xfrm>
            <a:off x="2448931" y="1121818"/>
            <a:ext cx="7328683" cy="4935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1620138"/>
            <a:ext cx="57200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175385" algn="l"/>
                <a:tab pos="3211830" algn="l"/>
                <a:tab pos="4551680" algn="l"/>
                <a:tab pos="5211445" algn="l"/>
              </a:tabLst>
            </a:pP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	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nteresting	as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	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  economy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demand</a:t>
            </a:r>
            <a:r>
              <a:rPr sz="3200" spc="7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3083432"/>
            <a:ext cx="4497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13685" algn="l"/>
                <a:tab pos="3784600" algn="l"/>
              </a:tabLst>
            </a:pPr>
            <a:r>
              <a:rPr sz="3200" dirty="0">
                <a:latin typeface="Times New Roman"/>
                <a:cs typeface="Times New Roman"/>
              </a:rPr>
              <a:t>interdependent	and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3570808"/>
            <a:ext cx="4568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45614" algn="l"/>
                <a:tab pos="2778760" algn="l"/>
                <a:tab pos="4241800" algn="l"/>
              </a:tabLst>
            </a:pPr>
            <a:r>
              <a:rPr sz="3200" dirty="0">
                <a:latin typeface="Times New Roman"/>
                <a:cs typeface="Times New Roman"/>
              </a:rPr>
              <a:t>se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siti</a:t>
            </a:r>
            <a:r>
              <a:rPr sz="3200" spc="-20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	with	resp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ct	</a:t>
            </a:r>
            <a:r>
              <a:rPr sz="3200" spc="-20" dirty="0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2595194"/>
            <a:ext cx="53771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5"/>
              </a:spcBef>
              <a:tabLst>
                <a:tab pos="1586230" algn="l"/>
                <a:tab pos="2426335" algn="l"/>
                <a:tab pos="3108960" algn="l"/>
                <a:tab pos="4852670" algn="l"/>
              </a:tabLst>
            </a:pPr>
            <a:r>
              <a:rPr sz="3200" dirty="0">
                <a:latin typeface="Times New Roman"/>
                <a:cs typeface="Times New Roman"/>
              </a:rPr>
              <a:t>supp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y	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a	pr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ct	are</a:t>
            </a:r>
            <a:endParaRPr sz="3200">
              <a:latin typeface="Times New Roman"/>
              <a:cs typeface="Times New Roman"/>
            </a:endParaRPr>
          </a:p>
          <a:p>
            <a:pPr marL="4867275" marR="5080" algn="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are  t</a:t>
            </a:r>
            <a:r>
              <a:rPr sz="3200" spc="-10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3962247"/>
            <a:ext cx="5718175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Times New Roman"/>
                <a:cs typeface="Times New Roman"/>
              </a:rPr>
              <a:t>price of that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product.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259205" algn="l"/>
                <a:tab pos="4350385" algn="l"/>
              </a:tabLst>
            </a:pPr>
            <a:r>
              <a:rPr sz="3200" dirty="0">
                <a:latin typeface="Times New Roman"/>
                <a:cs typeface="Times New Roman"/>
              </a:rPr>
              <a:t>The	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nterrelat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hips	b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ween  them are shown in Fig.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1.2.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52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3785" algn="l"/>
              </a:tabLst>
            </a:pPr>
            <a:r>
              <a:rPr spc="-5" dirty="0"/>
              <a:t> 	Law 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o</a:t>
            </a:r>
            <a:r>
              <a:rPr u="none" spc="-5" dirty="0"/>
              <a:t>f 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Suppl</a:t>
            </a:r>
            <a:r>
              <a:rPr u="none" spc="-5" dirty="0"/>
              <a:t>y a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n</a:t>
            </a:r>
            <a:r>
              <a:rPr u="none" spc="-5" dirty="0"/>
              <a:t>d</a:t>
            </a:r>
            <a:r>
              <a:rPr u="none" spc="-35" dirty="0"/>
              <a:t> </a:t>
            </a:r>
            <a:r>
              <a:rPr u="none" spc="-5" dirty="0"/>
              <a:t>Demand</a:t>
            </a:r>
          </a:p>
        </p:txBody>
      </p:sp>
      <p:sp>
        <p:nvSpPr>
          <p:cNvPr id="17" name="object 17"/>
          <p:cNvSpPr/>
          <p:nvPr/>
        </p:nvSpPr>
        <p:spPr>
          <a:xfrm>
            <a:off x="7175062" y="1636790"/>
            <a:ext cx="4398184" cy="3764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1580515"/>
            <a:ext cx="10816590" cy="4470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8255" indent="-342900" algn="just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From Fig. 1.2 it is clear that when </a:t>
            </a:r>
            <a:r>
              <a:rPr sz="2700" spc="-5" dirty="0">
                <a:latin typeface="Times New Roman"/>
                <a:cs typeface="Times New Roman"/>
              </a:rPr>
              <a:t>there </a:t>
            </a:r>
            <a:r>
              <a:rPr sz="2700" dirty="0">
                <a:latin typeface="Times New Roman"/>
                <a:cs typeface="Times New Roman"/>
              </a:rPr>
              <a:t>is a decrease in the price of a  product, the demand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the product increases and its supply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decreases.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Also, the </a:t>
            </a:r>
            <a:r>
              <a:rPr sz="2700" spc="-5" dirty="0">
                <a:latin typeface="Times New Roman"/>
                <a:cs typeface="Times New Roman"/>
              </a:rPr>
              <a:t>product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-5" dirty="0">
                <a:latin typeface="Times New Roman"/>
                <a:cs typeface="Times New Roman"/>
              </a:rPr>
              <a:t>more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-5" dirty="0">
                <a:latin typeface="Times New Roman"/>
                <a:cs typeface="Times New Roman"/>
              </a:rPr>
              <a:t>demand </a:t>
            </a:r>
            <a:r>
              <a:rPr sz="2700" dirty="0">
                <a:latin typeface="Times New Roman"/>
                <a:cs typeface="Times New Roman"/>
              </a:rPr>
              <a:t>and hence the </a:t>
            </a:r>
            <a:r>
              <a:rPr sz="2700" spc="-5" dirty="0">
                <a:latin typeface="Times New Roman"/>
                <a:cs typeface="Times New Roman"/>
              </a:rPr>
              <a:t>demand </a:t>
            </a:r>
            <a:r>
              <a:rPr sz="2700" dirty="0">
                <a:latin typeface="Times New Roman"/>
                <a:cs typeface="Times New Roman"/>
              </a:rPr>
              <a:t>of the product  increases.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9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At </a:t>
            </a:r>
            <a:r>
              <a:rPr sz="2700" dirty="0">
                <a:latin typeface="Times New Roman"/>
                <a:cs typeface="Times New Roman"/>
              </a:rPr>
              <a:t>the same </a:t>
            </a:r>
            <a:r>
              <a:rPr sz="2700" spc="-5" dirty="0">
                <a:latin typeface="Times New Roman"/>
                <a:cs typeface="Times New Roman"/>
              </a:rPr>
              <a:t>time, </a:t>
            </a:r>
            <a:r>
              <a:rPr sz="2700" dirty="0">
                <a:latin typeface="Times New Roman"/>
                <a:cs typeface="Times New Roman"/>
              </a:rPr>
              <a:t>lowering of the price of the </a:t>
            </a:r>
            <a:r>
              <a:rPr sz="2700" spc="-5" dirty="0">
                <a:latin typeface="Times New Roman"/>
                <a:cs typeface="Times New Roman"/>
              </a:rPr>
              <a:t>product makes </a:t>
            </a:r>
            <a:r>
              <a:rPr sz="2700" dirty="0">
                <a:latin typeface="Times New Roman"/>
                <a:cs typeface="Times New Roman"/>
              </a:rPr>
              <a:t>the producers  </a:t>
            </a:r>
            <a:r>
              <a:rPr sz="2700" spc="-5" dirty="0">
                <a:latin typeface="Times New Roman"/>
                <a:cs typeface="Times New Roman"/>
              </a:rPr>
              <a:t>restrain from </a:t>
            </a:r>
            <a:r>
              <a:rPr sz="2700" dirty="0">
                <a:latin typeface="Times New Roman"/>
                <a:cs typeface="Times New Roman"/>
              </a:rPr>
              <a:t>releasing </a:t>
            </a:r>
            <a:r>
              <a:rPr sz="2700" spc="-5" dirty="0">
                <a:latin typeface="Times New Roman"/>
                <a:cs typeface="Times New Roman"/>
              </a:rPr>
              <a:t>more </a:t>
            </a:r>
            <a:r>
              <a:rPr sz="2700" dirty="0">
                <a:latin typeface="Times New Roman"/>
                <a:cs typeface="Times New Roman"/>
              </a:rPr>
              <a:t>quantities of the product in the market. Hence,  the supply of the product is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decreased.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point of intersection of the supply curve and the demand curve is  known </a:t>
            </a:r>
            <a:r>
              <a:rPr sz="2700" spc="-5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i="1" dirty="0">
                <a:latin typeface="Times New Roman"/>
                <a:cs typeface="Times New Roman"/>
              </a:rPr>
              <a:t>equilibrium</a:t>
            </a:r>
            <a:r>
              <a:rPr sz="2700" i="1" spc="-5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point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92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At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price </a:t>
            </a:r>
            <a:r>
              <a:rPr sz="2700" dirty="0">
                <a:latin typeface="Times New Roman"/>
                <a:cs typeface="Times New Roman"/>
              </a:rPr>
              <a:t>corresponding </a:t>
            </a:r>
            <a:r>
              <a:rPr sz="2700" spc="-5" dirty="0">
                <a:latin typeface="Times New Roman"/>
                <a:cs typeface="Times New Roman"/>
              </a:rPr>
              <a:t>to this </a:t>
            </a:r>
            <a:r>
              <a:rPr sz="2700" dirty="0">
                <a:latin typeface="Times New Roman"/>
                <a:cs typeface="Times New Roman"/>
              </a:rPr>
              <a:t>point,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quantity </a:t>
            </a:r>
            <a:r>
              <a:rPr sz="2700" dirty="0">
                <a:latin typeface="Times New Roman"/>
                <a:cs typeface="Times New Roman"/>
              </a:rPr>
              <a:t>of supply </a:t>
            </a:r>
            <a:r>
              <a:rPr sz="2700" spc="-10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equal </a:t>
            </a:r>
            <a:r>
              <a:rPr sz="2700" spc="-10" dirty="0">
                <a:latin typeface="Times New Roman"/>
                <a:cs typeface="Times New Roman"/>
              </a:rPr>
              <a:t>to  </a:t>
            </a:r>
            <a:r>
              <a:rPr sz="2700" dirty="0">
                <a:latin typeface="Times New Roman"/>
                <a:cs typeface="Times New Roman"/>
              </a:rPr>
              <a:t>the quantity of demand. Hence, this point is called the </a:t>
            </a:r>
            <a:r>
              <a:rPr sz="2700" i="1" dirty="0">
                <a:latin typeface="Times New Roman"/>
                <a:cs typeface="Times New Roman"/>
              </a:rPr>
              <a:t>equilibrium</a:t>
            </a:r>
            <a:r>
              <a:rPr sz="2700" i="1" spc="-13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point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52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3785" algn="l"/>
              </a:tabLst>
            </a:pPr>
            <a:r>
              <a:rPr spc="-5" dirty="0"/>
              <a:t> 	Law 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o</a:t>
            </a:r>
            <a:r>
              <a:rPr u="none" spc="-5" dirty="0"/>
              <a:t>f 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Suppl</a:t>
            </a:r>
            <a:r>
              <a:rPr u="none" spc="-5" dirty="0"/>
              <a:t>y a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n</a:t>
            </a:r>
            <a:r>
              <a:rPr u="none" spc="-5" dirty="0"/>
              <a:t>d</a:t>
            </a:r>
            <a:r>
              <a:rPr u="none" spc="-35" dirty="0"/>
              <a:t> </a:t>
            </a:r>
            <a:r>
              <a:rPr u="none" spc="-5" dirty="0"/>
              <a:t>Demand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1620138"/>
            <a:ext cx="10814685" cy="2538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shape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demand curve is influenced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following  </a:t>
            </a:r>
            <a:r>
              <a:rPr sz="3200" dirty="0">
                <a:latin typeface="Times New Roman"/>
                <a:cs typeface="Times New Roman"/>
              </a:rPr>
              <a:t>factors:</a:t>
            </a:r>
            <a:endParaRPr sz="32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Income of the</a:t>
            </a:r>
            <a:r>
              <a:rPr sz="2800" dirty="0">
                <a:latin typeface="Times New Roman"/>
                <a:cs typeface="Times New Roman"/>
              </a:rPr>
              <a:t> people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Prices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related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goods</a:t>
            </a:r>
            <a:endParaRPr sz="2800">
              <a:latin typeface="Times New Roman"/>
              <a:cs typeface="Times New Roman"/>
            </a:endParaRPr>
          </a:p>
          <a:p>
            <a:pPr marL="838835" lvl="1" indent="-36957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38835" algn="l"/>
                <a:tab pos="839469" algn="l"/>
              </a:tabLst>
            </a:pPr>
            <a:r>
              <a:rPr sz="2800" spc="-35" dirty="0">
                <a:latin typeface="Times New Roman"/>
                <a:cs typeface="Times New Roman"/>
              </a:rPr>
              <a:t>Tastes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consumers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5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3785" algn="l"/>
              </a:tabLst>
            </a:pPr>
            <a:r>
              <a:rPr spc="-5" dirty="0"/>
              <a:t> 	Facto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r</a:t>
            </a:r>
            <a:r>
              <a:rPr u="none" spc="-5" dirty="0"/>
              <a:t>s influenc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in</a:t>
            </a:r>
            <a:r>
              <a:rPr u="none" spc="-5" dirty="0"/>
              <a:t>g demand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6214871"/>
            <a:ext cx="12218035" cy="86995"/>
            <a:chOff x="-12191" y="6214871"/>
            <a:chExt cx="12218035" cy="86995"/>
          </a:xfrm>
        </p:grpSpPr>
        <p:sp>
          <p:nvSpPr>
            <p:cNvPr id="3" name="object 3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12192000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2192000" y="609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227825"/>
              <a:ext cx="12192000" cy="60960"/>
            </a:xfrm>
            <a:custGeom>
              <a:avLst/>
              <a:gdLst/>
              <a:ahLst/>
              <a:cxnLst/>
              <a:rect l="l" t="t" r="r" b="b"/>
              <a:pathLst>
                <a:path w="12192000" h="60960">
                  <a:moveTo>
                    <a:pt x="0" y="60960"/>
                  </a:moveTo>
                  <a:lnTo>
                    <a:pt x="12192000" y="609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215645"/>
            <a:ext cx="5049520" cy="857250"/>
            <a:chOff x="381000" y="215645"/>
            <a:chExt cx="5049520" cy="857250"/>
          </a:xfrm>
        </p:grpSpPr>
        <p:sp>
          <p:nvSpPr>
            <p:cNvPr id="6" name="object 6"/>
            <p:cNvSpPr/>
            <p:nvPr/>
          </p:nvSpPr>
          <p:spPr>
            <a:xfrm>
              <a:off x="381000" y="882395"/>
              <a:ext cx="5049520" cy="45720"/>
            </a:xfrm>
            <a:custGeom>
              <a:avLst/>
              <a:gdLst/>
              <a:ahLst/>
              <a:cxnLst/>
              <a:rect l="l" t="t" r="r" b="b"/>
              <a:pathLst>
                <a:path w="5049520" h="45719">
                  <a:moveTo>
                    <a:pt x="50490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049012" y="45720"/>
                  </a:lnTo>
                  <a:lnTo>
                    <a:pt x="5049012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" y="215645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857250"/>
                  </a:lnTo>
                </a:path>
              </a:pathLst>
            </a:custGeom>
            <a:ln w="38100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1620138"/>
            <a:ext cx="1081659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189355" algn="l"/>
                <a:tab pos="2317115" algn="l"/>
                <a:tab pos="2856230" algn="l"/>
                <a:tab pos="3554729" algn="l"/>
                <a:tab pos="4839335" algn="l"/>
                <a:tab pos="5944870" algn="l"/>
                <a:tab pos="6415405" algn="l"/>
                <a:tab pos="7918450" algn="l"/>
                <a:tab pos="8526780" algn="l"/>
                <a:tab pos="9224645" algn="l"/>
              </a:tabLst>
            </a:pPr>
            <a:r>
              <a:rPr sz="3200" dirty="0">
                <a:latin typeface="Times New Roman"/>
                <a:cs typeface="Times New Roman"/>
              </a:rPr>
              <a:t>The	shape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the	supply	curve	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a</a:t>
            </a:r>
            <a:r>
              <a:rPr sz="3200" spc="-5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fected	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y	the	fol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ow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ng  factors:</a:t>
            </a:r>
            <a:endParaRPr sz="32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Cost of the</a:t>
            </a:r>
            <a:r>
              <a:rPr sz="2800" dirty="0">
                <a:latin typeface="Times New Roman"/>
                <a:cs typeface="Times New Roman"/>
              </a:rPr>
              <a:t> inputs</a:t>
            </a:r>
            <a:endParaRPr sz="2800">
              <a:latin typeface="Times New Roman"/>
              <a:cs typeface="Times New Roman"/>
            </a:endParaRPr>
          </a:p>
          <a:p>
            <a:pPr marL="838835" lvl="1" indent="-36957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8835" algn="l"/>
                <a:tab pos="839469" algn="l"/>
              </a:tabLst>
            </a:pPr>
            <a:r>
              <a:rPr sz="2800" spc="-25" dirty="0">
                <a:latin typeface="Times New Roman"/>
                <a:cs typeface="Times New Roman"/>
              </a:rPr>
              <a:t>Technology</a:t>
            </a:r>
            <a:endParaRPr sz="2800">
              <a:latin typeface="Times New Roman"/>
              <a:cs typeface="Times New Roman"/>
            </a:endParaRPr>
          </a:p>
          <a:p>
            <a:pPr marL="838835" lvl="1" indent="-36957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38835" algn="l"/>
                <a:tab pos="839469" algn="l"/>
              </a:tabLst>
            </a:pPr>
            <a:r>
              <a:rPr sz="2800" spc="-20" dirty="0">
                <a:latin typeface="Times New Roman"/>
                <a:cs typeface="Times New Roman"/>
              </a:rPr>
              <a:t>Weather/Season</a:t>
            </a:r>
            <a:endParaRPr sz="2800">
              <a:latin typeface="Times New Roman"/>
              <a:cs typeface="Times New Roman"/>
            </a:endParaRPr>
          </a:p>
          <a:p>
            <a:pPr marL="844550" lvl="1" indent="-3752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Prices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related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goods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8311" y="267716"/>
            <a:ext cx="716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6144" algn="l"/>
                <a:tab pos="7155180" algn="l"/>
              </a:tabLst>
            </a:pPr>
            <a:r>
              <a:rPr spc="-5" dirty="0"/>
              <a:t> 	Facto</a:t>
            </a:r>
            <a:r>
              <a:rPr u="heavy" spc="-5" dirty="0">
                <a:uFill>
                  <a:solidFill>
                    <a:srgbClr val="B8CDE4"/>
                  </a:solidFill>
                </a:uFill>
              </a:rPr>
              <a:t>r</a:t>
            </a:r>
            <a:r>
              <a:rPr u="none" spc="-5" dirty="0"/>
              <a:t>s influencing</a:t>
            </a:r>
            <a:r>
              <a:rPr u="none" spc="15" dirty="0"/>
              <a:t> 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suppl</a:t>
            </a:r>
            <a:r>
              <a:rPr u="none" spc="-5" dirty="0"/>
              <a:t>y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28698"/>
            <a:ext cx="10815955" cy="44157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715" indent="-342900" algn="just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Science is a </a:t>
            </a:r>
            <a:r>
              <a:rPr sz="3000" spc="-5" dirty="0">
                <a:latin typeface="Times New Roman"/>
                <a:cs typeface="Times New Roman"/>
              </a:rPr>
              <a:t>field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study </a:t>
            </a:r>
            <a:r>
              <a:rPr sz="3000" dirty="0">
                <a:latin typeface="Times New Roman"/>
                <a:cs typeface="Times New Roman"/>
              </a:rPr>
              <a:t>where the basic principles of </a:t>
            </a:r>
            <a:r>
              <a:rPr sz="3000" spc="-10" dirty="0">
                <a:latin typeface="Times New Roman"/>
                <a:cs typeface="Times New Roman"/>
              </a:rPr>
              <a:t>different  </a:t>
            </a:r>
            <a:r>
              <a:rPr sz="3000" dirty="0">
                <a:latin typeface="Times New Roman"/>
                <a:cs typeface="Times New Roman"/>
              </a:rPr>
              <a:t>physical </a:t>
            </a:r>
            <a:r>
              <a:rPr sz="3000" spc="-5" dirty="0">
                <a:latin typeface="Times New Roman"/>
                <a:cs typeface="Times New Roman"/>
              </a:rPr>
              <a:t>systems </a:t>
            </a:r>
            <a:r>
              <a:rPr sz="3000" dirty="0">
                <a:latin typeface="Times New Roman"/>
                <a:cs typeface="Times New Roman"/>
              </a:rPr>
              <a:t>are formulated and </a:t>
            </a:r>
            <a:r>
              <a:rPr sz="3000" spc="-5" dirty="0">
                <a:latin typeface="Times New Roman"/>
                <a:cs typeface="Times New Roman"/>
              </a:rPr>
              <a:t>tested. </a:t>
            </a:r>
            <a:r>
              <a:rPr sz="3000" dirty="0">
                <a:latin typeface="Times New Roman"/>
                <a:cs typeface="Times New Roman"/>
              </a:rPr>
              <a:t>Engineering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 </a:t>
            </a:r>
            <a:r>
              <a:rPr sz="3000" spc="-5" dirty="0">
                <a:latin typeface="Times New Roman"/>
                <a:cs typeface="Times New Roman"/>
              </a:rPr>
              <a:t>application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science.</a:t>
            </a:r>
            <a:endParaRPr sz="3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It </a:t>
            </a:r>
            <a:r>
              <a:rPr sz="3000" dirty="0">
                <a:latin typeface="Times New Roman"/>
                <a:cs typeface="Times New Roman"/>
              </a:rPr>
              <a:t>establishes varied </a:t>
            </a:r>
            <a:r>
              <a:rPr sz="3000" spc="-5" dirty="0">
                <a:latin typeface="Times New Roman"/>
                <a:cs typeface="Times New Roman"/>
              </a:rPr>
              <a:t>application systems </a:t>
            </a:r>
            <a:r>
              <a:rPr sz="3000" dirty="0">
                <a:latin typeface="Times New Roman"/>
                <a:cs typeface="Times New Roman"/>
              </a:rPr>
              <a:t>based on </a:t>
            </a:r>
            <a:r>
              <a:rPr sz="3000" spc="-10" dirty="0">
                <a:latin typeface="Times New Roman"/>
                <a:cs typeface="Times New Roman"/>
              </a:rPr>
              <a:t>different  </a:t>
            </a:r>
            <a:r>
              <a:rPr sz="3000" spc="-5" dirty="0">
                <a:latin typeface="Times New Roman"/>
                <a:cs typeface="Times New Roman"/>
              </a:rPr>
              <a:t>scientific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principles.</a:t>
            </a:r>
            <a:endParaRPr sz="3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From the </a:t>
            </a:r>
            <a:r>
              <a:rPr sz="3000" spc="-5" dirty="0">
                <a:latin typeface="Times New Roman"/>
                <a:cs typeface="Times New Roman"/>
              </a:rPr>
              <a:t>discussions in </a:t>
            </a:r>
            <a:r>
              <a:rPr sz="3000" dirty="0">
                <a:latin typeface="Times New Roman"/>
                <a:cs typeface="Times New Roman"/>
              </a:rPr>
              <a:t>the previous </a:t>
            </a:r>
            <a:r>
              <a:rPr sz="3000" spc="-5" dirty="0">
                <a:latin typeface="Times New Roman"/>
                <a:cs typeface="Times New Roman"/>
              </a:rPr>
              <a:t>section,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clear that price  </a:t>
            </a:r>
            <a:r>
              <a:rPr sz="3000" spc="-5" dirty="0">
                <a:latin typeface="Times New Roman"/>
                <a:cs typeface="Times New Roman"/>
              </a:rPr>
              <a:t>has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major role in deciding </a:t>
            </a:r>
            <a:r>
              <a:rPr sz="3000" dirty="0">
                <a:latin typeface="Times New Roman"/>
                <a:cs typeface="Times New Roman"/>
              </a:rPr>
              <a:t>the demand and supply of a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product.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Hence, from the </a:t>
            </a:r>
            <a:r>
              <a:rPr sz="3000" spc="-15" dirty="0">
                <a:latin typeface="Times New Roman"/>
                <a:cs typeface="Times New Roman"/>
              </a:rPr>
              <a:t>organization’s </a:t>
            </a:r>
            <a:r>
              <a:rPr sz="3000" dirty="0">
                <a:latin typeface="Times New Roman"/>
                <a:cs typeface="Times New Roman"/>
              </a:rPr>
              <a:t>point of </a:t>
            </a:r>
            <a:r>
              <a:rPr sz="3000" spc="-40" dirty="0">
                <a:latin typeface="Times New Roman"/>
                <a:cs typeface="Times New Roman"/>
              </a:rPr>
              <a:t>view, </a:t>
            </a:r>
            <a:r>
              <a:rPr sz="3000" spc="-10" dirty="0">
                <a:latin typeface="Times New Roman"/>
                <a:cs typeface="Times New Roman"/>
              </a:rPr>
              <a:t>efficient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effective  functioning </a:t>
            </a:r>
            <a:r>
              <a:rPr sz="3000" dirty="0">
                <a:latin typeface="Times New Roman"/>
                <a:cs typeface="Times New Roman"/>
              </a:rPr>
              <a:t>of the </a:t>
            </a:r>
            <a:r>
              <a:rPr sz="3000" spc="-5" dirty="0">
                <a:latin typeface="Times New Roman"/>
                <a:cs typeface="Times New Roman"/>
              </a:rPr>
              <a:t>organization </a:t>
            </a:r>
            <a:r>
              <a:rPr sz="3000" dirty="0">
                <a:latin typeface="Times New Roman"/>
                <a:cs typeface="Times New Roman"/>
              </a:rPr>
              <a:t>would certainly help it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provide  </a:t>
            </a:r>
            <a:r>
              <a:rPr sz="3000" spc="-5" dirty="0">
                <a:latin typeface="Times New Roman"/>
                <a:cs typeface="Times New Roman"/>
              </a:rPr>
              <a:t>goods/services at </a:t>
            </a:r>
            <a:r>
              <a:rPr sz="3000" dirty="0">
                <a:latin typeface="Times New Roman"/>
                <a:cs typeface="Times New Roman"/>
              </a:rPr>
              <a:t>a lower cost which in </a:t>
            </a:r>
            <a:r>
              <a:rPr sz="3000" spc="-5" dirty="0">
                <a:latin typeface="Times New Roman"/>
                <a:cs typeface="Times New Roman"/>
              </a:rPr>
              <a:t>turn </a:t>
            </a:r>
            <a:r>
              <a:rPr sz="3000" dirty="0">
                <a:latin typeface="Times New Roman"/>
                <a:cs typeface="Times New Roman"/>
              </a:rPr>
              <a:t>will enable it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fix a  </a:t>
            </a:r>
            <a:r>
              <a:rPr sz="3000" spc="-5" dirty="0">
                <a:latin typeface="Times New Roman"/>
                <a:cs typeface="Times New Roman"/>
              </a:rPr>
              <a:t>lower price for </a:t>
            </a:r>
            <a:r>
              <a:rPr sz="3000" spc="-10" dirty="0">
                <a:latin typeface="Times New Roman"/>
                <a:cs typeface="Times New Roman"/>
              </a:rPr>
              <a:t>its </a:t>
            </a:r>
            <a:r>
              <a:rPr sz="3000" spc="-5" dirty="0">
                <a:latin typeface="Times New Roman"/>
                <a:cs typeface="Times New Roman"/>
              </a:rPr>
              <a:t>goods or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services.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374" y="267716"/>
            <a:ext cx="10746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32770" algn="l"/>
              </a:tabLst>
            </a:pPr>
            <a:r>
              <a:rPr u="none" spc="-10" dirty="0"/>
              <a:t>CON</a:t>
            </a:r>
            <a:r>
              <a:rPr spc="-10" dirty="0"/>
              <a:t>CEPT </a:t>
            </a:r>
            <a:r>
              <a:rPr spc="-5" dirty="0"/>
              <a:t>OF ENGINEE</a:t>
            </a:r>
            <a:r>
              <a:rPr u="heavy" spc="-5" dirty="0">
                <a:uFill>
                  <a:solidFill>
                    <a:srgbClr val="DCE6F1"/>
                  </a:solidFill>
                </a:uFill>
              </a:rPr>
              <a:t>RI</a:t>
            </a:r>
            <a:r>
              <a:rPr u="none" spc="-5" dirty="0"/>
              <a:t>NG</a:t>
            </a:r>
            <a:r>
              <a:rPr u="none" spc="-215" dirty="0"/>
              <a:t> </a:t>
            </a:r>
            <a:r>
              <a:rPr u="none" spc="-5" dirty="0"/>
              <a:t>ECONOMICS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5C7F32A28384FB73829982D8C44BA" ma:contentTypeVersion="2" ma:contentTypeDescription="Create a new document." ma:contentTypeScope="" ma:versionID="74335c004f593f48191433afc254dc53">
  <xsd:schema xmlns:xsd="http://www.w3.org/2001/XMLSchema" xmlns:xs="http://www.w3.org/2001/XMLSchema" xmlns:p="http://schemas.microsoft.com/office/2006/metadata/properties" xmlns:ns2="9b36a61b-1c07-4c54-877e-78e656093fbe" targetNamespace="http://schemas.microsoft.com/office/2006/metadata/properties" ma:root="true" ma:fieldsID="d85958a5af3ee1fbdc64c8fc781c77bd" ns2:_="">
    <xsd:import namespace="9b36a61b-1c07-4c54-877e-78e656093f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6a61b-1c07-4c54-877e-78e656093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56FD3E-5B60-481E-962C-3F31DE7914AF}"/>
</file>

<file path=customXml/itemProps2.xml><?xml version="1.0" encoding="utf-8"?>
<ds:datastoreItem xmlns:ds="http://schemas.openxmlformats.org/officeDocument/2006/customXml" ds:itemID="{E9E1D551-B6F0-4483-B92B-BE239B8B2246}"/>
</file>

<file path=customXml/itemProps3.xml><?xml version="1.0" encoding="utf-8"?>
<ds:datastoreItem xmlns:ds="http://schemas.openxmlformats.org/officeDocument/2006/customXml" ds:itemID="{ABDA61FA-D579-40F3-B9E0-3AA0B461A42C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</TotalTime>
  <Words>1306</Words>
  <Application>Microsoft Office PowerPoint</Application>
  <PresentationFormat>Custom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</vt:lpstr>
      <vt:lpstr>Engineering Economics</vt:lpstr>
      <vt:lpstr>  ECONOMICS </vt:lpstr>
      <vt:lpstr>  Flow in an Economy </vt:lpstr>
      <vt:lpstr>  Flow in an Economy (Fig. 1.1) </vt:lpstr>
      <vt:lpstr>  Law of Supply and Demand</vt:lpstr>
      <vt:lpstr>  Law of Supply and Demand</vt:lpstr>
      <vt:lpstr>  Factors influencing demand</vt:lpstr>
      <vt:lpstr>  Factors influencing supply </vt:lpstr>
      <vt:lpstr>CONCEPT OF ENGINEERING ECONOMICS </vt:lpstr>
      <vt:lpstr>  Types of Efficiency </vt:lpstr>
      <vt:lpstr>  Technical efficiency </vt:lpstr>
      <vt:lpstr>  Economic efficiency </vt:lpstr>
      <vt:lpstr>  Economic efficiency </vt:lpstr>
      <vt:lpstr>  Economic efficiency </vt:lpstr>
      <vt:lpstr>Definition and Scope of Engineering Economics </vt:lpstr>
      <vt:lpstr>Definition and Scope of Engineering Economics </vt:lpstr>
      <vt:lpstr>  ELEMENTS OF COSTS </vt:lpstr>
      <vt:lpstr>  ELEMENTS OF COSTS </vt:lpstr>
      <vt:lpstr>  OTHER COSTS/REVENUES </vt:lpstr>
      <vt:lpstr>  OTHER COSTS/REVENUES </vt:lpstr>
      <vt:lpstr>  OTHER COSTS/REVENUES </vt:lpstr>
      <vt:lpstr>  OTHER COSTS/REVENUES </vt:lpstr>
      <vt:lpstr>  OTHER COSTS/REVENUES </vt:lpstr>
      <vt:lpstr>  OTHER COSTS/REVENUES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Economics</dc:title>
  <dc:creator>Dr. Muhammad Saad Memon</dc:creator>
  <cp:lastModifiedBy>Adil Mir Korejo</cp:lastModifiedBy>
  <cp:revision>2</cp:revision>
  <dcterms:created xsi:type="dcterms:W3CDTF">2021-03-26T06:45:42Z</dcterms:created>
  <dcterms:modified xsi:type="dcterms:W3CDTF">2021-03-31T04:09:47Z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2021-03-26T00:00:00Z</vt:filetime>
  </property>
  <property fmtid="{D5CDD505-2E9C-101B-9397-08002B2CF9AE}" pid="5" name="ContentTypeId">
    <vt:lpwstr>0x0101001B95C7F32A28384FB73829982D8C44BA</vt:lpwstr>
  </property>
</Properties>
</file>