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9" r:id="rId23"/>
    <p:sldId id="280" r:id="rId24"/>
    <p:sldId id="285" r:id="rId25"/>
    <p:sldId id="284"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6594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15132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5905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F41D-1B6C-4062-B37D-A331FCD20179}"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4457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D2F41D-1B6C-4062-B37D-A331FCD20179}"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588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2F41D-1B6C-4062-B37D-A331FCD20179}"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303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2F41D-1B6C-4062-B37D-A331FCD20179}" type="datetimeFigureOut">
              <a:rPr lang="en-US" smtClean="0"/>
              <a:pPr/>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54530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2F41D-1B6C-4062-B37D-A331FCD20179}" type="datetimeFigureOut">
              <a:rPr lang="en-US" smtClean="0"/>
              <a:pPr/>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3099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F41D-1B6C-4062-B37D-A331FCD20179}" type="datetimeFigureOut">
              <a:rPr lang="en-US" smtClean="0"/>
              <a:pPr/>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936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115291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221556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F41D-1B6C-4062-B37D-A331FCD20179}" type="datetimeFigureOut">
              <a:rPr lang="en-US" smtClean="0"/>
              <a:pPr/>
              <a:t>2/26/2021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4DB1-C717-45A8-950C-959BEEDC04C0}" type="slidenum">
              <a:rPr lang="en-US" smtClean="0"/>
              <a:pPr/>
              <a:t>‹#›</a:t>
            </a:fld>
            <a:endParaRPr lang="en-US"/>
          </a:p>
        </p:txBody>
      </p:sp>
    </p:spTree>
    <p:extLst>
      <p:ext uri="{BB962C8B-B14F-4D97-AF65-F5344CB8AC3E}">
        <p14:creationId xmlns="" xmlns:p14="http://schemas.microsoft.com/office/powerpoint/2010/main" val="7764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anagementstudyguide.com/management_level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GB" dirty="0"/>
              <a:t>Leadership Basics</a:t>
            </a:r>
            <a:r>
              <a:rPr lang="en-US" dirty="0"/>
              <a:t/>
            </a:r>
            <a:br>
              <a:rPr lang="en-US" dirty="0"/>
            </a:br>
            <a:endParaRPr lang="en-US" dirty="0"/>
          </a:p>
        </p:txBody>
      </p:sp>
    </p:spTree>
    <p:extLst>
      <p:ext uri="{BB962C8B-B14F-4D97-AF65-F5344CB8AC3E}">
        <p14:creationId xmlns="" xmlns:p14="http://schemas.microsoft.com/office/powerpoint/2010/main" val="20030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Representative of the organization-</a:t>
            </a:r>
            <a:r>
              <a:rPr lang="en-GB" dirty="0"/>
              <a:t> A leader, i.e., a manager is said to be the representative of the enterprise. He has to represent the concern at seminars, conferences, general meetings, etc. His role is to communicate the rationale of the enterprise to outside public. He is also representative of the own department which he leads.</a:t>
            </a:r>
            <a:endParaRPr lang="en-US" dirty="0"/>
          </a:p>
          <a:p>
            <a:endParaRPr lang="en-US" dirty="0"/>
          </a:p>
        </p:txBody>
      </p:sp>
    </p:spTree>
    <p:extLst>
      <p:ext uri="{BB962C8B-B14F-4D97-AF65-F5344CB8AC3E}">
        <p14:creationId xmlns="" xmlns:p14="http://schemas.microsoft.com/office/powerpoint/2010/main" val="1784742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Integrates and reconciles the personal goals with organizational goals-</a:t>
            </a:r>
            <a:r>
              <a:rPr lang="en-GB" dirty="0"/>
              <a:t> A leader through leadership traits helps in reconciling/ integrating the personal goals of the employees with the organizational goals. He is trying to co-ordinate the efforts of people towards a common purpose and thereby achieves objectives. This can be done only if he can influence and get willing co-operation and urge to accomplish the objectives.</a:t>
            </a:r>
            <a:endParaRPr lang="en-US" dirty="0"/>
          </a:p>
          <a:p>
            <a:endParaRPr lang="en-US" dirty="0"/>
          </a:p>
        </p:txBody>
      </p:sp>
    </p:spTree>
    <p:extLst>
      <p:ext uri="{BB962C8B-B14F-4D97-AF65-F5344CB8AC3E}">
        <p14:creationId xmlns="" xmlns:p14="http://schemas.microsoft.com/office/powerpoint/2010/main" val="275873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He </a:t>
            </a:r>
            <a:r>
              <a:rPr lang="en-GB" b="1" dirty="0" smtClean="0"/>
              <a:t>seeks </a:t>
            </a:r>
            <a:r>
              <a:rPr lang="en-GB" b="1" dirty="0"/>
              <a:t>support-</a:t>
            </a:r>
            <a:r>
              <a:rPr lang="en-GB" dirty="0"/>
              <a:t> A leader is a manager and besides that he is a person who entertains and invites support and co-operation of subordinates. This he can do by his personality, intelligence, maturity and experience which can provide him positive result. In this regard, a leader has to invite suggestions and if possible implement them into plans and programmes of enterprise. This way, he can solicit full support of employees which results in willingness to work and thereby effectiveness in running of a concern.</a:t>
            </a:r>
            <a:endParaRPr lang="en-US" dirty="0"/>
          </a:p>
          <a:p>
            <a:endParaRPr lang="en-US" dirty="0"/>
          </a:p>
        </p:txBody>
      </p:sp>
    </p:spTree>
    <p:extLst>
      <p:ext uri="{BB962C8B-B14F-4D97-AF65-F5344CB8AC3E}">
        <p14:creationId xmlns="" xmlns:p14="http://schemas.microsoft.com/office/powerpoint/2010/main" val="369124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As a friend, philosopher and guide-</a:t>
            </a:r>
            <a:r>
              <a:rPr lang="en-GB" dirty="0"/>
              <a:t> A leader must possess the three dimensional traits in him. He can be a friend by sharing the feelings, opinions and desires with the employees. He can be a philosopher by utilizing his intelligence and experience and thereby guiding the employees as and when time requires. He can be a guide by supervising and communicating the employees the plans and policies of top management and secure their co-operation to achieve the goals of a concern. At times he can also play the role of a </a:t>
            </a:r>
            <a:r>
              <a:rPr lang="en-GB" dirty="0" smtClean="0"/>
              <a:t>counsellor </a:t>
            </a:r>
            <a:r>
              <a:rPr lang="en-GB" dirty="0"/>
              <a:t>by counselling and a problem-solving approach. He can listen to the problems of the employees and try to solve them.</a:t>
            </a:r>
            <a:endParaRPr lang="en-US" dirty="0"/>
          </a:p>
          <a:p>
            <a:endParaRPr lang="en-US" dirty="0"/>
          </a:p>
        </p:txBody>
      </p:sp>
    </p:spTree>
    <p:extLst>
      <p:ext uri="{BB962C8B-B14F-4D97-AF65-F5344CB8AC3E}">
        <p14:creationId xmlns="" xmlns:p14="http://schemas.microsoft.com/office/powerpoint/2010/main" val="303982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Qualities of a Leader</a:t>
            </a:r>
            <a:r>
              <a:rPr lang="en-US" dirty="0"/>
              <a:t/>
            </a:r>
            <a:br>
              <a:rPr lang="en-US" dirty="0"/>
            </a:br>
            <a:endParaRPr lang="en-US" dirty="0"/>
          </a:p>
        </p:txBody>
      </p:sp>
      <p:sp>
        <p:nvSpPr>
          <p:cNvPr id="3" name="Content Placeholder 2"/>
          <p:cNvSpPr>
            <a:spLocks noGrp="1"/>
          </p:cNvSpPr>
          <p:nvPr>
            <p:ph idx="1"/>
          </p:nvPr>
        </p:nvSpPr>
        <p:spPr/>
        <p:txBody>
          <a:bodyPr/>
          <a:lstStyle/>
          <a:p>
            <a:pPr lvl="0"/>
            <a:r>
              <a:rPr lang="en-GB" b="1" dirty="0"/>
              <a:t>Physical appearance-</a:t>
            </a:r>
            <a:r>
              <a:rPr lang="en-GB" dirty="0"/>
              <a:t> A leader must have a pleasing appearance. Physique and health are very important for a good leader.</a:t>
            </a:r>
            <a:endParaRPr lang="en-US" dirty="0"/>
          </a:p>
          <a:p>
            <a:pPr lvl="0"/>
            <a:r>
              <a:rPr lang="en-GB" b="1" dirty="0"/>
              <a:t>Vision and foresight-</a:t>
            </a:r>
            <a:r>
              <a:rPr lang="en-GB" dirty="0"/>
              <a:t> A leader cannot maintain influence unless he exhibits that he is forward looking. He has to visualize situations and thereby has to frame logical programmes.</a:t>
            </a:r>
            <a:endParaRPr lang="en-US" dirty="0"/>
          </a:p>
          <a:p>
            <a:pPr lvl="0"/>
            <a:r>
              <a:rPr lang="en-GB" b="1" dirty="0"/>
              <a:t>Intelligence-</a:t>
            </a:r>
            <a:r>
              <a:rPr lang="en-GB" dirty="0"/>
              <a:t> A leader should be intelligent enough to examine problems and difficult situations. He should be analytical who weighs pros and cons and then summarizes the situation. Therefore, a positive bent of mind and mature outlook is very important.</a:t>
            </a:r>
            <a:endParaRPr lang="en-US" dirty="0"/>
          </a:p>
          <a:p>
            <a:endParaRPr lang="en-US" dirty="0"/>
          </a:p>
        </p:txBody>
      </p:sp>
    </p:spTree>
    <p:extLst>
      <p:ext uri="{BB962C8B-B14F-4D97-AF65-F5344CB8AC3E}">
        <p14:creationId xmlns="" xmlns:p14="http://schemas.microsoft.com/office/powerpoint/2010/main" val="81941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Communicative skills-</a:t>
            </a:r>
            <a:r>
              <a:rPr lang="en-GB" dirty="0"/>
              <a:t> A leader must be able to communicate the policies and procedures clearly, precisely and effectively. This can be helpful in persuasion and stimulation.</a:t>
            </a:r>
            <a:endParaRPr lang="en-US" dirty="0"/>
          </a:p>
          <a:p>
            <a:pPr lvl="0"/>
            <a:r>
              <a:rPr lang="en-GB" b="1" dirty="0"/>
              <a:t>Objective-</a:t>
            </a:r>
            <a:r>
              <a:rPr lang="en-GB" dirty="0"/>
              <a:t> A leader has to be having a fair outlook which is free from bias and which does not reflects his willingness towards a particular individual. He should develop his own opinion and should base his judgement on facts and logic.</a:t>
            </a:r>
            <a:endParaRPr lang="en-US" dirty="0"/>
          </a:p>
          <a:p>
            <a:pPr lvl="0"/>
            <a:r>
              <a:rPr lang="en-GB" b="1" dirty="0"/>
              <a:t>Knowledge of work-</a:t>
            </a:r>
            <a:r>
              <a:rPr lang="en-GB" dirty="0"/>
              <a:t> A leader should be very precisely knowing the nature of work of his subordinates because it is then he can win the trust and confidence of his subordinates.</a:t>
            </a:r>
            <a:endParaRPr lang="en-US" dirty="0"/>
          </a:p>
          <a:p>
            <a:endParaRPr lang="en-US" dirty="0"/>
          </a:p>
        </p:txBody>
      </p:sp>
    </p:spTree>
    <p:extLst>
      <p:ext uri="{BB962C8B-B14F-4D97-AF65-F5344CB8AC3E}">
        <p14:creationId xmlns="" xmlns:p14="http://schemas.microsoft.com/office/powerpoint/2010/main" val="796230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GB" b="1" dirty="0"/>
              <a:t>Sense of responsibility-</a:t>
            </a:r>
            <a:r>
              <a:rPr lang="en-GB" dirty="0"/>
              <a:t> Responsibility and accountability towards an individual’s work is very important to bring a sense of influence. A leader must have a sense of responsibility towards organizational goals because only then he can get maximum of capabilities exploited in a real sense. For this, he has to motivate himself and arouse and urge to give best of his abilities. Only then he can motivate the subordinates to the best.</a:t>
            </a:r>
            <a:endParaRPr lang="en-US" dirty="0"/>
          </a:p>
          <a:p>
            <a:endParaRPr lang="en-US" dirty="0"/>
          </a:p>
        </p:txBody>
      </p:sp>
    </p:spTree>
    <p:extLst>
      <p:ext uri="{BB962C8B-B14F-4D97-AF65-F5344CB8AC3E}">
        <p14:creationId xmlns="" xmlns:p14="http://schemas.microsoft.com/office/powerpoint/2010/main" val="322210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Self-confidence and will-power-</a:t>
            </a:r>
            <a:r>
              <a:rPr lang="en-GB" dirty="0"/>
              <a:t> Confidence in himself is important to earn the confidence of the subordinates. He should be trustworthy and should handle the situations with full will </a:t>
            </a:r>
            <a:r>
              <a:rPr lang="en-GB" dirty="0" smtClean="0"/>
              <a:t>power.</a:t>
            </a:r>
            <a:endParaRPr lang="en-US" dirty="0"/>
          </a:p>
          <a:p>
            <a:endParaRPr lang="en-US" dirty="0"/>
          </a:p>
        </p:txBody>
      </p:sp>
    </p:spTree>
    <p:extLst>
      <p:ext uri="{BB962C8B-B14F-4D97-AF65-F5344CB8AC3E}">
        <p14:creationId xmlns="" xmlns:p14="http://schemas.microsoft.com/office/powerpoint/2010/main" val="211197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Empathy-</a:t>
            </a:r>
            <a:r>
              <a:rPr lang="en-GB" dirty="0"/>
              <a:t> </a:t>
            </a:r>
            <a:r>
              <a:rPr lang="en-GB" dirty="0" smtClean="0"/>
              <a:t>A </a:t>
            </a:r>
            <a:r>
              <a:rPr lang="en-GB" dirty="0"/>
              <a:t>leader should understand the problems and complaints of employees and should also have a complete view of the needs and aspirations of the employees. This helps in improving human relations and personal contacts with the employees.</a:t>
            </a:r>
            <a:endParaRPr lang="en-US" dirty="0"/>
          </a:p>
          <a:p>
            <a:endParaRPr lang="en-US" dirty="0"/>
          </a:p>
        </p:txBody>
      </p:sp>
    </p:spTree>
    <p:extLst>
      <p:ext uri="{BB962C8B-B14F-4D97-AF65-F5344CB8AC3E}">
        <p14:creationId xmlns="" xmlns:p14="http://schemas.microsoft.com/office/powerpoint/2010/main" val="340328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a:t>Leadership and Management - Relationship &amp; Differences</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Leadership and management are the terms that are often considered synonymous. It is essential to understand that leadership is an essential part of effective management. As a crucial component of management, remarkable leadership behaviour stresses upon building an environment in which each and every employee develops and excels. Leadership is defined as the potential to influence and drive the group efforts towards the accomplishment of goals. This influence may originate from formal sources, such as that provided by acquisition of managerial position in an organization.</a:t>
            </a:r>
            <a:endParaRPr lang="en-US" dirty="0"/>
          </a:p>
          <a:p>
            <a:endParaRPr lang="en-US" dirty="0"/>
          </a:p>
        </p:txBody>
      </p:sp>
    </p:spTree>
    <p:extLst>
      <p:ext uri="{BB962C8B-B14F-4D97-AF65-F5344CB8AC3E}">
        <p14:creationId xmlns="" xmlns:p14="http://schemas.microsoft.com/office/powerpoint/2010/main" val="279951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What is Leadership</a:t>
            </a:r>
            <a:endParaRPr lang="en-US" dirty="0"/>
          </a:p>
          <a:p>
            <a:r>
              <a:rPr lang="en-GB" dirty="0"/>
              <a:t>Leadership is a process by which an executive can direct, guide and influence the </a:t>
            </a:r>
            <a:r>
              <a:rPr lang="en-GB" dirty="0" smtClean="0"/>
              <a:t>behaviour </a:t>
            </a:r>
            <a:r>
              <a:rPr lang="en-GB" dirty="0"/>
              <a:t>and work of others towards accomplishment of specific goals in a given situation. Leadership is the ability of a manager to induce the subordinates to work with confidence and zeal.</a:t>
            </a:r>
            <a:endParaRPr lang="en-US" dirty="0"/>
          </a:p>
          <a:p>
            <a:r>
              <a:rPr lang="en-GB" dirty="0"/>
              <a:t>Leadership is the potential to influence behaviour of others. It is also defined as the capacity to influence a group towards the realization of a goal. Leaders are required to develop future visions, and to motivate the organizational members to want to achieve the visions.</a:t>
            </a:r>
            <a:endParaRPr lang="en-US" dirty="0"/>
          </a:p>
          <a:p>
            <a:endParaRPr lang="en-US" dirty="0"/>
          </a:p>
        </p:txBody>
      </p:sp>
    </p:spTree>
    <p:extLst>
      <p:ext uri="{BB962C8B-B14F-4D97-AF65-F5344CB8AC3E}">
        <p14:creationId xmlns="" xmlns:p14="http://schemas.microsoft.com/office/powerpoint/2010/main" val="379607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 manager must have traits of a leader, i.e., he must possess leadership qualities. Leaders develop and begin strategies that build and sustain competitive advantage. Organizations require robust leadership and robust management for optimal organizational efficiency.</a:t>
            </a:r>
            <a:endParaRPr lang="en-US" dirty="0"/>
          </a:p>
          <a:p>
            <a:endParaRPr lang="en-US" dirty="0"/>
          </a:p>
        </p:txBody>
      </p:sp>
    </p:spTree>
    <p:extLst>
      <p:ext uri="{BB962C8B-B14F-4D97-AF65-F5344CB8AC3E}">
        <p14:creationId xmlns="" xmlns:p14="http://schemas.microsoft.com/office/powerpoint/2010/main" val="268176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Differences between Leadership and Management</a:t>
            </a:r>
            <a:r>
              <a:rPr lang="en-US" dirty="0"/>
              <a:t/>
            </a:r>
            <a:br>
              <a:rPr lang="en-US" dirty="0"/>
            </a:br>
            <a:endParaRPr lang="en-US" dirty="0"/>
          </a:p>
        </p:txBody>
      </p:sp>
      <p:sp>
        <p:nvSpPr>
          <p:cNvPr id="3" name="Content Placeholder 2"/>
          <p:cNvSpPr>
            <a:spLocks noGrp="1"/>
          </p:cNvSpPr>
          <p:nvPr>
            <p:ph idx="1"/>
          </p:nvPr>
        </p:nvSpPr>
        <p:spPr/>
        <p:txBody>
          <a:bodyPr/>
          <a:lstStyle/>
          <a:p>
            <a:pPr lvl="0"/>
            <a:r>
              <a:rPr lang="en-GB" dirty="0"/>
              <a:t>While managers lay down the structure and delegates authority and responsibility, leaders provides direction by developing the organizational vision and communicating it to the employees and inspiring them to achieve it. </a:t>
            </a:r>
            <a:endParaRPr lang="en-US" dirty="0"/>
          </a:p>
          <a:p>
            <a:pPr lvl="0"/>
            <a:r>
              <a:rPr lang="en-GB" dirty="0"/>
              <a:t>While management includes focus on planning, organizing, staffing, directing and controlling; leadership is mainly a part of directing function of management. Leaders focus on listening, building relationships, teamwork, inspiring, motivating and persuading the followers. </a:t>
            </a:r>
            <a:endParaRPr lang="en-US" dirty="0"/>
          </a:p>
          <a:p>
            <a:endParaRPr lang="en-US" dirty="0"/>
          </a:p>
        </p:txBody>
      </p:sp>
    </p:spTree>
    <p:extLst>
      <p:ext uri="{BB962C8B-B14F-4D97-AF65-F5344CB8AC3E}">
        <p14:creationId xmlns="" xmlns:p14="http://schemas.microsoft.com/office/powerpoint/2010/main" val="113425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a:t>While management deals with the technical dimension in an organization or the job content; leadership deals with the people aspect in an organization. </a:t>
            </a:r>
            <a:endParaRPr lang="en-US" dirty="0"/>
          </a:p>
          <a:p>
            <a:pPr lvl="0"/>
            <a:r>
              <a:rPr lang="en-GB" dirty="0"/>
              <a:t>While management measures/evaluates people by their name, past records, present performance; leadership sees and evaluates individuals as having potential for things that can’t be measured, i.e., it deals with future and the performance of people if their potential is fully extracted. </a:t>
            </a:r>
            <a:endParaRPr lang="en-US" dirty="0"/>
          </a:p>
          <a:p>
            <a:pPr lvl="0"/>
            <a:r>
              <a:rPr lang="en-GB" dirty="0"/>
              <a:t>If management is reactive, leadership is proactive. </a:t>
            </a:r>
            <a:endParaRPr lang="en-US" dirty="0"/>
          </a:p>
          <a:p>
            <a:endParaRPr lang="en-US" dirty="0"/>
          </a:p>
        </p:txBody>
      </p:sp>
    </p:spTree>
    <p:extLst>
      <p:ext uri="{BB962C8B-B14F-4D97-AF65-F5344CB8AC3E}">
        <p14:creationId xmlns="" xmlns:p14="http://schemas.microsoft.com/office/powerpoint/2010/main" val="9777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dirty="0"/>
              <a:t>Management is based more on written communication, while leadership is based more on verbal communication. </a:t>
            </a:r>
            <a:endParaRPr lang="en-US" dirty="0"/>
          </a:p>
          <a:p>
            <a:r>
              <a:rPr lang="en-GB" b="1" dirty="0" smtClean="0"/>
              <a:t>Leadership </a:t>
            </a:r>
            <a:r>
              <a:rPr lang="en-GB" b="1" dirty="0"/>
              <a:t>accompanied by management sets a new direction and makes efficient use of resources to achieve it</a:t>
            </a:r>
            <a:r>
              <a:rPr lang="en-GB" dirty="0"/>
              <a:t>. Both leadership and management are essential for individual as well as organizational success.</a:t>
            </a:r>
            <a:endParaRPr lang="en-US" dirty="0"/>
          </a:p>
          <a:p>
            <a:endParaRPr lang="en-US" dirty="0"/>
          </a:p>
        </p:txBody>
      </p:sp>
    </p:spTree>
    <p:extLst>
      <p:ext uri="{BB962C8B-B14F-4D97-AF65-F5344CB8AC3E}">
        <p14:creationId xmlns="" xmlns:p14="http://schemas.microsoft.com/office/powerpoint/2010/main" val="974603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Leadership Styles - Important Leadership Styles</a:t>
            </a:r>
            <a:r>
              <a:rPr lang="en-US" b="1" dirty="0"/>
              <a:t/>
            </a:r>
            <a:br>
              <a:rPr lang="en-US" b="1" dirty="0"/>
            </a:br>
            <a:endParaRPr lang="en-US" dirty="0"/>
          </a:p>
        </p:txBody>
      </p:sp>
      <p:sp>
        <p:nvSpPr>
          <p:cNvPr id="3" name="Content Placeholder 2"/>
          <p:cNvSpPr>
            <a:spLocks noGrp="1"/>
          </p:cNvSpPr>
          <p:nvPr>
            <p:ph idx="1"/>
          </p:nvPr>
        </p:nvSpPr>
        <p:spPr/>
        <p:txBody>
          <a:bodyPr/>
          <a:lstStyle/>
          <a:p>
            <a:r>
              <a:rPr lang="en-GB" dirty="0"/>
              <a:t>All leaders do not possess same attitude or same perspective. As discussed earlier, few leaders adopt the carrot approach and a few adopt the stick approach. Thus, all of the leaders do not get the things done in the same manner. Their style varies. The leadership style varies with the kind of people the leader interacts and deals with. A perfect/standard leadership style is one which assists a leader in getting the best out of the people who follow him.</a:t>
            </a:r>
            <a:endParaRPr lang="en-US" dirty="0"/>
          </a:p>
        </p:txBody>
      </p:sp>
    </p:spTree>
    <p:extLst>
      <p:ext uri="{BB962C8B-B14F-4D97-AF65-F5344CB8AC3E}">
        <p14:creationId xmlns="" xmlns:p14="http://schemas.microsoft.com/office/powerpoint/2010/main" val="3371664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 leader is one who influences the </a:t>
            </a:r>
            <a:r>
              <a:rPr lang="en-GB" dirty="0" smtClean="0"/>
              <a:t>behaviour </a:t>
            </a:r>
            <a:r>
              <a:rPr lang="en-GB" dirty="0"/>
              <a:t>and work of others in group efforts towards achievement of specified goals in a given situation. On the other hand, manager can be a true manager only if he has got traits of leader in him. Manager at all levels are expected to be the leaders of work groups so that subordinates willingly carry instructions and accept their guidance. A person can be a leader by virtue of all qualities in him.</a:t>
            </a:r>
            <a:endParaRPr lang="en-US" dirty="0"/>
          </a:p>
          <a:p>
            <a:endParaRPr lang="en-US" dirty="0"/>
          </a:p>
        </p:txBody>
      </p:sp>
    </p:spTree>
    <p:extLst>
      <p:ext uri="{BB962C8B-B14F-4D97-AF65-F5344CB8AC3E}">
        <p14:creationId xmlns="" xmlns:p14="http://schemas.microsoft.com/office/powerpoint/2010/main" val="938770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Leadership styles:</a:t>
            </a:r>
            <a:endParaRPr lang="en-GB" dirty="0"/>
          </a:p>
        </p:txBody>
      </p:sp>
      <p:sp>
        <p:nvSpPr>
          <p:cNvPr id="3" name="Content Placeholder 2"/>
          <p:cNvSpPr>
            <a:spLocks noGrp="1"/>
          </p:cNvSpPr>
          <p:nvPr>
            <p:ph idx="1"/>
          </p:nvPr>
        </p:nvSpPr>
        <p:spPr/>
        <p:txBody>
          <a:bodyPr/>
          <a:lstStyle/>
          <a:p>
            <a:pPr marL="514350" indent="-514350">
              <a:buAutoNum type="arabicPeriod"/>
            </a:pPr>
            <a:r>
              <a:rPr lang="en-GB" b="1" dirty="0" smtClean="0"/>
              <a:t>Coaching </a:t>
            </a:r>
            <a:r>
              <a:rPr lang="en-GB" b="1" dirty="0" smtClean="0"/>
              <a:t>leadership </a:t>
            </a:r>
            <a:r>
              <a:rPr lang="en-GB" b="1" dirty="0" smtClean="0"/>
              <a:t>style</a:t>
            </a:r>
          </a:p>
          <a:p>
            <a:pPr marL="514350" indent="-514350"/>
            <a:r>
              <a:rPr lang="en-GB" dirty="0" smtClean="0"/>
              <a:t>A coaching leader is someone who can quickly recognize their team members’ strengths, weaknesses and motivations to help each individual improve</a:t>
            </a:r>
            <a:r>
              <a:rPr lang="en-GB" dirty="0" smtClean="0"/>
              <a:t>.</a:t>
            </a:r>
          </a:p>
          <a:p>
            <a:pPr marL="514350" indent="-514350">
              <a:buNone/>
            </a:pPr>
            <a:r>
              <a:rPr lang="en-GB" b="1" dirty="0" smtClean="0"/>
              <a:t>2. Visionary leadership </a:t>
            </a:r>
            <a:r>
              <a:rPr lang="en-GB" b="1" dirty="0" smtClean="0"/>
              <a:t>style</a:t>
            </a:r>
          </a:p>
          <a:p>
            <a:pPr marL="514350" indent="-514350"/>
            <a:r>
              <a:rPr lang="en-GB" dirty="0" smtClean="0"/>
              <a:t>This type of leadership is especially helpful for small, fast-growing organizations, or larger organizations experiencing transformations or corporate restructuring</a:t>
            </a:r>
            <a:r>
              <a:rPr lang="en-GB" dirty="0" smtClean="0"/>
              <a:t>. </a:t>
            </a:r>
            <a:r>
              <a:rPr lang="en-GB" dirty="0" smtClean="0"/>
              <a:t>A visionary leader is also able to establish a strong organizational </a:t>
            </a:r>
            <a:r>
              <a:rPr lang="en-GB" dirty="0" smtClean="0"/>
              <a:t>bond.</a:t>
            </a:r>
            <a:endParaRPr lang="en-GB" b="1" dirty="0" smtClean="0"/>
          </a:p>
          <a:p>
            <a:pPr marL="514350" indent="-514350"/>
            <a:endParaRPr lang="en-GB" b="1" dirty="0" smtClean="0"/>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Leadership </a:t>
            </a:r>
            <a:r>
              <a:rPr lang="en-GB" dirty="0" smtClean="0"/>
              <a:t>styles.</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b="1" dirty="0" smtClean="0"/>
              <a:t>3. </a:t>
            </a:r>
            <a:r>
              <a:rPr lang="en-GB" b="1" dirty="0" smtClean="0"/>
              <a:t>Autocratic leadership style</a:t>
            </a:r>
          </a:p>
          <a:p>
            <a:r>
              <a:rPr lang="en-GB" dirty="0" smtClean="0"/>
              <a:t>Also called the authoritarian style of leadership, this type of leader is someone who is focused almost entirely on results and efficiency. They often make decisions alone or with a small, trusted group and expect employees to do exactly what they’re asked</a:t>
            </a:r>
            <a:r>
              <a:rPr lang="en-GB" dirty="0" smtClean="0"/>
              <a:t>.</a:t>
            </a:r>
          </a:p>
          <a:p>
            <a:pPr>
              <a:buNone/>
            </a:pPr>
            <a:r>
              <a:rPr lang="en-GB" b="1" dirty="0" smtClean="0"/>
              <a:t>4. Democratic </a:t>
            </a:r>
            <a:r>
              <a:rPr lang="en-GB" b="1" dirty="0" smtClean="0"/>
              <a:t>or participative leadership </a:t>
            </a:r>
            <a:r>
              <a:rPr lang="en-GB" b="1" dirty="0" smtClean="0"/>
              <a:t>style</a:t>
            </a:r>
          </a:p>
          <a:p>
            <a:r>
              <a:rPr lang="en-GB" dirty="0" smtClean="0"/>
              <a:t> A democratic leader is someone who asks for input and considers feedback from their team before making a decision. Because team members feel their voice is heard and their contributions </a:t>
            </a:r>
            <a:r>
              <a:rPr lang="en-GB" dirty="0" smtClean="0"/>
              <a:t>matter.</a:t>
            </a:r>
            <a:endParaRPr lang="en-GB" b="1" dirty="0" smtClean="0"/>
          </a:p>
          <a:p>
            <a:pPr>
              <a:buNone/>
            </a:pPr>
            <a:r>
              <a:rPr lang="en-GB" dirty="0" smtClean="0"/>
              <a:t/>
            </a:r>
            <a:br>
              <a:rPr lang="en-GB" dirty="0" smtClean="0"/>
            </a:b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According to Keith Davis, “Leadership is the ability to persuade others to seek defined objectives </a:t>
            </a:r>
            <a:r>
              <a:rPr lang="en-GB" dirty="0" smtClean="0"/>
              <a:t>actively. </a:t>
            </a:r>
            <a:r>
              <a:rPr lang="en-GB" dirty="0"/>
              <a:t>It is the human factor which binds a group together and motivates it towards goals.”</a:t>
            </a:r>
            <a:endParaRPr lang="en-US" dirty="0"/>
          </a:p>
          <a:p>
            <a:endParaRPr lang="en-US" dirty="0"/>
          </a:p>
        </p:txBody>
      </p:sp>
    </p:spTree>
    <p:extLst>
      <p:ext uri="{BB962C8B-B14F-4D97-AF65-F5344CB8AC3E}">
        <p14:creationId xmlns="" xmlns:p14="http://schemas.microsoft.com/office/powerpoint/2010/main" val="341238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Characteristics of Leadership</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GB" dirty="0" smtClean="0"/>
              <a:t>It </a:t>
            </a:r>
            <a:r>
              <a:rPr lang="en-GB" dirty="0"/>
              <a:t>is a inter-personal process in which a manager </a:t>
            </a:r>
            <a:r>
              <a:rPr lang="en-GB" dirty="0" smtClean="0"/>
              <a:t>is </a:t>
            </a:r>
            <a:r>
              <a:rPr lang="en-GB" dirty="0"/>
              <a:t>influencing and guiding workers towards attainment of goals. </a:t>
            </a:r>
            <a:endParaRPr lang="en-US" dirty="0"/>
          </a:p>
          <a:p>
            <a:pPr lvl="0"/>
            <a:r>
              <a:rPr lang="en-GB" dirty="0"/>
              <a:t>It denotes a few qualities to be present in a person which includes intelligence, maturity and personality. </a:t>
            </a:r>
            <a:endParaRPr lang="en-US" dirty="0"/>
          </a:p>
          <a:p>
            <a:pPr lvl="0"/>
            <a:r>
              <a:rPr lang="en-GB" dirty="0"/>
              <a:t>It is a group process. It involves two or more people interacting with each other. </a:t>
            </a:r>
            <a:endParaRPr lang="en-US" dirty="0"/>
          </a:p>
          <a:p>
            <a:pPr lvl="0"/>
            <a:r>
              <a:rPr lang="en-GB" dirty="0"/>
              <a:t>A leader is involved in shaping and moulding the behaviour of the group towards accomplishment of organizational goals. </a:t>
            </a:r>
            <a:endParaRPr lang="en-US" dirty="0"/>
          </a:p>
          <a:p>
            <a:pPr lvl="0"/>
            <a:r>
              <a:rPr lang="en-GB" dirty="0"/>
              <a:t>Leadership is situation bound. There is no best style of leadership. It all depends upon tackling with the situations. </a:t>
            </a:r>
            <a:endParaRPr lang="en-US" dirty="0"/>
          </a:p>
          <a:p>
            <a:endParaRPr lang="en-US" dirty="0"/>
          </a:p>
        </p:txBody>
      </p:sp>
    </p:spTree>
    <p:extLst>
      <p:ext uri="{BB962C8B-B14F-4D97-AF65-F5344CB8AC3E}">
        <p14:creationId xmlns="" xmlns:p14="http://schemas.microsoft.com/office/powerpoint/2010/main" val="321507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Importance of Leadership</a:t>
            </a:r>
            <a:r>
              <a:rPr lang="en-US" dirty="0"/>
              <a:t/>
            </a:r>
            <a:br>
              <a:rPr lang="en-US" dirty="0"/>
            </a:br>
            <a:endParaRPr lang="en-US" dirty="0"/>
          </a:p>
        </p:txBody>
      </p:sp>
      <p:sp>
        <p:nvSpPr>
          <p:cNvPr id="3" name="Content Placeholder 2"/>
          <p:cNvSpPr>
            <a:spLocks noGrp="1"/>
          </p:cNvSpPr>
          <p:nvPr>
            <p:ph idx="1"/>
          </p:nvPr>
        </p:nvSpPr>
        <p:spPr/>
        <p:txBody>
          <a:bodyPr/>
          <a:lstStyle/>
          <a:p>
            <a:r>
              <a:rPr lang="en-GB" dirty="0" smtClean="0"/>
              <a:t>Leadership </a:t>
            </a:r>
            <a:r>
              <a:rPr lang="en-GB" dirty="0"/>
              <a:t>is an important function of management which helps to maximize efficiency and to achieve organizational goals. The following points justify the importance of leadership in a concern.</a:t>
            </a:r>
            <a:endParaRPr lang="en-US" dirty="0"/>
          </a:p>
          <a:p>
            <a:endParaRPr lang="en-US" dirty="0"/>
          </a:p>
        </p:txBody>
      </p:sp>
    </p:spTree>
    <p:extLst>
      <p:ext uri="{BB962C8B-B14F-4D97-AF65-F5344CB8AC3E}">
        <p14:creationId xmlns="" xmlns:p14="http://schemas.microsoft.com/office/powerpoint/2010/main" val="383532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GB" b="1" dirty="0"/>
              <a:t>Initiates action-</a:t>
            </a:r>
            <a:r>
              <a:rPr lang="en-GB" dirty="0"/>
              <a:t> Leader is a person who starts the work by communicating the policies and plans to the subordinates from where the work actually starts.</a:t>
            </a:r>
            <a:endParaRPr lang="en-US" dirty="0"/>
          </a:p>
          <a:p>
            <a:pPr lvl="0"/>
            <a:r>
              <a:rPr lang="en-GB" b="1" dirty="0"/>
              <a:t>Motivation-</a:t>
            </a:r>
            <a:r>
              <a:rPr lang="en-GB" dirty="0"/>
              <a:t> A leader proves to be playing an incentive role in the concern’s working. He motivates the employees with economic and non-economic rewards and thereby gets the work from the subordinates.</a:t>
            </a:r>
            <a:endParaRPr lang="en-US" dirty="0"/>
          </a:p>
          <a:p>
            <a:pPr lvl="0"/>
            <a:r>
              <a:rPr lang="en-GB" b="1" dirty="0"/>
              <a:t>Providing guidance-</a:t>
            </a:r>
            <a:r>
              <a:rPr lang="en-GB" dirty="0"/>
              <a:t> A leader has to not only supervise but also play a guiding role for the subordinates. Guidance here means instructing the subordinates the way they have to perform their work effectively and efficiently.</a:t>
            </a:r>
            <a:endParaRPr lang="en-US" dirty="0"/>
          </a:p>
          <a:p>
            <a:endParaRPr lang="en-US" dirty="0"/>
          </a:p>
        </p:txBody>
      </p:sp>
    </p:spTree>
    <p:extLst>
      <p:ext uri="{BB962C8B-B14F-4D97-AF65-F5344CB8AC3E}">
        <p14:creationId xmlns="" xmlns:p14="http://schemas.microsoft.com/office/powerpoint/2010/main" val="332460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Creating confidence-</a:t>
            </a:r>
            <a:r>
              <a:rPr lang="en-GB" dirty="0"/>
              <a:t> Confidence is an important factor which can be achieved through expressing the work efforts to the subordinates, explaining them clearly their role and giving them guidelines to achieve the goals effectively. It is also important to hear the employees with regards to their complaints and problems.</a:t>
            </a:r>
            <a:endParaRPr lang="en-US" dirty="0"/>
          </a:p>
          <a:p>
            <a:pPr lvl="0"/>
            <a:r>
              <a:rPr lang="en-GB" b="1" dirty="0"/>
              <a:t>Building morale-</a:t>
            </a:r>
            <a:r>
              <a:rPr lang="en-GB" dirty="0"/>
              <a:t> Morale denotes willing co-operation of the employees towards their work and getting them into confidence and winning their trust. A leader can be a morale booster by achieving full co-operation so that they perform with best of their abilities as they work to achieve goals.</a:t>
            </a:r>
            <a:endParaRPr lang="en-US" dirty="0"/>
          </a:p>
          <a:p>
            <a:endParaRPr lang="en-US" dirty="0"/>
          </a:p>
        </p:txBody>
      </p:sp>
    </p:spTree>
    <p:extLst>
      <p:ext uri="{BB962C8B-B14F-4D97-AF65-F5344CB8AC3E}">
        <p14:creationId xmlns="" xmlns:p14="http://schemas.microsoft.com/office/powerpoint/2010/main" val="263403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b="1" dirty="0"/>
              <a:t>Builds work environment-</a:t>
            </a:r>
            <a:r>
              <a:rPr lang="en-GB" dirty="0"/>
              <a:t> Management is getting things done from people. An efficient work environment helps in sound and stable growth. Therefore, human relations should be kept into mind by a leader. He should have personal contacts with employees and should listen to their problems and solve them. He should treat employees on humanitarian terms.</a:t>
            </a:r>
            <a:endParaRPr lang="en-US" dirty="0"/>
          </a:p>
          <a:p>
            <a:pPr lvl="0"/>
            <a:r>
              <a:rPr lang="en-GB" b="1" dirty="0"/>
              <a:t>Co-ordination-</a:t>
            </a:r>
            <a:r>
              <a:rPr lang="en-GB" dirty="0"/>
              <a:t> Co-ordination can be achieved through reconciling personal interests with organizational goals. This synchronization can be achieved through proper and effective co-ordination which should be primary motive of a leader. </a:t>
            </a:r>
            <a:endParaRPr lang="en-US" dirty="0"/>
          </a:p>
          <a:p>
            <a:endParaRPr lang="en-US" dirty="0"/>
          </a:p>
        </p:txBody>
      </p:sp>
    </p:spTree>
    <p:extLst>
      <p:ext uri="{BB962C8B-B14F-4D97-AF65-F5344CB8AC3E}">
        <p14:creationId xmlns="" xmlns:p14="http://schemas.microsoft.com/office/powerpoint/2010/main" val="79529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 of a Leader</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GB" b="1" dirty="0"/>
              <a:t>Required at all levels-</a:t>
            </a:r>
            <a:r>
              <a:rPr lang="en-GB" dirty="0"/>
              <a:t> Leadership is a function which is important at all </a:t>
            </a:r>
            <a:r>
              <a:rPr lang="en-GB" dirty="0">
                <a:hlinkClick r:id="rId2"/>
              </a:rPr>
              <a:t>levels of management</a:t>
            </a:r>
            <a:r>
              <a:rPr lang="en-GB" dirty="0"/>
              <a:t>. In the top level, it is important for getting co-operation in formulation of plans and policies. In the middle and lower level, it is required for interpretation and execution of plans and programmes framed by the top management. Leadership can be exercised through guidance and </a:t>
            </a:r>
            <a:r>
              <a:rPr lang="en-GB" dirty="0" smtClean="0"/>
              <a:t>counselling </a:t>
            </a:r>
            <a:r>
              <a:rPr lang="en-GB" dirty="0"/>
              <a:t>of the subordinates at the time of execution of plans.</a:t>
            </a:r>
            <a:endParaRPr lang="en-US" dirty="0"/>
          </a:p>
          <a:p>
            <a:endParaRPr lang="en-US" dirty="0"/>
          </a:p>
        </p:txBody>
      </p:sp>
    </p:spTree>
    <p:extLst>
      <p:ext uri="{BB962C8B-B14F-4D97-AF65-F5344CB8AC3E}">
        <p14:creationId xmlns="" xmlns:p14="http://schemas.microsoft.com/office/powerpoint/2010/main" val="3931384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A269E4-FD31-4CF7-B9BB-7712A54A6195}"/>
</file>

<file path=customXml/itemProps2.xml><?xml version="1.0" encoding="utf-8"?>
<ds:datastoreItem xmlns:ds="http://schemas.openxmlformats.org/officeDocument/2006/customXml" ds:itemID="{8F2F1A19-5882-4013-94ED-77397ECB4293}"/>
</file>

<file path=customXml/itemProps3.xml><?xml version="1.0" encoding="utf-8"?>
<ds:datastoreItem xmlns:ds="http://schemas.openxmlformats.org/officeDocument/2006/customXml" ds:itemID="{2BD792E4-C476-498A-A416-9893EFB36BFA}"/>
</file>

<file path=docProps/app.xml><?xml version="1.0" encoding="utf-8"?>
<Properties xmlns="http://schemas.openxmlformats.org/officeDocument/2006/extended-properties" xmlns:vt="http://schemas.openxmlformats.org/officeDocument/2006/docPropsVTypes">
  <TotalTime>95</TotalTime>
  <Words>1989</Words>
  <Application>Microsoft Office PowerPoint</Application>
  <PresentationFormat>Custom</PresentationFormat>
  <Paragraphs>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Leadership Basics </vt:lpstr>
      <vt:lpstr>Slide 2</vt:lpstr>
      <vt:lpstr>Slide 3</vt:lpstr>
      <vt:lpstr>Characteristics of Leadership </vt:lpstr>
      <vt:lpstr>Importance of Leadership </vt:lpstr>
      <vt:lpstr>Slide 6</vt:lpstr>
      <vt:lpstr>Slide 7</vt:lpstr>
      <vt:lpstr>Slide 8</vt:lpstr>
      <vt:lpstr>Role of a Leader </vt:lpstr>
      <vt:lpstr>Slide 10</vt:lpstr>
      <vt:lpstr>Slide 11</vt:lpstr>
      <vt:lpstr>Slide 12</vt:lpstr>
      <vt:lpstr>Slide 13</vt:lpstr>
      <vt:lpstr>Qualities of a Leader </vt:lpstr>
      <vt:lpstr>Slide 15</vt:lpstr>
      <vt:lpstr>Slide 16</vt:lpstr>
      <vt:lpstr>Slide 17</vt:lpstr>
      <vt:lpstr>Slide 18</vt:lpstr>
      <vt:lpstr>Leadership and Management - Relationship &amp; Differences </vt:lpstr>
      <vt:lpstr>Slide 20</vt:lpstr>
      <vt:lpstr>Differences between Leadership and Management </vt:lpstr>
      <vt:lpstr>Slide 22</vt:lpstr>
      <vt:lpstr>Slide 23</vt:lpstr>
      <vt:lpstr>Leadership Styles - Important Leadership Styles </vt:lpstr>
      <vt:lpstr>Slide 25</vt:lpstr>
      <vt:lpstr>Leadership styles:</vt:lpstr>
      <vt:lpstr>Leadership styles.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Adil Mir Korejo</cp:lastModifiedBy>
  <cp:revision>62</cp:revision>
  <dcterms:created xsi:type="dcterms:W3CDTF">2020-11-18T04:33:34Z</dcterms:created>
  <dcterms:modified xsi:type="dcterms:W3CDTF">2021-02-26T04:02:55Z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