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0" r:id="rId3"/>
    <p:sldId id="274" r:id="rId4"/>
    <p:sldId id="276" r:id="rId5"/>
    <p:sldId id="277" r:id="rId6"/>
    <p:sldId id="278" r:id="rId7"/>
    <p:sldId id="275" r:id="rId8"/>
    <p:sldId id="279" r:id="rId9"/>
    <p:sldId id="281" r:id="rId10"/>
    <p:sldId id="282" r:id="rId11"/>
    <p:sldId id="256" r:id="rId12"/>
    <p:sldId id="257" r:id="rId13"/>
    <p:sldId id="283" r:id="rId14"/>
    <p:sldId id="258" r:id="rId15"/>
    <p:sldId id="271" r:id="rId16"/>
    <p:sldId id="259" r:id="rId17"/>
    <p:sldId id="260" r:id="rId18"/>
    <p:sldId id="261" r:id="rId19"/>
    <p:sldId id="264" r:id="rId20"/>
    <p:sldId id="265" r:id="rId21"/>
    <p:sldId id="266" r:id="rId22"/>
    <p:sldId id="269" r:id="rId23"/>
    <p:sldId id="270" r:id="rId24"/>
    <p:sldId id="272" r:id="rId25"/>
    <p:sldId id="273"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6594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15132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5905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34457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2F41D-1B6C-4062-B37D-A331FCD20179}"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588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2F41D-1B6C-4062-B37D-A331FCD20179}"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303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2F41D-1B6C-4062-B37D-A331FCD20179}" type="datetimeFigureOut">
              <a:rPr lang="en-US" smtClean="0"/>
              <a:pPr/>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354530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2F41D-1B6C-4062-B37D-A331FCD20179}" type="datetimeFigureOut">
              <a:rPr lang="en-US" smtClean="0"/>
              <a:pPr/>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3099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F41D-1B6C-4062-B37D-A331FCD20179}" type="datetimeFigureOut">
              <a:rPr lang="en-US" smtClean="0"/>
              <a:pPr/>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936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115291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221556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F41D-1B6C-4062-B37D-A331FCD20179}" type="datetimeFigureOut">
              <a:rPr lang="en-US" smtClean="0"/>
              <a:pPr/>
              <a:t>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4DB1-C717-45A8-950C-959BEEDC04C0}" type="slidenum">
              <a:rPr lang="en-US" smtClean="0"/>
              <a:pPr/>
              <a:t>‹#›</a:t>
            </a:fld>
            <a:endParaRPr lang="en-US"/>
          </a:p>
        </p:txBody>
      </p:sp>
    </p:spTree>
    <p:extLst>
      <p:ext uri="{BB962C8B-B14F-4D97-AF65-F5344CB8AC3E}">
        <p14:creationId xmlns:p14="http://schemas.microsoft.com/office/powerpoint/2010/main" xmlns="" val="7764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tonyrobbins.com/business/business-efficiency/" TargetMode="External"/><Relationship Id="rId2" Type="http://schemas.openxmlformats.org/officeDocument/2006/relationships/hyperlink" Target="https://www.investopedia.com/terms/g/gdp.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oppr.com/guides/business-management-and-entrepreneurship/human-resource-management/operative-functions-of-hr-manag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iz30.timedoctor.com/ways-to-improve-work-environ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765" y="2193925"/>
            <a:ext cx="10515600" cy="1325563"/>
          </a:xfrm>
        </p:spPr>
        <p:txBody>
          <a:bodyPr>
            <a:noAutofit/>
          </a:bodyPr>
          <a:lstStyle/>
          <a:p>
            <a:pPr algn="ctr"/>
            <a:r>
              <a:rPr lang="en-GB" sz="6600" dirty="0" smtClean="0">
                <a:latin typeface="Algerian" pitchFamily="82" charset="0"/>
              </a:rPr>
              <a:t>Operational functions of HUMAN RESOURCE MANAGEMENT</a:t>
            </a:r>
            <a:endParaRPr lang="en-GB" sz="66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appraisal</a:t>
            </a:r>
            <a:endParaRPr lang="en-GB" dirty="0"/>
          </a:p>
        </p:txBody>
      </p:sp>
      <p:sp>
        <p:nvSpPr>
          <p:cNvPr id="3" name="Content Placeholder 2"/>
          <p:cNvSpPr>
            <a:spLocks noGrp="1"/>
          </p:cNvSpPr>
          <p:nvPr>
            <p:ph idx="1"/>
          </p:nvPr>
        </p:nvSpPr>
        <p:spPr/>
        <p:txBody>
          <a:bodyPr/>
          <a:lstStyle/>
          <a:p>
            <a:r>
              <a:rPr lang="en-GB" dirty="0" smtClean="0"/>
              <a:t>After placed and trained as an employee on the job, the next important and essential step in the management of human resources of an organisation is to evaluate the performance of an employee on the job. The management must be able to recognize the level of an employee’s job performance and then they can be rewarded on the basis of their contributions to organizational goals. It is the process of deciding how employees do their jobs and if any problems are identified, then immediately steps are taken to remedy them.</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Productivity Factors</a:t>
            </a:r>
            <a:endParaRPr lang="en-US" dirty="0"/>
          </a:p>
        </p:txBody>
      </p:sp>
    </p:spTree>
    <p:extLst>
      <p:ext uri="{BB962C8B-B14F-4D97-AF65-F5344CB8AC3E}">
        <p14:creationId xmlns:p14="http://schemas.microsoft.com/office/powerpoint/2010/main" xmlns="" val="200309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Productivity? </a:t>
            </a:r>
            <a:r>
              <a:rPr lang="en-US" dirty="0"/>
              <a:t/>
            </a:r>
            <a:br>
              <a:rPr lang="en-US" dirty="0"/>
            </a:br>
            <a:endParaRPr lang="en-US" dirty="0"/>
          </a:p>
        </p:txBody>
      </p:sp>
      <p:sp>
        <p:nvSpPr>
          <p:cNvPr id="3" name="Content Placeholder 2"/>
          <p:cNvSpPr>
            <a:spLocks noGrp="1"/>
          </p:cNvSpPr>
          <p:nvPr>
            <p:ph idx="1"/>
          </p:nvPr>
        </p:nvSpPr>
        <p:spPr>
          <a:xfrm>
            <a:off x="838200" y="1449976"/>
            <a:ext cx="10515600" cy="5199017"/>
          </a:xfrm>
        </p:spPr>
        <p:txBody>
          <a:bodyPr/>
          <a:lstStyle/>
          <a:p>
            <a:r>
              <a:rPr lang="en-US" dirty="0"/>
              <a:t>Productivity, in economics, measures output per unit of input, such as labor, capital or any other resource – and is typically calculated for the economy as a whole, as a ratio of </a:t>
            </a:r>
            <a:r>
              <a:rPr lang="en-US" u="sng" dirty="0">
                <a:hlinkClick r:id="rId2"/>
              </a:rPr>
              <a:t>gross domestic product</a:t>
            </a:r>
            <a:r>
              <a:rPr lang="en-US" dirty="0"/>
              <a:t> (GDP) to hours worked.</a:t>
            </a:r>
          </a:p>
          <a:p>
            <a:r>
              <a:rPr lang="en-US" dirty="0"/>
              <a:t>The classic productivity definition is “a way to measure </a:t>
            </a:r>
            <a:r>
              <a:rPr lang="en-US" b="1" dirty="0">
                <a:hlinkClick r:id="rId3"/>
              </a:rPr>
              <a:t>efficiency</a:t>
            </a:r>
            <a:r>
              <a:rPr lang="en-US" dirty="0"/>
              <a:t>.” In an economic context, productivity is how to measure the output that comes from units of input. Farming makes for a good example: One acre of land that produces 10 pumpkins? That’s not very productive. But one acre of land that produces 2,000 pumpkins? That’s a much better return on your pumpkin planting</a:t>
            </a:r>
          </a:p>
          <a:p>
            <a:endParaRPr lang="en-US" dirty="0"/>
          </a:p>
        </p:txBody>
      </p:sp>
    </p:spTree>
    <p:extLst>
      <p:ext uri="{BB962C8B-B14F-4D97-AF65-F5344CB8AC3E}">
        <p14:creationId xmlns:p14="http://schemas.microsoft.com/office/powerpoint/2010/main" xmlns="" val="352225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GROSS DOMESTIC PRODUCT</a:t>
            </a:r>
            <a:endParaRPr lang="en-GB" dirty="0"/>
          </a:p>
        </p:txBody>
      </p:sp>
      <p:sp>
        <p:nvSpPr>
          <p:cNvPr id="3" name="Content Placeholder 2"/>
          <p:cNvSpPr>
            <a:spLocks noGrp="1"/>
          </p:cNvSpPr>
          <p:nvPr>
            <p:ph idx="1"/>
          </p:nvPr>
        </p:nvSpPr>
        <p:spPr/>
        <p:txBody>
          <a:bodyPr/>
          <a:lstStyle/>
          <a:p>
            <a:r>
              <a:rPr lang="en-GB" dirty="0" smtClean="0"/>
              <a:t>GDP measures the monetary value of final goods and </a:t>
            </a:r>
            <a:r>
              <a:rPr lang="en-GB" dirty="0" smtClean="0"/>
              <a:t>services</a:t>
            </a:r>
          </a:p>
          <a:p>
            <a:r>
              <a:rPr lang="en-GB" dirty="0" smtClean="0"/>
              <a:t>It counts all of the output generated within the borders of a country. GDP is composed of goods and services produced for sale in the </a:t>
            </a:r>
            <a:r>
              <a:rPr lang="en-GB" dirty="0" smtClean="0"/>
              <a:t>market.</a:t>
            </a:r>
          </a:p>
          <a:p>
            <a:r>
              <a:rPr lang="en-GB" dirty="0" smtClean="0"/>
              <a:t>for example, that a baker who produces a loaf of bread for a customer would contribute to GDP, but would not contribute to GDP if he baked the same loaf for his family (although the ingredients he purchased would be counted).</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Productivity is commonly defined as a ratio between the output volume and the volume of inputs. As shown below:</a:t>
            </a:r>
          </a:p>
          <a:p>
            <a:pPr marL="0" indent="0">
              <a:buNone/>
            </a:pPr>
            <a:endParaRPr lang="en-US" dirty="0" smtClean="0"/>
          </a:p>
          <a:p>
            <a:r>
              <a:rPr lang="en-US" dirty="0" smtClean="0"/>
              <a:t>Productivity </a:t>
            </a:r>
            <a:r>
              <a:rPr lang="en-US" dirty="0"/>
              <a:t>= output/inputs</a:t>
            </a:r>
          </a:p>
          <a:p>
            <a:r>
              <a:rPr lang="en-US" dirty="0"/>
              <a:t>Efficiency = output/inputs * 100</a:t>
            </a:r>
          </a:p>
          <a:p>
            <a:endParaRPr lang="en-US" dirty="0" smtClean="0"/>
          </a:p>
          <a:p>
            <a:r>
              <a:rPr lang="en-US" dirty="0" smtClean="0"/>
              <a:t>The classic productivity definition is : “a way to measure efficiency.”</a:t>
            </a:r>
            <a:endParaRPr lang="en-US" dirty="0"/>
          </a:p>
        </p:txBody>
      </p:sp>
    </p:spTree>
    <p:extLst>
      <p:ext uri="{BB962C8B-B14F-4D97-AF65-F5344CB8AC3E}">
        <p14:creationId xmlns:p14="http://schemas.microsoft.com/office/powerpoint/2010/main" xmlns="" val="109882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an economic context, productivity is how to measure the output that comes </a:t>
            </a:r>
            <a:r>
              <a:rPr lang="en-US" smtClean="0"/>
              <a:t>from units of inputs.</a:t>
            </a:r>
            <a:endParaRPr lang="en-US" dirty="0"/>
          </a:p>
        </p:txBody>
      </p:sp>
    </p:spTree>
    <p:extLst>
      <p:ext uri="{BB962C8B-B14F-4D97-AF65-F5344CB8AC3E}">
        <p14:creationId xmlns:p14="http://schemas.microsoft.com/office/powerpoint/2010/main" xmlns="" val="379101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The various decisions with respect to the factors are mentioned below: </a:t>
            </a:r>
            <a:r>
              <a:rPr lang="en-US" dirty="0"/>
              <a:t/>
            </a:r>
            <a:br>
              <a:rPr lang="en-US" dirty="0"/>
            </a:br>
            <a:endParaRPr lang="en-US" dirty="0"/>
          </a:p>
        </p:txBody>
      </p:sp>
      <p:sp>
        <p:nvSpPr>
          <p:cNvPr id="3" name="Content Placeholder 2"/>
          <p:cNvSpPr>
            <a:spLocks noGrp="1"/>
          </p:cNvSpPr>
          <p:nvPr>
            <p:ph idx="1"/>
          </p:nvPr>
        </p:nvSpPr>
        <p:spPr/>
        <p:txBody>
          <a:bodyPr/>
          <a:lstStyle/>
          <a:p>
            <a:r>
              <a:rPr lang="en-US" b="1" i="1" dirty="0"/>
              <a:t>1. Man Power: </a:t>
            </a:r>
          </a:p>
          <a:p>
            <a:r>
              <a:rPr lang="en-US" dirty="0" smtClean="0"/>
              <a:t>S</a:t>
            </a:r>
            <a:r>
              <a:rPr lang="en-US" dirty="0" smtClean="0"/>
              <a:t>election </a:t>
            </a:r>
            <a:r>
              <a:rPr lang="en-US" dirty="0"/>
              <a:t>of right man for a specific job Applying well known saying division of </a:t>
            </a:r>
            <a:r>
              <a:rPr lang="en-US" dirty="0" err="1"/>
              <a:t>labour</a:t>
            </a:r>
            <a:r>
              <a:rPr lang="en-US" dirty="0"/>
              <a:t>. </a:t>
            </a:r>
            <a:endParaRPr lang="en-US" dirty="0" smtClean="0"/>
          </a:p>
          <a:p>
            <a:r>
              <a:rPr lang="en-US" dirty="0" smtClean="0"/>
              <a:t>Training </a:t>
            </a:r>
            <a:r>
              <a:rPr lang="en-US" dirty="0"/>
              <a:t>i.e. consideration of training requirements whether to be imparted training in the plant itself or to be sent for training outside the unit to other plants within the country or abroad or training institutes. </a:t>
            </a:r>
            <a:endParaRPr lang="en-US" dirty="0" smtClean="0"/>
          </a:p>
          <a:p>
            <a:r>
              <a:rPr lang="en-US" dirty="0" smtClean="0"/>
              <a:t>Number </a:t>
            </a:r>
            <a:r>
              <a:rPr lang="en-US" dirty="0"/>
              <a:t>of personnel required i.e. man power requirement planning in each of the departments of required skill. </a:t>
            </a:r>
          </a:p>
          <a:p>
            <a:endParaRPr lang="en-US" dirty="0"/>
          </a:p>
        </p:txBody>
      </p:sp>
    </p:spTree>
    <p:extLst>
      <p:ext uri="{BB962C8B-B14F-4D97-AF65-F5344CB8AC3E}">
        <p14:creationId xmlns:p14="http://schemas.microsoft.com/office/powerpoint/2010/main" xmlns="" val="257608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i="1" dirty="0"/>
              <a:t>2. Equipment and Machines: </a:t>
            </a:r>
          </a:p>
          <a:p>
            <a:r>
              <a:rPr lang="en-US" dirty="0"/>
              <a:t>The number of machine tools, their capacity and accessories required, replacement policy of the organization and maintenance schedules etc. </a:t>
            </a:r>
          </a:p>
          <a:p>
            <a:r>
              <a:rPr lang="en-US" b="1" i="1" dirty="0"/>
              <a:t>3. Input Materials: </a:t>
            </a:r>
          </a:p>
          <a:p>
            <a:r>
              <a:rPr lang="en-US" dirty="0" err="1"/>
              <a:t>i</a:t>
            </a:r>
            <a:r>
              <a:rPr lang="en-US" dirty="0"/>
              <a:t>. Appropriate quality of materials </a:t>
            </a:r>
          </a:p>
          <a:p>
            <a:r>
              <a:rPr lang="en-US" dirty="0"/>
              <a:t>ii. Material requirement planning (M.R.P.) </a:t>
            </a:r>
          </a:p>
          <a:p>
            <a:r>
              <a:rPr lang="en-US" dirty="0"/>
              <a:t>iii. Substitute of materials being used </a:t>
            </a:r>
          </a:p>
          <a:p>
            <a:r>
              <a:rPr lang="en-US" dirty="0"/>
              <a:t>iv. Inspection of input materials at various points </a:t>
            </a:r>
          </a:p>
          <a:p>
            <a:r>
              <a:rPr lang="en-US" dirty="0"/>
              <a:t>v. Cost of materials procurement and handling up to stores. </a:t>
            </a:r>
          </a:p>
          <a:p>
            <a:endParaRPr lang="en-US" dirty="0"/>
          </a:p>
        </p:txBody>
      </p:sp>
    </p:spTree>
    <p:extLst>
      <p:ext uri="{BB962C8B-B14F-4D97-AF65-F5344CB8AC3E}">
        <p14:creationId xmlns:p14="http://schemas.microsoft.com/office/powerpoint/2010/main" xmlns="" val="402213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4. Time: </a:t>
            </a:r>
          </a:p>
          <a:p>
            <a:r>
              <a:rPr lang="en-US" b="1" dirty="0"/>
              <a:t>Time is significant for the following reasons: </a:t>
            </a:r>
            <a:endParaRPr lang="en-US" dirty="0"/>
          </a:p>
          <a:p>
            <a:r>
              <a:rPr lang="en-US" dirty="0" err="1"/>
              <a:t>i</a:t>
            </a:r>
            <a:r>
              <a:rPr lang="en-US" dirty="0"/>
              <a:t>. Inspection of input materials i.e. raw material and semi finished or finished items required for assembly. </a:t>
            </a:r>
          </a:p>
          <a:p>
            <a:r>
              <a:rPr lang="en-US" dirty="0"/>
              <a:t>ii. Time for inspection of finished products. </a:t>
            </a:r>
          </a:p>
          <a:p>
            <a:r>
              <a:rPr lang="en-US" dirty="0"/>
              <a:t>ADVERTISEMENTS:</a:t>
            </a:r>
          </a:p>
          <a:p>
            <a:r>
              <a:rPr lang="en-US" dirty="0"/>
              <a:t>iii. Production time (total time of manufacturing). </a:t>
            </a:r>
          </a:p>
          <a:p>
            <a:r>
              <a:rPr lang="en-US" dirty="0"/>
              <a:t>iv. Time for repair and maintenance of machines and equipment. </a:t>
            </a:r>
          </a:p>
          <a:p>
            <a:endParaRPr lang="en-US" dirty="0"/>
          </a:p>
        </p:txBody>
      </p:sp>
    </p:spTree>
    <p:extLst>
      <p:ext uri="{BB962C8B-B14F-4D97-AF65-F5344CB8AC3E}">
        <p14:creationId xmlns:p14="http://schemas.microsoft.com/office/powerpoint/2010/main" xmlns="" val="321755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7. Finance: </a:t>
            </a:r>
          </a:p>
          <a:p>
            <a:r>
              <a:rPr lang="en-US" dirty="0"/>
              <a:t>Finance is required to maintain all the above requirements. The management should be for minimum rather optimum finance. </a:t>
            </a:r>
          </a:p>
          <a:p>
            <a:r>
              <a:rPr lang="en-US" b="1" i="1" dirty="0"/>
              <a:t>8. Movement of Man and Materials: </a:t>
            </a:r>
          </a:p>
          <a:p>
            <a:r>
              <a:rPr lang="en-US" dirty="0" err="1"/>
              <a:t>i</a:t>
            </a:r>
            <a:r>
              <a:rPr lang="en-US" dirty="0"/>
              <a:t>. The required motion of manpower within the plant </a:t>
            </a:r>
          </a:p>
          <a:p>
            <a:r>
              <a:rPr lang="en-US" dirty="0"/>
              <a:t>ii. The motion of raw material semi finished and finished products/items within the plant.</a:t>
            </a:r>
          </a:p>
          <a:p>
            <a:endParaRPr lang="en-US" dirty="0"/>
          </a:p>
        </p:txBody>
      </p:sp>
    </p:spTree>
    <p:extLst>
      <p:ext uri="{BB962C8B-B14F-4D97-AF65-F5344CB8AC3E}">
        <p14:creationId xmlns:p14="http://schemas.microsoft.com/office/powerpoint/2010/main" xmlns="" val="378398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Procurement Function</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Procurement </a:t>
            </a:r>
            <a:r>
              <a:rPr lang="en-GB" dirty="0" smtClean="0"/>
              <a:t>is first </a:t>
            </a:r>
            <a:r>
              <a:rPr lang="en-GB" dirty="0" smtClean="0">
                <a:hlinkClick r:id="rId2"/>
              </a:rPr>
              <a:t>operational function</a:t>
            </a:r>
            <a:r>
              <a:rPr lang="en-GB" dirty="0" smtClean="0"/>
              <a:t> of Human </a:t>
            </a:r>
            <a:r>
              <a:rPr lang="en-GB" dirty="0" smtClean="0"/>
              <a:t>resource. </a:t>
            </a:r>
            <a:r>
              <a:rPr lang="en-GB" dirty="0" smtClean="0"/>
              <a:t>Procurement is subjected to procuring and employing people who fits the position and have necessary skill set, mindset, attitude and knowledge</a:t>
            </a:r>
            <a:r>
              <a:rPr lang="en-GB" dirty="0" smtClean="0"/>
              <a:t>.</a:t>
            </a:r>
          </a:p>
          <a:p>
            <a:r>
              <a:rPr lang="en-GB" dirty="0" smtClean="0"/>
              <a:t>Job analysis</a:t>
            </a:r>
          </a:p>
          <a:p>
            <a:r>
              <a:rPr lang="en-GB" dirty="0" smtClean="0"/>
              <a:t>Manpower planning</a:t>
            </a:r>
          </a:p>
          <a:p>
            <a:r>
              <a:rPr lang="en-GB" dirty="0" smtClean="0"/>
              <a:t>Recruitment</a:t>
            </a:r>
          </a:p>
          <a:p>
            <a:r>
              <a:rPr lang="en-GB" dirty="0" smtClean="0"/>
              <a:t>Selection</a:t>
            </a:r>
          </a:p>
          <a:p>
            <a:r>
              <a:rPr lang="en-GB" dirty="0" smtClean="0"/>
              <a:t>Placement</a:t>
            </a:r>
          </a:p>
          <a:p>
            <a:pPr>
              <a:buNone/>
            </a:pPr>
            <a:r>
              <a:rPr lang="en-GB" dirty="0" smtClean="0"/>
              <a:t/>
            </a:r>
            <a:br>
              <a:rPr lang="en-GB" dirty="0" smtClean="0"/>
            </a:b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9. Work Environment</a:t>
            </a:r>
          </a:p>
          <a:p>
            <a:r>
              <a:rPr lang="en-US" dirty="0"/>
              <a:t>An employee’s </a:t>
            </a:r>
            <a:r>
              <a:rPr lang="en-US" u="sng" dirty="0">
                <a:hlinkClick r:id="rId2"/>
              </a:rPr>
              <a:t>work environment</a:t>
            </a:r>
            <a:r>
              <a:rPr lang="en-US" dirty="0"/>
              <a:t> influences their mood, drive and overall performance in your organization. The idea is simple – give your employees a supportive work environment, and they’ll be productive.</a:t>
            </a:r>
          </a:p>
          <a:p>
            <a:endParaRPr lang="en-US" dirty="0"/>
          </a:p>
        </p:txBody>
      </p:sp>
    </p:spTree>
    <p:extLst>
      <p:ext uri="{BB962C8B-B14F-4D97-AF65-F5344CB8AC3E}">
        <p14:creationId xmlns:p14="http://schemas.microsoft.com/office/powerpoint/2010/main" xmlns="" val="326626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10. Processes</a:t>
            </a:r>
          </a:p>
          <a:p>
            <a:r>
              <a:rPr lang="en-US" dirty="0"/>
              <a:t>Processes, or their absence, has a huge impact on organizational productivity.</a:t>
            </a:r>
          </a:p>
          <a:p>
            <a:r>
              <a:rPr lang="en-US" dirty="0"/>
              <a:t>Implementing processes is one of the most effective ways to boost team productivity. A process defines a specific sequence of steps for executing a particular task.</a:t>
            </a:r>
          </a:p>
          <a:p>
            <a:r>
              <a:rPr lang="en-US" b="1" dirty="0"/>
              <a:t>11. Goals</a:t>
            </a:r>
          </a:p>
          <a:p>
            <a:r>
              <a:rPr lang="en-US" dirty="0"/>
              <a:t>Clearly defined work goals are great for boosting productivity levels because they’re measures of productivity themselves.</a:t>
            </a:r>
          </a:p>
          <a:p>
            <a:endParaRPr lang="en-US" dirty="0"/>
          </a:p>
        </p:txBody>
      </p:sp>
    </p:spTree>
    <p:extLst>
      <p:ext uri="{BB962C8B-B14F-4D97-AF65-F5344CB8AC3E}">
        <p14:creationId xmlns:p14="http://schemas.microsoft.com/office/powerpoint/2010/main" xmlns="" val="43748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2020 mobile data\Screenshots\Screenshot_2020-11-13-15-29-36-11.jpg"/>
          <p:cNvPicPr>
            <a:picLocks noGrp="1"/>
          </p:cNvPicPr>
          <p:nvPr>
            <p:ph idx="1"/>
          </p:nvPr>
        </p:nvPicPr>
        <p:blipFill rotWithShape="1">
          <a:blip r:embed="rId2">
            <a:extLst>
              <a:ext uri="{28A0092B-C50C-407E-A947-70E740481C1C}">
                <a14:useLocalDpi xmlns:a14="http://schemas.microsoft.com/office/drawing/2010/main" xmlns="" val="0"/>
              </a:ext>
            </a:extLst>
          </a:blip>
          <a:srcRect l="4814" t="48205" r="4074" b="13163"/>
          <a:stretch/>
        </p:blipFill>
        <p:spPr bwMode="auto">
          <a:xfrm>
            <a:off x="2459865" y="772732"/>
            <a:ext cx="6004393" cy="5404231"/>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59626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2020 mobile data\Screenshots\Screenshot_2020-11-13-15-41-53-49.jpg"/>
          <p:cNvPicPr>
            <a:picLocks noGrp="1"/>
          </p:cNvPicPr>
          <p:nvPr>
            <p:ph idx="1"/>
          </p:nvPr>
        </p:nvPicPr>
        <p:blipFill rotWithShape="1">
          <a:blip r:embed="rId2">
            <a:extLst>
              <a:ext uri="{28A0092B-C50C-407E-A947-70E740481C1C}">
                <a14:useLocalDpi xmlns:a14="http://schemas.microsoft.com/office/drawing/2010/main" xmlns="" val="0"/>
              </a:ext>
            </a:extLst>
          </a:blip>
          <a:srcRect l="4259" t="23589" r="3333" b="23077"/>
          <a:stretch/>
        </p:blipFill>
        <p:spPr bwMode="auto">
          <a:xfrm>
            <a:off x="2408349" y="193182"/>
            <a:ext cx="7044744" cy="6555347"/>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85691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factors</a:t>
            </a:r>
            <a:endParaRPr lang="en-US" dirty="0"/>
          </a:p>
        </p:txBody>
      </p:sp>
      <p:sp>
        <p:nvSpPr>
          <p:cNvPr id="3" name="Content Placeholder 2"/>
          <p:cNvSpPr>
            <a:spLocks noGrp="1"/>
          </p:cNvSpPr>
          <p:nvPr>
            <p:ph idx="1"/>
          </p:nvPr>
        </p:nvSpPr>
        <p:spPr>
          <a:xfrm>
            <a:off x="838200" y="1429555"/>
            <a:ext cx="10515600" cy="4984124"/>
          </a:xfrm>
        </p:spPr>
        <p:txBody>
          <a:bodyPr>
            <a:normAutofit fontScale="85000" lnSpcReduction="20000"/>
          </a:bodyPr>
          <a:lstStyle/>
          <a:p>
            <a:r>
              <a:rPr lang="en-US" dirty="0"/>
              <a:t>The factors that affect productivity are:</a:t>
            </a:r>
          </a:p>
          <a:p>
            <a:pPr marL="0" indent="0" algn="just">
              <a:buNone/>
            </a:pPr>
            <a:r>
              <a:rPr lang="en-US" dirty="0" smtClean="0"/>
              <a:t> </a:t>
            </a:r>
            <a:r>
              <a:rPr lang="en-US" dirty="0"/>
              <a:t>TECHNICAL FACTORS: - Technical factors are the most </a:t>
            </a:r>
            <a:r>
              <a:rPr lang="en-US" dirty="0" smtClean="0"/>
              <a:t>important factor</a:t>
            </a:r>
            <a:r>
              <a:rPr lang="en-US" dirty="0"/>
              <a:t>. Productivity largely depend on technology, these include proper location, layout and size of the plant and machinery, correct design of machine and equipment etc. </a:t>
            </a:r>
            <a:endParaRPr lang="en-US" dirty="0" smtClean="0"/>
          </a:p>
          <a:p>
            <a:pPr marL="0" indent="0" algn="just">
              <a:buNone/>
            </a:pPr>
            <a:endParaRPr lang="en-US" dirty="0"/>
          </a:p>
          <a:p>
            <a:pPr marL="0" indent="0" algn="just">
              <a:buNone/>
            </a:pPr>
            <a:r>
              <a:rPr lang="en-US" dirty="0" smtClean="0"/>
              <a:t>Production </a:t>
            </a:r>
            <a:r>
              <a:rPr lang="en-US" dirty="0"/>
              <a:t>factors: Productivity is related to the production-factors. The production of all departments should be properly planned, coordinated and controlled. The right quality of raw-materials should be used for production. </a:t>
            </a:r>
            <a:endParaRPr lang="en-US" dirty="0" smtClean="0"/>
          </a:p>
          <a:p>
            <a:pPr algn="just"/>
            <a:endParaRPr lang="en-US" dirty="0" smtClean="0"/>
          </a:p>
          <a:p>
            <a:pPr algn="just"/>
            <a:r>
              <a:rPr lang="en-US" dirty="0" smtClean="0"/>
              <a:t>Organizational </a:t>
            </a:r>
            <a:r>
              <a:rPr lang="en-US" dirty="0"/>
              <a:t>factor: Productivity is directly proportional to the organizational factors. A simple type of organization should be used. Authority and Responsibility of every individual and department should be defined properly. The line and staff relationships should also be clearly defined. So, conflicts between line and staff should be avoided. There should be a division of labor and specialization as far as possible. This will increase organization's productiveness. </a:t>
            </a:r>
            <a:endParaRPr lang="en-US" dirty="0" smtClean="0"/>
          </a:p>
        </p:txBody>
      </p:sp>
    </p:spTree>
    <p:extLst>
      <p:ext uri="{BB962C8B-B14F-4D97-AF65-F5344CB8AC3E}">
        <p14:creationId xmlns:p14="http://schemas.microsoft.com/office/powerpoint/2010/main" xmlns="" val="368450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Government factors: Productivity depends on government factors. The management should have a proper knowledge about the government </a:t>
            </a:r>
            <a:r>
              <a:rPr lang="en-US" dirty="0" smtClean="0"/>
              <a:t>rules</a:t>
            </a:r>
            <a:r>
              <a:rPr lang="en-US" dirty="0"/>
              <a:t> </a:t>
            </a:r>
            <a:r>
              <a:rPr lang="en-US" dirty="0" smtClean="0"/>
              <a:t>and </a:t>
            </a:r>
            <a:r>
              <a:rPr lang="en-US" dirty="0"/>
              <a:t>regulations. They should also maintain good relations with </a:t>
            </a:r>
            <a:r>
              <a:rPr lang="en-US" dirty="0" smtClean="0"/>
              <a:t>the government</a:t>
            </a:r>
            <a:r>
              <a:rPr lang="en-US" dirty="0"/>
              <a:t>. </a:t>
            </a:r>
            <a:endParaRPr lang="en-US" dirty="0" smtClean="0"/>
          </a:p>
          <a:p>
            <a:pPr algn="just"/>
            <a:r>
              <a:rPr lang="en-US" dirty="0" smtClean="0"/>
              <a:t>Finance </a:t>
            </a:r>
            <a:r>
              <a:rPr lang="en-US" dirty="0"/>
              <a:t>factors: Productivity relies on the finance factors. Finance is </a:t>
            </a:r>
            <a:r>
              <a:rPr lang="en-US" dirty="0" smtClean="0"/>
              <a:t>the life-blood </a:t>
            </a:r>
            <a:r>
              <a:rPr lang="en-US" dirty="0"/>
              <a:t>of modem business. There should be a better control over both fixed capital and working capital. There should be proper Financial Planning. Capital expenditure should be properly controlled.</a:t>
            </a:r>
          </a:p>
          <a:p>
            <a:pPr marL="0" indent="0" algn="just">
              <a:buNone/>
            </a:pPr>
            <a:r>
              <a:rPr lang="en-US" dirty="0"/>
              <a:t/>
            </a:r>
            <a:br>
              <a:rPr lang="en-US" dirty="0"/>
            </a:br>
            <a:endParaRPr lang="en-US" dirty="0"/>
          </a:p>
        </p:txBody>
      </p:sp>
    </p:spTree>
    <p:extLst>
      <p:ext uri="{BB962C8B-B14F-4D97-AF65-F5344CB8AC3E}">
        <p14:creationId xmlns:p14="http://schemas.microsoft.com/office/powerpoint/2010/main" xmlns="" val="420915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Conclusion</a:t>
            </a:r>
          </a:p>
          <a:p>
            <a:r>
              <a:rPr lang="en-US" dirty="0"/>
              <a:t>Employee productivity is a key determinant in your company’s success. No company will get very far without a solid, productive workforce behind it. That’s why it makes sense to spend time and money investing in your employee’s productivity.</a:t>
            </a:r>
          </a:p>
          <a:p>
            <a:endParaRPr lang="en-US" dirty="0"/>
          </a:p>
        </p:txBody>
      </p:sp>
    </p:spTree>
    <p:extLst>
      <p:ext uri="{BB962C8B-B14F-4D97-AF65-F5344CB8AC3E}">
        <p14:creationId xmlns:p14="http://schemas.microsoft.com/office/powerpoint/2010/main" xmlns="" val="213535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Recruitment and selection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In short, Recruitment and Selection is the process of sourcing, screening, </a:t>
            </a:r>
            <a:r>
              <a:rPr lang="en-GB" dirty="0" smtClean="0"/>
              <a:t>short listing </a:t>
            </a:r>
            <a:r>
              <a:rPr lang="en-GB" dirty="0" smtClean="0"/>
              <a:t>and selecting the right candidates for the filling the required vacant positions</a:t>
            </a:r>
            <a:r>
              <a:rPr lang="en-GB" dirty="0" smtClean="0"/>
              <a:t>.</a:t>
            </a:r>
          </a:p>
          <a:p>
            <a:r>
              <a:rPr lang="en-GB" dirty="0" smtClean="0"/>
              <a:t>The scope of Recruitment and Selection includes the following operations: </a:t>
            </a:r>
            <a:endParaRPr lang="en-GB" dirty="0" smtClean="0"/>
          </a:p>
          <a:p>
            <a:r>
              <a:rPr lang="en-GB" dirty="0" smtClean="0"/>
              <a:t> </a:t>
            </a:r>
            <a:r>
              <a:rPr lang="en-GB" dirty="0" smtClean="0"/>
              <a:t>Dealing with the excess or shortage of resources </a:t>
            </a:r>
            <a:r>
              <a:rPr lang="en-GB" dirty="0" smtClean="0"/>
              <a:t> </a:t>
            </a:r>
          </a:p>
          <a:p>
            <a:r>
              <a:rPr lang="en-GB" dirty="0" smtClean="0"/>
              <a:t>Preparing </a:t>
            </a:r>
            <a:r>
              <a:rPr lang="en-GB" dirty="0" smtClean="0"/>
              <a:t>the Recruitment policy for different categories of employees </a:t>
            </a:r>
            <a:endParaRPr lang="en-GB" dirty="0" smtClean="0"/>
          </a:p>
          <a:p>
            <a:r>
              <a:rPr lang="en-GB" dirty="0" smtClean="0"/>
              <a:t> </a:t>
            </a:r>
            <a:r>
              <a:rPr lang="en-GB" dirty="0" smtClean="0"/>
              <a:t>Analyzing the recruitment policies, processes, and procedures of the organization </a:t>
            </a:r>
            <a:r>
              <a:rPr lang="en-GB" dirty="0" smtClean="0"/>
              <a:t> </a:t>
            </a:r>
          </a:p>
          <a:p>
            <a:r>
              <a:rPr lang="en-GB" dirty="0" smtClean="0"/>
              <a:t>Identifying </a:t>
            </a:r>
            <a:r>
              <a:rPr lang="en-GB" dirty="0" smtClean="0"/>
              <a:t>the areas, where there could be a scope of improvement </a:t>
            </a:r>
            <a:endParaRPr lang="en-GB" dirty="0" smtClean="0"/>
          </a:p>
          <a:p>
            <a:r>
              <a:rPr lang="en-GB" dirty="0" smtClean="0"/>
              <a:t> </a:t>
            </a:r>
            <a:r>
              <a:rPr lang="en-GB" dirty="0" smtClean="0"/>
              <a:t>Streamlining the hiring process with suitable recommendations </a:t>
            </a:r>
            <a:r>
              <a:rPr lang="en-GB" dirty="0" smtClean="0"/>
              <a:t> </a:t>
            </a:r>
          </a:p>
          <a:p>
            <a:r>
              <a:rPr lang="en-GB" dirty="0" smtClean="0"/>
              <a:t>Choosing </a:t>
            </a:r>
            <a:r>
              <a:rPr lang="en-GB" dirty="0" smtClean="0"/>
              <a:t>the best suitable process of recruitment for effective hiring of resources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Job Analysis</a:t>
            </a:r>
            <a:endParaRPr lang="en-GB" dirty="0"/>
          </a:p>
        </p:txBody>
      </p:sp>
      <p:sp>
        <p:nvSpPr>
          <p:cNvPr id="3" name="Content Placeholder 2"/>
          <p:cNvSpPr>
            <a:spLocks noGrp="1"/>
          </p:cNvSpPr>
          <p:nvPr>
            <p:ph idx="1"/>
          </p:nvPr>
        </p:nvSpPr>
        <p:spPr/>
        <p:txBody>
          <a:bodyPr>
            <a:normAutofit/>
          </a:bodyPr>
          <a:lstStyle/>
          <a:p>
            <a:r>
              <a:rPr lang="en-GB" dirty="0" smtClean="0"/>
              <a:t>Job analysis is a process of identifying, analyzing, and determining the duties, responsibilities, skills, abilities, and work environment of a specific job. These factors help in identifying what a job demands and what an employee must possess in performing a </a:t>
            </a:r>
            <a:r>
              <a:rPr lang="en-GB" dirty="0" smtClean="0"/>
              <a:t>job.</a:t>
            </a:r>
          </a:p>
          <a:p>
            <a:r>
              <a:rPr lang="en-GB" dirty="0" smtClean="0"/>
              <a:t>The following steps are important in analyzing a job: </a:t>
            </a:r>
            <a:endParaRPr lang="en-GB" dirty="0" smtClean="0"/>
          </a:p>
          <a:p>
            <a:r>
              <a:rPr lang="en-GB" dirty="0" smtClean="0"/>
              <a:t>Recording </a:t>
            </a:r>
            <a:r>
              <a:rPr lang="en-GB" dirty="0" smtClean="0"/>
              <a:t>and collecting job information </a:t>
            </a:r>
          </a:p>
          <a:p>
            <a:r>
              <a:rPr lang="en-GB" dirty="0" smtClean="0"/>
              <a:t>Accuracy </a:t>
            </a:r>
            <a:r>
              <a:rPr lang="en-GB" dirty="0" smtClean="0"/>
              <a:t>in checking the job information </a:t>
            </a:r>
          </a:p>
          <a:p>
            <a:r>
              <a:rPr lang="en-GB" dirty="0" smtClean="0"/>
              <a:t>Generating </a:t>
            </a:r>
            <a:r>
              <a:rPr lang="en-GB" dirty="0" smtClean="0"/>
              <a:t>job description based on the information </a:t>
            </a:r>
          </a:p>
          <a:p>
            <a:r>
              <a:rPr lang="en-GB" dirty="0" smtClean="0"/>
              <a:t>Determining the </a:t>
            </a:r>
            <a:r>
              <a:rPr lang="en-GB" dirty="0" smtClean="0"/>
              <a:t>knowledge and skills, which are required for the job</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Job description:</a:t>
            </a:r>
            <a:endParaRPr lang="en-GB" dirty="0"/>
          </a:p>
        </p:txBody>
      </p:sp>
      <p:sp>
        <p:nvSpPr>
          <p:cNvPr id="3" name="Content Placeholder 2"/>
          <p:cNvSpPr>
            <a:spLocks noGrp="1"/>
          </p:cNvSpPr>
          <p:nvPr>
            <p:ph idx="1"/>
          </p:nvPr>
        </p:nvSpPr>
        <p:spPr/>
        <p:txBody>
          <a:bodyPr/>
          <a:lstStyle/>
          <a:p>
            <a:r>
              <a:rPr lang="en-GB" dirty="0" smtClean="0"/>
              <a:t>Job description is an important document, which is descriptive in nature and contains the final statement of the job analysis. This description is very important for a successful recruitment process. Job description provides information about the scope of job roles, responsibilities and the positioning of the job in the organization. And this data gives the employer and the organization a clear idea of what an employee must do to meet the requirement of his job responsibilities.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Job Description </a:t>
            </a:r>
            <a:endParaRPr lang="en-GB" dirty="0"/>
          </a:p>
        </p:txBody>
      </p:sp>
      <p:sp>
        <p:nvSpPr>
          <p:cNvPr id="3" name="Content Placeholder 2"/>
          <p:cNvSpPr>
            <a:spLocks noGrp="1"/>
          </p:cNvSpPr>
          <p:nvPr>
            <p:ph idx="1"/>
          </p:nvPr>
        </p:nvSpPr>
        <p:spPr/>
        <p:txBody>
          <a:bodyPr>
            <a:normAutofit/>
          </a:bodyPr>
          <a:lstStyle/>
          <a:p>
            <a:r>
              <a:rPr lang="en-GB" dirty="0" smtClean="0"/>
              <a:t>A job description provides information on the following elements: </a:t>
            </a:r>
          </a:p>
          <a:p>
            <a:r>
              <a:rPr lang="en-GB" dirty="0" smtClean="0"/>
              <a:t>Job </a:t>
            </a:r>
            <a:r>
              <a:rPr lang="en-GB" dirty="0" smtClean="0"/>
              <a:t>Title / </a:t>
            </a:r>
            <a:r>
              <a:rPr lang="en-GB" dirty="0" smtClean="0"/>
              <a:t>Organization </a:t>
            </a:r>
            <a:r>
              <a:rPr lang="en-GB" dirty="0" smtClean="0"/>
              <a:t>Position </a:t>
            </a:r>
          </a:p>
          <a:p>
            <a:r>
              <a:rPr lang="en-GB" dirty="0" smtClean="0"/>
              <a:t>Job </a:t>
            </a:r>
            <a:r>
              <a:rPr lang="en-GB" dirty="0" smtClean="0"/>
              <a:t>Location </a:t>
            </a:r>
          </a:p>
          <a:p>
            <a:r>
              <a:rPr lang="en-GB" dirty="0" smtClean="0"/>
              <a:t>Summary </a:t>
            </a:r>
            <a:r>
              <a:rPr lang="en-GB" dirty="0" smtClean="0"/>
              <a:t>of Job </a:t>
            </a:r>
          </a:p>
          <a:p>
            <a:r>
              <a:rPr lang="en-GB" dirty="0" smtClean="0"/>
              <a:t>Job </a:t>
            </a:r>
            <a:r>
              <a:rPr lang="en-GB" dirty="0" smtClean="0"/>
              <a:t>Duties </a:t>
            </a:r>
            <a:endParaRPr lang="en-GB" dirty="0" smtClean="0"/>
          </a:p>
          <a:p>
            <a:r>
              <a:rPr lang="en-GB" dirty="0" smtClean="0"/>
              <a:t>Machines</a:t>
            </a:r>
            <a:r>
              <a:rPr lang="en-GB" dirty="0" smtClean="0"/>
              <a:t>, Materials and Equipment </a:t>
            </a:r>
          </a:p>
          <a:p>
            <a:r>
              <a:rPr lang="en-GB" dirty="0" smtClean="0"/>
              <a:t>Process </a:t>
            </a:r>
            <a:r>
              <a:rPr lang="en-GB" dirty="0" smtClean="0"/>
              <a:t>of Supervision </a:t>
            </a:r>
          </a:p>
          <a:p>
            <a:r>
              <a:rPr lang="en-GB" dirty="0" smtClean="0"/>
              <a:t>Working </a:t>
            </a:r>
            <a:r>
              <a:rPr lang="en-GB" dirty="0" smtClean="0"/>
              <a:t>Conditions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and development</a:t>
            </a:r>
            <a:endParaRPr lang="en-GB" dirty="0"/>
          </a:p>
        </p:txBody>
      </p:sp>
      <p:sp>
        <p:nvSpPr>
          <p:cNvPr id="3" name="Content Placeholder 2"/>
          <p:cNvSpPr>
            <a:spLocks noGrp="1"/>
          </p:cNvSpPr>
          <p:nvPr>
            <p:ph idx="1"/>
          </p:nvPr>
        </p:nvSpPr>
        <p:spPr/>
        <p:txBody>
          <a:bodyPr>
            <a:normAutofit lnSpcReduction="10000"/>
          </a:bodyPr>
          <a:lstStyle/>
          <a:p>
            <a:r>
              <a:rPr lang="en-GB" dirty="0" smtClean="0"/>
              <a:t>Training and development is the field which is concerned with organizational activity aimed at bettering the performance of Individuals and groups in organizational setting. It is a combined role often called human resources development (HRD) meaning the development of “Human” resources to remain competitive in the marketplace. Training focuses on doing activities today to develop employees for their current jobs and development is preparing employees for future roles and responsibilities</a:t>
            </a:r>
            <a:r>
              <a:rPr lang="en-GB" dirty="0" smtClean="0"/>
              <a:t>.</a:t>
            </a:r>
          </a:p>
          <a:p>
            <a:r>
              <a:rPr lang="en-GB" dirty="0" smtClean="0"/>
              <a:t>In order to ensure that our employees are equipped with the right kind of skills, knowledge and abilities to perform their assigned tasks, training and development plays its crucial role towards the growth and success of our business.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and development</a:t>
            </a:r>
            <a:endParaRPr lang="en-GB" dirty="0"/>
          </a:p>
        </p:txBody>
      </p:sp>
      <p:sp>
        <p:nvSpPr>
          <p:cNvPr id="3" name="Content Placeholder 2"/>
          <p:cNvSpPr>
            <a:spLocks noGrp="1"/>
          </p:cNvSpPr>
          <p:nvPr>
            <p:ph idx="1"/>
          </p:nvPr>
        </p:nvSpPr>
        <p:spPr/>
        <p:txBody>
          <a:bodyPr>
            <a:normAutofit lnSpcReduction="10000"/>
          </a:bodyPr>
          <a:lstStyle/>
          <a:p>
            <a:r>
              <a:rPr lang="en-GB" dirty="0" smtClean="0"/>
              <a:t>Training and </a:t>
            </a:r>
            <a:r>
              <a:rPr lang="en-GB" dirty="0" smtClean="0"/>
              <a:t>development </a:t>
            </a:r>
            <a:r>
              <a:rPr lang="en-GB" dirty="0" smtClean="0"/>
              <a:t>are very vital in any company or organization that aims at progressing. This includes decision making, thinking creatively and managing people. Training and development is so important </a:t>
            </a:r>
            <a:r>
              <a:rPr lang="en-GB" dirty="0" smtClean="0"/>
              <a:t>because:</a:t>
            </a:r>
          </a:p>
          <a:p>
            <a:r>
              <a:rPr lang="en-GB" dirty="0" smtClean="0"/>
              <a:t>Help </a:t>
            </a:r>
            <a:r>
              <a:rPr lang="en-GB" dirty="0" smtClean="0"/>
              <a:t>in addressing employee weaknesses </a:t>
            </a:r>
          </a:p>
          <a:p>
            <a:r>
              <a:rPr lang="en-GB" dirty="0" smtClean="0"/>
              <a:t>Improvement </a:t>
            </a:r>
            <a:r>
              <a:rPr lang="en-GB" dirty="0" smtClean="0"/>
              <a:t>in worker performance </a:t>
            </a:r>
            <a:endParaRPr lang="en-GB" dirty="0" smtClean="0"/>
          </a:p>
          <a:p>
            <a:r>
              <a:rPr lang="en-GB" dirty="0" smtClean="0"/>
              <a:t>Consistency </a:t>
            </a:r>
            <a:r>
              <a:rPr lang="en-GB" dirty="0" smtClean="0"/>
              <a:t>in duty performance </a:t>
            </a:r>
          </a:p>
          <a:p>
            <a:r>
              <a:rPr lang="en-GB" dirty="0" smtClean="0"/>
              <a:t>Ensuring </a:t>
            </a:r>
            <a:r>
              <a:rPr lang="en-GB" dirty="0" smtClean="0"/>
              <a:t>worker satisfaction </a:t>
            </a:r>
          </a:p>
          <a:p>
            <a:r>
              <a:rPr lang="en-GB" dirty="0" smtClean="0"/>
              <a:t>Increased </a:t>
            </a:r>
            <a:r>
              <a:rPr lang="en-GB" dirty="0" smtClean="0"/>
              <a:t>productivity </a:t>
            </a:r>
          </a:p>
          <a:p>
            <a:r>
              <a:rPr lang="en-GB" dirty="0" smtClean="0"/>
              <a:t>Improved </a:t>
            </a:r>
            <a:r>
              <a:rPr lang="en-GB" dirty="0" smtClean="0"/>
              <a:t>quality of service and products </a:t>
            </a:r>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Compensation: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Compensation is the remuneration received by an employee in returns of their contribution to the organization. The compensation management is an organized practice which is important for balancing the work and employee relationship by providing monetary and non-monetary compensation to employees</a:t>
            </a:r>
            <a:r>
              <a:rPr lang="en-GB" dirty="0" smtClean="0"/>
              <a:t>.</a:t>
            </a:r>
          </a:p>
          <a:p>
            <a:r>
              <a:rPr lang="en-GB" dirty="0" smtClean="0"/>
              <a:t>Base pay (hourly or </a:t>
            </a:r>
            <a:r>
              <a:rPr lang="en-GB" b="1" dirty="0" smtClean="0"/>
              <a:t>salary</a:t>
            </a:r>
            <a:r>
              <a:rPr lang="en-GB" dirty="0" smtClean="0"/>
              <a:t> wages)</a:t>
            </a:r>
          </a:p>
          <a:p>
            <a:r>
              <a:rPr lang="en-GB" dirty="0" smtClean="0"/>
              <a:t>Sales commission.</a:t>
            </a:r>
          </a:p>
          <a:p>
            <a:r>
              <a:rPr lang="en-GB" dirty="0" smtClean="0"/>
              <a:t>Overtime wages.</a:t>
            </a:r>
          </a:p>
          <a:p>
            <a:r>
              <a:rPr lang="en-GB" dirty="0" smtClean="0"/>
              <a:t>Tip income.</a:t>
            </a:r>
          </a:p>
          <a:p>
            <a:r>
              <a:rPr lang="en-GB" dirty="0" smtClean="0"/>
              <a:t>Bonus pay.</a:t>
            </a:r>
          </a:p>
          <a:p>
            <a:r>
              <a:rPr lang="en-GB" dirty="0" smtClean="0"/>
              <a:t>Recognition or merit pay.</a:t>
            </a:r>
          </a:p>
          <a:p>
            <a:r>
              <a:rPr lang="en-GB" dirty="0" smtClean="0"/>
              <a:t>Benefits (insurances, standard vacation policy, retirement)</a:t>
            </a:r>
          </a:p>
          <a:p>
            <a:pPr>
              <a:buNone/>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D1E834-6B80-433B-8F19-F1175AE2DBD9}"/>
</file>

<file path=customXml/itemProps2.xml><?xml version="1.0" encoding="utf-8"?>
<ds:datastoreItem xmlns:ds="http://schemas.openxmlformats.org/officeDocument/2006/customXml" ds:itemID="{21C2B8B9-5529-43FF-8DE5-7AB6F8502ABB}"/>
</file>

<file path=customXml/itemProps3.xml><?xml version="1.0" encoding="utf-8"?>
<ds:datastoreItem xmlns:ds="http://schemas.openxmlformats.org/officeDocument/2006/customXml" ds:itemID="{03BDBDDD-66F2-4A67-8A6F-5F742E8413F8}"/>
</file>

<file path=docProps/app.xml><?xml version="1.0" encoding="utf-8"?>
<Properties xmlns="http://schemas.openxmlformats.org/officeDocument/2006/extended-properties" xmlns:vt="http://schemas.openxmlformats.org/officeDocument/2006/docPropsVTypes">
  <TotalTime>173</TotalTime>
  <Words>1601</Words>
  <Application>Microsoft Office PowerPoint</Application>
  <PresentationFormat>Custom</PresentationFormat>
  <Paragraphs>117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Operational functions of HUMAN RESOURCE MANAGEMENT</vt:lpstr>
      <vt:lpstr>Procurement Function</vt:lpstr>
      <vt:lpstr>Recruitment and selection</vt:lpstr>
      <vt:lpstr>Job Analysis</vt:lpstr>
      <vt:lpstr>Job description:</vt:lpstr>
      <vt:lpstr>Job Description </vt:lpstr>
      <vt:lpstr>Training and development</vt:lpstr>
      <vt:lpstr>Training and development</vt:lpstr>
      <vt:lpstr>Compensation:</vt:lpstr>
      <vt:lpstr>Performance appraisal</vt:lpstr>
      <vt:lpstr>Productivity Factors</vt:lpstr>
      <vt:lpstr>What Is Productivity?  </vt:lpstr>
      <vt:lpstr>GROSS DOMESTIC PRODUCT</vt:lpstr>
      <vt:lpstr>Slide 14</vt:lpstr>
      <vt:lpstr>Slide 15</vt:lpstr>
      <vt:lpstr>The various decisions with respect to the factors are mentioned below:  </vt:lpstr>
      <vt:lpstr>Slide 17</vt:lpstr>
      <vt:lpstr>Slide 18</vt:lpstr>
      <vt:lpstr>Slide 19</vt:lpstr>
      <vt:lpstr>Slide 20</vt:lpstr>
      <vt:lpstr>Slide 21</vt:lpstr>
      <vt:lpstr>Slide 22</vt:lpstr>
      <vt:lpstr>Slide 23</vt:lpstr>
      <vt:lpstr>Other factors</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Adil Mir Korejo</cp:lastModifiedBy>
  <cp:revision>65</cp:revision>
  <dcterms:created xsi:type="dcterms:W3CDTF">2020-11-18T04:33:34Z</dcterms:created>
  <dcterms:modified xsi:type="dcterms:W3CDTF">2021-02-03T06:12:10Z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