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CF0816-457F-4851-B1EC-F9B4D0B71993}" type="datetimeFigureOut">
              <a:rPr lang="en-US" smtClean="0"/>
              <a:pPr/>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6D864-4CCC-4D50-BEC3-9D711E082F8F}" type="slidenum">
              <a:rPr lang="en-US" smtClean="0"/>
              <a:pPr/>
              <a:t>‹#›</a:t>
            </a:fld>
            <a:endParaRPr lang="en-US"/>
          </a:p>
        </p:txBody>
      </p:sp>
    </p:spTree>
    <p:extLst>
      <p:ext uri="{BB962C8B-B14F-4D97-AF65-F5344CB8AC3E}">
        <p14:creationId xmlns="" xmlns:p14="http://schemas.microsoft.com/office/powerpoint/2010/main" val="2361683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CF0816-457F-4851-B1EC-F9B4D0B71993}" type="datetimeFigureOut">
              <a:rPr lang="en-US" smtClean="0"/>
              <a:pPr/>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6D864-4CCC-4D50-BEC3-9D711E082F8F}" type="slidenum">
              <a:rPr lang="en-US" smtClean="0"/>
              <a:pPr/>
              <a:t>‹#›</a:t>
            </a:fld>
            <a:endParaRPr lang="en-US"/>
          </a:p>
        </p:txBody>
      </p:sp>
    </p:spTree>
    <p:extLst>
      <p:ext uri="{BB962C8B-B14F-4D97-AF65-F5344CB8AC3E}">
        <p14:creationId xmlns="" xmlns:p14="http://schemas.microsoft.com/office/powerpoint/2010/main" val="66404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CF0816-457F-4851-B1EC-F9B4D0B71993}" type="datetimeFigureOut">
              <a:rPr lang="en-US" smtClean="0"/>
              <a:pPr/>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6D864-4CCC-4D50-BEC3-9D711E082F8F}" type="slidenum">
              <a:rPr lang="en-US" smtClean="0"/>
              <a:pPr/>
              <a:t>‹#›</a:t>
            </a:fld>
            <a:endParaRPr lang="en-US"/>
          </a:p>
        </p:txBody>
      </p:sp>
    </p:spTree>
    <p:extLst>
      <p:ext uri="{BB962C8B-B14F-4D97-AF65-F5344CB8AC3E}">
        <p14:creationId xmlns="" xmlns:p14="http://schemas.microsoft.com/office/powerpoint/2010/main" val="191239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CF0816-457F-4851-B1EC-F9B4D0B71993}" type="datetimeFigureOut">
              <a:rPr lang="en-US" smtClean="0"/>
              <a:pPr/>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6D864-4CCC-4D50-BEC3-9D711E082F8F}" type="slidenum">
              <a:rPr lang="en-US" smtClean="0"/>
              <a:pPr/>
              <a:t>‹#›</a:t>
            </a:fld>
            <a:endParaRPr lang="en-US"/>
          </a:p>
        </p:txBody>
      </p:sp>
    </p:spTree>
    <p:extLst>
      <p:ext uri="{BB962C8B-B14F-4D97-AF65-F5344CB8AC3E}">
        <p14:creationId xmlns="" xmlns:p14="http://schemas.microsoft.com/office/powerpoint/2010/main" val="2351431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CF0816-457F-4851-B1EC-F9B4D0B71993}" type="datetimeFigureOut">
              <a:rPr lang="en-US" smtClean="0"/>
              <a:pPr/>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6D864-4CCC-4D50-BEC3-9D711E082F8F}" type="slidenum">
              <a:rPr lang="en-US" smtClean="0"/>
              <a:pPr/>
              <a:t>‹#›</a:t>
            </a:fld>
            <a:endParaRPr lang="en-US"/>
          </a:p>
        </p:txBody>
      </p:sp>
    </p:spTree>
    <p:extLst>
      <p:ext uri="{BB962C8B-B14F-4D97-AF65-F5344CB8AC3E}">
        <p14:creationId xmlns="" xmlns:p14="http://schemas.microsoft.com/office/powerpoint/2010/main" val="343600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CF0816-457F-4851-B1EC-F9B4D0B71993}" type="datetimeFigureOut">
              <a:rPr lang="en-US" smtClean="0"/>
              <a:pPr/>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6D864-4CCC-4D50-BEC3-9D711E082F8F}" type="slidenum">
              <a:rPr lang="en-US" smtClean="0"/>
              <a:pPr/>
              <a:t>‹#›</a:t>
            </a:fld>
            <a:endParaRPr lang="en-US"/>
          </a:p>
        </p:txBody>
      </p:sp>
    </p:spTree>
    <p:extLst>
      <p:ext uri="{BB962C8B-B14F-4D97-AF65-F5344CB8AC3E}">
        <p14:creationId xmlns="" xmlns:p14="http://schemas.microsoft.com/office/powerpoint/2010/main" val="715380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CF0816-457F-4851-B1EC-F9B4D0B71993}" type="datetimeFigureOut">
              <a:rPr lang="en-US" smtClean="0"/>
              <a:pPr/>
              <a:t>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86D864-4CCC-4D50-BEC3-9D711E082F8F}" type="slidenum">
              <a:rPr lang="en-US" smtClean="0"/>
              <a:pPr/>
              <a:t>‹#›</a:t>
            </a:fld>
            <a:endParaRPr lang="en-US"/>
          </a:p>
        </p:txBody>
      </p:sp>
    </p:spTree>
    <p:extLst>
      <p:ext uri="{BB962C8B-B14F-4D97-AF65-F5344CB8AC3E}">
        <p14:creationId xmlns="" xmlns:p14="http://schemas.microsoft.com/office/powerpoint/2010/main" val="502865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CF0816-457F-4851-B1EC-F9B4D0B71993}" type="datetimeFigureOut">
              <a:rPr lang="en-US" smtClean="0"/>
              <a:pPr/>
              <a:t>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86D864-4CCC-4D50-BEC3-9D711E082F8F}" type="slidenum">
              <a:rPr lang="en-US" smtClean="0"/>
              <a:pPr/>
              <a:t>‹#›</a:t>
            </a:fld>
            <a:endParaRPr lang="en-US"/>
          </a:p>
        </p:txBody>
      </p:sp>
    </p:spTree>
    <p:extLst>
      <p:ext uri="{BB962C8B-B14F-4D97-AF65-F5344CB8AC3E}">
        <p14:creationId xmlns="" xmlns:p14="http://schemas.microsoft.com/office/powerpoint/2010/main" val="2711626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CF0816-457F-4851-B1EC-F9B4D0B71993}" type="datetimeFigureOut">
              <a:rPr lang="en-US" smtClean="0"/>
              <a:pPr/>
              <a:t>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86D864-4CCC-4D50-BEC3-9D711E082F8F}" type="slidenum">
              <a:rPr lang="en-US" smtClean="0"/>
              <a:pPr/>
              <a:t>‹#›</a:t>
            </a:fld>
            <a:endParaRPr lang="en-US"/>
          </a:p>
        </p:txBody>
      </p:sp>
    </p:spTree>
    <p:extLst>
      <p:ext uri="{BB962C8B-B14F-4D97-AF65-F5344CB8AC3E}">
        <p14:creationId xmlns="" xmlns:p14="http://schemas.microsoft.com/office/powerpoint/2010/main" val="3579490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CF0816-457F-4851-B1EC-F9B4D0B71993}" type="datetimeFigureOut">
              <a:rPr lang="en-US" smtClean="0"/>
              <a:pPr/>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6D864-4CCC-4D50-BEC3-9D711E082F8F}" type="slidenum">
              <a:rPr lang="en-US" smtClean="0"/>
              <a:pPr/>
              <a:t>‹#›</a:t>
            </a:fld>
            <a:endParaRPr lang="en-US"/>
          </a:p>
        </p:txBody>
      </p:sp>
    </p:spTree>
    <p:extLst>
      <p:ext uri="{BB962C8B-B14F-4D97-AF65-F5344CB8AC3E}">
        <p14:creationId xmlns="" xmlns:p14="http://schemas.microsoft.com/office/powerpoint/2010/main" val="1546524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CF0816-457F-4851-B1EC-F9B4D0B71993}" type="datetimeFigureOut">
              <a:rPr lang="en-US" smtClean="0"/>
              <a:pPr/>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6D864-4CCC-4D50-BEC3-9D711E082F8F}" type="slidenum">
              <a:rPr lang="en-US" smtClean="0"/>
              <a:pPr/>
              <a:t>‹#›</a:t>
            </a:fld>
            <a:endParaRPr lang="en-US"/>
          </a:p>
        </p:txBody>
      </p:sp>
    </p:spTree>
    <p:extLst>
      <p:ext uri="{BB962C8B-B14F-4D97-AF65-F5344CB8AC3E}">
        <p14:creationId xmlns="" xmlns:p14="http://schemas.microsoft.com/office/powerpoint/2010/main" val="3430441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CF0816-457F-4851-B1EC-F9B4D0B71993}" type="datetimeFigureOut">
              <a:rPr lang="en-US" smtClean="0"/>
              <a:pPr/>
              <a:t>3/1/2021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86D864-4CCC-4D50-BEC3-9D711E082F8F}" type="slidenum">
              <a:rPr lang="en-US" smtClean="0"/>
              <a:pPr/>
              <a:t>‹#›</a:t>
            </a:fld>
            <a:endParaRPr lang="en-US"/>
          </a:p>
        </p:txBody>
      </p:sp>
    </p:spTree>
    <p:extLst>
      <p:ext uri="{BB962C8B-B14F-4D97-AF65-F5344CB8AC3E}">
        <p14:creationId xmlns="" xmlns:p14="http://schemas.microsoft.com/office/powerpoint/2010/main" val="3967472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GB" b="1" dirty="0" smtClean="0">
                <a:latin typeface="Arial" pitchFamily="34" charset="0"/>
                <a:cs typeface="Arial" pitchFamily="34" charset="0"/>
              </a:rPr>
              <a:t>CONFLICT</a:t>
            </a:r>
            <a:endParaRPr lang="en-GB" b="1" dirty="0">
              <a:latin typeface="Arial" pitchFamily="34" charset="0"/>
              <a:cs typeface="Arial" pitchFamily="34" charset="0"/>
            </a:endParaRPr>
          </a:p>
        </p:txBody>
      </p:sp>
      <p:sp>
        <p:nvSpPr>
          <p:cNvPr id="3" name="Subtitle 2"/>
          <p:cNvSpPr>
            <a:spLocks noGrp="1"/>
          </p:cNvSpPr>
          <p:nvPr>
            <p:ph idx="1"/>
          </p:nvPr>
        </p:nvSpPr>
        <p:spPr/>
        <p:txBody>
          <a:bodyPr>
            <a:normAutofit fontScale="70000" lnSpcReduction="20000"/>
          </a:bodyPr>
          <a:lstStyle/>
          <a:p>
            <a:pPr algn="l">
              <a:lnSpc>
                <a:spcPct val="100000"/>
              </a:lnSpc>
            </a:pPr>
            <a:r>
              <a:rPr lang="en-GB" dirty="0" smtClean="0">
                <a:latin typeface="Arial" pitchFamily="34" charset="0"/>
                <a:cs typeface="Arial" pitchFamily="34" charset="0"/>
              </a:rPr>
              <a:t>The </a:t>
            </a:r>
            <a:r>
              <a:rPr lang="en-GB" dirty="0" smtClean="0">
                <a:latin typeface="Arial" pitchFamily="34" charset="0"/>
                <a:cs typeface="Arial" pitchFamily="34" charset="0"/>
              </a:rPr>
              <a:t>essence of conflict seems to be disagreement, contradiction, or incompatibility. Thus, CONFLICT refers to any situation in which there are incompatible Goals, Cognitions, or Emotions within or between individuals or </a:t>
            </a:r>
            <a:r>
              <a:rPr lang="en-GB" dirty="0" smtClean="0">
                <a:latin typeface="Arial" pitchFamily="34" charset="0"/>
                <a:cs typeface="Arial" pitchFamily="34" charset="0"/>
              </a:rPr>
              <a:t>groups. </a:t>
            </a:r>
            <a:r>
              <a:rPr lang="en-US" dirty="0" smtClean="0">
                <a:latin typeface="Arial" pitchFamily="34" charset="0"/>
                <a:cs typeface="Arial" pitchFamily="34" charset="0"/>
              </a:rPr>
              <a:t>Conflict </a:t>
            </a:r>
            <a:r>
              <a:rPr lang="en-US" dirty="0">
                <a:latin typeface="Arial" pitchFamily="34" charset="0"/>
                <a:cs typeface="Arial" pitchFamily="34" charset="0"/>
              </a:rPr>
              <a:t>might escalate and nonproductive results, or conflict can be beneficially resolved and lead to quality fin products</a:t>
            </a:r>
            <a:r>
              <a:rPr lang="en-US" dirty="0" smtClean="0">
                <a:latin typeface="Arial" pitchFamily="34" charset="0"/>
                <a:cs typeface="Arial" pitchFamily="34" charset="0"/>
              </a:rPr>
              <a:t>.</a:t>
            </a:r>
          </a:p>
          <a:p>
            <a:pPr algn="l">
              <a:lnSpc>
                <a:spcPct val="100000"/>
              </a:lnSpc>
            </a:pPr>
            <a:endParaRPr lang="en-US" dirty="0" smtClean="0">
              <a:latin typeface="Arial" pitchFamily="34" charset="0"/>
              <a:cs typeface="Arial" pitchFamily="34" charset="0"/>
            </a:endParaRPr>
          </a:p>
          <a:p>
            <a:pPr algn="l">
              <a:lnSpc>
                <a:spcPct val="100000"/>
              </a:lnSpc>
            </a:pPr>
            <a:r>
              <a:rPr lang="en-US" dirty="0" smtClean="0">
                <a:latin typeface="Arial" pitchFamily="34" charset="0"/>
                <a:cs typeface="Arial" pitchFamily="34" charset="0"/>
              </a:rPr>
              <a:t>Therefore</a:t>
            </a:r>
            <a:r>
              <a:rPr lang="en-US" dirty="0">
                <a:latin typeface="Arial" pitchFamily="34" charset="0"/>
                <a:cs typeface="Arial" pitchFamily="34" charset="0"/>
              </a:rPr>
              <a:t>, learning to manage conflict is integral to a high-performance team. Although very few people go looking for </a:t>
            </a:r>
            <a:r>
              <a:rPr lang="en-US" dirty="0" smtClean="0">
                <a:latin typeface="Arial" pitchFamily="34" charset="0"/>
                <a:cs typeface="Arial" pitchFamily="34" charset="0"/>
              </a:rPr>
              <a:t>conflict</a:t>
            </a:r>
            <a:r>
              <a:rPr lang="en-US" dirty="0">
                <a:latin typeface="Arial" pitchFamily="34" charset="0"/>
                <a:cs typeface="Arial" pitchFamily="34" charset="0"/>
              </a:rPr>
              <a:t>, more often than not, conflict results because of miscommunication between people with regards to their needs, ideas, benefits, values or goals. </a:t>
            </a:r>
            <a:endParaRPr lang="en-US" dirty="0" smtClean="0">
              <a:latin typeface="Arial" pitchFamily="34" charset="0"/>
              <a:cs typeface="Arial" pitchFamily="34" charset="0"/>
            </a:endParaRPr>
          </a:p>
          <a:p>
            <a:pPr algn="l">
              <a:lnSpc>
                <a:spcPct val="100000"/>
              </a:lnSpc>
            </a:pPr>
            <a:r>
              <a:rPr lang="en-US" dirty="0" smtClean="0">
                <a:latin typeface="Arial" pitchFamily="34" charset="0"/>
                <a:cs typeface="Arial" pitchFamily="34" charset="0"/>
              </a:rPr>
              <a:t>Conflict </a:t>
            </a:r>
            <a:r>
              <a:rPr lang="en-US" dirty="0">
                <a:latin typeface="Arial" pitchFamily="34" charset="0"/>
                <a:cs typeface="Arial" pitchFamily="34" charset="0"/>
              </a:rPr>
              <a:t>management is the principle that all conflicts cannot necessarily be resolved, but learning how to manage conflicts can decrease the odds of nonproductive </a:t>
            </a:r>
            <a:r>
              <a:rPr lang="en-US" dirty="0" smtClean="0">
                <a:latin typeface="Arial" pitchFamily="34" charset="0"/>
                <a:cs typeface="Arial" pitchFamily="34" charset="0"/>
              </a:rPr>
              <a:t>escalation.</a:t>
            </a:r>
            <a:r>
              <a:rPr lang="en-US" b="0" dirty="0" smtClean="0">
                <a:effectLst/>
              </a:rPr>
              <a:t/>
            </a:r>
            <a:br>
              <a:rPr lang="en-US" b="0" dirty="0" smtClean="0">
                <a:effectLst/>
              </a:rPr>
            </a:br>
            <a:endParaRPr lang="en-US" b="0" dirty="0" smtClean="0">
              <a:effectLst/>
            </a:endParaRPr>
          </a:p>
          <a:p>
            <a:pPr algn="l">
              <a:lnSpc>
                <a:spcPct val="100000"/>
              </a:lnSpc>
              <a:buNone/>
            </a:pPr>
            <a:r>
              <a:rPr lang="en-US" b="0" dirty="0" smtClean="0">
                <a:effectLst/>
              </a:rPr>
              <a:t/>
            </a:r>
            <a:br>
              <a:rPr lang="en-US" b="0" dirty="0" smtClean="0">
                <a:effectLst/>
              </a:rPr>
            </a:br>
            <a:endParaRPr lang="en-US" dirty="0"/>
          </a:p>
        </p:txBody>
      </p:sp>
    </p:spTree>
    <p:extLst>
      <p:ext uri="{BB962C8B-B14F-4D97-AF65-F5344CB8AC3E}">
        <p14:creationId xmlns="" xmlns:p14="http://schemas.microsoft.com/office/powerpoint/2010/main" val="2453319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7425"/>
            <a:ext cx="10515600" cy="6009538"/>
          </a:xfrm>
        </p:spPr>
        <p:txBody>
          <a:bodyPr>
            <a:normAutofit/>
          </a:bodyPr>
          <a:lstStyle/>
          <a:p>
            <a:pPr marL="0" indent="0">
              <a:buNone/>
            </a:pPr>
            <a:r>
              <a:rPr lang="en-US" dirty="0"/>
              <a:t>Times when the compromising mode is </a:t>
            </a:r>
            <a:r>
              <a:rPr lang="en-US" dirty="0" smtClean="0"/>
              <a:t>appropriate are when you are dealing with </a:t>
            </a:r>
            <a:r>
              <a:rPr lang="en-US" dirty="0"/>
              <a:t>issues of moderate importance, when you have equal </a:t>
            </a:r>
            <a:r>
              <a:rPr lang="en-US" dirty="0" smtClean="0"/>
              <a:t>power status, or when you have a strong commitment for resolution</a:t>
            </a:r>
            <a:endParaRPr lang="en-US" b="0" dirty="0" smtClean="0">
              <a:effectLst/>
            </a:endParaRPr>
          </a:p>
          <a:p>
            <a:pPr marL="0" indent="0">
              <a:buNone/>
            </a:pPr>
            <a:r>
              <a:rPr lang="en-US" dirty="0" smtClean="0"/>
              <a:t>Compromising </a:t>
            </a:r>
            <a:r>
              <a:rPr lang="en-US" dirty="0"/>
              <a:t>mode can also be </a:t>
            </a:r>
            <a:r>
              <a:rPr lang="en-US" dirty="0" smtClean="0"/>
              <a:t>used as a temporary </a:t>
            </a:r>
            <a:r>
              <a:rPr lang="en-US" dirty="0"/>
              <a:t>solution when there are time constraints.</a:t>
            </a:r>
            <a:endParaRPr lang="en-US" dirty="0" smtClean="0">
              <a:effectLst/>
            </a:endParaRPr>
          </a:p>
          <a:p>
            <a:r>
              <a:rPr lang="en-US" b="1" dirty="0"/>
              <a:t>Compromising skills:</a:t>
            </a:r>
            <a:endParaRPr lang="en-US" b="0" dirty="0" smtClean="0">
              <a:effectLst/>
            </a:endParaRPr>
          </a:p>
          <a:p>
            <a:r>
              <a:rPr lang="en-US" dirty="0" smtClean="0"/>
              <a:t>Negotiating </a:t>
            </a:r>
          </a:p>
          <a:p>
            <a:r>
              <a:rPr lang="en-US" dirty="0" smtClean="0"/>
              <a:t>Finding </a:t>
            </a:r>
            <a:r>
              <a:rPr lang="en-US" dirty="0"/>
              <a:t>a middle ground</a:t>
            </a:r>
            <a:endParaRPr lang="en-US" b="0" dirty="0" smtClean="0">
              <a:effectLst/>
            </a:endParaRPr>
          </a:p>
          <a:p>
            <a:r>
              <a:rPr lang="en-US" dirty="0" smtClean="0"/>
              <a:t>Assessing </a:t>
            </a:r>
            <a:r>
              <a:rPr lang="en-US" dirty="0"/>
              <a:t>value </a:t>
            </a:r>
          </a:p>
          <a:p>
            <a:r>
              <a:rPr lang="en-US" dirty="0" smtClean="0"/>
              <a:t>Making </a:t>
            </a:r>
            <a:r>
              <a:rPr lang="en-US" dirty="0"/>
              <a:t>concessions </a:t>
            </a:r>
            <a:endParaRPr lang="en-US" dirty="0" smtClean="0">
              <a:effectLst/>
            </a:endParaRPr>
          </a:p>
          <a:p>
            <a:pPr marL="0" indent="0">
              <a:buNone/>
            </a:pPr>
            <a:r>
              <a:rPr lang="en-US" b="0" dirty="0" smtClean="0">
                <a:effectLst/>
              </a:rPr>
              <a:t/>
            </a:r>
            <a:br>
              <a:rPr lang="en-US" b="0" dirty="0" smtClean="0">
                <a:effectLst/>
              </a:rPr>
            </a:br>
            <a:r>
              <a:rPr lang="en-US" b="0" dirty="0" smtClean="0">
                <a:effectLst/>
              </a:rPr>
              <a:t/>
            </a:r>
            <a:br>
              <a:rPr lang="en-US" b="0" dirty="0" smtClean="0">
                <a:effectLst/>
              </a:rPr>
            </a:br>
            <a:endParaRPr lang="en-US" dirty="0"/>
          </a:p>
        </p:txBody>
      </p:sp>
    </p:spTree>
    <p:extLst>
      <p:ext uri="{BB962C8B-B14F-4D97-AF65-F5344CB8AC3E}">
        <p14:creationId xmlns="" xmlns:p14="http://schemas.microsoft.com/office/powerpoint/2010/main" val="3239050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9411" y="437882"/>
            <a:ext cx="10515600" cy="6858000"/>
          </a:xfrm>
        </p:spPr>
        <p:txBody>
          <a:bodyPr>
            <a:normAutofit fontScale="92500" lnSpcReduction="10000"/>
          </a:bodyPr>
          <a:lstStyle/>
          <a:p>
            <a:pPr marL="0" indent="0">
              <a:buNone/>
            </a:pPr>
            <a:r>
              <a:rPr lang="en-US" b="1" dirty="0" smtClean="0"/>
              <a:t>5</a:t>
            </a:r>
            <a:r>
              <a:rPr lang="en-US" b="1" dirty="0"/>
              <a:t>. Collaborating:</a:t>
            </a:r>
            <a:endParaRPr lang="en-US" b="0" dirty="0" smtClean="0">
              <a:effectLst/>
            </a:endParaRPr>
          </a:p>
          <a:p>
            <a:pPr marL="0" indent="0">
              <a:buNone/>
            </a:pPr>
            <a:r>
              <a:rPr lang="en-US" dirty="0" smtClean="0"/>
              <a:t>The </a:t>
            </a:r>
            <a:r>
              <a:rPr lang="en-US" dirty="0"/>
              <a:t>collaborating mode is a high assertiveness and high cooperation.</a:t>
            </a:r>
            <a:endParaRPr lang="en-US" b="0" dirty="0" smtClean="0">
              <a:effectLst/>
            </a:endParaRPr>
          </a:p>
          <a:p>
            <a:pPr marL="0" indent="0">
              <a:buNone/>
            </a:pPr>
            <a:r>
              <a:rPr lang="en-US" dirty="0"/>
              <a:t>has been defined as "putting an idea on top of an </a:t>
            </a:r>
            <a:r>
              <a:rPr lang="en-US" dirty="0" smtClean="0"/>
              <a:t>idea, </a:t>
            </a:r>
            <a:r>
              <a:rPr lang="en-US" dirty="0" smtClean="0"/>
              <a:t>in </a:t>
            </a:r>
            <a:r>
              <a:rPr lang="en-US" dirty="0"/>
              <a:t>order to achieve the best solution to conflict". The best solution is defined as </a:t>
            </a:r>
            <a:r>
              <a:rPr lang="en-US" dirty="0" smtClean="0"/>
              <a:t>a</a:t>
            </a:r>
            <a:r>
              <a:rPr lang="en-US" dirty="0"/>
              <a:t> </a:t>
            </a:r>
            <a:r>
              <a:rPr lang="en-US" dirty="0" smtClean="0"/>
              <a:t>creative Solution </a:t>
            </a:r>
            <a:r>
              <a:rPr lang="en-US" dirty="0"/>
              <a:t>to the conflict that would not have been generated by a single individual. With such a positive outcome for collaboration some people will profess that the collaboration mode is always the conflict mode to use</a:t>
            </a:r>
            <a:r>
              <a:rPr lang="en-US" dirty="0" smtClean="0"/>
              <a:t>.</a:t>
            </a:r>
          </a:p>
          <a:p>
            <a:pPr marL="0" indent="0">
              <a:buNone/>
            </a:pPr>
            <a:r>
              <a:rPr lang="en-US" dirty="0" smtClean="0"/>
              <a:t>However,</a:t>
            </a:r>
            <a:r>
              <a:rPr lang="en-US" dirty="0"/>
              <a:t> </a:t>
            </a:r>
            <a:r>
              <a:rPr lang="en-US" dirty="0" smtClean="0"/>
              <a:t>collaborating </a:t>
            </a:r>
            <a:r>
              <a:rPr lang="en-US" dirty="0"/>
              <a:t>takes a great deal of time and energy. Therefore, the </a:t>
            </a:r>
            <a:r>
              <a:rPr lang="en-US" dirty="0" smtClean="0"/>
              <a:t>collaborating mode</a:t>
            </a:r>
            <a:r>
              <a:rPr lang="en-US" dirty="0"/>
              <a:t> </a:t>
            </a:r>
            <a:r>
              <a:rPr lang="en-US" dirty="0" smtClean="0"/>
              <a:t>should </a:t>
            </a:r>
            <a:r>
              <a:rPr lang="en-US" dirty="0"/>
              <a:t>be used when the conflict warrants the time and energy. For example, if </a:t>
            </a:r>
            <a:r>
              <a:rPr lang="en-US" dirty="0" smtClean="0"/>
              <a:t>your</a:t>
            </a:r>
            <a:r>
              <a:rPr lang="en-US" dirty="0"/>
              <a:t> </a:t>
            </a:r>
            <a:r>
              <a:rPr lang="en-US" dirty="0" smtClean="0"/>
              <a:t>team </a:t>
            </a:r>
            <a:r>
              <a:rPr lang="en-US" dirty="0"/>
              <a:t>is establishing initial parameters for how to work effectively together, then using the collaborating mode could be quite useful. On the other hand, if your team is in conflict about where to go to lunch today, the time and energy necessary to collaboratively resolve the conflict is probably not beneficial.</a:t>
            </a:r>
            <a:endParaRPr lang="en-US" dirty="0" smtClean="0">
              <a:effectLst/>
            </a:endParaRPr>
          </a:p>
          <a:p>
            <a:pPr marL="0" indent="0">
              <a:buNone/>
            </a:pPr>
            <a:r>
              <a:rPr lang="en-US" b="0" dirty="0" smtClean="0">
                <a:effectLst/>
              </a:rPr>
              <a:t/>
            </a:r>
            <a:br>
              <a:rPr lang="en-US" b="0" dirty="0" smtClean="0">
                <a:effectLst/>
              </a:rPr>
            </a:br>
            <a:endParaRPr lang="en-US" b="0" dirty="0" smtClean="0">
              <a:effectLst/>
            </a:endParaRPr>
          </a:p>
          <a:p>
            <a:pPr marL="0" indent="0">
              <a:buNone/>
            </a:pPr>
            <a:r>
              <a:rPr lang="en-US" b="0" dirty="0" smtClean="0">
                <a:effectLst/>
              </a:rPr>
              <a:t/>
            </a:r>
            <a:br>
              <a:rPr lang="en-US" b="0" dirty="0" smtClean="0">
                <a:effectLst/>
              </a:rPr>
            </a:br>
            <a:endParaRPr lang="en-US" dirty="0"/>
          </a:p>
        </p:txBody>
      </p:sp>
    </p:spTree>
    <p:extLst>
      <p:ext uri="{BB962C8B-B14F-4D97-AF65-F5344CB8AC3E}">
        <p14:creationId xmlns="" xmlns:p14="http://schemas.microsoft.com/office/powerpoint/2010/main" val="267377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653" y="293038"/>
            <a:ext cx="10515600" cy="6564961"/>
          </a:xfrm>
        </p:spPr>
        <p:txBody>
          <a:bodyPr>
            <a:normAutofit fontScale="92500" lnSpcReduction="10000"/>
          </a:bodyPr>
          <a:lstStyle/>
          <a:p>
            <a:pPr marL="0" indent="0">
              <a:buNone/>
            </a:pPr>
            <a:r>
              <a:rPr lang="en-US" dirty="0"/>
              <a:t>Times when the collaborative mode is appropriate are when the conflict is important to the people who are constructing an integrative solution, when the issues are too important to compromise, when merging perspectives, when gaining commitment, when improving relationships, or when learning</a:t>
            </a:r>
            <a:r>
              <a:rPr lang="en-US" dirty="0" smtClean="0"/>
              <a:t>.</a:t>
            </a:r>
          </a:p>
          <a:p>
            <a:pPr marL="0" indent="0">
              <a:buNone/>
            </a:pPr>
            <a:endParaRPr lang="en-US" dirty="0"/>
          </a:p>
          <a:p>
            <a:pPr marL="0" indent="0">
              <a:buNone/>
            </a:pPr>
            <a:r>
              <a:rPr lang="en-US" b="1" dirty="0"/>
              <a:t>Collaborative skills:</a:t>
            </a:r>
            <a:endParaRPr lang="en-US" b="0" dirty="0" smtClean="0">
              <a:effectLst/>
            </a:endParaRPr>
          </a:p>
          <a:p>
            <a:r>
              <a:rPr lang="en-US" dirty="0"/>
              <a:t>Active listening </a:t>
            </a:r>
            <a:endParaRPr lang="en-US" dirty="0" smtClean="0"/>
          </a:p>
          <a:p>
            <a:r>
              <a:rPr lang="en-US" dirty="0" smtClean="0"/>
              <a:t>Non-threatening </a:t>
            </a:r>
            <a:r>
              <a:rPr lang="en-US" dirty="0"/>
              <a:t>confrontation</a:t>
            </a:r>
            <a:endParaRPr lang="en-US" dirty="0" smtClean="0">
              <a:effectLst/>
            </a:endParaRPr>
          </a:p>
          <a:p>
            <a:r>
              <a:rPr lang="en-US" dirty="0"/>
              <a:t>Identifying </a:t>
            </a:r>
            <a:r>
              <a:rPr lang="en-US" dirty="0" smtClean="0"/>
              <a:t>anxieties/worries (concerns)</a:t>
            </a:r>
          </a:p>
          <a:p>
            <a:r>
              <a:rPr lang="en-US" dirty="0" smtClean="0"/>
              <a:t>Analyzing </a:t>
            </a:r>
            <a:r>
              <a:rPr lang="en-US" dirty="0"/>
              <a:t>input</a:t>
            </a:r>
            <a:endParaRPr lang="en-US" b="0" dirty="0" smtClean="0">
              <a:effectLst/>
            </a:endParaRPr>
          </a:p>
          <a:p>
            <a:pPr marL="0" indent="0">
              <a:buNone/>
            </a:pPr>
            <a:r>
              <a:rPr lang="en-US" b="0" dirty="0" smtClean="0">
                <a:effectLst/>
              </a:rPr>
              <a:t/>
            </a:r>
            <a:br>
              <a:rPr lang="en-US" b="0" dirty="0" smtClean="0">
                <a:effectLst/>
              </a:rPr>
            </a:br>
            <a:endParaRPr lang="en-US" dirty="0" smtClean="0"/>
          </a:p>
          <a:p>
            <a:pPr marL="0" indent="0">
              <a:buNone/>
            </a:pPr>
            <a:endParaRPr lang="en-US" dirty="0">
              <a:effectLst/>
            </a:endParaRPr>
          </a:p>
          <a:p>
            <a:pPr marL="0" indent="0">
              <a:buNone/>
            </a:pPr>
            <a:endParaRPr lang="en-US" dirty="0" smtClean="0">
              <a:effectLst/>
            </a:endParaRPr>
          </a:p>
          <a:p>
            <a:pPr marL="0" indent="0">
              <a:buNone/>
            </a:pPr>
            <a:r>
              <a:rPr lang="en-US" dirty="0" smtClean="0">
                <a:effectLst/>
              </a:rPr>
              <a:t/>
            </a:r>
            <a:br>
              <a:rPr lang="en-US" dirty="0" smtClean="0">
                <a:effectLst/>
              </a:rPr>
            </a:br>
            <a:endParaRPr lang="en-US" dirty="0"/>
          </a:p>
        </p:txBody>
      </p:sp>
    </p:spTree>
    <p:extLst>
      <p:ext uri="{BB962C8B-B14F-4D97-AF65-F5344CB8AC3E}">
        <p14:creationId xmlns="" xmlns:p14="http://schemas.microsoft.com/office/powerpoint/2010/main" val="2428417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rotWithShape="1">
          <a:blip r:embed="rId2">
            <a:extLst>
              <a:ext uri="{28A0092B-C50C-407E-A947-70E740481C1C}">
                <a14:useLocalDpi xmlns="" xmlns:a14="http://schemas.microsoft.com/office/drawing/2010/main" val="0"/>
              </a:ext>
            </a:extLst>
          </a:blip>
          <a:srcRect l="50920" t="35404" r="19632" b="30105"/>
          <a:stretch/>
        </p:blipFill>
        <p:spPr bwMode="auto">
          <a:xfrm>
            <a:off x="1751527" y="528034"/>
            <a:ext cx="8474297" cy="5280338"/>
          </a:xfrm>
          <a:prstGeom prst="rect">
            <a:avLst/>
          </a:prstGeom>
          <a:ln>
            <a:noFill/>
          </a:ln>
          <a:extLst>
            <a:ext uri="{53640926-AAD7-44D8-BBD7-CCE9431645EC}">
              <a14:shadowObscured xmlns="" xmlns:a14="http://schemas.microsoft.com/office/drawing/2010/main"/>
            </a:ext>
          </a:extLst>
        </p:spPr>
      </p:pic>
    </p:spTree>
    <p:extLst>
      <p:ext uri="{BB962C8B-B14F-4D97-AF65-F5344CB8AC3E}">
        <p14:creationId xmlns="" xmlns:p14="http://schemas.microsoft.com/office/powerpoint/2010/main" val="4115526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normAutofit fontScale="92500" lnSpcReduction="10000"/>
          </a:bodyPr>
          <a:lstStyle/>
          <a:p>
            <a:r>
              <a:rPr lang="en-US" u="sng" dirty="0"/>
              <a:t>Factors Affect Conflict Modes:</a:t>
            </a:r>
            <a:endParaRPr lang="en-US" b="0" dirty="0" smtClean="0">
              <a:effectLst/>
            </a:endParaRPr>
          </a:p>
          <a:p>
            <a:r>
              <a:rPr lang="en-US" dirty="0"/>
              <a:t>Some factors that can impact how we respond to conflict are listed below with explanation of how these factors might affect us</a:t>
            </a:r>
            <a:r>
              <a:rPr lang="en-US" dirty="0" smtClean="0"/>
              <a:t>.</a:t>
            </a:r>
            <a:endParaRPr lang="en-US" dirty="0" smtClean="0">
              <a:effectLst/>
            </a:endParaRPr>
          </a:p>
          <a:p>
            <a:r>
              <a:rPr lang="en-US" dirty="0" smtClean="0"/>
              <a:t>a. Gender </a:t>
            </a:r>
          </a:p>
          <a:p>
            <a:r>
              <a:rPr lang="en-US" dirty="0" smtClean="0"/>
              <a:t>b</a:t>
            </a:r>
            <a:r>
              <a:rPr lang="en-US" dirty="0"/>
              <a:t>. Self </a:t>
            </a:r>
            <a:r>
              <a:rPr lang="en-US" dirty="0" smtClean="0"/>
              <a:t>concept </a:t>
            </a:r>
          </a:p>
          <a:p>
            <a:r>
              <a:rPr lang="en-US" dirty="0" smtClean="0"/>
              <a:t>C. Expectation </a:t>
            </a:r>
          </a:p>
          <a:p>
            <a:r>
              <a:rPr lang="en-US" dirty="0" smtClean="0"/>
              <a:t>d. Situation </a:t>
            </a:r>
          </a:p>
          <a:p>
            <a:r>
              <a:rPr lang="en-US" dirty="0" smtClean="0"/>
              <a:t>e. Position (power) </a:t>
            </a:r>
            <a:endParaRPr lang="en-US" dirty="0" smtClean="0">
              <a:effectLst/>
            </a:endParaRPr>
          </a:p>
          <a:p>
            <a:r>
              <a:rPr lang="en-US" dirty="0" smtClean="0"/>
              <a:t>f. Practice </a:t>
            </a:r>
          </a:p>
          <a:p>
            <a:r>
              <a:rPr lang="en-US" dirty="0" smtClean="0"/>
              <a:t>g</a:t>
            </a:r>
            <a:r>
              <a:rPr lang="en-US" dirty="0"/>
              <a:t>. Determining the best </a:t>
            </a:r>
            <a:r>
              <a:rPr lang="en-US" dirty="0" smtClean="0"/>
              <a:t>mode</a:t>
            </a:r>
            <a:endParaRPr lang="en-US" dirty="0" smtClean="0">
              <a:effectLst/>
            </a:endParaRPr>
          </a:p>
          <a:p>
            <a:r>
              <a:rPr lang="en-US" dirty="0"/>
              <a:t>h. Communication </a:t>
            </a:r>
            <a:r>
              <a:rPr lang="en-US" dirty="0" smtClean="0"/>
              <a:t>skills</a:t>
            </a:r>
            <a:endParaRPr lang="en-US" dirty="0" smtClean="0">
              <a:effectLst/>
            </a:endParaRPr>
          </a:p>
          <a:p>
            <a:r>
              <a:rPr lang="en-US" dirty="0"/>
              <a:t>i. Life experience </a:t>
            </a:r>
            <a:endParaRPr lang="en-US" dirty="0" smtClean="0">
              <a:effectLst/>
            </a:endParaRPr>
          </a:p>
          <a:p>
            <a:pPr marL="0" indent="0">
              <a:buNone/>
            </a:pPr>
            <a:r>
              <a:rPr lang="en-US" b="0" dirty="0" smtClean="0">
                <a:effectLst/>
              </a:rPr>
              <a:t/>
            </a:r>
            <a:br>
              <a:rPr lang="en-US" b="0" dirty="0" smtClean="0">
                <a:effectLst/>
              </a:rPr>
            </a:br>
            <a:endParaRPr lang="en-US" dirty="0"/>
          </a:p>
        </p:txBody>
      </p:sp>
    </p:spTree>
    <p:extLst>
      <p:ext uri="{BB962C8B-B14F-4D97-AF65-F5344CB8AC3E}">
        <p14:creationId xmlns="" xmlns:p14="http://schemas.microsoft.com/office/powerpoint/2010/main" val="4109999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7524" y="633046"/>
            <a:ext cx="10515600" cy="6858000"/>
          </a:xfrm>
        </p:spPr>
        <p:txBody>
          <a:bodyPr>
            <a:normAutofit fontScale="70000" lnSpcReduction="20000"/>
          </a:bodyPr>
          <a:lstStyle/>
          <a:p>
            <a:pPr marL="0" indent="0">
              <a:buNone/>
            </a:pPr>
            <a:r>
              <a:rPr lang="en-US" b="1" dirty="0"/>
              <a:t>a. Gender:</a:t>
            </a:r>
            <a:endParaRPr lang="en-US" b="1" dirty="0" smtClean="0">
              <a:effectLst/>
            </a:endParaRPr>
          </a:p>
          <a:p>
            <a:pPr marL="0" indent="0">
              <a:buNone/>
            </a:pPr>
            <a:r>
              <a:rPr lang="en-US" dirty="0"/>
              <a:t>Some of us were socialized to use particular conflict modes because of our gender. For example, some males, because they are male, were taught "always stand up to someone, and, if you have to fight, then fight". If one was socialized this way he will be more likely to use assertive conflict modes versus using cooperative modes</a:t>
            </a:r>
            <a:r>
              <a:rPr lang="en-US" dirty="0" smtClean="0"/>
              <a:t>.</a:t>
            </a:r>
          </a:p>
          <a:p>
            <a:pPr marL="0" indent="0">
              <a:buNone/>
            </a:pPr>
            <a:endParaRPr lang="en-US" dirty="0">
              <a:effectLst/>
            </a:endParaRPr>
          </a:p>
          <a:p>
            <a:pPr marL="0" indent="0">
              <a:buNone/>
            </a:pPr>
            <a:r>
              <a:rPr lang="en-US" b="1" dirty="0" smtClean="0"/>
              <a:t>b. Self-concept</a:t>
            </a:r>
            <a:r>
              <a:rPr lang="en-US" b="1" dirty="0"/>
              <a:t>:</a:t>
            </a:r>
            <a:endParaRPr lang="en-US" b="0" dirty="0" smtClean="0">
              <a:effectLst/>
            </a:endParaRPr>
          </a:p>
          <a:p>
            <a:pPr marL="0" indent="0">
              <a:buNone/>
            </a:pPr>
            <a:r>
              <a:rPr lang="en-US" dirty="0"/>
              <a:t>How we think and feel about ourselves affect how we approach conflict. Do we think our thoughts, feelings, and opinions are worth being heard by the person with whom we are in conflict?</a:t>
            </a:r>
            <a:endParaRPr lang="en-US" b="0" dirty="0" smtClean="0">
              <a:effectLst/>
            </a:endParaRPr>
          </a:p>
          <a:p>
            <a:pPr marL="0" indent="0">
              <a:buNone/>
            </a:pPr>
            <a:endParaRPr lang="en-US" b="0" dirty="0" smtClean="0">
              <a:effectLst/>
            </a:endParaRPr>
          </a:p>
          <a:p>
            <a:pPr marL="0" indent="0">
              <a:buNone/>
            </a:pPr>
            <a:r>
              <a:rPr lang="en-US" b="1" dirty="0"/>
              <a:t>c. Expectations:</a:t>
            </a:r>
            <a:endParaRPr lang="en-US" b="1" dirty="0" smtClean="0">
              <a:effectLst/>
            </a:endParaRPr>
          </a:p>
          <a:p>
            <a:pPr marL="0" indent="0">
              <a:buNone/>
            </a:pPr>
            <a:r>
              <a:rPr lang="en-US" dirty="0"/>
              <a:t>Do we believe the other person or our team wants to resolve the conflict</a:t>
            </a:r>
            <a:r>
              <a:rPr lang="en-US" dirty="0" smtClean="0"/>
              <a:t>?</a:t>
            </a:r>
          </a:p>
          <a:p>
            <a:pPr marL="0" indent="0">
              <a:buNone/>
            </a:pPr>
            <a:endParaRPr lang="en-US" b="0" dirty="0">
              <a:effectLst/>
            </a:endParaRPr>
          </a:p>
          <a:p>
            <a:pPr marL="0" indent="0">
              <a:buNone/>
            </a:pPr>
            <a:r>
              <a:rPr lang="en-US" b="1" dirty="0"/>
              <a:t>d. Situation:</a:t>
            </a:r>
            <a:endParaRPr lang="en-US" b="1" dirty="0" smtClean="0">
              <a:effectLst/>
            </a:endParaRPr>
          </a:p>
          <a:p>
            <a:pPr marL="0" indent="0">
              <a:buNone/>
            </a:pPr>
            <a:r>
              <a:rPr lang="en-US" dirty="0"/>
              <a:t>Where is the conflict occurring, do we know the person we are in conflict with, and is the conflict personal or professional?</a:t>
            </a:r>
            <a:endParaRPr lang="en-US" b="0" dirty="0" smtClean="0">
              <a:effectLst/>
            </a:endParaRPr>
          </a:p>
          <a:p>
            <a:pPr marL="0" indent="0">
              <a:buNone/>
            </a:pPr>
            <a:endParaRPr lang="en-US" b="0" dirty="0" smtClean="0">
              <a:effectLst/>
            </a:endParaRPr>
          </a:p>
          <a:p>
            <a:pPr marL="0" indent="0">
              <a:buNone/>
            </a:pPr>
            <a:r>
              <a:rPr lang="en-US" b="0" dirty="0" smtClean="0">
                <a:effectLst/>
              </a:rPr>
              <a:t/>
            </a:r>
            <a:br>
              <a:rPr lang="en-US" b="0" dirty="0" smtClean="0">
                <a:effectLst/>
              </a:rPr>
            </a:br>
            <a:endParaRPr lang="en-US" dirty="0" smtClean="0">
              <a:effectLst/>
            </a:endParaRPr>
          </a:p>
          <a:p>
            <a:pPr marL="0" indent="0">
              <a:buNone/>
            </a:pPr>
            <a:r>
              <a:rPr lang="en-US" b="0" dirty="0" smtClean="0">
                <a:effectLst/>
              </a:rPr>
              <a:t/>
            </a:r>
            <a:br>
              <a:rPr lang="en-US" b="0" dirty="0" smtClean="0">
                <a:effectLst/>
              </a:rPr>
            </a:br>
            <a:endParaRPr lang="en-US" dirty="0"/>
          </a:p>
        </p:txBody>
      </p:sp>
    </p:spTree>
    <p:extLst>
      <p:ext uri="{BB962C8B-B14F-4D97-AF65-F5344CB8AC3E}">
        <p14:creationId xmlns="" xmlns:p14="http://schemas.microsoft.com/office/powerpoint/2010/main" val="12318573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0064" y="196948"/>
            <a:ext cx="10515600" cy="6858000"/>
          </a:xfrm>
        </p:spPr>
        <p:txBody>
          <a:bodyPr>
            <a:normAutofit fontScale="85000" lnSpcReduction="10000"/>
          </a:bodyPr>
          <a:lstStyle/>
          <a:p>
            <a:pPr marL="0" indent="0">
              <a:buNone/>
            </a:pPr>
            <a:r>
              <a:rPr lang="en-US" b="1" dirty="0"/>
              <a:t>e. Position (Power):</a:t>
            </a:r>
            <a:endParaRPr lang="en-US" b="1" dirty="0" smtClean="0">
              <a:effectLst/>
            </a:endParaRPr>
          </a:p>
          <a:p>
            <a:pPr marL="0" indent="0">
              <a:buNone/>
            </a:pPr>
            <a:r>
              <a:rPr lang="en-US" dirty="0"/>
              <a:t>What is our power status relationship, (that is, person with whom we are in conflict</a:t>
            </a:r>
            <a:r>
              <a:rPr lang="en-US" dirty="0" smtClean="0"/>
              <a:t>?</a:t>
            </a:r>
          </a:p>
          <a:p>
            <a:pPr marL="0" indent="0">
              <a:buNone/>
            </a:pPr>
            <a:endParaRPr lang="en-US" dirty="0" smtClean="0"/>
          </a:p>
          <a:p>
            <a:pPr marL="0" indent="0">
              <a:buNone/>
            </a:pPr>
            <a:r>
              <a:rPr lang="en-US" b="1" dirty="0"/>
              <a:t>f. Practice:</a:t>
            </a:r>
            <a:endParaRPr lang="en-US" b="1" dirty="0" smtClean="0">
              <a:effectLst/>
            </a:endParaRPr>
          </a:p>
          <a:p>
            <a:pPr marL="0" indent="0">
              <a:buNone/>
            </a:pPr>
            <a:r>
              <a:rPr lang="en-US" dirty="0"/>
              <a:t>Practice involves being able to use all five </a:t>
            </a:r>
            <a:r>
              <a:rPr lang="en-US" dirty="0" smtClean="0"/>
              <a:t>conflict modes effectively, It </a:t>
            </a:r>
          </a:p>
          <a:p>
            <a:pPr marL="0" indent="0">
              <a:buNone/>
            </a:pPr>
            <a:r>
              <a:rPr lang="en-US" dirty="0" smtClean="0"/>
              <a:t>being able to determine what conflict would be most effective to resolve the conflict, and the ability to change modes as necessary while engaged in conflict.</a:t>
            </a:r>
          </a:p>
          <a:p>
            <a:pPr marL="0" indent="0">
              <a:buNone/>
            </a:pPr>
            <a:endParaRPr lang="en-US" dirty="0" smtClean="0"/>
          </a:p>
          <a:p>
            <a:pPr marL="0" indent="0">
              <a:buNone/>
            </a:pPr>
            <a:r>
              <a:rPr lang="en-US" b="1" dirty="0"/>
              <a:t>g. Determining the best mode:</a:t>
            </a:r>
            <a:endParaRPr lang="en-US" b="1" dirty="0" smtClean="0">
              <a:effectLst/>
            </a:endParaRPr>
          </a:p>
          <a:p>
            <a:pPr marL="0" indent="0">
              <a:buNone/>
            </a:pPr>
            <a:r>
              <a:rPr lang="en-US" dirty="0"/>
              <a:t>Through knowledge about conflict and through </a:t>
            </a:r>
            <a:r>
              <a:rPr lang="en-US" dirty="0" smtClean="0"/>
              <a:t>practice we develop a “conflict management </a:t>
            </a:r>
            <a:r>
              <a:rPr lang="en-US" dirty="0"/>
              <a:t>understanding and can, with ease and </a:t>
            </a:r>
            <a:r>
              <a:rPr lang="en-US" dirty="0" smtClean="0"/>
              <a:t>limited energy  </a:t>
            </a:r>
            <a:r>
              <a:rPr lang="en-US" dirty="0"/>
              <a:t>determine </a:t>
            </a:r>
            <a:r>
              <a:rPr lang="en-US" dirty="0" smtClean="0"/>
              <a:t>what determine what</a:t>
            </a:r>
            <a:r>
              <a:rPr lang="en-US" dirty="0"/>
              <a:t> </a:t>
            </a:r>
            <a:r>
              <a:rPr lang="en-US" dirty="0" smtClean="0"/>
              <a:t>conflict mode to use with the particular person with whom we are in conflict use with the particular person with whom we are in conflict.</a:t>
            </a:r>
            <a:endParaRPr lang="en-US" b="0" dirty="0" smtClean="0">
              <a:effectLst/>
            </a:endParaRPr>
          </a:p>
          <a:p>
            <a:pPr marL="0" indent="0">
              <a:buNone/>
            </a:pPr>
            <a:endParaRPr lang="en-US" dirty="0" smtClean="0">
              <a:effectLst/>
            </a:endParaRPr>
          </a:p>
          <a:p>
            <a:pPr marL="0" indent="0">
              <a:buNone/>
            </a:pPr>
            <a:r>
              <a:rPr lang="en-US" b="0" dirty="0" smtClean="0">
                <a:effectLst/>
              </a:rPr>
              <a:t/>
            </a:r>
            <a:br>
              <a:rPr lang="en-US" b="0" dirty="0" smtClean="0">
                <a:effectLst/>
              </a:rPr>
            </a:br>
            <a:r>
              <a:rPr lang="en-US" b="0" dirty="0" smtClean="0">
                <a:effectLst/>
              </a:rPr>
              <a:t/>
            </a:r>
            <a:br>
              <a:rPr lang="en-US" b="0" dirty="0" smtClean="0">
                <a:effectLst/>
              </a:rPr>
            </a:br>
            <a:endParaRPr lang="en-US" dirty="0" smtClean="0">
              <a:effectLst/>
            </a:endParaRPr>
          </a:p>
        </p:txBody>
      </p:sp>
    </p:spTree>
    <p:extLst>
      <p:ext uri="{BB962C8B-B14F-4D97-AF65-F5344CB8AC3E}">
        <p14:creationId xmlns="" xmlns:p14="http://schemas.microsoft.com/office/powerpoint/2010/main" val="42457062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rmAutofit fontScale="92500"/>
          </a:bodyPr>
          <a:lstStyle/>
          <a:p>
            <a:pPr marL="0" indent="0">
              <a:buNone/>
            </a:pPr>
            <a:r>
              <a:rPr lang="en-US" b="1" dirty="0"/>
              <a:t>h. Communication skills:</a:t>
            </a:r>
            <a:endParaRPr lang="en-US" b="0" dirty="0" smtClean="0">
              <a:effectLst/>
            </a:endParaRPr>
          </a:p>
          <a:p>
            <a:pPr marL="0" indent="0">
              <a:buNone/>
            </a:pPr>
            <a:r>
              <a:rPr lang="en-US" dirty="0" smtClean="0"/>
              <a:t>The essence </a:t>
            </a:r>
            <a:r>
              <a:rPr lang="en-US" dirty="0"/>
              <a:t>of conflict resolution and conflict management is the ability </a:t>
            </a:r>
            <a:r>
              <a:rPr lang="en-US" dirty="0" smtClean="0"/>
              <a:t>to communicate </a:t>
            </a:r>
            <a:r>
              <a:rPr lang="en-US" dirty="0"/>
              <a:t>effectively. </a:t>
            </a:r>
            <a:r>
              <a:rPr lang="en-US" dirty="0" smtClean="0"/>
              <a:t>People </a:t>
            </a:r>
            <a:r>
              <a:rPr lang="en-US" dirty="0"/>
              <a:t>who have and use effective communication </a:t>
            </a:r>
            <a:r>
              <a:rPr lang="en-US" dirty="0" smtClean="0"/>
              <a:t>will</a:t>
            </a:r>
            <a:r>
              <a:rPr lang="en-US" dirty="0"/>
              <a:t> </a:t>
            </a:r>
            <a:r>
              <a:rPr lang="en-US" dirty="0" smtClean="0"/>
              <a:t>resolve </a:t>
            </a:r>
            <a:r>
              <a:rPr lang="en-US" dirty="0"/>
              <a:t>their conflicts with greater ease and success.</a:t>
            </a:r>
            <a:endParaRPr lang="en-US" dirty="0" smtClean="0">
              <a:effectLst/>
            </a:endParaRPr>
          </a:p>
          <a:p>
            <a:pPr marL="0" indent="0">
              <a:buNone/>
            </a:pPr>
            <a:endParaRPr lang="en-US" b="0" dirty="0" smtClean="0">
              <a:effectLst/>
            </a:endParaRPr>
          </a:p>
          <a:p>
            <a:pPr marL="571500" indent="-571500">
              <a:buAutoNum type="romanLcPeriod"/>
            </a:pPr>
            <a:r>
              <a:rPr lang="en-US" b="1" dirty="0" smtClean="0"/>
              <a:t>Life </a:t>
            </a:r>
            <a:r>
              <a:rPr lang="en-US" b="1" dirty="0"/>
              <a:t>experiences:</a:t>
            </a:r>
            <a:r>
              <a:rPr lang="en-US" b="0" dirty="0" smtClean="0">
                <a:effectLst/>
              </a:rPr>
              <a:t/>
            </a:r>
            <a:br>
              <a:rPr lang="en-US" b="0" dirty="0" smtClean="0">
                <a:effectLst/>
              </a:rPr>
            </a:br>
            <a:endParaRPr lang="en-US" b="0" dirty="0" smtClean="0">
              <a:effectLst/>
            </a:endParaRPr>
          </a:p>
          <a:p>
            <a:pPr marL="0" indent="0">
              <a:buNone/>
            </a:pPr>
            <a:r>
              <a:rPr lang="en-US" dirty="0"/>
              <a:t>As mentioned earlier, we often practice conflict modes we saw our primary caretakers use unless we have made a conscious choice as adults to change or adopt our conflict styles. Some of us had great role models teach us to manage our conflicts and others of us had less-than- great role models. Our life experiences, both personal and professional, taught us to frame conflict as either something positive that can be worked through or some thing negative to be avoided and ignored at all costs.</a:t>
            </a:r>
            <a:r>
              <a:rPr lang="en-US" dirty="0" smtClean="0">
                <a:effectLst/>
              </a:rPr>
              <a:t/>
            </a:r>
            <a:br>
              <a:rPr lang="en-US" dirty="0" smtClean="0">
                <a:effectLst/>
              </a:rPr>
            </a:br>
            <a:r>
              <a:rPr lang="en-US" b="0" dirty="0" smtClean="0">
                <a:effectLst/>
              </a:rPr>
              <a:t/>
            </a:r>
            <a:br>
              <a:rPr lang="en-US" b="0" dirty="0" smtClean="0">
                <a:effectLst/>
              </a:rPr>
            </a:br>
            <a:r>
              <a:rPr lang="en-US" b="0" dirty="0" smtClean="0">
                <a:effectLst/>
              </a:rPr>
              <a:t/>
            </a:r>
            <a:br>
              <a:rPr lang="en-US" b="0" dirty="0" smtClean="0">
                <a:effectLst/>
              </a:rPr>
            </a:br>
            <a:endParaRPr lang="en-US" dirty="0"/>
          </a:p>
        </p:txBody>
      </p:sp>
    </p:spTree>
    <p:extLst>
      <p:ext uri="{BB962C8B-B14F-4D97-AF65-F5344CB8AC3E}">
        <p14:creationId xmlns="" xmlns:p14="http://schemas.microsoft.com/office/powerpoint/2010/main" val="3837410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lstStyle/>
          <a:p>
            <a:pPr marL="0" indent="0">
              <a:buNone/>
            </a:pPr>
            <a:endParaRPr lang="en-US" dirty="0" smtClean="0"/>
          </a:p>
          <a:p>
            <a:pPr marL="0" indent="0">
              <a:buNone/>
            </a:pPr>
            <a:endParaRPr lang="en-US" dirty="0"/>
          </a:p>
          <a:p>
            <a:pPr marL="0" indent="0">
              <a:buNone/>
            </a:pPr>
            <a:r>
              <a:rPr lang="en-US" dirty="0" smtClean="0"/>
              <a:t>Selecting how </a:t>
            </a:r>
            <a:r>
              <a:rPr lang="en-US" dirty="0"/>
              <a:t>we manage our conflict, why we manage the conflict the way we do, and thinking about the value of engaging in conflicts with others is important. With better understanding we can make informed choices about how we engaged in conflict and when we will engage in conflict The next section provides points for </a:t>
            </a:r>
            <a:r>
              <a:rPr lang="en-US" dirty="0" smtClean="0"/>
              <a:t>us to </a:t>
            </a:r>
            <a:r>
              <a:rPr lang="en-US" dirty="0"/>
              <a:t>consider when determining if we will enter into a conflict situation or not</a:t>
            </a:r>
            <a:r>
              <a:rPr lang="en-US" b="1" dirty="0"/>
              <a:t>.</a:t>
            </a:r>
            <a:endParaRPr lang="en-US" b="0" dirty="0" smtClean="0">
              <a:effectLst/>
            </a:endParaRPr>
          </a:p>
          <a:p>
            <a:pPr marL="0" indent="0">
              <a:buNone/>
            </a:pPr>
            <a:endParaRPr lang="en-US" b="0" dirty="0" smtClean="0">
              <a:effectLst/>
            </a:endParaRPr>
          </a:p>
          <a:p>
            <a:pPr marL="0" indent="0">
              <a:buNone/>
            </a:pPr>
            <a:r>
              <a:rPr lang="en-US" b="0" dirty="0" smtClean="0">
                <a:effectLst/>
              </a:rPr>
              <a:t/>
            </a:r>
            <a:br>
              <a:rPr lang="en-US" b="0" dirty="0" smtClean="0">
                <a:effectLst/>
              </a:rPr>
            </a:br>
            <a:endParaRPr lang="en-US" dirty="0"/>
          </a:p>
        </p:txBody>
      </p:sp>
    </p:spTree>
    <p:extLst>
      <p:ext uri="{BB962C8B-B14F-4D97-AF65-F5344CB8AC3E}">
        <p14:creationId xmlns="" xmlns:p14="http://schemas.microsoft.com/office/powerpoint/2010/main" val="1937799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132" y="422031"/>
            <a:ext cx="10515600" cy="6858000"/>
          </a:xfrm>
        </p:spPr>
        <p:txBody>
          <a:bodyPr>
            <a:normAutofit fontScale="85000" lnSpcReduction="20000"/>
          </a:bodyPr>
          <a:lstStyle/>
          <a:p>
            <a:r>
              <a:rPr lang="en-US" u="sng" dirty="0"/>
              <a:t>Selection of Conflict Management Style:</a:t>
            </a:r>
            <a:endParaRPr lang="en-US" b="0" dirty="0" smtClean="0">
              <a:effectLst/>
            </a:endParaRPr>
          </a:p>
          <a:p>
            <a:pPr marL="0" indent="0">
              <a:buNone/>
            </a:pPr>
            <a:r>
              <a:rPr lang="en-US" dirty="0"/>
              <a:t>There are times when we have a choice to engage in or avoid a conflict. The following six variables should be considered when you decide whether to engage </a:t>
            </a:r>
            <a:r>
              <a:rPr lang="en-US" dirty="0" smtClean="0"/>
              <a:t>in</a:t>
            </a:r>
            <a:r>
              <a:rPr lang="en-US" dirty="0"/>
              <a:t> </a:t>
            </a:r>
            <a:r>
              <a:rPr lang="en-US" dirty="0" smtClean="0"/>
              <a:t>conflict.</a:t>
            </a:r>
          </a:p>
          <a:p>
            <a:pPr marL="0" indent="0">
              <a:buNone/>
            </a:pPr>
            <a:endParaRPr lang="en-US" b="0" dirty="0">
              <a:effectLst/>
            </a:endParaRPr>
          </a:p>
          <a:p>
            <a:pPr marL="0" indent="0">
              <a:buNone/>
            </a:pPr>
            <a:r>
              <a:rPr lang="en-US" b="1" dirty="0"/>
              <a:t>1. How invested in </a:t>
            </a:r>
            <a:r>
              <a:rPr lang="en-US" b="1" dirty="0" smtClean="0"/>
              <a:t>the Professional </a:t>
            </a:r>
            <a:r>
              <a:rPr lang="en-US" b="1" dirty="0"/>
              <a:t>relationship are you?</a:t>
            </a:r>
            <a:endParaRPr lang="en-US" b="0" dirty="0" smtClean="0">
              <a:effectLst/>
            </a:endParaRPr>
          </a:p>
          <a:p>
            <a:pPr marL="0" indent="0">
              <a:buNone/>
            </a:pPr>
            <a:r>
              <a:rPr lang="en-US" dirty="0"/>
              <a:t>The importance of the working/personal relationship often dictates whether will engage in a conflict. If you value the person and/or relationship, </a:t>
            </a:r>
            <a:r>
              <a:rPr lang="en-US" dirty="0" smtClean="0"/>
              <a:t>going through </a:t>
            </a:r>
            <a:r>
              <a:rPr lang="en-US" dirty="0"/>
              <a:t>the process of conflict resolution is </a:t>
            </a:r>
            <a:r>
              <a:rPr lang="en-US" dirty="0" smtClean="0"/>
              <a:t>important.</a:t>
            </a:r>
          </a:p>
          <a:p>
            <a:pPr marL="0" indent="0">
              <a:buNone/>
            </a:pPr>
            <a:endParaRPr lang="en-US" b="0" dirty="0">
              <a:effectLst/>
            </a:endParaRPr>
          </a:p>
          <a:p>
            <a:pPr marL="0" indent="0">
              <a:buNone/>
            </a:pPr>
            <a:r>
              <a:rPr lang="en-US" b="1" dirty="0"/>
              <a:t>2. How important is the issue to you?</a:t>
            </a:r>
            <a:endParaRPr lang="en-US" b="1" dirty="0" smtClean="0">
              <a:effectLst/>
            </a:endParaRPr>
          </a:p>
          <a:p>
            <a:pPr marL="0" indent="0">
              <a:buNone/>
            </a:pPr>
            <a:r>
              <a:rPr lang="en-US" dirty="0"/>
              <a:t>Even if the relationship is not of great value to you, one most often engage in conflict if the issue is important to you. For example, if the issue is a belief, value, or regulation that you believe in </a:t>
            </a:r>
            <a:r>
              <a:rPr lang="en-US" dirty="0" smtClean="0"/>
              <a:t>or </a:t>
            </a:r>
            <a:r>
              <a:rPr lang="en-US" dirty="0"/>
              <a:t>hired to enforce, then engaging in the conflict is necessary. If the relationship and the issue are both important </a:t>
            </a:r>
            <a:r>
              <a:rPr lang="en-US" dirty="0" smtClean="0"/>
              <a:t>to</a:t>
            </a:r>
            <a:r>
              <a:rPr lang="en-US" dirty="0"/>
              <a:t> </a:t>
            </a:r>
            <a:r>
              <a:rPr lang="en-US" dirty="0" smtClean="0"/>
              <a:t>you</a:t>
            </a:r>
            <a:r>
              <a:rPr lang="en-US" dirty="0"/>
              <a:t>, there is an even more compelling reason to engage in the conflict</a:t>
            </a:r>
            <a:r>
              <a:rPr lang="en-US" dirty="0" smtClean="0"/>
              <a:t>.</a:t>
            </a:r>
            <a:r>
              <a:rPr lang="en-US" b="0" dirty="0" smtClean="0">
                <a:effectLst/>
              </a:rPr>
              <a:t/>
            </a:r>
            <a:br>
              <a:rPr lang="en-US" b="0" dirty="0" smtClean="0">
                <a:effectLst/>
              </a:rPr>
            </a:br>
            <a:r>
              <a:rPr lang="en-US" b="0" dirty="0" smtClean="0">
                <a:effectLst/>
              </a:rPr>
              <a:t/>
            </a:r>
            <a:br>
              <a:rPr lang="en-US" b="0" dirty="0" smtClean="0">
                <a:effectLst/>
              </a:rPr>
            </a:br>
            <a:endParaRPr lang="en-US" b="0" dirty="0" smtClean="0">
              <a:effectLst/>
            </a:endParaRPr>
          </a:p>
          <a:p>
            <a:pPr marL="0" indent="0">
              <a:buNone/>
            </a:pPr>
            <a:r>
              <a:rPr lang="en-US" b="0" dirty="0" smtClean="0">
                <a:effectLst/>
              </a:rPr>
              <a:t/>
            </a:r>
            <a:br>
              <a:rPr lang="en-US" b="0" dirty="0" smtClean="0">
                <a:effectLst/>
              </a:rPr>
            </a:br>
            <a:endParaRPr lang="en-US" dirty="0"/>
          </a:p>
        </p:txBody>
      </p:sp>
    </p:spTree>
    <p:extLst>
      <p:ext uri="{BB962C8B-B14F-4D97-AF65-F5344CB8AC3E}">
        <p14:creationId xmlns="" xmlns:p14="http://schemas.microsoft.com/office/powerpoint/2010/main" val="3458960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5577"/>
            <a:ext cx="10515600" cy="5603966"/>
          </a:xfrm>
        </p:spPr>
        <p:txBody>
          <a:bodyPr>
            <a:normAutofit fontScale="92500"/>
          </a:bodyPr>
          <a:lstStyle/>
          <a:p>
            <a:pPr marL="0" indent="0">
              <a:buNone/>
            </a:pPr>
            <a:r>
              <a:rPr lang="en-US" dirty="0"/>
              <a:t>Conflict management involves acquiring skills related to conflict resolution, self awareness about conflict modes, conflict communication skills, and establishing a structure for management of conflict in </a:t>
            </a:r>
            <a:r>
              <a:rPr lang="en-US" dirty="0" smtClean="0"/>
              <a:t>your environment.</a:t>
            </a:r>
          </a:p>
          <a:p>
            <a:pPr marL="0" indent="0">
              <a:buNone/>
            </a:pPr>
            <a:endParaRPr lang="en-US" b="0" dirty="0">
              <a:effectLst/>
            </a:endParaRPr>
          </a:p>
          <a:p>
            <a:pPr marL="0" indent="0">
              <a:buNone/>
            </a:pPr>
            <a:r>
              <a:rPr lang="en-US" u="sng" dirty="0" smtClean="0"/>
              <a:t>Necessity </a:t>
            </a:r>
            <a:r>
              <a:rPr lang="en-US" u="sng" dirty="0" smtClean="0"/>
              <a:t>of </a:t>
            </a:r>
            <a:r>
              <a:rPr lang="en-US" u="sng" dirty="0"/>
              <a:t>Conflict Management:</a:t>
            </a:r>
            <a:endParaRPr lang="en-US" b="0" u="sng" dirty="0" smtClean="0">
              <a:effectLst/>
            </a:endParaRPr>
          </a:p>
          <a:p>
            <a:pPr marL="0" indent="0">
              <a:buNone/>
            </a:pPr>
            <a:r>
              <a:rPr lang="en-US" dirty="0"/>
              <a:t>Listening, oral communication, interpersonal communication, and teamwork rank near the top of skills that employers seek in their new hires. When you learn to effectively manage and resolve conflicts with others, then more opportunities for successful team memberships are available to you</a:t>
            </a:r>
            <a:r>
              <a:rPr lang="en-US" dirty="0" smtClean="0"/>
              <a:t>.</a:t>
            </a:r>
          </a:p>
          <a:p>
            <a:pPr marL="0" indent="0">
              <a:buNone/>
            </a:pPr>
            <a:endParaRPr lang="en-US" dirty="0" smtClean="0">
              <a:effectLst/>
            </a:endParaRPr>
          </a:p>
          <a:p>
            <a:pPr marL="0" indent="0">
              <a:buNone/>
            </a:pPr>
            <a:r>
              <a:rPr lang="en-US" b="0" dirty="0" smtClean="0">
                <a:effectLst/>
              </a:rPr>
              <a:t/>
            </a:r>
            <a:br>
              <a:rPr lang="en-US" b="0" dirty="0" smtClean="0">
                <a:effectLst/>
              </a:rPr>
            </a:br>
            <a:r>
              <a:rPr lang="en-US" b="0" dirty="0" smtClean="0">
                <a:effectLst/>
              </a:rPr>
              <a:t/>
            </a:r>
            <a:br>
              <a:rPr lang="en-US" b="0" dirty="0" smtClean="0">
                <a:effectLst/>
              </a:rPr>
            </a:br>
            <a:endParaRPr lang="en-US" dirty="0"/>
          </a:p>
        </p:txBody>
      </p:sp>
    </p:spTree>
    <p:extLst>
      <p:ext uri="{BB962C8B-B14F-4D97-AF65-F5344CB8AC3E}">
        <p14:creationId xmlns="" xmlns:p14="http://schemas.microsoft.com/office/powerpoint/2010/main" val="873194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133" y="309490"/>
            <a:ext cx="10515600" cy="6858000"/>
          </a:xfrm>
        </p:spPr>
        <p:txBody>
          <a:bodyPr>
            <a:normAutofit lnSpcReduction="10000"/>
          </a:bodyPr>
          <a:lstStyle/>
          <a:p>
            <a:pPr marL="0" indent="0">
              <a:buNone/>
            </a:pPr>
            <a:r>
              <a:rPr lang="en-US" b="1" dirty="0"/>
              <a:t>3. Do you have the energy for the conflict?</a:t>
            </a:r>
            <a:endParaRPr lang="en-US" b="1" dirty="0" smtClean="0">
              <a:effectLst/>
            </a:endParaRPr>
          </a:p>
          <a:p>
            <a:pPr marL="0" indent="0">
              <a:buNone/>
            </a:pPr>
            <a:r>
              <a:rPr lang="en-US" dirty="0"/>
              <a:t>Many of us say, 'There is not time to do all that I want to do in a day". Often the issue is not how much time is available but how much energy we have for what we need to do. Even in a track meet, runners are given recovery time before </a:t>
            </a:r>
            <a:r>
              <a:rPr lang="en-US" dirty="0" smtClean="0"/>
              <a:t>they</a:t>
            </a:r>
            <a:r>
              <a:rPr lang="en-US" dirty="0"/>
              <a:t> </a:t>
            </a:r>
            <a:r>
              <a:rPr lang="en-US" dirty="0" smtClean="0"/>
              <a:t>have </a:t>
            </a:r>
            <a:r>
              <a:rPr lang="en-US" dirty="0"/>
              <a:t>to run another race. Energy, not time, is being managed in these situations.</a:t>
            </a:r>
            <a:endParaRPr lang="en-US" dirty="0" smtClean="0">
              <a:effectLst/>
            </a:endParaRPr>
          </a:p>
          <a:p>
            <a:pPr marL="0" indent="0">
              <a:buNone/>
            </a:pPr>
            <a:endParaRPr lang="en-US" b="0" dirty="0" smtClean="0">
              <a:effectLst/>
            </a:endParaRPr>
          </a:p>
          <a:p>
            <a:r>
              <a:rPr lang="en-US" b="1" dirty="0"/>
              <a:t>4. Are you aware of the potential consequences?</a:t>
            </a:r>
            <a:endParaRPr lang="en-US" b="0" dirty="0" smtClean="0">
              <a:effectLst/>
            </a:endParaRPr>
          </a:p>
          <a:p>
            <a:pPr marL="0" indent="0">
              <a:buNone/>
            </a:pPr>
            <a:r>
              <a:rPr lang="en-US" dirty="0"/>
              <a:t>Prior to engaging in a conflict, thinking about anticipated consequences from engaging in a conflict is wise. For example, there may be a risk for your safety, a risk for job loss, or an opportunity for a better working relationship. Many times people will engage in conflict and then be shocked by outcome or consequences of engaging in conflict. Thoughtful reflection about consequences, both </a:t>
            </a:r>
            <a:r>
              <a:rPr lang="en-US" dirty="0" smtClean="0"/>
              <a:t>positive and </a:t>
            </a:r>
            <a:r>
              <a:rPr lang="en-US" dirty="0"/>
              <a:t>negative, is useful before engaging in or avoiding a conflict.</a:t>
            </a:r>
            <a:endParaRPr lang="en-US" dirty="0" smtClean="0">
              <a:effectLst/>
            </a:endParaRPr>
          </a:p>
          <a:p>
            <a:pPr marL="0" indent="0">
              <a:buNone/>
            </a:pPr>
            <a:r>
              <a:rPr lang="en-US" b="0" dirty="0" smtClean="0">
                <a:effectLst/>
              </a:rPr>
              <a:t/>
            </a:r>
            <a:br>
              <a:rPr lang="en-US" b="0" dirty="0" smtClean="0">
                <a:effectLst/>
              </a:rPr>
            </a:br>
            <a:endParaRPr lang="en-US" dirty="0"/>
          </a:p>
        </p:txBody>
      </p:sp>
    </p:spTree>
    <p:extLst>
      <p:ext uri="{BB962C8B-B14F-4D97-AF65-F5344CB8AC3E}">
        <p14:creationId xmlns="" xmlns:p14="http://schemas.microsoft.com/office/powerpoint/2010/main" val="1570353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lstStyle/>
          <a:p>
            <a:pPr marL="0" indent="0">
              <a:buNone/>
            </a:pPr>
            <a:r>
              <a:rPr lang="en-US" b="1" dirty="0"/>
              <a:t>5. Are you ready for the consequences?</a:t>
            </a:r>
            <a:endParaRPr lang="en-US" b="0" dirty="0" smtClean="0">
              <a:effectLst/>
            </a:endParaRPr>
          </a:p>
          <a:p>
            <a:pPr marL="0" indent="0">
              <a:buNone/>
            </a:pPr>
            <a:r>
              <a:rPr lang="en-US" dirty="0"/>
              <a:t>After analyzing potential consequences, whether you are prepared for the consequences of engaging in a conflict, for example, one employee anticipated job loss if he continued to engage in the conflict he was having with his boss over a particular issue. </a:t>
            </a:r>
            <a:endParaRPr lang="en-US" dirty="0" smtClean="0"/>
          </a:p>
          <a:p>
            <a:pPr marL="0" indent="0">
              <a:buNone/>
            </a:pPr>
            <a:r>
              <a:rPr lang="en-US" dirty="0" smtClean="0"/>
              <a:t>After </a:t>
            </a:r>
            <a:r>
              <a:rPr lang="en-US" dirty="0"/>
              <a:t>careful consideration, the employee thought and believed strongly enough about the issue that he did engage in the conflict with his boss. His annual contract was not renewed for the upcoming year. Because this individual had thought through the consequences of engaging in the conflict, he was prepared to be without a job for a while and able to financially and emotionally plan for this outcome. Most consequences of engaging in conflict are not this severe, but this example illustrates the value of thinking through consequences.</a:t>
            </a:r>
            <a:endParaRPr lang="en-US" dirty="0" smtClean="0">
              <a:effectLst/>
            </a:endParaRPr>
          </a:p>
          <a:p>
            <a:pPr marL="0" indent="0">
              <a:buNone/>
            </a:pPr>
            <a:r>
              <a:rPr lang="en-US" b="0" dirty="0" smtClean="0">
                <a:effectLst/>
              </a:rPr>
              <a:t/>
            </a:r>
            <a:br>
              <a:rPr lang="en-US" b="0" dirty="0" smtClean="0">
                <a:effectLst/>
              </a:rPr>
            </a:br>
            <a:endParaRPr lang="en-US" dirty="0"/>
          </a:p>
        </p:txBody>
      </p:sp>
    </p:spTree>
    <p:extLst>
      <p:ext uri="{BB962C8B-B14F-4D97-AF65-F5344CB8AC3E}">
        <p14:creationId xmlns="" xmlns:p14="http://schemas.microsoft.com/office/powerpoint/2010/main" val="3091082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57646"/>
            <a:ext cx="10095411" cy="4807131"/>
          </a:xfrm>
        </p:spPr>
        <p:txBody>
          <a:bodyPr/>
          <a:lstStyle/>
          <a:p>
            <a:pPr marL="0" indent="0">
              <a:buNone/>
            </a:pPr>
            <a:r>
              <a:rPr lang="en-US" dirty="0"/>
              <a:t>Most people do not resolved conflicts because they either have a faulty skill set and/or because they do not know the organization's policy on conflict management. All team members need to know their conflict styles, conflict intervention methods, and strategies for conflict skill improvement.</a:t>
            </a:r>
            <a:endParaRPr lang="en-US" b="0" dirty="0" smtClean="0">
              <a:effectLst/>
            </a:endParaRPr>
          </a:p>
          <a:p>
            <a:pPr marL="0" indent="0">
              <a:buNone/>
            </a:pPr>
            <a:r>
              <a:rPr lang="en-US" b="0" dirty="0" smtClean="0">
                <a:effectLst/>
              </a:rPr>
              <a:t/>
            </a:r>
            <a:br>
              <a:rPr lang="en-US" b="0" dirty="0" smtClean="0">
                <a:effectLst/>
              </a:rPr>
            </a:br>
            <a:endParaRPr lang="en-US" dirty="0"/>
          </a:p>
        </p:txBody>
      </p:sp>
    </p:spTree>
    <p:extLst>
      <p:ext uri="{BB962C8B-B14F-4D97-AF65-F5344CB8AC3E}">
        <p14:creationId xmlns="" xmlns:p14="http://schemas.microsoft.com/office/powerpoint/2010/main" val="3640304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3806" y="730921"/>
            <a:ext cx="10515600" cy="4351338"/>
          </a:xfrm>
        </p:spPr>
        <p:txBody>
          <a:bodyPr>
            <a:normAutofit fontScale="92500" lnSpcReduction="20000"/>
          </a:bodyPr>
          <a:lstStyle/>
          <a:p>
            <a:r>
              <a:rPr lang="en-US" u="sng" dirty="0"/>
              <a:t>Modes of Conflict:</a:t>
            </a:r>
            <a:endParaRPr lang="en-US" b="0" dirty="0" smtClean="0">
              <a:effectLst/>
            </a:endParaRPr>
          </a:p>
          <a:p>
            <a:r>
              <a:rPr lang="en-US" dirty="0"/>
              <a:t>All people can benefit, both personally and professionally, from learning conflict management skills. Typically we respond to conflict by using one of five </a:t>
            </a:r>
            <a:r>
              <a:rPr lang="en-US" dirty="0" smtClean="0"/>
              <a:t>modes:</a:t>
            </a:r>
            <a:endParaRPr lang="en-US" b="0" dirty="0" smtClean="0">
              <a:effectLst/>
            </a:endParaRPr>
          </a:p>
          <a:p>
            <a:r>
              <a:rPr lang="en-US" dirty="0" smtClean="0"/>
              <a:t>Competing </a:t>
            </a:r>
          </a:p>
          <a:p>
            <a:r>
              <a:rPr lang="en-US" dirty="0" smtClean="0"/>
              <a:t> </a:t>
            </a:r>
            <a:r>
              <a:rPr lang="en-US" dirty="0"/>
              <a:t>Avoiding</a:t>
            </a:r>
            <a:endParaRPr lang="en-US" b="0" dirty="0" smtClean="0">
              <a:effectLst/>
            </a:endParaRPr>
          </a:p>
          <a:p>
            <a:r>
              <a:rPr lang="en-US" dirty="0"/>
              <a:t>Accommodating</a:t>
            </a:r>
            <a:endParaRPr lang="en-US" b="0" dirty="0" smtClean="0">
              <a:effectLst/>
            </a:endParaRPr>
          </a:p>
          <a:p>
            <a:r>
              <a:rPr lang="en-US" dirty="0"/>
              <a:t>Compromising </a:t>
            </a:r>
            <a:endParaRPr lang="en-US" dirty="0" smtClean="0"/>
          </a:p>
          <a:p>
            <a:pPr marL="0" indent="0">
              <a:buNone/>
            </a:pPr>
            <a:r>
              <a:rPr lang="en-US" dirty="0" smtClean="0"/>
              <a:t>• </a:t>
            </a:r>
            <a:r>
              <a:rPr lang="en-US" dirty="0"/>
              <a:t>Collaborating</a:t>
            </a:r>
            <a:endParaRPr lang="en-US" b="0" dirty="0" smtClean="0">
              <a:effectLst/>
            </a:endParaRPr>
          </a:p>
          <a:p>
            <a:pPr marL="0" indent="0">
              <a:buNone/>
            </a:pPr>
            <a:r>
              <a:rPr lang="en-US" b="0" dirty="0" smtClean="0">
                <a:effectLst/>
              </a:rPr>
              <a:t/>
            </a:r>
            <a:br>
              <a:rPr lang="en-US" b="0" dirty="0" smtClean="0">
                <a:effectLst/>
              </a:rPr>
            </a:br>
            <a:endParaRPr lang="en-US" dirty="0"/>
          </a:p>
        </p:txBody>
      </p:sp>
      <p:pic>
        <p:nvPicPr>
          <p:cNvPr id="4" name="Picture 3"/>
          <p:cNvPicPr/>
          <p:nvPr/>
        </p:nvPicPr>
        <p:blipFill rotWithShape="1">
          <a:blip r:embed="rId2">
            <a:extLst>
              <a:ext uri="{28A0092B-C50C-407E-A947-70E740481C1C}">
                <a14:useLocalDpi xmlns="" xmlns:a14="http://schemas.microsoft.com/office/drawing/2010/main" val="0"/>
              </a:ext>
            </a:extLst>
          </a:blip>
          <a:srcRect l="50920" t="35404" r="19632" b="30105"/>
          <a:stretch/>
        </p:blipFill>
        <p:spPr bwMode="auto">
          <a:xfrm>
            <a:off x="3986212" y="2152650"/>
            <a:ext cx="6471433" cy="3771632"/>
          </a:xfrm>
          <a:prstGeom prst="rect">
            <a:avLst/>
          </a:prstGeom>
          <a:ln w="88900" cap="sq" cmpd="thickThin">
            <a:solidFill>
              <a:srgbClr val="000000"/>
            </a:solidFill>
            <a:prstDash val="solid"/>
            <a:miter lim="800000"/>
          </a:ln>
          <a:effectLst>
            <a:innerShdw blurRad="76200">
              <a:srgbClr val="000000"/>
            </a:innerShdw>
          </a:effectLst>
          <a:extLst>
            <a:ext uri="{53640926-AAD7-44D8-BBD7-CCE9431645EC}">
              <a14:shadowObscured xmlns="" xmlns:a14="http://schemas.microsoft.com/office/drawing/2010/main"/>
            </a:ext>
          </a:extLst>
        </p:spPr>
      </p:pic>
    </p:spTree>
    <p:extLst>
      <p:ext uri="{BB962C8B-B14F-4D97-AF65-F5344CB8AC3E}">
        <p14:creationId xmlns="" xmlns:p14="http://schemas.microsoft.com/office/powerpoint/2010/main" val="4271744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lstStyle/>
          <a:p>
            <a:r>
              <a:rPr lang="en-US" dirty="0"/>
              <a:t>Each of these modes can be characterized by two scales: </a:t>
            </a:r>
            <a:r>
              <a:rPr lang="en-US" dirty="0" smtClean="0"/>
              <a:t>assertiveness</a:t>
            </a:r>
            <a:r>
              <a:rPr lang="en-US" dirty="0"/>
              <a:t> </a:t>
            </a:r>
            <a:r>
              <a:rPr lang="en-US" dirty="0" smtClean="0"/>
              <a:t>and </a:t>
            </a:r>
            <a:r>
              <a:rPr lang="en-US" dirty="0"/>
              <a:t>cooperation. None of these modes is wrong to use, but there are right and </a:t>
            </a:r>
            <a:r>
              <a:rPr lang="en-US" dirty="0" smtClean="0"/>
              <a:t>wrong</a:t>
            </a:r>
            <a:r>
              <a:rPr lang="en-US" dirty="0"/>
              <a:t> </a:t>
            </a:r>
            <a:r>
              <a:rPr lang="en-US" dirty="0" smtClean="0"/>
              <a:t>times </a:t>
            </a:r>
            <a:r>
              <a:rPr lang="en-US" dirty="0"/>
              <a:t>to use each. The information may help each team member to characterize his/her model for conflict management</a:t>
            </a:r>
            <a:r>
              <a:rPr lang="en-US" dirty="0" smtClean="0"/>
              <a:t>.</a:t>
            </a:r>
          </a:p>
          <a:p>
            <a:endParaRPr lang="en-US" dirty="0" smtClean="0">
              <a:effectLst/>
            </a:endParaRPr>
          </a:p>
          <a:p>
            <a:r>
              <a:rPr lang="en-US" dirty="0"/>
              <a:t>The Thomas-</a:t>
            </a:r>
            <a:r>
              <a:rPr lang="en-US" dirty="0" err="1"/>
              <a:t>Kilman</a:t>
            </a:r>
            <a:r>
              <a:rPr lang="en-US" dirty="0"/>
              <a:t> Conflict Mode Instrument (TKI) is a widely used assessment for determining conflict modes. The assessment takes less than fifteen minutes to </a:t>
            </a:r>
            <a:r>
              <a:rPr lang="en-US" dirty="0" smtClean="0"/>
              <a:t>complete </a:t>
            </a:r>
            <a:r>
              <a:rPr lang="en-US" dirty="0"/>
              <a:t>and yield conflict scores in the areas of competing, avoiding, accommodating, compromising, and collaborating</a:t>
            </a:r>
            <a:endParaRPr lang="en-US" dirty="0" smtClean="0">
              <a:effectLst/>
            </a:endParaRPr>
          </a:p>
          <a:p>
            <a:pPr marL="0" indent="0">
              <a:buNone/>
            </a:pPr>
            <a:r>
              <a:rPr lang="en-US" dirty="0" smtClean="0">
                <a:effectLst/>
              </a:rPr>
              <a:t/>
            </a:r>
            <a:br>
              <a:rPr lang="en-US" dirty="0" smtClean="0">
                <a:effectLst/>
              </a:rPr>
            </a:br>
            <a:endParaRPr lang="en-US" dirty="0"/>
          </a:p>
        </p:txBody>
      </p:sp>
    </p:spTree>
    <p:extLst>
      <p:ext uri="{BB962C8B-B14F-4D97-AF65-F5344CB8AC3E}">
        <p14:creationId xmlns="" xmlns:p14="http://schemas.microsoft.com/office/powerpoint/2010/main" val="2465066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5169" y="566670"/>
            <a:ext cx="10515600" cy="6858000"/>
          </a:xfrm>
        </p:spPr>
        <p:txBody>
          <a:bodyPr>
            <a:normAutofit lnSpcReduction="10000"/>
          </a:bodyPr>
          <a:lstStyle/>
          <a:p>
            <a:pPr marL="0" indent="0">
              <a:buNone/>
            </a:pPr>
            <a:r>
              <a:rPr lang="en-US" dirty="0"/>
              <a:t>1. Competing:</a:t>
            </a:r>
            <a:endParaRPr lang="en-US" b="0" dirty="0" smtClean="0">
              <a:effectLst/>
            </a:endParaRPr>
          </a:p>
          <a:p>
            <a:pPr marL="0" indent="0">
              <a:buNone/>
            </a:pPr>
            <a:r>
              <a:rPr lang="en-US" dirty="0"/>
              <a:t>The competing conflict mode is high assertiveness and low cooperation. Times when the competing mode is appropriate are when quick action needs to be taken, when unpopular decisions need to be made, when vital issues must be handled, or when one is protecting self-interests</a:t>
            </a:r>
            <a:r>
              <a:rPr lang="en-US" dirty="0" smtClean="0"/>
              <a:t>.</a:t>
            </a:r>
          </a:p>
          <a:p>
            <a:pPr marL="0" indent="0">
              <a:buNone/>
            </a:pPr>
            <a:r>
              <a:rPr lang="en-US" b="1" i="1" dirty="0"/>
              <a:t>Competing skills:</a:t>
            </a:r>
            <a:endParaRPr lang="en-US" b="0" dirty="0" smtClean="0">
              <a:effectLst/>
            </a:endParaRPr>
          </a:p>
          <a:p>
            <a:pPr marL="0" indent="0">
              <a:buNone/>
            </a:pPr>
            <a:r>
              <a:rPr lang="en-US" dirty="0"/>
              <a:t>• Arguing or debating </a:t>
            </a:r>
            <a:endParaRPr lang="en-US" dirty="0" smtClean="0"/>
          </a:p>
          <a:p>
            <a:pPr marL="0" indent="0">
              <a:buNone/>
            </a:pPr>
            <a:r>
              <a:rPr lang="en-US" dirty="0" smtClean="0"/>
              <a:t>• </a:t>
            </a:r>
            <a:r>
              <a:rPr lang="en-US" dirty="0"/>
              <a:t>Using rank or influence </a:t>
            </a:r>
            <a:endParaRPr lang="en-US" dirty="0" smtClean="0"/>
          </a:p>
          <a:p>
            <a:pPr marL="0" indent="0">
              <a:buNone/>
            </a:pPr>
            <a:r>
              <a:rPr lang="en-US" dirty="0" smtClean="0"/>
              <a:t>• </a:t>
            </a:r>
            <a:r>
              <a:rPr lang="en-US" dirty="0"/>
              <a:t>Asserting your opinions or feelings </a:t>
            </a:r>
            <a:endParaRPr lang="en-US" dirty="0" smtClean="0"/>
          </a:p>
          <a:p>
            <a:pPr marL="0" indent="0">
              <a:buNone/>
            </a:pPr>
            <a:r>
              <a:rPr lang="en-US" dirty="0" smtClean="0"/>
              <a:t>• </a:t>
            </a:r>
            <a:r>
              <a:rPr lang="en-US" dirty="0"/>
              <a:t>Standing your ground</a:t>
            </a:r>
            <a:endParaRPr lang="en-US" dirty="0" smtClean="0">
              <a:effectLst/>
            </a:endParaRPr>
          </a:p>
          <a:p>
            <a:pPr marL="0" indent="0">
              <a:buNone/>
            </a:pPr>
            <a:r>
              <a:rPr lang="en-US" dirty="0"/>
              <a:t>• Stating your position clearly</a:t>
            </a:r>
            <a:endParaRPr lang="en-US" dirty="0" smtClean="0">
              <a:effectLst/>
            </a:endParaRPr>
          </a:p>
          <a:p>
            <a:pPr marL="0" indent="0">
              <a:buNone/>
            </a:pPr>
            <a:r>
              <a:rPr lang="en-US" b="0" dirty="0" smtClean="0">
                <a:effectLst/>
              </a:rPr>
              <a:t/>
            </a:r>
            <a:br>
              <a:rPr lang="en-US" b="0" dirty="0" smtClean="0">
                <a:effectLst/>
              </a:rPr>
            </a:br>
            <a:endParaRPr lang="en-US" dirty="0" smtClean="0">
              <a:effectLst/>
            </a:endParaRPr>
          </a:p>
          <a:p>
            <a:pPr marL="0" indent="0">
              <a:buNone/>
            </a:pPr>
            <a:r>
              <a:rPr lang="en-US" dirty="0" smtClean="0">
                <a:effectLst/>
              </a:rPr>
              <a:t/>
            </a:r>
            <a:br>
              <a:rPr lang="en-US" dirty="0" smtClean="0">
                <a:effectLst/>
              </a:rPr>
            </a:br>
            <a:endParaRPr lang="en-US" dirty="0"/>
          </a:p>
        </p:txBody>
      </p:sp>
    </p:spTree>
    <p:extLst>
      <p:ext uri="{BB962C8B-B14F-4D97-AF65-F5344CB8AC3E}">
        <p14:creationId xmlns="" xmlns:p14="http://schemas.microsoft.com/office/powerpoint/2010/main" val="2644065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3183"/>
            <a:ext cx="10515600" cy="5983780"/>
          </a:xfrm>
        </p:spPr>
        <p:txBody>
          <a:bodyPr>
            <a:normAutofit fontScale="92500" lnSpcReduction="20000"/>
          </a:bodyPr>
          <a:lstStyle/>
          <a:p>
            <a:pPr marL="0" indent="0">
              <a:buNone/>
            </a:pPr>
            <a:r>
              <a:rPr lang="en-US" dirty="0"/>
              <a:t>2. Avoiding:</a:t>
            </a:r>
            <a:endParaRPr lang="en-US" b="0" dirty="0" smtClean="0">
              <a:effectLst/>
            </a:endParaRPr>
          </a:p>
          <a:p>
            <a:r>
              <a:rPr lang="en-US" dirty="0"/>
              <a:t>The avoiding mode is low assertiveness and low cooperation. Many times people will avoid conflicts out of fear of engaging in a conflict or because they do not have confidence in their conflict management skills. Times when the avoiding mode is appropriate are when you have issues of low importance, to reduce tensions, to buy some time, or when you are in a position of lower power</a:t>
            </a:r>
            <a:r>
              <a:rPr lang="en-US" dirty="0" smtClean="0"/>
              <a:t>.</a:t>
            </a:r>
          </a:p>
          <a:p>
            <a:pPr marL="0" indent="0">
              <a:buNone/>
            </a:pPr>
            <a:endParaRPr lang="en-US" dirty="0" smtClean="0"/>
          </a:p>
          <a:p>
            <a:r>
              <a:rPr lang="en-US" b="1" dirty="0"/>
              <a:t>Avoiding skills:</a:t>
            </a:r>
            <a:endParaRPr lang="en-US" b="0" dirty="0" smtClean="0">
              <a:effectLst/>
            </a:endParaRPr>
          </a:p>
          <a:p>
            <a:r>
              <a:rPr lang="en-US" dirty="0" smtClean="0"/>
              <a:t>Ability </a:t>
            </a:r>
            <a:r>
              <a:rPr lang="en-US" dirty="0"/>
              <a:t>to withdraw </a:t>
            </a:r>
            <a:endParaRPr lang="en-US" dirty="0" smtClean="0"/>
          </a:p>
          <a:p>
            <a:r>
              <a:rPr lang="en-US" dirty="0" smtClean="0"/>
              <a:t>Ability </a:t>
            </a:r>
            <a:r>
              <a:rPr lang="en-US" dirty="0"/>
              <a:t>to sidestep issues </a:t>
            </a:r>
            <a:endParaRPr lang="en-US" dirty="0" smtClean="0"/>
          </a:p>
          <a:p>
            <a:r>
              <a:rPr lang="en-US" dirty="0" smtClean="0"/>
              <a:t>Ability </a:t>
            </a:r>
            <a:r>
              <a:rPr lang="en-US" dirty="0"/>
              <a:t>to resolved things unresolved</a:t>
            </a:r>
            <a:endParaRPr lang="en-US" b="0" dirty="0" smtClean="0">
              <a:effectLst/>
            </a:endParaRPr>
          </a:p>
          <a:p>
            <a:r>
              <a:rPr lang="en-US" dirty="0" smtClean="0"/>
              <a:t>Sense </a:t>
            </a:r>
            <a:r>
              <a:rPr lang="en-US" dirty="0"/>
              <a:t>of timing</a:t>
            </a:r>
            <a:endParaRPr lang="en-US" dirty="0" smtClean="0">
              <a:effectLst/>
            </a:endParaRPr>
          </a:p>
          <a:p>
            <a:pPr marL="0" indent="0">
              <a:buNone/>
            </a:pPr>
            <a:r>
              <a:rPr lang="en-US" b="0" dirty="0" smtClean="0">
                <a:effectLst/>
              </a:rPr>
              <a:t/>
            </a:r>
            <a:br>
              <a:rPr lang="en-US" b="0" dirty="0" smtClean="0">
                <a:effectLst/>
              </a:rPr>
            </a:br>
            <a:endParaRPr lang="en-US" b="0" dirty="0" smtClean="0">
              <a:effectLst/>
            </a:endParaRPr>
          </a:p>
          <a:p>
            <a:pPr marL="0" indent="0">
              <a:buNone/>
            </a:pPr>
            <a:r>
              <a:rPr lang="en-US" b="0" dirty="0" smtClean="0">
                <a:effectLst/>
              </a:rPr>
              <a:t/>
            </a:r>
            <a:br>
              <a:rPr lang="en-US" b="0" dirty="0" smtClean="0">
                <a:effectLst/>
              </a:rPr>
            </a:br>
            <a:endParaRPr lang="en-US" dirty="0"/>
          </a:p>
        </p:txBody>
      </p:sp>
    </p:spTree>
    <p:extLst>
      <p:ext uri="{BB962C8B-B14F-4D97-AF65-F5344CB8AC3E}">
        <p14:creationId xmlns="" xmlns:p14="http://schemas.microsoft.com/office/powerpoint/2010/main" val="1846919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lstStyle/>
          <a:p>
            <a:r>
              <a:rPr lang="en-US" b="1" u="sng" dirty="0"/>
              <a:t>3. Accommodating:</a:t>
            </a:r>
            <a:endParaRPr lang="en-US" b="0" dirty="0" smtClean="0">
              <a:effectLst/>
            </a:endParaRPr>
          </a:p>
          <a:p>
            <a:r>
              <a:rPr lang="en-US" dirty="0"/>
              <a:t>The accommodating conflict mode is low assertiveness and high cooperation. Times when the accommodating mode is appropriate are to show reasonableness, develop performance, create good will, or keep peace. Some people use the accommodating mode when the issue or outcome is of law importance to them</a:t>
            </a:r>
            <a:endParaRPr lang="en-US" dirty="0" smtClean="0">
              <a:effectLst/>
            </a:endParaRPr>
          </a:p>
          <a:p>
            <a:r>
              <a:rPr lang="en-US" dirty="0"/>
              <a:t>Accommodating mode can be problematic when one uses the mode to "keep a </a:t>
            </a:r>
            <a:r>
              <a:rPr lang="en-US" dirty="0" smtClean="0"/>
              <a:t>calculation" </a:t>
            </a:r>
            <a:r>
              <a:rPr lang="en-US" dirty="0"/>
              <a:t>or to be a martyr. For example, if you keep a list of the numbers of times you have accommodated some one and then you expect that person to realize, without your communicating to the person, that he/she should now accommodate you</a:t>
            </a:r>
            <a:r>
              <a:rPr lang="en-US" dirty="0" smtClean="0"/>
              <a:t>.</a:t>
            </a:r>
          </a:p>
          <a:p>
            <a:pPr marL="0" indent="0">
              <a:buNone/>
            </a:pPr>
            <a:endParaRPr lang="en-US" dirty="0" smtClean="0">
              <a:effectLst/>
            </a:endParaRPr>
          </a:p>
          <a:p>
            <a:pPr marL="0" indent="0">
              <a:buNone/>
            </a:pPr>
            <a:r>
              <a:rPr lang="en-US" b="0" dirty="0" smtClean="0">
                <a:effectLst/>
              </a:rPr>
              <a:t/>
            </a:r>
            <a:br>
              <a:rPr lang="en-US" b="0" dirty="0" smtClean="0">
                <a:effectLst/>
              </a:rPr>
            </a:br>
            <a:endParaRPr lang="en-US" dirty="0"/>
          </a:p>
        </p:txBody>
      </p:sp>
    </p:spTree>
    <p:extLst>
      <p:ext uri="{BB962C8B-B14F-4D97-AF65-F5344CB8AC3E}">
        <p14:creationId xmlns="" xmlns:p14="http://schemas.microsoft.com/office/powerpoint/2010/main" val="1015203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lstStyle/>
          <a:p>
            <a:r>
              <a:rPr lang="en-US" b="1" dirty="0"/>
              <a:t>Accommodating skills </a:t>
            </a:r>
            <a:endParaRPr lang="en-US" b="1" dirty="0" smtClean="0"/>
          </a:p>
          <a:p>
            <a:r>
              <a:rPr lang="en-US" dirty="0" smtClean="0"/>
              <a:t>Forgetting </a:t>
            </a:r>
            <a:r>
              <a:rPr lang="en-US" dirty="0"/>
              <a:t>your desires</a:t>
            </a:r>
            <a:endParaRPr lang="en-US" dirty="0" smtClean="0">
              <a:effectLst/>
            </a:endParaRPr>
          </a:p>
          <a:p>
            <a:r>
              <a:rPr lang="en-US" dirty="0"/>
              <a:t>Selfness </a:t>
            </a:r>
            <a:endParaRPr lang="en-US" dirty="0" smtClean="0"/>
          </a:p>
          <a:p>
            <a:r>
              <a:rPr lang="en-US" dirty="0" smtClean="0"/>
              <a:t>Ability </a:t>
            </a:r>
            <a:r>
              <a:rPr lang="en-US" dirty="0"/>
              <a:t>to yield</a:t>
            </a:r>
            <a:endParaRPr lang="en-US" dirty="0" smtClean="0">
              <a:effectLst/>
            </a:endParaRPr>
          </a:p>
          <a:p>
            <a:r>
              <a:rPr lang="en-US" dirty="0" smtClean="0"/>
              <a:t>Obeying </a:t>
            </a:r>
            <a:r>
              <a:rPr lang="en-US" dirty="0"/>
              <a:t>orders </a:t>
            </a:r>
            <a:endParaRPr lang="en-US" dirty="0" smtClean="0">
              <a:effectLst/>
            </a:endParaRPr>
          </a:p>
          <a:p>
            <a:pPr marL="0" indent="0">
              <a:buNone/>
            </a:pPr>
            <a:endParaRPr lang="en-US" b="0" dirty="0" smtClean="0">
              <a:effectLst/>
            </a:endParaRPr>
          </a:p>
          <a:p>
            <a:pPr marL="0" indent="0">
              <a:buNone/>
            </a:pPr>
            <a:r>
              <a:rPr lang="en-US" b="1" u="sng" dirty="0"/>
              <a:t>4. Compromising:</a:t>
            </a:r>
            <a:endParaRPr lang="en-US" b="0" dirty="0" smtClean="0">
              <a:effectLst/>
            </a:endParaRPr>
          </a:p>
          <a:p>
            <a:pPr marL="0" indent="0">
              <a:buNone/>
            </a:pPr>
            <a:r>
              <a:rPr lang="en-US" dirty="0"/>
              <a:t>The compromising mode is moderate assertiveness and moderate cooperation. Some people define compromise as “giving up more than you want", while others see compromise as both parties winning</a:t>
            </a:r>
            <a:r>
              <a:rPr lang="en-US" b="1" dirty="0"/>
              <a:t>.</a:t>
            </a:r>
            <a:endParaRPr lang="en-US" b="0" dirty="0" smtClean="0">
              <a:effectLst/>
            </a:endParaRPr>
          </a:p>
          <a:p>
            <a:pPr marL="0" indent="0">
              <a:buNone/>
            </a:pPr>
            <a:r>
              <a:rPr lang="en-US" b="0" dirty="0" smtClean="0">
                <a:effectLst/>
              </a:rPr>
              <a:t/>
            </a:r>
            <a:br>
              <a:rPr lang="en-US" b="0" dirty="0" smtClean="0">
                <a:effectLst/>
              </a:rPr>
            </a:br>
            <a:r>
              <a:rPr lang="en-US" b="0" dirty="0" smtClean="0">
                <a:effectLst/>
              </a:rPr>
              <a:t/>
            </a:r>
            <a:br>
              <a:rPr lang="en-US" b="0" dirty="0" smtClean="0">
                <a:effectLst/>
              </a:rPr>
            </a:br>
            <a:endParaRPr lang="en-US" dirty="0"/>
          </a:p>
        </p:txBody>
      </p:sp>
    </p:spTree>
    <p:extLst>
      <p:ext uri="{BB962C8B-B14F-4D97-AF65-F5344CB8AC3E}">
        <p14:creationId xmlns="" xmlns:p14="http://schemas.microsoft.com/office/powerpoint/2010/main" val="4273984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95C7F32A28384FB73829982D8C44BA" ma:contentTypeVersion="2" ma:contentTypeDescription="Create a new document." ma:contentTypeScope="" ma:versionID="74335c004f593f48191433afc254dc53">
  <xsd:schema xmlns:xsd="http://www.w3.org/2001/XMLSchema" xmlns:xs="http://www.w3.org/2001/XMLSchema" xmlns:p="http://schemas.microsoft.com/office/2006/metadata/properties" xmlns:ns2="9b36a61b-1c07-4c54-877e-78e656093fbe" targetNamespace="http://schemas.microsoft.com/office/2006/metadata/properties" ma:root="true" ma:fieldsID="d85958a5af3ee1fbdc64c8fc781c77bd" ns2:_="">
    <xsd:import namespace="9b36a61b-1c07-4c54-877e-78e656093fb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36a61b-1c07-4c54-877e-78e656093f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CE6CE20-6D70-44E5-8981-758002DF0BA7}"/>
</file>

<file path=customXml/itemProps2.xml><?xml version="1.0" encoding="utf-8"?>
<ds:datastoreItem xmlns:ds="http://schemas.openxmlformats.org/officeDocument/2006/customXml" ds:itemID="{46EB3582-02B1-4212-87EA-D852168F7D50}"/>
</file>

<file path=customXml/itemProps3.xml><?xml version="1.0" encoding="utf-8"?>
<ds:datastoreItem xmlns:ds="http://schemas.openxmlformats.org/officeDocument/2006/customXml" ds:itemID="{FCCC097C-95E8-4508-B465-0130386D0648}"/>
</file>

<file path=docProps/app.xml><?xml version="1.0" encoding="utf-8"?>
<Properties xmlns="http://schemas.openxmlformats.org/officeDocument/2006/extended-properties" xmlns:vt="http://schemas.openxmlformats.org/officeDocument/2006/docPropsVTypes">
  <TotalTime>245</TotalTime>
  <Words>2012</Words>
  <Application>Microsoft Office PowerPoint</Application>
  <PresentationFormat>Custom</PresentationFormat>
  <Paragraphs>151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CONFLICT</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Arsalan</dc:creator>
  <cp:lastModifiedBy>Adil Mir Korejo</cp:lastModifiedBy>
  <cp:revision>64</cp:revision>
  <dcterms:created xsi:type="dcterms:W3CDTF">2020-11-17T11:06:21Z</dcterms:created>
  <dcterms:modified xsi:type="dcterms:W3CDTF">2021-03-01T05:53:40Z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0x0101001B95C7F32A28384FB73829982D8C44BA</vt:lpwstr>
  </property>
</Properties>
</file>