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21.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slideLayouts/slideLayout2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38" r:id="rId2"/>
  </p:sldMasterIdLst>
  <p:notesMasterIdLst>
    <p:notesMasterId r:id="rId20"/>
  </p:notesMasterIdLst>
  <p:handoutMasterIdLst>
    <p:handoutMasterId r:id="rId21"/>
  </p:handoutMasterIdLst>
  <p:sldIdLst>
    <p:sldId id="256" r:id="rId3"/>
    <p:sldId id="259" r:id="rId4"/>
    <p:sldId id="273" r:id="rId5"/>
    <p:sldId id="274" r:id="rId6"/>
    <p:sldId id="257" r:id="rId7"/>
    <p:sldId id="267" r:id="rId8"/>
    <p:sldId id="285" r:id="rId9"/>
    <p:sldId id="278" r:id="rId10"/>
    <p:sldId id="280" r:id="rId11"/>
    <p:sldId id="281" r:id="rId12"/>
    <p:sldId id="286" r:id="rId13"/>
    <p:sldId id="287" r:id="rId14"/>
    <p:sldId id="288" r:id="rId15"/>
    <p:sldId id="282" r:id="rId16"/>
    <p:sldId id="283" r:id="rId17"/>
    <p:sldId id="289"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5" autoAdjust="0"/>
    <p:restoredTop sz="94624" autoAdjust="0"/>
  </p:normalViewPr>
  <p:slideViewPr>
    <p:cSldViewPr>
      <p:cViewPr varScale="1">
        <p:scale>
          <a:sx n="69" d="100"/>
          <a:sy n="69" d="100"/>
        </p:scale>
        <p:origin x="-756" y="-102"/>
      </p:cViewPr>
      <p:guideLst>
        <p:guide orient="horz" pos="2160"/>
        <p:guide pos="3840"/>
      </p:guideLst>
    </p:cSldViewPr>
  </p:slideViewPr>
  <p:outlineViewPr>
    <p:cViewPr>
      <p:scale>
        <a:sx n="33" d="100"/>
        <a:sy n="33" d="100"/>
      </p:scale>
      <p:origin x="0" y="310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29B41E-76D3-40E9-9DE3-5540C963F0FA}" type="datetimeFigureOut">
              <a:rPr lang="en-US" smtClean="0"/>
              <a:pPr/>
              <a:t>2/22/2021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16EF05-4282-4720-BD3E-417A3E3C19F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617013-ACCF-47B5-8C9C-A8DCC5923883}" type="datetimeFigureOut">
              <a:rPr lang="en-US" smtClean="0"/>
              <a:pPr/>
              <a:t>2/22/2021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355988-BDAC-4F4E-A854-9106A7CF00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355988-BDAC-4F4E-A854-9106A7CF00E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6" name="Slide Number Placeholder 5"/>
          <p:cNvSpPr>
            <a:spLocks noGrp="1"/>
          </p:cNvSpPr>
          <p:nvPr>
            <p:ph type="sldNum" sz="quarter" idx="12"/>
          </p:nvPr>
        </p:nvSpPr>
        <p:spPr/>
        <p:txBody>
          <a:bodyPr/>
          <a:lstStyle/>
          <a:p>
            <a:fld id="{B4FB95DC-3FF1-4103-981B-5A8DBA4AB4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6" name="Slide Number Placeholder 5"/>
          <p:cNvSpPr>
            <a:spLocks noGrp="1"/>
          </p:cNvSpPr>
          <p:nvPr>
            <p:ph type="sldNum" sz="quarter" idx="12"/>
          </p:nvPr>
        </p:nvSpPr>
        <p:spPr/>
        <p:txBody>
          <a:bodyPr/>
          <a:lstStyle/>
          <a:p>
            <a:fld id="{B4FB95DC-3FF1-4103-981B-5A8DBA4AB4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6" name="Slide Number Placeholder 5"/>
          <p:cNvSpPr>
            <a:spLocks noGrp="1"/>
          </p:cNvSpPr>
          <p:nvPr>
            <p:ph type="sldNum" sz="quarter" idx="12"/>
          </p:nvPr>
        </p:nvSpPr>
        <p:spPr/>
        <p:txBody>
          <a:bodyPr/>
          <a:lstStyle/>
          <a:p>
            <a:fld id="{B4FB95DC-3FF1-4103-981B-5A8DBA4AB46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302F49C-2F3C-4876-8F5D-36D26268A423}" type="slidenum">
              <a:rPr lang="en-US" smtClean="0"/>
              <a:pPr/>
              <a:t>‹#›</a:t>
            </a:fld>
            <a:endParaRPr lang="en-US"/>
          </a:p>
        </p:txBody>
      </p:sp>
    </p:spTree>
    <p:extLst>
      <p:ext uri="{BB962C8B-B14F-4D97-AF65-F5344CB8AC3E}">
        <p14:creationId xmlns:p14="http://schemas.microsoft.com/office/powerpoint/2010/main" xmlns="" val="958316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02F49C-2F3C-4876-8F5D-36D26268A423}" type="slidenum">
              <a:rPr lang="en-US" smtClean="0"/>
              <a:pPr/>
              <a:t>‹#›</a:t>
            </a:fld>
            <a:endParaRPr lang="en-US"/>
          </a:p>
        </p:txBody>
      </p:sp>
    </p:spTree>
    <p:extLst>
      <p:ext uri="{BB962C8B-B14F-4D97-AF65-F5344CB8AC3E}">
        <p14:creationId xmlns:p14="http://schemas.microsoft.com/office/powerpoint/2010/main" xmlns="" val="267790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02F49C-2F3C-4876-8F5D-36D26268A423}" type="slidenum">
              <a:rPr lang="en-US" smtClean="0"/>
              <a:pPr/>
              <a:t>‹#›</a:t>
            </a:fld>
            <a:endParaRPr lang="en-US"/>
          </a:p>
        </p:txBody>
      </p:sp>
    </p:spTree>
    <p:extLst>
      <p:ext uri="{BB962C8B-B14F-4D97-AF65-F5344CB8AC3E}">
        <p14:creationId xmlns:p14="http://schemas.microsoft.com/office/powerpoint/2010/main" xmlns="" val="352309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ENGINEERING MANAGEMNET</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FB95DC-3FF1-4103-981B-5A8DBA4AB46E}" type="slidenum">
              <a:rPr lang="en-US" smtClean="0"/>
              <a:pPr/>
              <a:t>‹#›</a:t>
            </a:fld>
            <a:endParaRPr lang="en-US"/>
          </a:p>
        </p:txBody>
      </p:sp>
    </p:spTree>
    <p:extLst>
      <p:ext uri="{BB962C8B-B14F-4D97-AF65-F5344CB8AC3E}">
        <p14:creationId xmlns:p14="http://schemas.microsoft.com/office/powerpoint/2010/main" xmlns="" val="295649218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ENGINEERING MANAGEMNET</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302F49C-2F3C-4876-8F5D-36D26268A423}" type="slidenum">
              <a:rPr lang="en-US" smtClean="0"/>
              <a:pPr/>
              <a:t>‹#›</a:t>
            </a:fld>
            <a:endParaRPr lang="en-US"/>
          </a:p>
        </p:txBody>
      </p:sp>
    </p:spTree>
    <p:extLst>
      <p:ext uri="{BB962C8B-B14F-4D97-AF65-F5344CB8AC3E}">
        <p14:creationId xmlns:p14="http://schemas.microsoft.com/office/powerpoint/2010/main" xmlns="" val="211779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ENGINEERING MANAGEMNET</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302F49C-2F3C-4876-8F5D-36D26268A423}" type="slidenum">
              <a:rPr lang="en-US" smtClean="0"/>
              <a:pPr/>
              <a:t>‹#›</a:t>
            </a:fld>
            <a:endParaRPr lang="en-US"/>
          </a:p>
        </p:txBody>
      </p:sp>
    </p:spTree>
    <p:extLst>
      <p:ext uri="{BB962C8B-B14F-4D97-AF65-F5344CB8AC3E}">
        <p14:creationId xmlns:p14="http://schemas.microsoft.com/office/powerpoint/2010/main" xmlns="" val="2670640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ENGINEERING MANAGEMNET</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302F49C-2F3C-4876-8F5D-36D26268A423}" type="slidenum">
              <a:rPr lang="en-US" smtClean="0"/>
              <a:pPr/>
              <a:t>‹#›</a:t>
            </a:fld>
            <a:endParaRPr lang="en-US"/>
          </a:p>
        </p:txBody>
      </p:sp>
    </p:spTree>
    <p:extLst>
      <p:ext uri="{BB962C8B-B14F-4D97-AF65-F5344CB8AC3E}">
        <p14:creationId xmlns:p14="http://schemas.microsoft.com/office/powerpoint/2010/main" xmlns="" val="1615057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ENGINEERING MANAGEMNET</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302F49C-2F3C-4876-8F5D-36D26268A423}" type="slidenum">
              <a:rPr lang="en-US" smtClean="0"/>
              <a:pPr/>
              <a:t>‹#›</a:t>
            </a:fld>
            <a:endParaRPr lang="en-US"/>
          </a:p>
        </p:txBody>
      </p:sp>
    </p:spTree>
    <p:extLst>
      <p:ext uri="{BB962C8B-B14F-4D97-AF65-F5344CB8AC3E}">
        <p14:creationId xmlns:p14="http://schemas.microsoft.com/office/powerpoint/2010/main" xmlns="" val="2074204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6" name="Slide Number Placeholder 5"/>
          <p:cNvSpPr>
            <a:spLocks noGrp="1"/>
          </p:cNvSpPr>
          <p:nvPr>
            <p:ph type="sldNum" sz="quarter" idx="12"/>
          </p:nvPr>
        </p:nvSpPr>
        <p:spPr/>
        <p:txBody>
          <a:bodyPr/>
          <a:lstStyle/>
          <a:p>
            <a:fld id="{B4FB95DC-3FF1-4103-981B-5A8DBA4AB46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ENGINEERING MANAGEMNET</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FB95DC-3FF1-4103-981B-5A8DBA4AB46E}" type="slidenum">
              <a:rPr lang="en-US" smtClean="0"/>
              <a:pPr/>
              <a:t>‹#›</a:t>
            </a:fld>
            <a:endParaRPr lang="en-US"/>
          </a:p>
        </p:txBody>
      </p:sp>
    </p:spTree>
    <p:extLst>
      <p:ext uri="{BB962C8B-B14F-4D97-AF65-F5344CB8AC3E}">
        <p14:creationId xmlns:p14="http://schemas.microsoft.com/office/powerpoint/2010/main" xmlns="" val="709249710"/>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FB95DC-3FF1-4103-981B-5A8DBA4AB46E}" type="slidenum">
              <a:rPr lang="en-US" smtClean="0"/>
              <a:pPr/>
              <a:t>‹#›</a:t>
            </a:fld>
            <a:endParaRPr lang="en-US"/>
          </a:p>
        </p:txBody>
      </p:sp>
    </p:spTree>
    <p:extLst>
      <p:ext uri="{BB962C8B-B14F-4D97-AF65-F5344CB8AC3E}">
        <p14:creationId xmlns:p14="http://schemas.microsoft.com/office/powerpoint/2010/main" xmlns="" val="852835828"/>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FB95DC-3FF1-4103-981B-5A8DBA4AB46E}"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97918606"/>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ENGINEERING MANAGEMNET</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FB95DC-3FF1-4103-981B-5A8DBA4AB46E}" type="slidenum">
              <a:rPr lang="en-US" smtClean="0"/>
              <a:pPr/>
              <a:t>‹#›</a:t>
            </a:fld>
            <a:endParaRPr lang="en-US"/>
          </a:p>
        </p:txBody>
      </p:sp>
    </p:spTree>
    <p:extLst>
      <p:ext uri="{BB962C8B-B14F-4D97-AF65-F5344CB8AC3E}">
        <p14:creationId xmlns:p14="http://schemas.microsoft.com/office/powerpoint/2010/main" xmlns="" val="1592290170"/>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ENGINEERING MANAGEMNET</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FB95DC-3FF1-4103-981B-5A8DBA4AB46E}"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885307595"/>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ENGINEERING MANAGEMNET</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FB95DC-3FF1-4103-981B-5A8DBA4AB46E}" type="slidenum">
              <a:rPr lang="en-US" smtClean="0"/>
              <a:pPr/>
              <a:t>‹#›</a:t>
            </a:fld>
            <a:endParaRPr lang="en-US"/>
          </a:p>
        </p:txBody>
      </p:sp>
    </p:spTree>
    <p:extLst>
      <p:ext uri="{BB962C8B-B14F-4D97-AF65-F5344CB8AC3E}">
        <p14:creationId xmlns:p14="http://schemas.microsoft.com/office/powerpoint/2010/main" xmlns="" val="2303048801"/>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02F49C-2F3C-4876-8F5D-36D26268A423}" type="slidenum">
              <a:rPr lang="en-US" smtClean="0"/>
              <a:pPr/>
              <a:t>‹#›</a:t>
            </a:fld>
            <a:endParaRPr lang="en-US"/>
          </a:p>
        </p:txBody>
      </p:sp>
    </p:spTree>
    <p:extLst>
      <p:ext uri="{BB962C8B-B14F-4D97-AF65-F5344CB8AC3E}">
        <p14:creationId xmlns:p14="http://schemas.microsoft.com/office/powerpoint/2010/main" xmlns="" val="6444109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02F49C-2F3C-4876-8F5D-36D26268A423}" type="slidenum">
              <a:rPr lang="en-US" smtClean="0"/>
              <a:pPr/>
              <a:t>‹#›</a:t>
            </a:fld>
            <a:endParaRPr lang="en-US"/>
          </a:p>
        </p:txBody>
      </p:sp>
    </p:spTree>
    <p:extLst>
      <p:ext uri="{BB962C8B-B14F-4D97-AF65-F5344CB8AC3E}">
        <p14:creationId xmlns:p14="http://schemas.microsoft.com/office/powerpoint/2010/main" xmlns="" val="459060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ENGINEERING MANAGEMNET</a:t>
            </a:r>
          </a:p>
        </p:txBody>
      </p:sp>
      <p:sp>
        <p:nvSpPr>
          <p:cNvPr id="6" name="Slide Number Placeholder 5"/>
          <p:cNvSpPr>
            <a:spLocks noGrp="1"/>
          </p:cNvSpPr>
          <p:nvPr>
            <p:ph type="sldNum" sz="quarter" idx="12"/>
          </p:nvPr>
        </p:nvSpPr>
        <p:spPr/>
        <p:txBody>
          <a:bodyPr/>
          <a:lstStyle/>
          <a:p>
            <a:fld id="{B4FB95DC-3FF1-4103-981B-5A8DBA4AB4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ENGINEERING MANAGEMNET</a:t>
            </a:r>
          </a:p>
        </p:txBody>
      </p:sp>
      <p:sp>
        <p:nvSpPr>
          <p:cNvPr id="7" name="Slide Number Placeholder 6"/>
          <p:cNvSpPr>
            <a:spLocks noGrp="1"/>
          </p:cNvSpPr>
          <p:nvPr>
            <p:ph type="sldNum" sz="quarter" idx="12"/>
          </p:nvPr>
        </p:nvSpPr>
        <p:spPr/>
        <p:txBody>
          <a:bodyPr/>
          <a:lstStyle/>
          <a:p>
            <a:fld id="{B4FB95DC-3FF1-4103-981B-5A8DBA4AB4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ENGINEERING MANAGEMNET</a:t>
            </a:r>
          </a:p>
        </p:txBody>
      </p:sp>
      <p:sp>
        <p:nvSpPr>
          <p:cNvPr id="9" name="Slide Number Placeholder 8"/>
          <p:cNvSpPr>
            <a:spLocks noGrp="1"/>
          </p:cNvSpPr>
          <p:nvPr>
            <p:ph type="sldNum" sz="quarter" idx="12"/>
          </p:nvPr>
        </p:nvSpPr>
        <p:spPr/>
        <p:txBody>
          <a:bodyPr/>
          <a:lstStyle/>
          <a:p>
            <a:fld id="{B4FB95DC-3FF1-4103-981B-5A8DBA4AB4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B4FB95DC-3FF1-4103-981B-5A8DBA4AB4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ENGINEERING MANAGEMNET</a:t>
            </a:r>
          </a:p>
        </p:txBody>
      </p:sp>
      <p:sp>
        <p:nvSpPr>
          <p:cNvPr id="4" name="Slide Number Placeholder 3"/>
          <p:cNvSpPr>
            <a:spLocks noGrp="1"/>
          </p:cNvSpPr>
          <p:nvPr>
            <p:ph type="sldNum" sz="quarter" idx="12"/>
          </p:nvPr>
        </p:nvSpPr>
        <p:spPr/>
        <p:txBody>
          <a:bodyPr/>
          <a:lstStyle/>
          <a:p>
            <a:fld id="{B4FB95DC-3FF1-4103-981B-5A8DBA4AB4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ENGINEERING MANAGEMNET</a:t>
            </a:r>
          </a:p>
        </p:txBody>
      </p:sp>
      <p:sp>
        <p:nvSpPr>
          <p:cNvPr id="7" name="Slide Number Placeholder 6"/>
          <p:cNvSpPr>
            <a:spLocks noGrp="1"/>
          </p:cNvSpPr>
          <p:nvPr>
            <p:ph type="sldNum" sz="quarter" idx="12"/>
          </p:nvPr>
        </p:nvSpPr>
        <p:spPr/>
        <p:txBody>
          <a:bodyPr/>
          <a:lstStyle/>
          <a:p>
            <a:fld id="{B4FB95DC-3FF1-4103-981B-5A8DBA4AB4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ENGINEERING MANAGEMNET</a:t>
            </a:r>
          </a:p>
        </p:txBody>
      </p:sp>
      <p:sp>
        <p:nvSpPr>
          <p:cNvPr id="7" name="Slide Number Placeholder 6"/>
          <p:cNvSpPr>
            <a:spLocks noGrp="1"/>
          </p:cNvSpPr>
          <p:nvPr>
            <p:ph type="sldNum" sz="quarter" idx="12"/>
          </p:nvPr>
        </p:nvSpPr>
        <p:spPr/>
        <p:txBody>
          <a:bodyPr/>
          <a:lstStyle/>
          <a:p>
            <a:fld id="{B4FB95DC-3FF1-4103-981B-5A8DBA4AB4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10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ENGINEERING MANAGEMNET</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95DC-3FF1-4103-981B-5A8DBA4AB4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ENGINEERING MANAGEMNET</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FB95DC-3FF1-4103-981B-5A8DBA4AB46E}" type="slidenum">
              <a:rPr lang="en-US" smtClean="0"/>
              <a:pPr/>
              <a:t>‹#›</a:t>
            </a:fld>
            <a:endParaRPr lang="en-US"/>
          </a:p>
        </p:txBody>
      </p:sp>
    </p:spTree>
    <p:extLst>
      <p:ext uri="{BB962C8B-B14F-4D97-AF65-F5344CB8AC3E}">
        <p14:creationId xmlns:p14="http://schemas.microsoft.com/office/powerpoint/2010/main" xmlns="" val="283778363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660" r:id="rId17"/>
    <p:sldLayoutId id="2147483661" r:id="rId18"/>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www.inloox.com/project-management-glossary/scope/"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Broadway" panose="04040905080B02020502" pitchFamily="82" charset="0"/>
              </a:rPr>
              <a:t>COST BUDGETING</a:t>
            </a:r>
          </a:p>
        </p:txBody>
      </p:sp>
      <p:sp>
        <p:nvSpPr>
          <p:cNvPr id="6" name="Footer Placeholder 5">
            <a:extLst>
              <a:ext uri="{FF2B5EF4-FFF2-40B4-BE49-F238E27FC236}">
                <a16:creationId xmlns:a16="http://schemas.microsoft.com/office/drawing/2014/main" xmlns="" id="{6A455645-80A3-4DF6-B321-7CAEB16D122A}"/>
              </a:ext>
            </a:extLst>
          </p:cNvPr>
          <p:cNvSpPr>
            <a:spLocks noGrp="1"/>
          </p:cNvSpPr>
          <p:nvPr>
            <p:ph type="ftr" sz="quarter" idx="11"/>
          </p:nvPr>
        </p:nvSpPr>
        <p:spPr/>
        <p:txBody>
          <a:bodyPr/>
          <a:lstStyle/>
          <a:p>
            <a:r>
              <a:rPr lang="en-US"/>
              <a:t>ENGINEERING MANAGEMNET</a:t>
            </a:r>
          </a:p>
        </p:txBody>
      </p:sp>
      <p:sp>
        <p:nvSpPr>
          <p:cNvPr id="3" name="Slide Number Placeholder 2"/>
          <p:cNvSpPr>
            <a:spLocks noGrp="1"/>
          </p:cNvSpPr>
          <p:nvPr>
            <p:ph type="sldNum" sz="quarter" idx="12"/>
          </p:nvPr>
        </p:nvSpPr>
        <p:spPr/>
        <p:txBody>
          <a:bodyPr/>
          <a:lstStyle/>
          <a:p>
            <a:fld id="{5302F49C-2F3C-4876-8F5D-36D26268A42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Cost budgeting</a:t>
            </a:r>
          </a:p>
        </p:txBody>
      </p:sp>
      <p:sp>
        <p:nvSpPr>
          <p:cNvPr id="6" name="Content Placeholder 5"/>
          <p:cNvSpPr>
            <a:spLocks noGrp="1"/>
          </p:cNvSpPr>
          <p:nvPr>
            <p:ph idx="1"/>
          </p:nvPr>
        </p:nvSpPr>
        <p:spPr/>
        <p:txBody>
          <a:bodyPr>
            <a:normAutofit/>
          </a:bodyPr>
          <a:lstStyle/>
          <a:p>
            <a:pPr marL="0" indent="0">
              <a:buNone/>
            </a:pPr>
            <a:r>
              <a:rPr lang="en-GB" sz="3200" dirty="0">
                <a:latin typeface="Arial" panose="020B0604020202020204" pitchFamily="34" charset="0"/>
                <a:cs typeface="Arial" panose="020B0604020202020204" pitchFamily="34" charset="0"/>
              </a:rPr>
              <a:t>Changes to the cost plan/Budget should be made in the following cases:</a:t>
            </a:r>
          </a:p>
          <a:p>
            <a:r>
              <a:rPr lang="en-GB" sz="3200" dirty="0">
                <a:latin typeface="Arial" panose="020B0604020202020204" pitchFamily="34" charset="0"/>
                <a:cs typeface="Arial" panose="020B0604020202020204" pitchFamily="34" charset="0"/>
              </a:rPr>
              <a:t>There are </a:t>
            </a:r>
            <a:r>
              <a:rPr lang="en-GB" sz="3200" dirty="0">
                <a:latin typeface="Arial" panose="020B0604020202020204" pitchFamily="34" charset="0"/>
                <a:cs typeface="Arial" panose="020B0604020202020204" pitchFamily="34" charset="0"/>
                <a:hlinkClick r:id="rId2"/>
              </a:rPr>
              <a:t>scope</a:t>
            </a:r>
            <a:r>
              <a:rPr lang="en-GB" sz="3200" dirty="0">
                <a:latin typeface="Arial" panose="020B0604020202020204" pitchFamily="34" charset="0"/>
                <a:cs typeface="Arial" panose="020B0604020202020204" pitchFamily="34" charset="0"/>
              </a:rPr>
              <a:t> changes</a:t>
            </a:r>
          </a:p>
          <a:p>
            <a:r>
              <a:rPr lang="en-GB" sz="3200" dirty="0">
                <a:latin typeface="Arial" panose="020B0604020202020204" pitchFamily="34" charset="0"/>
                <a:cs typeface="Arial" panose="020B0604020202020204" pitchFamily="34" charset="0"/>
              </a:rPr>
              <a:t>A new cost budget is more realistic</a:t>
            </a:r>
          </a:p>
          <a:p>
            <a:r>
              <a:rPr lang="en-GB" sz="3200" dirty="0">
                <a:latin typeface="Arial" panose="020B0604020202020204" pitchFamily="34" charset="0"/>
                <a:cs typeface="Arial" panose="020B0604020202020204" pitchFamily="34" charset="0"/>
              </a:rPr>
              <a:t>If the planned costs are not sufficient for a particular task.</a:t>
            </a:r>
          </a:p>
          <a:p>
            <a:endParaRPr lang="en-US" sz="3200" dirty="0">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xmlns="" id="{F09A9F5C-1206-4877-9A8B-A775E83ECA86}"/>
              </a:ext>
            </a:extLst>
          </p:cNvPr>
          <p:cNvSpPr>
            <a:spLocks noGrp="1"/>
          </p:cNvSpPr>
          <p:nvPr>
            <p:ph type="ftr" sz="quarter" idx="11"/>
          </p:nvPr>
        </p:nvSpPr>
        <p:spPr/>
        <p:txBody>
          <a:bodyPr/>
          <a:lstStyle/>
          <a:p>
            <a:r>
              <a:rPr lang="en-US"/>
              <a:t>ENGINEERING MANAGEMNET</a:t>
            </a:r>
          </a:p>
        </p:txBody>
      </p:sp>
      <p:sp>
        <p:nvSpPr>
          <p:cNvPr id="4" name="Slide Number Placeholder 3"/>
          <p:cNvSpPr>
            <a:spLocks noGrp="1"/>
          </p:cNvSpPr>
          <p:nvPr>
            <p:ph type="sldNum" sz="quarter" idx="12"/>
          </p:nvPr>
        </p:nvSpPr>
        <p:spPr/>
        <p:txBody>
          <a:bodyPr/>
          <a:lstStyle/>
          <a:p>
            <a:fld id="{5302F49C-2F3C-4876-8F5D-36D26268A42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10A8D608-03BA-4FBE-8679-AD308AD8413D}"/>
              </a:ext>
            </a:extLst>
          </p:cNvPr>
          <p:cNvSpPr>
            <a:spLocks noGrp="1"/>
          </p:cNvSpPr>
          <p:nvPr>
            <p:ph type="ftr" sz="quarter" idx="11"/>
          </p:nvPr>
        </p:nvSpPr>
        <p:spPr/>
        <p:txBody>
          <a:bodyPr/>
          <a:lstStyle/>
          <a:p>
            <a:r>
              <a:rPr lang="en-US"/>
              <a:t>ENGINEERING MANAGEMNET</a:t>
            </a:r>
          </a:p>
        </p:txBody>
      </p:sp>
      <p:sp>
        <p:nvSpPr>
          <p:cNvPr id="5" name="Slide Number Placeholder 4">
            <a:extLst>
              <a:ext uri="{FF2B5EF4-FFF2-40B4-BE49-F238E27FC236}">
                <a16:creationId xmlns:a16="http://schemas.microsoft.com/office/drawing/2014/main" xmlns="" id="{DEE81FD1-A5E2-4AF5-97CC-4FBC10ACF746}"/>
              </a:ext>
            </a:extLst>
          </p:cNvPr>
          <p:cNvSpPr>
            <a:spLocks noGrp="1"/>
          </p:cNvSpPr>
          <p:nvPr>
            <p:ph type="sldNum" sz="quarter" idx="12"/>
          </p:nvPr>
        </p:nvSpPr>
        <p:spPr/>
        <p:txBody>
          <a:bodyPr/>
          <a:lstStyle/>
          <a:p>
            <a:fld id="{5302F49C-2F3C-4876-8F5D-36D26268A423}" type="slidenum">
              <a:rPr lang="en-US" smtClean="0"/>
              <a:pPr/>
              <a:t>11</a:t>
            </a:fld>
            <a:endParaRPr lang="en-US"/>
          </a:p>
        </p:txBody>
      </p:sp>
      <p:pic>
        <p:nvPicPr>
          <p:cNvPr id="6" name="Picture 5">
            <a:extLst>
              <a:ext uri="{FF2B5EF4-FFF2-40B4-BE49-F238E27FC236}">
                <a16:creationId xmlns:a16="http://schemas.microsoft.com/office/drawing/2014/main" xmlns="" id="{5593D312-58BF-4C08-9653-11CC5A2255EA}"/>
              </a:ext>
            </a:extLst>
          </p:cNvPr>
          <p:cNvPicPr>
            <a:picLocks noChangeAspect="1"/>
          </p:cNvPicPr>
          <p:nvPr/>
        </p:nvPicPr>
        <p:blipFill>
          <a:blip r:embed="rId2"/>
          <a:stretch>
            <a:fillRect/>
          </a:stretch>
        </p:blipFill>
        <p:spPr>
          <a:xfrm>
            <a:off x="-152400" y="-76201"/>
            <a:ext cx="12344400" cy="7233661"/>
          </a:xfrm>
          <a:prstGeom prst="rect">
            <a:avLst/>
          </a:prstGeom>
        </p:spPr>
      </p:pic>
    </p:spTree>
    <p:extLst>
      <p:ext uri="{BB962C8B-B14F-4D97-AF65-F5344CB8AC3E}">
        <p14:creationId xmlns:p14="http://schemas.microsoft.com/office/powerpoint/2010/main" xmlns="" val="48205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B6216-FB13-4B0A-A0E0-76ACEECCD781}"/>
              </a:ext>
            </a:extLst>
          </p:cNvPr>
          <p:cNvSpPr>
            <a:spLocks noGrp="1"/>
          </p:cNvSpPr>
          <p:nvPr>
            <p:ph type="title"/>
          </p:nvPr>
        </p:nvSpPr>
        <p:spPr>
          <a:xfrm>
            <a:off x="2592925" y="0"/>
            <a:ext cx="8911687" cy="946778"/>
          </a:xfrm>
        </p:spPr>
        <p:txBody>
          <a:bodyPr>
            <a:normAutofit/>
          </a:bodyPr>
          <a:lstStyle/>
          <a:p>
            <a:r>
              <a:rPr lang="en-GB" sz="4000" dirty="0">
                <a:latin typeface="Arial" panose="020B0604020202020204" pitchFamily="34" charset="0"/>
                <a:cs typeface="Arial" panose="020B0604020202020204" pitchFamily="34" charset="0"/>
              </a:rPr>
              <a:t>COST BUDGETING METHODS</a:t>
            </a:r>
          </a:p>
        </p:txBody>
      </p:sp>
      <p:sp>
        <p:nvSpPr>
          <p:cNvPr id="3" name="Content Placeholder 2">
            <a:extLst>
              <a:ext uri="{FF2B5EF4-FFF2-40B4-BE49-F238E27FC236}">
                <a16:creationId xmlns:a16="http://schemas.microsoft.com/office/drawing/2014/main" xmlns="" id="{04431CF7-DECE-449E-9CDD-F5570ED400DA}"/>
              </a:ext>
            </a:extLst>
          </p:cNvPr>
          <p:cNvSpPr>
            <a:spLocks noGrp="1"/>
          </p:cNvSpPr>
          <p:nvPr>
            <p:ph idx="1"/>
          </p:nvPr>
        </p:nvSpPr>
        <p:spPr>
          <a:xfrm>
            <a:off x="304800" y="787782"/>
            <a:ext cx="11199812" cy="5123440"/>
          </a:xfrm>
        </p:spPr>
        <p:txBody>
          <a:bodyPr>
            <a:noAutofit/>
          </a:bodyPr>
          <a:lstStyle/>
          <a:p>
            <a:pPr marL="0" indent="0">
              <a:buNone/>
            </a:pPr>
            <a:endParaRPr lang="en-GB" sz="3200" dirty="0">
              <a:latin typeface="Arial" panose="020B060402020202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The analogous budget tool uses the actual costs from a previous project to estimate the budget for a current project. This method can be used for multiple projects, as long as they are similar in nature.</a:t>
            </a:r>
          </a:p>
          <a:p>
            <a:r>
              <a:rPr lang="en-GB" sz="3200" dirty="0">
                <a:solidFill>
                  <a:srgbClr val="FF0000"/>
                </a:solidFill>
                <a:latin typeface="Arial" panose="020B0604020202020204" pitchFamily="34" charset="0"/>
                <a:cs typeface="Arial" panose="020B0604020202020204" pitchFamily="34" charset="0"/>
              </a:rPr>
              <a:t>The top-down budget method looks at the total project budget and estimates costs for each process in the project. This method looks at each activity needed to complete the project or the number of outputs from the project when estimating costs</a:t>
            </a:r>
          </a:p>
          <a:p>
            <a:endParaRPr lang="en-GB" sz="32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10A8D608-03BA-4FBE-8679-AD308AD8413D}"/>
              </a:ext>
            </a:extLst>
          </p:cNvPr>
          <p:cNvSpPr>
            <a:spLocks noGrp="1"/>
          </p:cNvSpPr>
          <p:nvPr>
            <p:ph type="ftr" sz="quarter" idx="11"/>
          </p:nvPr>
        </p:nvSpPr>
        <p:spPr/>
        <p:txBody>
          <a:bodyPr/>
          <a:lstStyle/>
          <a:p>
            <a:r>
              <a:rPr lang="en-US"/>
              <a:t>ENGINEERING MANAGEMNET</a:t>
            </a:r>
          </a:p>
        </p:txBody>
      </p:sp>
      <p:sp>
        <p:nvSpPr>
          <p:cNvPr id="5" name="Slide Number Placeholder 4">
            <a:extLst>
              <a:ext uri="{FF2B5EF4-FFF2-40B4-BE49-F238E27FC236}">
                <a16:creationId xmlns:a16="http://schemas.microsoft.com/office/drawing/2014/main" xmlns="" id="{DEE81FD1-A5E2-4AF5-97CC-4FBC10ACF746}"/>
              </a:ext>
            </a:extLst>
          </p:cNvPr>
          <p:cNvSpPr>
            <a:spLocks noGrp="1"/>
          </p:cNvSpPr>
          <p:nvPr>
            <p:ph type="sldNum" sz="quarter" idx="12"/>
          </p:nvPr>
        </p:nvSpPr>
        <p:spPr/>
        <p:txBody>
          <a:bodyPr/>
          <a:lstStyle/>
          <a:p>
            <a:fld id="{5302F49C-2F3C-4876-8F5D-36D26268A423}" type="slidenum">
              <a:rPr lang="en-US" smtClean="0"/>
              <a:pPr/>
              <a:t>12</a:t>
            </a:fld>
            <a:endParaRPr lang="en-US"/>
          </a:p>
        </p:txBody>
      </p:sp>
    </p:spTree>
    <p:extLst>
      <p:ext uri="{BB962C8B-B14F-4D97-AF65-F5344CB8AC3E}">
        <p14:creationId xmlns:p14="http://schemas.microsoft.com/office/powerpoint/2010/main" xmlns="" val="259518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B6216-FB13-4B0A-A0E0-76ACEECCD781}"/>
              </a:ext>
            </a:extLst>
          </p:cNvPr>
          <p:cNvSpPr>
            <a:spLocks noGrp="1"/>
          </p:cNvSpPr>
          <p:nvPr>
            <p:ph type="title"/>
          </p:nvPr>
        </p:nvSpPr>
        <p:spPr>
          <a:xfrm>
            <a:off x="2592925" y="0"/>
            <a:ext cx="8911687" cy="946778"/>
          </a:xfrm>
        </p:spPr>
        <p:txBody>
          <a:bodyPr>
            <a:normAutofit/>
          </a:bodyPr>
          <a:lstStyle/>
          <a:p>
            <a:r>
              <a:rPr lang="en-GB" dirty="0">
                <a:latin typeface="Arial" panose="020B0604020202020204" pitchFamily="34" charset="0"/>
                <a:cs typeface="Arial" panose="020B0604020202020204" pitchFamily="34" charset="0"/>
              </a:rPr>
              <a:t>COST BUDGETING METHODS</a:t>
            </a:r>
            <a:endParaRPr lang="en-GB" dirty="0"/>
          </a:p>
        </p:txBody>
      </p:sp>
      <p:sp>
        <p:nvSpPr>
          <p:cNvPr id="3" name="Content Placeholder 2">
            <a:extLst>
              <a:ext uri="{FF2B5EF4-FFF2-40B4-BE49-F238E27FC236}">
                <a16:creationId xmlns:a16="http://schemas.microsoft.com/office/drawing/2014/main" xmlns="" id="{04431CF7-DECE-449E-9CDD-F5570ED400DA}"/>
              </a:ext>
            </a:extLst>
          </p:cNvPr>
          <p:cNvSpPr>
            <a:spLocks noGrp="1"/>
          </p:cNvSpPr>
          <p:nvPr>
            <p:ph idx="1"/>
          </p:nvPr>
        </p:nvSpPr>
        <p:spPr>
          <a:xfrm>
            <a:off x="531812" y="1152906"/>
            <a:ext cx="10972800" cy="4104893"/>
          </a:xfrm>
        </p:spPr>
        <p:txBody>
          <a:bodyPr>
            <a:noAutofit/>
          </a:bodyPr>
          <a:lstStyle/>
          <a:p>
            <a:r>
              <a:rPr lang="en-GB" sz="2800" dirty="0">
                <a:latin typeface="Arial" panose="020B0604020202020204" pitchFamily="34" charset="0"/>
                <a:cs typeface="Arial" panose="020B0604020202020204" pitchFamily="34" charset="0"/>
              </a:rPr>
              <a:t>The bottom-up budget tool uses the costs of all economic resources or inputs used in a project to determine the total project budget. This method is a variable budgeting method since the cost of inputs can vary depending on the availability or quality of the inputs.</a:t>
            </a:r>
          </a:p>
          <a:p>
            <a:r>
              <a:rPr lang="en-GB" sz="2800" dirty="0">
                <a:latin typeface="Arial" panose="020B0604020202020204" pitchFamily="34" charset="0"/>
                <a:cs typeface="Arial" panose="020B0604020202020204" pitchFamily="34" charset="0"/>
              </a:rPr>
              <a:t>Parametric-estimate method is based on cost-accounting information such as process costing tools or cost allocation methods that attribute business costs to goods and services. This method uses standard mathematical calculations.</a:t>
            </a:r>
          </a:p>
        </p:txBody>
      </p:sp>
      <p:sp>
        <p:nvSpPr>
          <p:cNvPr id="4" name="Footer Placeholder 3">
            <a:extLst>
              <a:ext uri="{FF2B5EF4-FFF2-40B4-BE49-F238E27FC236}">
                <a16:creationId xmlns:a16="http://schemas.microsoft.com/office/drawing/2014/main" xmlns="" id="{10A8D608-03BA-4FBE-8679-AD308AD8413D}"/>
              </a:ext>
            </a:extLst>
          </p:cNvPr>
          <p:cNvSpPr>
            <a:spLocks noGrp="1"/>
          </p:cNvSpPr>
          <p:nvPr>
            <p:ph type="ftr" sz="quarter" idx="11"/>
          </p:nvPr>
        </p:nvSpPr>
        <p:spPr/>
        <p:txBody>
          <a:bodyPr/>
          <a:lstStyle/>
          <a:p>
            <a:r>
              <a:rPr lang="en-US"/>
              <a:t>ENGINEERING MANAGEMNET</a:t>
            </a:r>
          </a:p>
        </p:txBody>
      </p:sp>
      <p:sp>
        <p:nvSpPr>
          <p:cNvPr id="5" name="Slide Number Placeholder 4">
            <a:extLst>
              <a:ext uri="{FF2B5EF4-FFF2-40B4-BE49-F238E27FC236}">
                <a16:creationId xmlns:a16="http://schemas.microsoft.com/office/drawing/2014/main" xmlns="" id="{DEE81FD1-A5E2-4AF5-97CC-4FBC10ACF746}"/>
              </a:ext>
            </a:extLst>
          </p:cNvPr>
          <p:cNvSpPr>
            <a:spLocks noGrp="1"/>
          </p:cNvSpPr>
          <p:nvPr>
            <p:ph type="sldNum" sz="quarter" idx="12"/>
          </p:nvPr>
        </p:nvSpPr>
        <p:spPr/>
        <p:txBody>
          <a:bodyPr/>
          <a:lstStyle/>
          <a:p>
            <a:fld id="{5302F49C-2F3C-4876-8F5D-36D26268A423}" type="slidenum">
              <a:rPr lang="en-US" smtClean="0"/>
              <a:pPr/>
              <a:t>13</a:t>
            </a:fld>
            <a:endParaRPr lang="en-US"/>
          </a:p>
        </p:txBody>
      </p:sp>
    </p:spTree>
    <p:extLst>
      <p:ext uri="{BB962C8B-B14F-4D97-AF65-F5344CB8AC3E}">
        <p14:creationId xmlns:p14="http://schemas.microsoft.com/office/powerpoint/2010/main" xmlns="" val="371408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2925" y="152400"/>
            <a:ext cx="8911687" cy="1000507"/>
          </a:xfrm>
        </p:spPr>
        <p:txBody>
          <a:bodyPr>
            <a:noAutofit/>
          </a:bodyPr>
          <a:lstStyle/>
          <a:p>
            <a:r>
              <a:rPr lang="en-GB" sz="4000" cap="all" dirty="0">
                <a:latin typeface="Arial" panose="020B0604020202020204" pitchFamily="34" charset="0"/>
                <a:cs typeface="Arial" panose="020B0604020202020204" pitchFamily="34" charset="0"/>
              </a:rPr>
              <a:t>ADVANTAGES OF PROJECT BUDGET</a:t>
            </a:r>
            <a:br>
              <a:rPr lang="en-GB" sz="4000" cap="all"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914400" y="1447799"/>
            <a:ext cx="10896600" cy="3505201"/>
          </a:xfrm>
        </p:spPr>
        <p:txBody>
          <a:bodyPr>
            <a:noAutofit/>
          </a:bodyPr>
          <a:lstStyle/>
          <a:p>
            <a:pPr marL="0" indent="0" fontAlgn="base">
              <a:buNone/>
            </a:pPr>
            <a:r>
              <a:rPr lang="en-GB" sz="3200" cap="all" dirty="0">
                <a:solidFill>
                  <a:srgbClr val="FF0000"/>
                </a:solidFill>
                <a:latin typeface="Arial" panose="020B0604020202020204" pitchFamily="34" charset="0"/>
                <a:cs typeface="Arial" panose="020B0604020202020204" pitchFamily="34" charset="0"/>
              </a:rPr>
              <a:t>BETTER PLANNING</a:t>
            </a:r>
          </a:p>
          <a:p>
            <a:pPr fontAlgn="base"/>
            <a:r>
              <a:rPr lang="en-GB" sz="3200" dirty="0">
                <a:latin typeface="Arial" panose="020B0604020202020204" pitchFamily="34" charset="0"/>
                <a:cs typeface="Arial" panose="020B0604020202020204" pitchFamily="34" charset="0"/>
              </a:rPr>
              <a:t>A project budget is an important tool for project planning. It helps in better execution of the project. It indicates the available resources and how to effectively utilize those resources. The project budget is the financial roadmap of any organization.</a:t>
            </a:r>
          </a:p>
          <a:p>
            <a:endParaRPr lang="en-US" sz="3200" dirty="0">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xmlns="" id="{E0ADDF42-4600-4E6D-BA9E-77640EBD3CC3}"/>
              </a:ext>
            </a:extLst>
          </p:cNvPr>
          <p:cNvSpPr>
            <a:spLocks noGrp="1"/>
          </p:cNvSpPr>
          <p:nvPr>
            <p:ph type="ftr" sz="quarter" idx="11"/>
          </p:nvPr>
        </p:nvSpPr>
        <p:spPr/>
        <p:txBody>
          <a:bodyPr/>
          <a:lstStyle/>
          <a:p>
            <a:r>
              <a:rPr lang="en-US"/>
              <a:t>ENGINEERING MANAGEMNET</a:t>
            </a:r>
          </a:p>
        </p:txBody>
      </p:sp>
      <p:sp>
        <p:nvSpPr>
          <p:cNvPr id="4" name="Slide Number Placeholder 3"/>
          <p:cNvSpPr>
            <a:spLocks noGrp="1"/>
          </p:cNvSpPr>
          <p:nvPr>
            <p:ph type="sldNum" sz="quarter" idx="12"/>
          </p:nvPr>
        </p:nvSpPr>
        <p:spPr/>
        <p:txBody>
          <a:bodyPr/>
          <a:lstStyle/>
          <a:p>
            <a:fld id="{5302F49C-2F3C-4876-8F5D-36D26268A42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2925" y="0"/>
            <a:ext cx="8911687" cy="946778"/>
          </a:xfrm>
        </p:spPr>
        <p:txBody>
          <a:bodyPr>
            <a:noAutofit/>
          </a:bodyPr>
          <a:lstStyle/>
          <a:p>
            <a:r>
              <a:rPr lang="en-GB" sz="4000" cap="all" dirty="0">
                <a:latin typeface="Arial" panose="020B0604020202020204" pitchFamily="34" charset="0"/>
                <a:cs typeface="Arial" panose="020B0604020202020204" pitchFamily="34" charset="0"/>
              </a:rPr>
              <a:t>ADVANTAGES OF PROJECT BUDGET</a:t>
            </a:r>
            <a:br>
              <a:rPr lang="en-GB" sz="4000" cap="all" dirty="0">
                <a:latin typeface="Arial" panose="020B0604020202020204" pitchFamily="34" charset="0"/>
                <a:cs typeface="Arial" panose="020B0604020202020204" pitchFamily="34" charset="0"/>
              </a:rPr>
            </a:br>
            <a:endParaRPr lang="en-US" sz="4000" dirty="0"/>
          </a:p>
        </p:txBody>
      </p:sp>
      <p:sp>
        <p:nvSpPr>
          <p:cNvPr id="6" name="Content Placeholder 5"/>
          <p:cNvSpPr>
            <a:spLocks noGrp="1"/>
          </p:cNvSpPr>
          <p:nvPr>
            <p:ph idx="1"/>
          </p:nvPr>
        </p:nvSpPr>
        <p:spPr>
          <a:xfrm>
            <a:off x="531812" y="1371600"/>
            <a:ext cx="11660188" cy="4038600"/>
          </a:xfrm>
        </p:spPr>
        <p:txBody>
          <a:bodyPr>
            <a:noAutofit/>
          </a:bodyPr>
          <a:lstStyle/>
          <a:p>
            <a:pPr marL="0" indent="0" fontAlgn="base">
              <a:buNone/>
            </a:pPr>
            <a:r>
              <a:rPr lang="en-GB" sz="3200" cap="all" dirty="0">
                <a:solidFill>
                  <a:srgbClr val="FF0000"/>
                </a:solidFill>
                <a:latin typeface="Arial" panose="020B0604020202020204" pitchFamily="34" charset="0"/>
                <a:cs typeface="Arial" panose="020B0604020202020204" pitchFamily="34" charset="0"/>
              </a:rPr>
              <a:t>PRIORITIZATION</a:t>
            </a:r>
          </a:p>
          <a:p>
            <a:pPr fontAlgn="base"/>
            <a:r>
              <a:rPr lang="en-GB" sz="3200" dirty="0">
                <a:latin typeface="Arial" panose="020B0604020202020204" pitchFamily="34" charset="0"/>
                <a:cs typeface="Arial" panose="020B0604020202020204" pitchFamily="34" charset="0"/>
              </a:rPr>
              <a:t>Sometimes the initially allocated proportion of finance is not sufficient for the completion of the project. The project budget shall help in prioritizing which part of the budget is important and required to be completed on urgent basis.</a:t>
            </a:r>
          </a:p>
          <a:p>
            <a:pPr marL="0" indent="0" fontAlgn="base">
              <a:buNone/>
            </a:pPr>
            <a:r>
              <a:rPr lang="en-GB" sz="3200" cap="all" dirty="0">
                <a:solidFill>
                  <a:srgbClr val="FF0000"/>
                </a:solidFill>
                <a:latin typeface="Arial" panose="020B0604020202020204" pitchFamily="34" charset="0"/>
                <a:cs typeface="Arial" panose="020B0604020202020204" pitchFamily="34" charset="0"/>
              </a:rPr>
              <a:t>HANDY MANAGEMENT TOOL</a:t>
            </a:r>
          </a:p>
          <a:p>
            <a:pPr fontAlgn="base"/>
            <a:r>
              <a:rPr lang="en-GB" sz="3200" dirty="0">
                <a:latin typeface="Arial" panose="020B0604020202020204" pitchFamily="34" charset="0"/>
                <a:cs typeface="Arial" panose="020B0604020202020204" pitchFamily="34" charset="0"/>
              </a:rPr>
              <a:t>At any time, the management uses as a tool for verifying that the project team is achieving the targets as per the budget.</a:t>
            </a:r>
          </a:p>
          <a:p>
            <a:endParaRPr lang="en-US" sz="3200" dirty="0">
              <a:latin typeface="Times New Roman" pitchFamily="18" charset="0"/>
              <a:cs typeface="Times New Roman" pitchFamily="18" charset="0"/>
            </a:endParaRPr>
          </a:p>
        </p:txBody>
      </p:sp>
      <p:sp>
        <p:nvSpPr>
          <p:cNvPr id="7" name="Footer Placeholder 6">
            <a:extLst>
              <a:ext uri="{FF2B5EF4-FFF2-40B4-BE49-F238E27FC236}">
                <a16:creationId xmlns:a16="http://schemas.microsoft.com/office/drawing/2014/main" xmlns="" id="{A7EDDA4C-2AB8-4F5E-BBF8-CE4A50826A90}"/>
              </a:ext>
            </a:extLst>
          </p:cNvPr>
          <p:cNvSpPr>
            <a:spLocks noGrp="1"/>
          </p:cNvSpPr>
          <p:nvPr>
            <p:ph type="ftr" sz="quarter" idx="11"/>
          </p:nvPr>
        </p:nvSpPr>
        <p:spPr/>
        <p:txBody>
          <a:bodyPr/>
          <a:lstStyle/>
          <a:p>
            <a:r>
              <a:rPr lang="en-US"/>
              <a:t>ENGINEERING MANAGEMNET</a:t>
            </a:r>
          </a:p>
        </p:txBody>
      </p:sp>
      <p:sp>
        <p:nvSpPr>
          <p:cNvPr id="4" name="Slide Number Placeholder 3"/>
          <p:cNvSpPr>
            <a:spLocks noGrp="1"/>
          </p:cNvSpPr>
          <p:nvPr>
            <p:ph type="sldNum" sz="quarter" idx="12"/>
          </p:nvPr>
        </p:nvSpPr>
        <p:spPr/>
        <p:txBody>
          <a:bodyPr/>
          <a:lstStyle/>
          <a:p>
            <a:fld id="{5302F49C-2F3C-4876-8F5D-36D26268A42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26676-D1FD-4945-BA8E-CB0B461716C2}"/>
              </a:ext>
            </a:extLst>
          </p:cNvPr>
          <p:cNvSpPr>
            <a:spLocks noGrp="1"/>
          </p:cNvSpPr>
          <p:nvPr>
            <p:ph type="title"/>
          </p:nvPr>
        </p:nvSpPr>
        <p:spPr/>
        <p:txBody>
          <a:bodyPr>
            <a:noAutofit/>
          </a:bodyPr>
          <a:lstStyle/>
          <a:p>
            <a:r>
              <a:rPr lang="en-GB" sz="4000" dirty="0">
                <a:latin typeface="Arial" panose="020B0604020202020204" pitchFamily="34" charset="0"/>
                <a:cs typeface="Arial" panose="020B0604020202020204" pitchFamily="34" charset="0"/>
              </a:rPr>
              <a:t>What is Risk in Project Management?</a:t>
            </a:r>
            <a:br>
              <a:rPr lang="en-GB" sz="4000" dirty="0">
                <a:latin typeface="Arial" panose="020B0604020202020204" pitchFamily="34" charset="0"/>
                <a:cs typeface="Arial" panose="020B0604020202020204" pitchFamily="34" charset="0"/>
              </a:rPr>
            </a:br>
            <a:endParaRPr lang="en-GB"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5B19B30C-BEF8-4BDC-9675-88B7671D0865}"/>
              </a:ext>
            </a:extLst>
          </p:cNvPr>
          <p:cNvSpPr>
            <a:spLocks noGrp="1"/>
          </p:cNvSpPr>
          <p:nvPr>
            <p:ph idx="1"/>
          </p:nvPr>
        </p:nvSpPr>
        <p:spPr/>
        <p:txBody>
          <a:bodyPr>
            <a:normAutofit/>
          </a:bodyPr>
          <a:lstStyle/>
          <a:p>
            <a:pPr marL="0" indent="0">
              <a:buNone/>
            </a:pPr>
            <a:r>
              <a:rPr lang="en-GB" sz="3200" dirty="0">
                <a:latin typeface="Arial" panose="020B0604020202020204" pitchFamily="34" charset="0"/>
                <a:cs typeface="Arial" panose="020B0604020202020204" pitchFamily="34" charset="0"/>
              </a:rPr>
              <a:t>Risk is any unexpected event that can affect your project. Risk can affect anything: people, processes, technology, and resources. Risks are events that </a:t>
            </a:r>
            <a:r>
              <a:rPr lang="en-GB" sz="3200" i="1" dirty="0">
                <a:latin typeface="Arial" panose="020B0604020202020204" pitchFamily="34" charset="0"/>
                <a:cs typeface="Arial" panose="020B0604020202020204" pitchFamily="34" charset="0"/>
              </a:rPr>
              <a:t>might</a:t>
            </a:r>
            <a:r>
              <a:rPr lang="en-GB" sz="3200" dirty="0">
                <a:latin typeface="Arial" panose="020B0604020202020204" pitchFamily="34" charset="0"/>
                <a:cs typeface="Arial" panose="020B0604020202020204" pitchFamily="34" charset="0"/>
              </a:rPr>
              <a:t> happen, and you may not be able to tell when.</a:t>
            </a:r>
          </a:p>
        </p:txBody>
      </p:sp>
      <p:sp>
        <p:nvSpPr>
          <p:cNvPr id="4" name="Footer Placeholder 3">
            <a:extLst>
              <a:ext uri="{FF2B5EF4-FFF2-40B4-BE49-F238E27FC236}">
                <a16:creationId xmlns:a16="http://schemas.microsoft.com/office/drawing/2014/main" xmlns="" id="{C99AF24F-E784-4963-B09E-9BCB9298DA3E}"/>
              </a:ext>
            </a:extLst>
          </p:cNvPr>
          <p:cNvSpPr>
            <a:spLocks noGrp="1"/>
          </p:cNvSpPr>
          <p:nvPr>
            <p:ph type="ftr" sz="quarter" idx="11"/>
          </p:nvPr>
        </p:nvSpPr>
        <p:spPr/>
        <p:txBody>
          <a:bodyPr/>
          <a:lstStyle/>
          <a:p>
            <a:r>
              <a:rPr lang="en-US"/>
              <a:t>ENGINEERING MANAGEMNET</a:t>
            </a:r>
          </a:p>
        </p:txBody>
      </p:sp>
      <p:sp>
        <p:nvSpPr>
          <p:cNvPr id="5" name="Slide Number Placeholder 4">
            <a:extLst>
              <a:ext uri="{FF2B5EF4-FFF2-40B4-BE49-F238E27FC236}">
                <a16:creationId xmlns:a16="http://schemas.microsoft.com/office/drawing/2014/main" xmlns="" id="{10CE3A95-FBB0-4110-8DD3-F10A312CF119}"/>
              </a:ext>
            </a:extLst>
          </p:cNvPr>
          <p:cNvSpPr>
            <a:spLocks noGrp="1"/>
          </p:cNvSpPr>
          <p:nvPr>
            <p:ph type="sldNum" sz="quarter" idx="12"/>
          </p:nvPr>
        </p:nvSpPr>
        <p:spPr/>
        <p:txBody>
          <a:bodyPr/>
          <a:lstStyle/>
          <a:p>
            <a:fld id="{5302F49C-2F3C-4876-8F5D-36D26268A423}" type="slidenum">
              <a:rPr lang="en-US" smtClean="0"/>
              <a:pPr/>
              <a:t>16</a:t>
            </a:fld>
            <a:endParaRPr lang="en-US"/>
          </a:p>
        </p:txBody>
      </p:sp>
    </p:spTree>
    <p:extLst>
      <p:ext uri="{BB962C8B-B14F-4D97-AF65-F5344CB8AC3E}">
        <p14:creationId xmlns:p14="http://schemas.microsoft.com/office/powerpoint/2010/main" xmlns="" val="151727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7C6A3-D0CF-4B60-B577-921DA6A702A5}"/>
              </a:ext>
            </a:extLst>
          </p:cNvPr>
          <p:cNvSpPr>
            <a:spLocks noGrp="1"/>
          </p:cNvSpPr>
          <p:nvPr>
            <p:ph type="title"/>
          </p:nvPr>
        </p:nvSpPr>
        <p:spPr/>
        <p:txBody>
          <a:bodyPr/>
          <a:lstStyle/>
          <a:p>
            <a:r>
              <a:rPr lang="en-GB" b="1" dirty="0"/>
              <a:t>Types of Project Management Risks</a:t>
            </a:r>
            <a:endParaRPr lang="en-GB" dirty="0"/>
          </a:p>
        </p:txBody>
      </p:sp>
      <p:sp>
        <p:nvSpPr>
          <p:cNvPr id="3" name="Content Placeholder 2">
            <a:extLst>
              <a:ext uri="{FF2B5EF4-FFF2-40B4-BE49-F238E27FC236}">
                <a16:creationId xmlns:a16="http://schemas.microsoft.com/office/drawing/2014/main" xmlns="" id="{9A3F8877-5DC3-46E8-8308-2FFD53059597}"/>
              </a:ext>
            </a:extLst>
          </p:cNvPr>
          <p:cNvSpPr>
            <a:spLocks noGrp="1"/>
          </p:cNvSpPr>
          <p:nvPr>
            <p:ph idx="1"/>
          </p:nvPr>
        </p:nvSpPr>
        <p:spPr>
          <a:xfrm>
            <a:off x="685800" y="2133600"/>
            <a:ext cx="10818812" cy="3777622"/>
          </a:xfrm>
        </p:spPr>
        <p:txBody>
          <a:bodyPr>
            <a:noAutofit/>
          </a:bodyPr>
          <a:lstStyle/>
          <a:p>
            <a:r>
              <a:rPr lang="en-GB" sz="2800" b="1" dirty="0">
                <a:latin typeface="Arial" panose="020B0604020202020204" pitchFamily="34" charset="0"/>
                <a:cs typeface="Arial" panose="020B0604020202020204" pitchFamily="34" charset="0"/>
              </a:rPr>
              <a:t>Quality</a:t>
            </a:r>
            <a:r>
              <a:rPr lang="en-GB" sz="2800" dirty="0">
                <a:latin typeface="Arial" panose="020B0604020202020204" pitchFamily="34" charset="0"/>
                <a:cs typeface="Arial" panose="020B0604020202020204" pitchFamily="34" charset="0"/>
              </a:rPr>
              <a:t> - There could be an issue with the quality of the project deliverables not meeting standards and expectations.</a:t>
            </a:r>
          </a:p>
          <a:p>
            <a:r>
              <a:rPr lang="en-GB" sz="2800" b="1" dirty="0">
                <a:latin typeface="Arial" panose="020B0604020202020204" pitchFamily="34" charset="0"/>
                <a:cs typeface="Arial" panose="020B0604020202020204" pitchFamily="34" charset="0"/>
              </a:rPr>
              <a:t>Cost</a:t>
            </a:r>
            <a:r>
              <a:rPr lang="en-GB" sz="2800" dirty="0">
                <a:latin typeface="Arial" panose="020B0604020202020204" pitchFamily="34" charset="0"/>
                <a:cs typeface="Arial" panose="020B0604020202020204" pitchFamily="34" charset="0"/>
              </a:rPr>
              <a:t> - This one is pretty self explanatory. Are there parts of the project that could cost more than originally scoped? This could be things such as technology, people, or simply the project taking much longer than anticipated causing increases to cost. </a:t>
            </a:r>
          </a:p>
          <a:p>
            <a:r>
              <a:rPr lang="en-GB" sz="2800" b="1" dirty="0">
                <a:latin typeface="Arial" panose="020B0604020202020204" pitchFamily="34" charset="0"/>
                <a:cs typeface="Arial" panose="020B0604020202020204" pitchFamily="34" charset="0"/>
              </a:rPr>
              <a:t>Timing</a:t>
            </a:r>
            <a:r>
              <a:rPr lang="en-GB" sz="2800" dirty="0">
                <a:latin typeface="Arial" panose="020B0604020202020204" pitchFamily="34" charset="0"/>
                <a:cs typeface="Arial" panose="020B0604020202020204" pitchFamily="34" charset="0"/>
              </a:rPr>
              <a:t> - Could the project take longer time than anticipated.</a:t>
            </a:r>
          </a:p>
        </p:txBody>
      </p:sp>
      <p:sp>
        <p:nvSpPr>
          <p:cNvPr id="4" name="Footer Placeholder 3">
            <a:extLst>
              <a:ext uri="{FF2B5EF4-FFF2-40B4-BE49-F238E27FC236}">
                <a16:creationId xmlns:a16="http://schemas.microsoft.com/office/drawing/2014/main" xmlns="" id="{9146EBF5-4C72-497C-8B7C-49BDC5E1CF3F}"/>
              </a:ext>
            </a:extLst>
          </p:cNvPr>
          <p:cNvSpPr>
            <a:spLocks noGrp="1"/>
          </p:cNvSpPr>
          <p:nvPr>
            <p:ph type="ftr" sz="quarter" idx="11"/>
          </p:nvPr>
        </p:nvSpPr>
        <p:spPr/>
        <p:txBody>
          <a:bodyPr/>
          <a:lstStyle/>
          <a:p>
            <a:r>
              <a:rPr lang="en-US"/>
              <a:t>ENGINEERING MANAGEMNET</a:t>
            </a:r>
          </a:p>
        </p:txBody>
      </p:sp>
      <p:sp>
        <p:nvSpPr>
          <p:cNvPr id="5" name="Slide Number Placeholder 4">
            <a:extLst>
              <a:ext uri="{FF2B5EF4-FFF2-40B4-BE49-F238E27FC236}">
                <a16:creationId xmlns:a16="http://schemas.microsoft.com/office/drawing/2014/main" xmlns="" id="{137B0725-CDBD-48F7-BDB4-6ED99A3CED69}"/>
              </a:ext>
            </a:extLst>
          </p:cNvPr>
          <p:cNvSpPr>
            <a:spLocks noGrp="1"/>
          </p:cNvSpPr>
          <p:nvPr>
            <p:ph type="sldNum" sz="quarter" idx="12"/>
          </p:nvPr>
        </p:nvSpPr>
        <p:spPr/>
        <p:txBody>
          <a:bodyPr/>
          <a:lstStyle/>
          <a:p>
            <a:fld id="{5302F49C-2F3C-4876-8F5D-36D26268A423}" type="slidenum">
              <a:rPr lang="en-US" smtClean="0"/>
              <a:pPr/>
              <a:t>17</a:t>
            </a:fld>
            <a:endParaRPr lang="en-US"/>
          </a:p>
        </p:txBody>
      </p:sp>
    </p:spTree>
    <p:extLst>
      <p:ext uri="{BB962C8B-B14F-4D97-AF65-F5344CB8AC3E}">
        <p14:creationId xmlns:p14="http://schemas.microsoft.com/office/powerpoint/2010/main" xmlns="" val="76855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90600"/>
          </a:xfrm>
        </p:spPr>
        <p:txBody>
          <a:bodyPr>
            <a:normAutofit/>
          </a:bodyPr>
          <a:lstStyle/>
          <a:p>
            <a:r>
              <a:rPr lang="en-US" sz="4000" dirty="0">
                <a:latin typeface="Times New Roman" pitchFamily="18" charset="0"/>
                <a:cs typeface="Times New Roman" pitchFamily="18" charset="0"/>
              </a:rPr>
              <a:t>Introduction</a:t>
            </a:r>
            <a:r>
              <a:rPr lang="en-US" sz="4000" dirty="0"/>
              <a:t> </a:t>
            </a:r>
          </a:p>
        </p:txBody>
      </p:sp>
      <p:sp>
        <p:nvSpPr>
          <p:cNvPr id="3" name="Content Placeholder 2"/>
          <p:cNvSpPr>
            <a:spLocks noGrp="1"/>
          </p:cNvSpPr>
          <p:nvPr>
            <p:ph idx="1"/>
          </p:nvPr>
        </p:nvSpPr>
        <p:spPr>
          <a:xfrm>
            <a:off x="1981200" y="1295400"/>
            <a:ext cx="9753600" cy="3810000"/>
          </a:xfrm>
        </p:spPr>
        <p:txBody>
          <a:bodyPr>
            <a:noAutofit/>
          </a:bodyPr>
          <a:lstStyle/>
          <a:p>
            <a:r>
              <a:rPr lang="en-GB" sz="3200" dirty="0">
                <a:latin typeface="Arial" panose="020B0604020202020204" pitchFamily="34" charset="0"/>
                <a:cs typeface="Arial" panose="020B0604020202020204" pitchFamily="34" charset="0"/>
              </a:rPr>
              <a:t>Every project boils down to money. If you had a bigger budget, you could probably get more people to do your project more quickly and deliver more. That’s why no project plan is complete until you come up with a budget.</a:t>
            </a:r>
          </a:p>
          <a:p>
            <a:r>
              <a:rPr lang="en-GB" sz="3200" dirty="0">
                <a:latin typeface="Arial" panose="020B0604020202020204" pitchFamily="34" charset="0"/>
                <a:cs typeface="Arial" panose="020B0604020202020204" pitchFamily="34" charset="0"/>
              </a:rPr>
              <a:t> An amount that has to be paid or given up in order to get something that is said to be “COST”.</a:t>
            </a:r>
          </a:p>
          <a:p>
            <a:r>
              <a:rPr lang="en-GB" sz="3200" b="1" dirty="0">
                <a:latin typeface="Arial" panose="020B0604020202020204" pitchFamily="34" charset="0"/>
                <a:cs typeface="Arial" panose="020B0604020202020204" pitchFamily="34" charset="0"/>
              </a:rPr>
              <a:t>Cost</a:t>
            </a:r>
            <a:r>
              <a:rPr lang="en-GB" sz="3200" dirty="0">
                <a:latin typeface="Arial" panose="020B0604020202020204" pitchFamily="34" charset="0"/>
                <a:cs typeface="Arial" panose="020B0604020202020204" pitchFamily="34" charset="0"/>
              </a:rPr>
              <a:t> refers to how much we spent creating something.</a:t>
            </a:r>
          </a:p>
          <a:p>
            <a:endParaRPr lang="en-US" sz="3200" dirty="0">
              <a:solidFill>
                <a:schemeClr val="accent2">
                  <a:lumMod val="75000"/>
                </a:schemeClr>
              </a:solidFill>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xmlns="" id="{53593623-FF3E-4B06-901B-CE5F3714D0BF}"/>
              </a:ext>
            </a:extLst>
          </p:cNvPr>
          <p:cNvSpPr>
            <a:spLocks noGrp="1"/>
          </p:cNvSpPr>
          <p:nvPr>
            <p:ph type="ftr" sz="quarter" idx="11"/>
          </p:nvPr>
        </p:nvSpPr>
        <p:spPr/>
        <p:txBody>
          <a:bodyPr/>
          <a:lstStyle/>
          <a:p>
            <a:r>
              <a:rPr lang="en-US"/>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1" y="1"/>
            <a:ext cx="6154713" cy="914400"/>
          </a:xfrm>
        </p:spPr>
        <p:txBody>
          <a:bodyPr>
            <a:normAutofit/>
          </a:bodyPr>
          <a:lstStyle/>
          <a:p>
            <a:r>
              <a:rPr lang="en-US" sz="4000" dirty="0">
                <a:latin typeface="Times New Roman" pitchFamily="18" charset="0"/>
                <a:cs typeface="Times New Roman" pitchFamily="18" charset="0"/>
              </a:rPr>
              <a:t>Introduction </a:t>
            </a:r>
          </a:p>
        </p:txBody>
      </p:sp>
      <p:sp>
        <p:nvSpPr>
          <p:cNvPr id="3" name="Content Placeholder 2"/>
          <p:cNvSpPr>
            <a:spLocks noGrp="1"/>
          </p:cNvSpPr>
          <p:nvPr>
            <p:ph type="subTitle" idx="1"/>
          </p:nvPr>
        </p:nvSpPr>
        <p:spPr>
          <a:xfrm>
            <a:off x="2057400" y="1676400"/>
            <a:ext cx="9677400" cy="3429000"/>
          </a:xfrm>
        </p:spPr>
        <p:txBody>
          <a:bodyPr>
            <a:noAutofit/>
          </a:bodyPr>
          <a:lstStyle/>
          <a:p>
            <a:r>
              <a:rPr lang="en-GB" sz="3200" dirty="0">
                <a:latin typeface="Arial" panose="020B0604020202020204" pitchFamily="34" charset="0"/>
                <a:cs typeface="Arial" panose="020B0604020202020204" pitchFamily="34" charset="0"/>
              </a:rPr>
              <a:t>A budget is a document for recording actual and projected income and expenditures over time.</a:t>
            </a:r>
          </a:p>
          <a:p>
            <a:r>
              <a:rPr lang="en-GB" sz="3200" dirty="0">
                <a:latin typeface="Arial" panose="020B0604020202020204" pitchFamily="34" charset="0"/>
                <a:cs typeface="Arial" panose="020B0604020202020204" pitchFamily="34" charset="0"/>
              </a:rPr>
              <a:t>Budgeting is the process of setting financial goals, forecasting future financial resources and needs, monitoring and controlling income and expenditures, and evaluating progress toward achieving the financial goals.</a:t>
            </a:r>
            <a:endParaRPr lang="en-US" sz="3200" dirty="0">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xmlns="" id="{3CBA30D2-2F97-4B65-BA2F-49CEA05C90CF}"/>
              </a:ext>
            </a:extLst>
          </p:cNvPr>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
            <a:ext cx="8229600" cy="761999"/>
          </a:xfrm>
        </p:spPr>
        <p:txBody>
          <a:bodyPr>
            <a:normAutofit/>
          </a:bodyPr>
          <a:lstStyle/>
          <a:p>
            <a:r>
              <a:rPr lang="en-US" sz="4000" dirty="0">
                <a:latin typeface="Times New Roman" pitchFamily="18" charset="0"/>
                <a:cs typeface="Times New Roman" pitchFamily="18" charset="0"/>
              </a:rPr>
              <a:t>Cost v/s Budget </a:t>
            </a:r>
          </a:p>
        </p:txBody>
      </p:sp>
      <p:sp>
        <p:nvSpPr>
          <p:cNvPr id="5" name="Content Placeholder 4"/>
          <p:cNvSpPr>
            <a:spLocks noGrp="1"/>
          </p:cNvSpPr>
          <p:nvPr>
            <p:ph idx="1"/>
          </p:nvPr>
        </p:nvSpPr>
        <p:spPr>
          <a:xfrm>
            <a:off x="2057401" y="1152907"/>
            <a:ext cx="9220199" cy="4104894"/>
          </a:xfrm>
        </p:spPr>
        <p:txBody>
          <a:bodyPr>
            <a:noAutofit/>
          </a:bodyPr>
          <a:lstStyle/>
          <a:p>
            <a:r>
              <a:rPr lang="en-GB" sz="3200" dirty="0">
                <a:latin typeface="Arial" panose="020B0604020202020204" pitchFamily="34" charset="0"/>
                <a:cs typeface="Arial" panose="020B0604020202020204" pitchFamily="34" charset="0"/>
              </a:rPr>
              <a:t>Costing is the process in which a firm attempts to estimate the costs involved in the production of one unit of output. Costing requires the use of historical information; that is concerned with the past costs incurred by the business, and this information is used to predict the future cost </a:t>
            </a:r>
            <a:r>
              <a:rPr lang="en-GB" sz="3200" dirty="0" smtClean="0">
                <a:latin typeface="Arial" panose="020B0604020202020204" pitchFamily="34" charset="0"/>
                <a:cs typeface="Arial" panose="020B0604020202020204" pitchFamily="34" charset="0"/>
              </a:rPr>
              <a:t>structure. </a:t>
            </a:r>
            <a:endParaRPr lang="en-US" sz="3200" dirty="0">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xmlns="" id="{46026B04-BDB2-4A24-88F4-5561709D2F6B}"/>
              </a:ext>
            </a:extLst>
          </p:cNvPr>
          <p:cNvSpPr>
            <a:spLocks noGrp="1"/>
          </p:cNvSpPr>
          <p:nvPr>
            <p:ph type="ftr" sz="quarter" idx="11"/>
          </p:nvPr>
        </p:nvSpPr>
        <p:spPr/>
        <p:txBody>
          <a:bodyPr/>
          <a:lstStyle/>
          <a:p>
            <a:r>
              <a:rPr lang="en-US"/>
              <a:t>ENGINEERING MANAGEMNET</a:t>
            </a:r>
          </a:p>
        </p:txBody>
      </p:sp>
      <p:sp>
        <p:nvSpPr>
          <p:cNvPr id="3" name="Slide Number Placeholder 2"/>
          <p:cNvSpPr>
            <a:spLocks noGrp="1"/>
          </p:cNvSpPr>
          <p:nvPr>
            <p:ph type="sldNum" sz="quarter" idx="12"/>
          </p:nvPr>
        </p:nvSpPr>
        <p:spPr/>
        <p:txBody>
          <a:bodyPr/>
          <a:lstStyle/>
          <a:p>
            <a:fld id="{5302F49C-2F3C-4876-8F5D-36D26268A423}"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684213"/>
          </a:xfrm>
        </p:spPr>
        <p:txBody>
          <a:bodyPr>
            <a:normAutofit fontScale="90000"/>
          </a:bodyPr>
          <a:lstStyle/>
          <a:p>
            <a:r>
              <a:rPr lang="en-US" sz="4000" dirty="0">
                <a:latin typeface="Times New Roman" pitchFamily="18" charset="0"/>
                <a:cs typeface="Times New Roman" pitchFamily="18" charset="0"/>
              </a:rPr>
              <a:t>Cost v/s Budget </a:t>
            </a:r>
          </a:p>
        </p:txBody>
      </p:sp>
      <p:sp>
        <p:nvSpPr>
          <p:cNvPr id="3" name="Content Placeholder 2"/>
          <p:cNvSpPr>
            <a:spLocks noGrp="1"/>
          </p:cNvSpPr>
          <p:nvPr>
            <p:ph idx="1"/>
          </p:nvPr>
        </p:nvSpPr>
        <p:spPr>
          <a:xfrm>
            <a:off x="1981200" y="1219201"/>
            <a:ext cx="9829800" cy="4267199"/>
          </a:xfrm>
        </p:spPr>
        <p:txBody>
          <a:bodyPr>
            <a:noAutofit/>
          </a:bodyPr>
          <a:lstStyle/>
          <a:p>
            <a:pPr>
              <a:spcBef>
                <a:spcPct val="45000"/>
              </a:spcBef>
              <a:buClr>
                <a:srgbClr val="385370"/>
              </a:buClr>
              <a:buSzPct val="140000"/>
            </a:pPr>
            <a:r>
              <a:rPr lang="en-GB" sz="3200" dirty="0">
                <a:latin typeface="Arial" panose="020B0604020202020204" pitchFamily="34" charset="0"/>
                <a:cs typeface="Arial" panose="020B0604020202020204" pitchFamily="34" charset="0"/>
              </a:rPr>
              <a:t>Considering an example for costing in the clothing business, costing will include the estimation of the costs of the material, buttons, designs of clothing, as well as labour costs, factory production costs per unit, and holding costs of stocks of inventory. Cost allows the firm to evaluate and estimate the costs to be incurred in the future and make arrangements for reducing those cost levels.</a:t>
            </a:r>
            <a:endParaRPr lang="en-US" sz="3200" b="1" dirty="0">
              <a:solidFill>
                <a:schemeClr val="tx2"/>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416AE18B-19DB-4F27-87E9-F6A9A9B3B7DF}"/>
              </a:ext>
            </a:extLst>
          </p:cNvPr>
          <p:cNvSpPr>
            <a:spLocks noGrp="1"/>
          </p:cNvSpPr>
          <p:nvPr>
            <p:ph type="ftr" sz="quarter" idx="11"/>
          </p:nvPr>
        </p:nvSpPr>
        <p:spPr/>
        <p:txBody>
          <a:bodyPr/>
          <a:lstStyle/>
          <a:p>
            <a:r>
              <a:rPr lang="en-US"/>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38200"/>
          </a:xfrm>
        </p:spPr>
        <p:txBody>
          <a:bodyPr>
            <a:normAutofit/>
          </a:bodyPr>
          <a:lstStyle/>
          <a:p>
            <a:r>
              <a:rPr lang="en-US" sz="4000" dirty="0">
                <a:latin typeface="Times New Roman" pitchFamily="18" charset="0"/>
                <a:cs typeface="Times New Roman" pitchFamily="18" charset="0"/>
              </a:rPr>
              <a:t>Cost v/s Budget </a:t>
            </a:r>
          </a:p>
        </p:txBody>
      </p:sp>
      <p:sp>
        <p:nvSpPr>
          <p:cNvPr id="3" name="Content Placeholder 2"/>
          <p:cNvSpPr>
            <a:spLocks noGrp="1"/>
          </p:cNvSpPr>
          <p:nvPr>
            <p:ph idx="1"/>
          </p:nvPr>
        </p:nvSpPr>
        <p:spPr>
          <a:xfrm>
            <a:off x="1752600" y="990601"/>
            <a:ext cx="10134600" cy="3809999"/>
          </a:xfrm>
        </p:spPr>
        <p:txBody>
          <a:bodyPr>
            <a:noAutofit/>
          </a:bodyPr>
          <a:lstStyle/>
          <a:p>
            <a:pPr>
              <a:lnSpc>
                <a:spcPct val="95000"/>
              </a:lnSpc>
            </a:pPr>
            <a:r>
              <a:rPr lang="en-GB" sz="3200" dirty="0">
                <a:latin typeface="Arial" panose="020B0604020202020204" pitchFamily="34" charset="0"/>
                <a:cs typeface="Arial" panose="020B0604020202020204" pitchFamily="34" charset="0"/>
              </a:rPr>
              <a:t>Budgeting involves the business, making a plan regarding the costs to be incurred for each activity or department in the organisation and ensure that payments are made out of funds allocated in the plan. Budgeting allows a firm to keep its costs efficiently to the planned levels and results in less overspending.</a:t>
            </a:r>
          </a:p>
          <a:p>
            <a:pPr>
              <a:lnSpc>
                <a:spcPct val="95000"/>
              </a:lnSpc>
            </a:pPr>
            <a:r>
              <a:rPr lang="en-GB" sz="3200" dirty="0">
                <a:latin typeface="Arial" panose="020B0604020202020204" pitchFamily="34" charset="0"/>
                <a:cs typeface="Arial" panose="020B0604020202020204" pitchFamily="34" charset="0"/>
              </a:rPr>
              <a:t>Costing keeps a track of the costs that are incurred in each stage of production, whereas budgets exercise control over where money is spent, and for what purposes money is allocated.</a:t>
            </a:r>
            <a:endParaRPr lang="en-US" sz="3200" dirty="0">
              <a:latin typeface="Arial" panose="020B0604020202020204" pitchFamily="34" charset="0"/>
              <a:cs typeface="Arial" panose="020B0604020202020204" pitchFamily="34" charset="0"/>
            </a:endParaRPr>
          </a:p>
          <a:p>
            <a:pPr>
              <a:lnSpc>
                <a:spcPct val="95000"/>
              </a:lnSpc>
            </a:pPr>
            <a:endParaRPr lang="en-US" sz="3200" dirty="0">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xmlns="" id="{433D82D6-512A-4B48-8A51-16FE78BF60BA}"/>
              </a:ext>
            </a:extLst>
          </p:cNvPr>
          <p:cNvSpPr>
            <a:spLocks noGrp="1"/>
          </p:cNvSpPr>
          <p:nvPr>
            <p:ph type="ftr" sz="quarter" idx="11"/>
          </p:nvPr>
        </p:nvSpPr>
        <p:spPr>
          <a:xfrm>
            <a:off x="2589212" y="6477000"/>
            <a:ext cx="7619999" cy="381000"/>
          </a:xfrm>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0"/>
            <a:ext cx="8229600" cy="762000"/>
          </a:xfrm>
        </p:spPr>
        <p:txBody>
          <a:bodyPr/>
          <a:lstStyle/>
          <a:p>
            <a:r>
              <a:rPr lang="en-US" dirty="0">
                <a:latin typeface="Arial" panose="020B0604020202020204" pitchFamily="34" charset="0"/>
                <a:cs typeface="Arial" panose="020B0604020202020204" pitchFamily="34" charset="0"/>
              </a:rPr>
              <a:t>Project cost management</a:t>
            </a:r>
            <a:endParaRPr lang="en-US" dirty="0"/>
          </a:p>
        </p:txBody>
      </p:sp>
      <p:sp>
        <p:nvSpPr>
          <p:cNvPr id="7" name="Footer Placeholder 6">
            <a:extLst>
              <a:ext uri="{FF2B5EF4-FFF2-40B4-BE49-F238E27FC236}">
                <a16:creationId xmlns:a16="http://schemas.microsoft.com/office/drawing/2014/main" xmlns="" id="{EB09B6E9-6611-44CB-B17C-10F383BA4122}"/>
              </a:ext>
            </a:extLst>
          </p:cNvPr>
          <p:cNvSpPr>
            <a:spLocks noGrp="1"/>
          </p:cNvSpPr>
          <p:nvPr>
            <p:ph type="ftr" sz="quarter" idx="11"/>
          </p:nvPr>
        </p:nvSpPr>
        <p:spPr/>
        <p:txBody>
          <a:bodyPr/>
          <a:lstStyle/>
          <a:p>
            <a:r>
              <a:rPr lang="en-US"/>
              <a:t>ENGINEERING MANAGEMNET</a:t>
            </a:r>
          </a:p>
        </p:txBody>
      </p:sp>
      <p:sp>
        <p:nvSpPr>
          <p:cNvPr id="3" name="Slide Number Placeholder 2"/>
          <p:cNvSpPr>
            <a:spLocks noGrp="1"/>
          </p:cNvSpPr>
          <p:nvPr>
            <p:ph type="sldNum" sz="quarter" idx="12"/>
          </p:nvPr>
        </p:nvSpPr>
        <p:spPr/>
        <p:txBody>
          <a:bodyPr/>
          <a:lstStyle/>
          <a:p>
            <a:fld id="{5302F49C-2F3C-4876-8F5D-36D26268A423}" type="slidenum">
              <a:rPr lang="en-US" smtClean="0"/>
              <a:pPr/>
              <a:t>7</a:t>
            </a:fld>
            <a:endParaRPr lang="en-US"/>
          </a:p>
        </p:txBody>
      </p:sp>
      <p:sp>
        <p:nvSpPr>
          <p:cNvPr id="5" name="Rectangle 4"/>
          <p:cNvSpPr/>
          <p:nvPr/>
        </p:nvSpPr>
        <p:spPr>
          <a:xfrm>
            <a:off x="2057400" y="1447800"/>
            <a:ext cx="8001000" cy="5016758"/>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Project cost management includes the processes required to ensure that the project is completed within an approved budget</a:t>
            </a:r>
          </a:p>
          <a:p>
            <a:pPr lvl="1"/>
            <a:r>
              <a:rPr lang="en-US" sz="3200" u="sng" dirty="0">
                <a:latin typeface="Arial" panose="020B0604020202020204" pitchFamily="34" charset="0"/>
                <a:cs typeface="Arial" panose="020B0604020202020204" pitchFamily="34" charset="0"/>
              </a:rPr>
              <a:t>Planning cost management</a:t>
            </a:r>
            <a:r>
              <a:rPr lang="en-US" sz="3200" dirty="0">
                <a:latin typeface="Arial" panose="020B0604020202020204" pitchFamily="34" charset="0"/>
                <a:cs typeface="Arial" panose="020B0604020202020204" pitchFamily="34" charset="0"/>
              </a:rPr>
              <a:t>: Determining the policies, procedures, and documentation that will be used for planning, executing, and controlling project cost</a:t>
            </a:r>
          </a:p>
          <a:p>
            <a:endParaRPr lang="en-US" sz="32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BF4442A4-FF6C-46F9-BAAD-6670CE0F4B5B}"/>
              </a:ext>
            </a:extLst>
          </p:cNvPr>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8</a:t>
            </a:fld>
            <a:endParaRPr lang="en-US"/>
          </a:p>
        </p:txBody>
      </p:sp>
      <p:sp>
        <p:nvSpPr>
          <p:cNvPr id="6" name="Rectangle 5"/>
          <p:cNvSpPr/>
          <p:nvPr/>
        </p:nvSpPr>
        <p:spPr>
          <a:xfrm>
            <a:off x="2209800" y="1"/>
            <a:ext cx="7086600" cy="7417415"/>
          </a:xfrm>
          <a:prstGeom prst="rect">
            <a:avLst/>
          </a:prstGeom>
        </p:spPr>
        <p:txBody>
          <a:bodyPr wrap="square">
            <a:spAutoFit/>
          </a:bodyPr>
          <a:lstStyle/>
          <a:p>
            <a:pPr lvl="1"/>
            <a:r>
              <a:rPr lang="en-US" sz="3200" u="sng" dirty="0">
                <a:latin typeface="Arial" panose="020B0604020202020204" pitchFamily="34" charset="0"/>
                <a:cs typeface="Arial" panose="020B0604020202020204" pitchFamily="34" charset="0"/>
              </a:rPr>
              <a:t>Estimating costs</a:t>
            </a:r>
            <a:r>
              <a:rPr lang="en-US" sz="3200" dirty="0">
                <a:latin typeface="Arial" panose="020B0604020202020204" pitchFamily="34" charset="0"/>
                <a:cs typeface="Arial" panose="020B0604020202020204" pitchFamily="34" charset="0"/>
              </a:rPr>
              <a:t>: Developing an approximation or estimate of the costs of the resources needed to complete a project</a:t>
            </a:r>
          </a:p>
          <a:p>
            <a:pPr lvl="1"/>
            <a:endParaRPr lang="en-US" sz="3200" dirty="0">
              <a:latin typeface="Arial" panose="020B0604020202020204" pitchFamily="34" charset="0"/>
              <a:cs typeface="Arial" panose="020B0604020202020204" pitchFamily="34" charset="0"/>
            </a:endParaRPr>
          </a:p>
          <a:p>
            <a:pPr lvl="1"/>
            <a:r>
              <a:rPr lang="en-US" sz="3200" u="sng" dirty="0">
                <a:latin typeface="Arial" panose="020B0604020202020204" pitchFamily="34" charset="0"/>
                <a:cs typeface="Arial" panose="020B0604020202020204" pitchFamily="34" charset="0"/>
              </a:rPr>
              <a:t>Determining the budget</a:t>
            </a:r>
            <a:r>
              <a:rPr lang="en-US" sz="3200" dirty="0">
                <a:latin typeface="Arial" panose="020B0604020202020204" pitchFamily="34" charset="0"/>
                <a:cs typeface="Arial" panose="020B0604020202020204" pitchFamily="34" charset="0"/>
              </a:rPr>
              <a:t>: Allocating the overall cost estimate to individual work items to establish a baseline for measuring performance.</a:t>
            </a:r>
          </a:p>
          <a:p>
            <a:pPr lvl="1"/>
            <a:endParaRPr lang="en-US" sz="3200" dirty="0">
              <a:latin typeface="Arial" panose="020B0604020202020204" pitchFamily="34" charset="0"/>
              <a:cs typeface="Arial" panose="020B0604020202020204" pitchFamily="34" charset="0"/>
            </a:endParaRPr>
          </a:p>
          <a:p>
            <a:pPr lvl="1"/>
            <a:r>
              <a:rPr lang="en-US" sz="3200" u="sng" dirty="0">
                <a:latin typeface="Arial" panose="020B0604020202020204" pitchFamily="34" charset="0"/>
                <a:cs typeface="Arial" panose="020B0604020202020204" pitchFamily="34" charset="0"/>
              </a:rPr>
              <a:t>Controlling costs:</a:t>
            </a:r>
            <a:r>
              <a:rPr lang="en-US" sz="3200" dirty="0">
                <a:latin typeface="Arial" panose="020B0604020202020204" pitchFamily="34" charset="0"/>
                <a:cs typeface="Arial" panose="020B0604020202020204" pitchFamily="34" charset="0"/>
              </a:rPr>
              <a:t> controlling changes to the project budget.</a:t>
            </a:r>
          </a:p>
          <a:p>
            <a:pPr lvl="1"/>
            <a:endParaRPr lang="en-US" sz="3200" dirty="0">
              <a:latin typeface="Arial" panose="020B0604020202020204" pitchFamily="34" charset="0"/>
              <a:cs typeface="Arial" panose="020B0604020202020204" pitchFamily="34" charset="0"/>
            </a:endParaRPr>
          </a:p>
          <a:p>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latin typeface="Times New Roman" pitchFamily="18" charset="0"/>
                <a:cs typeface="Times New Roman" pitchFamily="18" charset="0"/>
              </a:rPr>
              <a:t>Cost budgeting</a:t>
            </a:r>
          </a:p>
        </p:txBody>
      </p:sp>
      <p:sp>
        <p:nvSpPr>
          <p:cNvPr id="6" name="Content Placeholder 5"/>
          <p:cNvSpPr>
            <a:spLocks noGrp="1"/>
          </p:cNvSpPr>
          <p:nvPr>
            <p:ph idx="1"/>
          </p:nvPr>
        </p:nvSpPr>
        <p:spPr>
          <a:xfrm>
            <a:off x="762000" y="2133600"/>
            <a:ext cx="10742612" cy="1981200"/>
          </a:xfrm>
        </p:spPr>
        <p:txBody>
          <a:bodyPr>
            <a:noAutofit/>
          </a:bodyPr>
          <a:lstStyle/>
          <a:p>
            <a:r>
              <a:rPr lang="en-GB" sz="2800" dirty="0">
                <a:latin typeface="Arial" panose="020B0604020202020204" pitchFamily="34" charset="0"/>
                <a:cs typeface="Arial" panose="020B0604020202020204" pitchFamily="34" charset="0"/>
              </a:rPr>
              <a:t>A project cost budget is the total sum of money allocated for the particular purpose of the project for a specific period of time. The goal of cost budget management is to control project costs within the approved budget and deliver the expected project goals. </a:t>
            </a:r>
          </a:p>
          <a:p>
            <a:r>
              <a:rPr lang="en-GB" sz="2800" dirty="0">
                <a:latin typeface="Arial" panose="020B0604020202020204" pitchFamily="34" charset="0"/>
                <a:cs typeface="Arial" panose="020B0604020202020204" pitchFamily="34" charset="0"/>
              </a:rPr>
              <a:t>Cost budgeting includes the estimation of costs, setting a fixed budget, and managing and controlling the actual costs (compared to the estimated ones). The costs then have to be allocated to the activities or work packages in a project.</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xmlns="" id="{C18F13EF-2654-41AF-A464-114C75DE39E0}"/>
              </a:ext>
            </a:extLst>
          </p:cNvPr>
          <p:cNvSpPr>
            <a:spLocks noGrp="1"/>
          </p:cNvSpPr>
          <p:nvPr>
            <p:ph type="ftr" sz="quarter" idx="11"/>
          </p:nvPr>
        </p:nvSpPr>
        <p:spPr/>
        <p:txBody>
          <a:bodyPr/>
          <a:lstStyle/>
          <a:p>
            <a:r>
              <a:rPr lang="en-US"/>
              <a:t>ENGINEERING MANAGEMNET</a:t>
            </a:r>
          </a:p>
        </p:txBody>
      </p:sp>
      <p:sp>
        <p:nvSpPr>
          <p:cNvPr id="4" name="Slide Number Placeholder 3"/>
          <p:cNvSpPr>
            <a:spLocks noGrp="1"/>
          </p:cNvSpPr>
          <p:nvPr>
            <p:ph type="sldNum" sz="quarter" idx="12"/>
          </p:nvPr>
        </p:nvSpPr>
        <p:spPr/>
        <p:txBody>
          <a:bodyPr/>
          <a:lstStyle/>
          <a:p>
            <a:fld id="{5302F49C-2F3C-4876-8F5D-36D26268A423}" type="slidenum">
              <a:rPr lang="en-US" smtClean="0"/>
              <a:pPr/>
              <a:t>9</a:t>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293545-333A-4637-835B-11E5A9B5779D}"/>
</file>

<file path=customXml/itemProps2.xml><?xml version="1.0" encoding="utf-8"?>
<ds:datastoreItem xmlns:ds="http://schemas.openxmlformats.org/officeDocument/2006/customXml" ds:itemID="{435E19AA-A468-446E-AE76-117F77B3587B}"/>
</file>

<file path=customXml/itemProps3.xml><?xml version="1.0" encoding="utf-8"?>
<ds:datastoreItem xmlns:ds="http://schemas.openxmlformats.org/officeDocument/2006/customXml" ds:itemID="{83225171-2EB7-4AFB-A2E7-F2EFADDEE384}"/>
</file>

<file path=docProps/app.xml><?xml version="1.0" encoding="utf-8"?>
<Properties xmlns="http://schemas.openxmlformats.org/officeDocument/2006/extended-properties" xmlns:vt="http://schemas.openxmlformats.org/officeDocument/2006/docPropsVTypes">
  <TotalTime>2017</TotalTime>
  <Words>913</Words>
  <Application>Microsoft Office PowerPoint</Application>
  <PresentationFormat>Custom</PresentationFormat>
  <Paragraphs>87</Paragraphs>
  <Slides>17</Slides>
  <Notes>1</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Custom Design</vt:lpstr>
      <vt:lpstr>Wisp</vt:lpstr>
      <vt:lpstr>COST BUDGETING</vt:lpstr>
      <vt:lpstr>Introduction </vt:lpstr>
      <vt:lpstr>Introduction </vt:lpstr>
      <vt:lpstr>Cost v/s Budget </vt:lpstr>
      <vt:lpstr>Cost v/s Budget </vt:lpstr>
      <vt:lpstr>Cost v/s Budget </vt:lpstr>
      <vt:lpstr>Project cost management</vt:lpstr>
      <vt:lpstr>Slide 8</vt:lpstr>
      <vt:lpstr>Cost budgeting</vt:lpstr>
      <vt:lpstr>Cost budgeting</vt:lpstr>
      <vt:lpstr>Slide 11</vt:lpstr>
      <vt:lpstr>COST BUDGETING METHODS</vt:lpstr>
      <vt:lpstr>COST BUDGETING METHODS</vt:lpstr>
      <vt:lpstr>ADVANTAGES OF PROJECT BUDGET </vt:lpstr>
      <vt:lpstr>ADVANTAGES OF PROJECT BUDGET </vt:lpstr>
      <vt:lpstr>What is Risk in Project Management? </vt:lpstr>
      <vt:lpstr>Types of Project Management Risks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Aqsa</dc:creator>
  <cp:lastModifiedBy>Adil Mir Korejo</cp:lastModifiedBy>
  <cp:revision>78</cp:revision>
  <dcterms:created xsi:type="dcterms:W3CDTF">2019-12-14T15:58:43Z</dcterms:created>
  <dcterms:modified xsi:type="dcterms:W3CDTF">2021-02-22T07:55:30Z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