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734" r:id="rId5"/>
  </p:sldMasterIdLst>
  <p:notesMasterIdLst>
    <p:notesMasterId r:id="rId66"/>
  </p:notesMasterIdLst>
  <p:handoutMasterIdLst>
    <p:handoutMasterId r:id="rId67"/>
  </p:handoutMasterIdLst>
  <p:sldIdLst>
    <p:sldId id="292" r:id="rId6"/>
    <p:sldId id="293" r:id="rId7"/>
    <p:sldId id="304" r:id="rId8"/>
    <p:sldId id="294" r:id="rId9"/>
    <p:sldId id="295" r:id="rId10"/>
    <p:sldId id="302" r:id="rId11"/>
    <p:sldId id="303" r:id="rId12"/>
    <p:sldId id="296" r:id="rId13"/>
    <p:sldId id="297" r:id="rId14"/>
    <p:sldId id="298" r:id="rId15"/>
    <p:sldId id="300" r:id="rId16"/>
    <p:sldId id="301" r:id="rId17"/>
    <p:sldId id="256" r:id="rId18"/>
    <p:sldId id="259" r:id="rId19"/>
    <p:sldId id="286" r:id="rId20"/>
    <p:sldId id="273" r:id="rId21"/>
    <p:sldId id="274" r:id="rId22"/>
    <p:sldId id="278" r:id="rId23"/>
    <p:sldId id="257" r:id="rId24"/>
    <p:sldId id="267" r:id="rId25"/>
    <p:sldId id="285" r:id="rId26"/>
    <p:sldId id="279" r:id="rId27"/>
    <p:sldId id="280" r:id="rId28"/>
    <p:sldId id="281" r:id="rId29"/>
    <p:sldId id="282" r:id="rId30"/>
    <p:sldId id="283" r:id="rId31"/>
    <p:sldId id="287" r:id="rId32"/>
    <p:sldId id="288" r:id="rId33"/>
    <p:sldId id="289" r:id="rId34"/>
    <p:sldId id="290" r:id="rId35"/>
    <p:sldId id="291" r:id="rId36"/>
    <p:sldId id="315" r:id="rId37"/>
    <p:sldId id="305" r:id="rId38"/>
    <p:sldId id="306" r:id="rId39"/>
    <p:sldId id="307" r:id="rId40"/>
    <p:sldId id="308" r:id="rId41"/>
    <p:sldId id="309" r:id="rId42"/>
    <p:sldId id="310" r:id="rId43"/>
    <p:sldId id="311" r:id="rId44"/>
    <p:sldId id="312" r:id="rId45"/>
    <p:sldId id="313" r:id="rId46"/>
    <p:sldId id="314" r:id="rId47"/>
    <p:sldId id="333"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83B90A-F792-4DEA-BA69-E3BF6F16AF63}" v="1" dt="2021-02-19T04:34:24.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QSA AKBER" userId="S::19smeind01@students.muet.edu.pk::b0b92795-b59f-4703-98ed-a47b926eac2b" providerId="AD" clId="Web-{AE83B90A-F792-4DEA-BA69-E3BF6F16AF63}"/>
    <pc:docChg chg="modSld">
      <pc:chgData name="AQSA AKBER" userId="S::19smeind01@students.muet.edu.pk::b0b92795-b59f-4703-98ed-a47b926eac2b" providerId="AD" clId="Web-{AE83B90A-F792-4DEA-BA69-E3BF6F16AF63}" dt="2021-02-19T04:34:24.021" v="0" actId="1076"/>
      <pc:docMkLst>
        <pc:docMk/>
      </pc:docMkLst>
      <pc:sldChg chg="modSp">
        <pc:chgData name="AQSA AKBER" userId="S::19smeind01@students.muet.edu.pk::b0b92795-b59f-4703-98ed-a47b926eac2b" providerId="AD" clId="Web-{AE83B90A-F792-4DEA-BA69-E3BF6F16AF63}" dt="2021-02-19T04:34:24.021" v="0" actId="1076"/>
        <pc:sldMkLst>
          <pc:docMk/>
          <pc:sldMk cId="0" sldId="311"/>
        </pc:sldMkLst>
        <pc:picChg chg="mod">
          <ac:chgData name="AQSA AKBER" userId="S::19smeind01@students.muet.edu.pk::b0b92795-b59f-4703-98ed-a47b926eac2b" providerId="AD" clId="Web-{AE83B90A-F792-4DEA-BA69-E3BF6F16AF63}" dt="2021-02-19T04:34:24.021" v="0" actId="1076"/>
          <ac:picMkLst>
            <pc:docMk/>
            <pc:sldMk cId="0" sldId="311"/>
            <ac:picMk id="6"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29B41E-76D3-40E9-9DE3-5540C963F0FA}" type="datetimeFigureOut">
              <a:rPr lang="en-US" smtClean="0"/>
              <a:pPr/>
              <a:t>2/18/2021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16EF05-4282-4720-BD3E-417A3E3C19FE}"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17013-ACCF-47B5-8C9C-A8DCC5923883}" type="datetimeFigureOut">
              <a:rPr lang="en-US" smtClean="0"/>
              <a:pPr/>
              <a:t>2/18/2021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55988-BDAC-4F4E-A854-9106A7CF00E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355988-BDAC-4F4E-A854-9106A7CF00E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355988-BDAC-4F4E-A854-9106A7CF00EE}" type="slidenum">
              <a:rPr lang="en-US" smtClean="0"/>
              <a:pPr/>
              <a:t>13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355988-BDAC-4F4E-A854-9106A7CF00EE}"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F2E640-8936-471E-BF85-CEB3BEF1B62E}"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48CE2-B6A6-4777-939C-9D6A0392B366}"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7EB83-C66D-4230-814E-891BCCEC1FB8}"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4C843F-043C-4D3C-B96C-1C7308465CA9}"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8B6CAF-DECB-4010-B8B6-ACFE38695282}"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1A0C-F4F9-4251-9E6D-751594762FF9}"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A5F5B4-E181-4448-967E-AC2E82AC90BB}" type="datetime1">
              <a:rPr lang="en-US" smtClean="0"/>
              <a:pPr/>
              <a:t>2/18/2021</a:t>
            </a:fld>
            <a:endParaRPr lang="en-US" dirty="0"/>
          </a:p>
        </p:txBody>
      </p:sp>
      <p:sp>
        <p:nvSpPr>
          <p:cNvPr id="6" name="Footer Placeholder 5"/>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87798C-465D-469F-94F2-DFC4B526B290}" type="datetime1">
              <a:rPr lang="en-US" smtClean="0"/>
              <a:pPr/>
              <a:t>2/18/2021</a:t>
            </a:fld>
            <a:endParaRPr lang="en-US" dirty="0"/>
          </a:p>
        </p:txBody>
      </p:sp>
      <p:sp>
        <p:nvSpPr>
          <p:cNvPr id="8" name="Footer Placeholder 7"/>
          <p:cNvSpPr>
            <a:spLocks noGrp="1"/>
          </p:cNvSpPr>
          <p:nvPr>
            <p:ph type="ftr" sz="quarter" idx="11"/>
          </p:nvPr>
        </p:nvSpPr>
        <p:spPr/>
        <p:txBody>
          <a:bodyPr/>
          <a:lstStyle/>
          <a:p>
            <a:r>
              <a:rPr lang="en-US" dirty="0"/>
              <a:t>ENGINEERING MANAGEMNET</a:t>
            </a:r>
          </a:p>
        </p:txBody>
      </p:sp>
      <p:sp>
        <p:nvSpPr>
          <p:cNvPr id="9" name="Slide Number Placeholder 8"/>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A6BDB0-6470-4FF0-9085-B7AED94507F2}" type="datetime1">
              <a:rPr lang="en-US" smtClean="0"/>
              <a:pPr/>
              <a:t>2/18/2021</a:t>
            </a:fld>
            <a:endParaRPr lang="en-US" dirty="0"/>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2EB45-FAEE-4CA9-9BAC-845C5C668536}" type="datetime1">
              <a:rPr lang="en-US" smtClean="0"/>
              <a:pPr/>
              <a:t>2/18/2021</a:t>
            </a:fld>
            <a:endParaRPr lang="en-US" dirty="0"/>
          </a:p>
        </p:txBody>
      </p:sp>
      <p:sp>
        <p:nvSpPr>
          <p:cNvPr id="3" name="Footer Placeholder 2"/>
          <p:cNvSpPr>
            <a:spLocks noGrp="1"/>
          </p:cNvSpPr>
          <p:nvPr>
            <p:ph type="ftr" sz="quarter" idx="11"/>
          </p:nvPr>
        </p:nvSpPr>
        <p:spPr/>
        <p:txBody>
          <a:bodyPr/>
          <a:lstStyle/>
          <a:p>
            <a:r>
              <a:rPr lang="en-US" dirty="0"/>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93DB0A-F16D-4E43-9459-3F3F36578FC6}" type="datetime1">
              <a:rPr lang="en-US" smtClean="0"/>
              <a:pPr/>
              <a:t>2/18/2021</a:t>
            </a:fld>
            <a:endParaRPr lang="en-US" dirty="0"/>
          </a:p>
        </p:txBody>
      </p:sp>
      <p:sp>
        <p:nvSpPr>
          <p:cNvPr id="6" name="Footer Placeholder 5"/>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9CE03D-D414-4AB1-A16A-D3A4A72D1141}"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F73264-7FDC-423F-BD6D-1A457EFD2CB6}" type="datetime1">
              <a:rPr lang="en-US" smtClean="0"/>
              <a:pPr/>
              <a:t>2/18/2021</a:t>
            </a:fld>
            <a:endParaRPr lang="en-US" dirty="0"/>
          </a:p>
        </p:txBody>
      </p:sp>
      <p:sp>
        <p:nvSpPr>
          <p:cNvPr id="6" name="Footer Placeholder 5"/>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DB1F9C-5783-4615-A43A-0190B868247B}"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6AD5C-1B4F-4E94-9442-533F2FB1677A}"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36100-A989-4B8F-8CF3-5C6489FB0484}" type="datetime1">
              <a:rPr lang="en-US" smtClean="0"/>
              <a:pPr/>
              <a:t>2/18/2021</a:t>
            </a:fld>
            <a:endParaRPr lang="en-US" dirty="0"/>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C659A0-1175-40FE-83CA-CC172974EAAB}" type="datetime1">
              <a:rPr lang="en-US" smtClean="0"/>
              <a:pPr/>
              <a:t>2/18/2021</a:t>
            </a:fld>
            <a:endParaRPr lang="en-US" dirty="0"/>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FCBD7-7B44-48FC-BAF1-029C0573A33E}" type="datetime1">
              <a:rPr lang="en-US" smtClean="0"/>
              <a:pPr/>
              <a:t>2/18/2021</a:t>
            </a:fld>
            <a:endParaRPr lang="en-US" dirty="0"/>
          </a:p>
        </p:txBody>
      </p:sp>
      <p:sp>
        <p:nvSpPr>
          <p:cNvPr id="5" name="Footer Placeholder 4"/>
          <p:cNvSpPr>
            <a:spLocks noGrp="1"/>
          </p:cNvSpPr>
          <p:nvPr>
            <p:ph type="ftr" sz="quarter" idx="11"/>
          </p:nvPr>
        </p:nvSpPr>
        <p:spPr/>
        <p:txBody>
          <a:bodyPr/>
          <a:lstStyle/>
          <a:p>
            <a:r>
              <a:rPr lang="en-US" dirty="0"/>
              <a:t>ENGINEERING MANAGEMNET</a:t>
            </a:r>
          </a:p>
        </p:txBody>
      </p:sp>
      <p:sp>
        <p:nvSpPr>
          <p:cNvPr id="6" name="Slide Number Placeholder 5"/>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12550A-3882-4AF4-B8A0-79CB9086DAEA}" type="datetime1">
              <a:rPr lang="en-US" smtClean="0"/>
              <a:pPr/>
              <a:t>2/18/2021</a:t>
            </a:fld>
            <a:endParaRPr lang="en-US" dirty="0"/>
          </a:p>
        </p:txBody>
      </p:sp>
      <p:sp>
        <p:nvSpPr>
          <p:cNvPr id="6" name="Footer Placeholder 5"/>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50BF5D-E9C9-4D33-8C96-19CDAC486407}" type="datetime1">
              <a:rPr lang="en-US" smtClean="0"/>
              <a:pPr/>
              <a:t>2/18/2021</a:t>
            </a:fld>
            <a:endParaRPr lang="en-US" dirty="0"/>
          </a:p>
        </p:txBody>
      </p:sp>
      <p:sp>
        <p:nvSpPr>
          <p:cNvPr id="8" name="Footer Placeholder 7"/>
          <p:cNvSpPr>
            <a:spLocks noGrp="1"/>
          </p:cNvSpPr>
          <p:nvPr>
            <p:ph type="ftr" sz="quarter" idx="11"/>
          </p:nvPr>
        </p:nvSpPr>
        <p:spPr/>
        <p:txBody>
          <a:bodyPr/>
          <a:lstStyle/>
          <a:p>
            <a:r>
              <a:rPr lang="en-US" dirty="0"/>
              <a:t>ENGINEERING MANAGEMNET</a:t>
            </a:r>
          </a:p>
        </p:txBody>
      </p:sp>
      <p:sp>
        <p:nvSpPr>
          <p:cNvPr id="9" name="Slide Number Placeholder 8"/>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DE5533-89A8-4929-AC37-A9099B9A42C9}" type="datetime1">
              <a:rPr lang="en-US" smtClean="0"/>
              <a:pPr/>
              <a:t>2/18/2021</a:t>
            </a:fld>
            <a:endParaRPr lang="en-US" dirty="0"/>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442CB-3E12-4428-9A4B-F5833FE73980}" type="datetime1">
              <a:rPr lang="en-US" smtClean="0"/>
              <a:pPr/>
              <a:t>2/18/2021</a:t>
            </a:fld>
            <a:endParaRPr lang="en-US" dirty="0"/>
          </a:p>
        </p:txBody>
      </p:sp>
      <p:sp>
        <p:nvSpPr>
          <p:cNvPr id="3" name="Footer Placeholder 2"/>
          <p:cNvSpPr>
            <a:spLocks noGrp="1"/>
          </p:cNvSpPr>
          <p:nvPr>
            <p:ph type="ftr" sz="quarter" idx="11"/>
          </p:nvPr>
        </p:nvSpPr>
        <p:spPr/>
        <p:txBody>
          <a:bodyPr/>
          <a:lstStyle/>
          <a:p>
            <a:r>
              <a:rPr lang="en-US" dirty="0"/>
              <a:t>ENGINEERING MANAGEMNET</a:t>
            </a:r>
          </a:p>
        </p:txBody>
      </p:sp>
      <p:sp>
        <p:nvSpPr>
          <p:cNvPr id="4" name="Slide Number Placeholder 3"/>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249F54-58D0-4324-A016-183AC8C694DC}" type="datetime1">
              <a:rPr lang="en-US" smtClean="0"/>
              <a:pPr/>
              <a:t>2/18/2021</a:t>
            </a:fld>
            <a:endParaRPr lang="en-US" dirty="0"/>
          </a:p>
        </p:txBody>
      </p:sp>
      <p:sp>
        <p:nvSpPr>
          <p:cNvPr id="6" name="Footer Placeholder 5"/>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E7764-C123-4566-9605-99CC9EEC4793}" type="datetime1">
              <a:rPr lang="en-US" smtClean="0"/>
              <a:pPr/>
              <a:t>2/18/2021</a:t>
            </a:fld>
            <a:endParaRPr lang="en-US" dirty="0"/>
          </a:p>
        </p:txBody>
      </p:sp>
      <p:sp>
        <p:nvSpPr>
          <p:cNvPr id="6" name="Footer Placeholder 5"/>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B4FB95DC-3FF1-4103-981B-5A8DBA4AB46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35B3C-0715-4F88-9CFE-DBAEF90B514E}" type="datetime1">
              <a:rPr lang="en-US" smtClean="0"/>
              <a:pPr/>
              <a:t>2/18/2021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ENGINEERING MANAGEMNET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95DC-3FF1-4103-981B-5A8DBA4AB4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35B3C-0715-4F88-9CFE-DBAEF90B514E}" type="datetime1">
              <a:rPr lang="en-US" smtClean="0"/>
              <a:pPr/>
              <a:t>2/18/2021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ENGINEERING MANAGEMNET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95DC-3FF1-4103-981B-5A8DBA4AB46E}"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hyperlink" Target="https://projectideas.co.in/android-controlled-notice-board-project/" TargetMode="External"/><Relationship Id="rId3" Type="http://schemas.openxmlformats.org/officeDocument/2006/relationships/hyperlink" Target="https://projectideas.co.in/online-shopping-android-application/" TargetMode="External"/><Relationship Id="rId7" Type="http://schemas.openxmlformats.org/officeDocument/2006/relationships/hyperlink" Target="https://projectideas.co.in/density-based-traffic-controlling-system-with-android-override/" TargetMode="External"/><Relationship Id="rId2" Type="http://schemas.openxmlformats.org/officeDocument/2006/relationships/hyperlink" Target="https://projectideas.co.in/student-career-and-personality-prediction-android-application/" TargetMode="External"/><Relationship Id="rId1" Type="http://schemas.openxmlformats.org/officeDocument/2006/relationships/slideLayout" Target="../slideLayouts/slideLayout13.xml"/><Relationship Id="rId6" Type="http://schemas.openxmlformats.org/officeDocument/2006/relationships/hyperlink" Target="https://projectideas.co.in/android-password-based-remote-door-opener-system-project/" TargetMode="External"/><Relationship Id="rId5" Type="http://schemas.openxmlformats.org/officeDocument/2006/relationships/hyperlink" Target="https://projectideas.co.in/disease-prediction-android-application-using-machine-learning/" TargetMode="External"/><Relationship Id="rId4" Type="http://schemas.openxmlformats.org/officeDocument/2006/relationships/hyperlink" Target="https://projectideas.co.in/android-based-complaint-management-syste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ean_manufacturing" TargetMode="External"/><Relationship Id="rId2" Type="http://schemas.openxmlformats.org/officeDocument/2006/relationships/hyperlink" Target="https://www.lean.org/WhatsLean/"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Six_Sigma"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a:t>
            </a:r>
          </a:p>
        </p:txBody>
      </p:sp>
      <p:sp>
        <p:nvSpPr>
          <p:cNvPr id="3" name="Slide Number Placeholder 2"/>
          <p:cNvSpPr>
            <a:spLocks noGrp="1"/>
          </p:cNvSpPr>
          <p:nvPr>
            <p:ph type="sldNum" sz="quarter" idx="11"/>
          </p:nvPr>
        </p:nvSpPr>
        <p:spPr/>
        <p:txBody>
          <a:bodyPr/>
          <a:lstStyle/>
          <a:p>
            <a:fld id="{5302F49C-2F3C-4876-8F5D-36D26268A423}" type="slidenum">
              <a:rPr lang="en-US" smtClean="0"/>
              <a:pPr/>
              <a:t>1</a:t>
            </a:fld>
            <a:endParaRPr lang="en-US"/>
          </a:p>
        </p:txBody>
      </p:sp>
      <p:sp>
        <p:nvSpPr>
          <p:cNvPr id="4" name="Footer Placeholder 3"/>
          <p:cNvSpPr>
            <a:spLocks noGrp="1"/>
          </p:cNvSpPr>
          <p:nvPr>
            <p:ph type="ftr" sz="quarter" idx="12"/>
          </p:nvPr>
        </p:nvSpPr>
        <p:spPr/>
        <p:txBody>
          <a:bodyPr/>
          <a:lstStyle/>
          <a:p>
            <a:r>
              <a:rPr lang="en-US" dirty="0"/>
              <a:t>ENGINEERING MANAGEMNET 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 of project management:</a:t>
            </a:r>
          </a:p>
        </p:txBody>
      </p:sp>
      <p:sp>
        <p:nvSpPr>
          <p:cNvPr id="3" name="Content Placeholder 2"/>
          <p:cNvSpPr>
            <a:spLocks noGrp="1"/>
          </p:cNvSpPr>
          <p:nvPr>
            <p:ph idx="1"/>
          </p:nvPr>
        </p:nvSpPr>
        <p:spPr/>
        <p:txBody>
          <a:bodyPr>
            <a:normAutofit/>
          </a:bodyPr>
          <a:lstStyle/>
          <a:p>
            <a:pPr marL="117475" indent="0">
              <a:buSzPct val="80000"/>
              <a:buFont typeface="Wingdings" pitchFamily="2" charset="2"/>
              <a:buChar char="§"/>
            </a:pPr>
            <a:r>
              <a:rPr lang="en-US" sz="2000" dirty="0">
                <a:latin typeface="Arial Black" pitchFamily="34" charset="0"/>
              </a:rPr>
              <a:t> Leading organizations across sectors and geographic borders have been steadily embracing  project management as a way to control spending and improve project results. When the recession began, this practice became even more important. Executives discovered that adhering to project management methods and strategies reduced risks, cut costs and improved success rates—all vital to surviving the economic crisis</a:t>
            </a:r>
          </a:p>
          <a:p>
            <a:pPr marL="117475" indent="0">
              <a:buSzPct val="80000"/>
              <a:buFont typeface="Wingdings" pitchFamily="2" charset="2"/>
              <a:buChar char="§"/>
            </a:pPr>
            <a:endParaRPr lang="en-US" sz="2000" dirty="0">
              <a:latin typeface="Arial Black" pitchFamily="34" charset="0"/>
            </a:endParaRPr>
          </a:p>
          <a:p>
            <a:pPr marL="117475" indent="0">
              <a:buSzPct val="80000"/>
              <a:buFont typeface="Wingdings" pitchFamily="2" charset="2"/>
              <a:buChar char="§"/>
            </a:pPr>
            <a:r>
              <a:rPr lang="en-US" sz="2000" dirty="0">
                <a:latin typeface="Arial Black" pitchFamily="34" charset="0"/>
              </a:rPr>
              <a:t> The project management approach creates a consistent level of governance, leadership, monitoring and reporting for projects</a:t>
            </a:r>
            <a:endParaRPr lang="en-US" sz="2000" b="1" dirty="0">
              <a:latin typeface="Arial Black" pitchFamily="34" charset="0"/>
            </a:endParaRPr>
          </a:p>
          <a:p>
            <a:pPr marL="117475" indent="0">
              <a:buSzPct val="80000"/>
              <a:buNone/>
            </a:pPr>
            <a:r>
              <a:rPr lang="en-US" sz="2000" dirty="0">
                <a:latin typeface="Arial Black" pitchFamily="34" charset="0"/>
              </a:rPr>
              <a:t> </a:t>
            </a:r>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Role of project management</a:t>
            </a:r>
          </a:p>
        </p:txBody>
      </p:sp>
      <p:sp>
        <p:nvSpPr>
          <p:cNvPr id="10" name="Content Placeholder 9"/>
          <p:cNvSpPr>
            <a:spLocks noGrp="1"/>
          </p:cNvSpPr>
          <p:nvPr>
            <p:ph idx="1"/>
          </p:nvPr>
        </p:nvSpPr>
        <p:spPr/>
        <p:txBody>
          <a:bodyPr>
            <a:normAutofit/>
          </a:bodyPr>
          <a:lstStyle/>
          <a:p>
            <a:pPr algn="just">
              <a:buFont typeface="Wingdings" pitchFamily="2" charset="2"/>
              <a:buChar char="§"/>
            </a:pPr>
            <a:r>
              <a:rPr lang="en-US" sz="2000" dirty="0">
                <a:latin typeface="Arial Black" pitchFamily="34" charset="0"/>
              </a:rPr>
              <a:t>Implementing project management across the organization helps create a strategic value chain that gives companies an edge on their competitors, particularly in high-risk sectors and markets. </a:t>
            </a:r>
          </a:p>
          <a:p>
            <a:pPr algn="just">
              <a:buNone/>
            </a:pPr>
            <a:endParaRPr lang="en-US" sz="2000" dirty="0">
              <a:latin typeface="Arial Black" pitchFamily="34" charset="0"/>
            </a:endParaRPr>
          </a:p>
          <a:p>
            <a:pPr algn="just">
              <a:buFont typeface="Wingdings" pitchFamily="2" charset="2"/>
              <a:buChar char="§"/>
            </a:pPr>
            <a:r>
              <a:rPr lang="en-US" sz="2000" dirty="0">
                <a:latin typeface="Arial Black" pitchFamily="34" charset="0"/>
              </a:rPr>
              <a:t>Being able to deliver projects on time and within budget often determines whether a company will get the next job or whether its new product hits the market.</a:t>
            </a:r>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 of project management</a:t>
            </a:r>
          </a:p>
        </p:txBody>
      </p:sp>
      <p:sp>
        <p:nvSpPr>
          <p:cNvPr id="3" name="Content Placeholder 2"/>
          <p:cNvSpPr>
            <a:spLocks noGrp="1"/>
          </p:cNvSpPr>
          <p:nvPr>
            <p:ph idx="1"/>
          </p:nvPr>
        </p:nvSpPr>
        <p:spPr/>
        <p:txBody>
          <a:bodyPr>
            <a:normAutofit/>
          </a:bodyPr>
          <a:lstStyle/>
          <a:p>
            <a:pPr>
              <a:buClr>
                <a:srgbClr val="00B050"/>
              </a:buClr>
              <a:buFont typeface="Wingdings 2" pitchFamily="18" charset="2"/>
              <a:buChar char=""/>
            </a:pPr>
            <a:r>
              <a:rPr lang="en-US" sz="2000" dirty="0">
                <a:latin typeface="Arial Black" pitchFamily="34" charset="0"/>
              </a:rPr>
              <a:t>A strong project management discipline brings exceptional value to the business.</a:t>
            </a:r>
          </a:p>
          <a:p>
            <a:pPr>
              <a:buClr>
                <a:srgbClr val="00B050"/>
              </a:buClr>
              <a:buNone/>
            </a:pPr>
            <a:endParaRPr lang="en-US" sz="2000" dirty="0">
              <a:latin typeface="Arial Black" pitchFamily="34" charset="0"/>
            </a:endParaRPr>
          </a:p>
          <a:p>
            <a:pPr>
              <a:buClr>
                <a:srgbClr val="00B050"/>
              </a:buClr>
              <a:buFont typeface="Wingdings 2" pitchFamily="18" charset="2"/>
              <a:buChar char=""/>
            </a:pPr>
            <a:r>
              <a:rPr lang="en-US" sz="2000" dirty="0">
                <a:latin typeface="Arial Black" pitchFamily="34" charset="0"/>
              </a:rPr>
              <a:t>To keep that competitive edge, companies need to align their project management strategies directly with their strategic business goals.</a:t>
            </a:r>
          </a:p>
          <a:p>
            <a:pPr>
              <a:buClr>
                <a:srgbClr val="00B050"/>
              </a:buClr>
              <a:buNone/>
            </a:pPr>
            <a:endParaRPr lang="en-US" sz="2000" dirty="0">
              <a:latin typeface="Arial Black" pitchFamily="34" charset="0"/>
              <a:cs typeface="Times New Roman" pitchFamily="18" charset="0"/>
            </a:endParaRPr>
          </a:p>
        </p:txBody>
      </p:sp>
      <p:sp>
        <p:nvSpPr>
          <p:cNvPr id="8" name="Footer Placeholder 7"/>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Algerian" pitchFamily="82" charset="0"/>
                <a:ea typeface="Segoe UI Black" pitchFamily="34" charset="0"/>
                <a:cs typeface="Times New Roman" pitchFamily="18" charset="0"/>
              </a:rPr>
              <a:t>PROJECT LIFE CYCLE</a:t>
            </a:r>
          </a:p>
        </p:txBody>
      </p:sp>
      <p:sp>
        <p:nvSpPr>
          <p:cNvPr id="4" name="Footer Placeholder 3"/>
          <p:cNvSpPr>
            <a:spLocks noGrp="1"/>
          </p:cNvSpPr>
          <p:nvPr>
            <p:ph type="ftr" sz="quarter" idx="11"/>
          </p:nvPr>
        </p:nvSpPr>
        <p:spPr/>
        <p:txBody>
          <a:bodyPr/>
          <a:lstStyle/>
          <a:p>
            <a:r>
              <a:rPr lang="en-US" dirty="0"/>
              <a:t>ENGINEERING MANAGEMNET s#2</a:t>
            </a:r>
          </a:p>
        </p:txBody>
      </p:sp>
      <p:sp>
        <p:nvSpPr>
          <p:cNvPr id="3" name="Slide Number Placeholder 2"/>
          <p:cNvSpPr>
            <a:spLocks noGrp="1"/>
          </p:cNvSpPr>
          <p:nvPr>
            <p:ph type="sldNum" sz="quarter" idx="12"/>
          </p:nvPr>
        </p:nvSpPr>
        <p:spPr/>
        <p:txBody>
          <a:bodyPr/>
          <a:lstStyle/>
          <a:p>
            <a:fld id="{5302F49C-2F3C-4876-8F5D-36D26268A423}"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dirty="0">
                <a:latin typeface="Times New Roman" pitchFamily="18" charset="0"/>
                <a:cs typeface="Times New Roman" pitchFamily="18" charset="0"/>
              </a:rPr>
              <a:t>Introduction</a:t>
            </a:r>
            <a:r>
              <a:rPr lang="en-US" sz="4000" dirty="0"/>
              <a:t> </a:t>
            </a:r>
          </a:p>
        </p:txBody>
      </p:sp>
      <p:sp>
        <p:nvSpPr>
          <p:cNvPr id="3" name="Content Placeholder 2"/>
          <p:cNvSpPr>
            <a:spLocks noGrp="1"/>
          </p:cNvSpPr>
          <p:nvPr>
            <p:ph idx="1"/>
          </p:nvPr>
        </p:nvSpPr>
        <p:spPr>
          <a:xfrm>
            <a:off x="457200" y="1143000"/>
            <a:ext cx="8229600" cy="5257800"/>
          </a:xfrm>
        </p:spPr>
        <p:txBody>
          <a:bodyPr>
            <a:noAutofit/>
          </a:bodyPr>
          <a:lstStyle/>
          <a:p>
            <a:r>
              <a:rPr lang="en-US" sz="2800" dirty="0">
                <a:latin typeface="Times New Roman" pitchFamily="18" charset="0"/>
                <a:cs typeface="Times New Roman" pitchFamily="18" charset="0"/>
              </a:rPr>
              <a:t>A project life cycle is the sequence of phases that a project goes through from its initiation to its closure.</a:t>
            </a:r>
          </a:p>
          <a:p>
            <a:r>
              <a:rPr lang="en-US" sz="2800" dirty="0">
                <a:latin typeface="Times New Roman" pitchFamily="18" charset="0"/>
                <a:cs typeface="Times New Roman" pitchFamily="18" charset="0"/>
              </a:rPr>
              <a:t>Projects follow a predictable pattern or life cycle. A project life cycle consists of several stages during which deliverables are created and end with approval of the deliverables.</a:t>
            </a:r>
          </a:p>
        </p:txBody>
      </p:sp>
      <p:sp>
        <p:nvSpPr>
          <p:cNvPr id="8" name="Footer Placeholder 7"/>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Introduction </a:t>
            </a:r>
            <a:endParaRPr lang="en-US" sz="4000" dirty="0"/>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The number and sequence of the cycle are determined by the management and various other factors like needs of the organization involved in the project, the nature of the project, and its area of application. The phases have a definite start, end, and control point and are constrained by time.</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Introduction </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 standard </a:t>
            </a:r>
            <a:r>
              <a:rPr lang="en-US" b="1" dirty="0">
                <a:latin typeface="Times New Roman" pitchFamily="18" charset="0"/>
                <a:cs typeface="Times New Roman" pitchFamily="18" charset="0"/>
              </a:rPr>
              <a:t>project</a:t>
            </a:r>
            <a:r>
              <a:rPr lang="en-US" dirty="0">
                <a:latin typeface="Times New Roman" pitchFamily="18" charset="0"/>
                <a:cs typeface="Times New Roman" pitchFamily="18" charset="0"/>
              </a:rPr>
              <a:t> typically has the following four major phases (each with its own agenda of tasks and issues): initiation, planning, implementation, and closure. Taken together, these phases represent the path a </a:t>
            </a:r>
            <a:r>
              <a:rPr lang="en-US" b="1" dirty="0">
                <a:latin typeface="Times New Roman" pitchFamily="18" charset="0"/>
                <a:cs typeface="Times New Roman" pitchFamily="18" charset="0"/>
              </a:rPr>
              <a:t>project</a:t>
            </a:r>
            <a:r>
              <a:rPr lang="en-US" dirty="0">
                <a:latin typeface="Times New Roman" pitchFamily="18" charset="0"/>
                <a:cs typeface="Times New Roman" pitchFamily="18" charset="0"/>
              </a:rPr>
              <a:t> takes from the beginning to its end and are generally referred to as the </a:t>
            </a:r>
            <a:r>
              <a:rPr lang="en-US" b="1" dirty="0">
                <a:latin typeface="Times New Roman" pitchFamily="18" charset="0"/>
                <a:cs typeface="Times New Roman" pitchFamily="18" charset="0"/>
              </a:rPr>
              <a:t>project life cycle</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914400"/>
          </a:xfrm>
        </p:spPr>
        <p:txBody>
          <a:bodyPr>
            <a:normAutofit/>
          </a:bodyPr>
          <a:lstStyle/>
          <a:p>
            <a:r>
              <a:rPr lang="en-US" sz="4000" dirty="0">
                <a:latin typeface="Times New Roman" pitchFamily="18" charset="0"/>
                <a:cs typeface="Times New Roman" pitchFamily="18" charset="0"/>
              </a:rPr>
              <a:t>PROJECT LIFE CYCLE STAGES:</a:t>
            </a:r>
          </a:p>
        </p:txBody>
      </p:sp>
      <p:sp>
        <p:nvSpPr>
          <p:cNvPr id="5" name="Content Placeholder 4"/>
          <p:cNvSpPr>
            <a:spLocks noGrp="1"/>
          </p:cNvSpPr>
          <p:nvPr>
            <p:ph idx="1"/>
          </p:nvPr>
        </p:nvSpPr>
        <p:spPr>
          <a:xfrm>
            <a:off x="457200" y="762000"/>
            <a:ext cx="8229600" cy="5562600"/>
          </a:xfrm>
        </p:spPr>
        <p:txBody>
          <a:bodyPr>
            <a:noAutofit/>
          </a:bodyPr>
          <a:lstStyle/>
          <a:p>
            <a:pPr marL="514350" indent="-514350">
              <a:buFont typeface="+mj-lt"/>
              <a:buAutoNum type="arabicPeriod"/>
            </a:pPr>
            <a:r>
              <a:rPr lang="en-US" sz="2800" b="1" dirty="0">
                <a:latin typeface="Times New Roman" pitchFamily="18" charset="0"/>
                <a:cs typeface="Times New Roman" pitchFamily="18" charset="0"/>
              </a:rPr>
              <a:t>The Initiation Phase:</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Starting of the project.</a:t>
            </a:r>
          </a:p>
          <a:p>
            <a:pPr>
              <a:buNone/>
            </a:pPr>
            <a:r>
              <a:rPr lang="en-US" sz="2800" dirty="0">
                <a:latin typeface="Times New Roman" pitchFamily="18" charset="0"/>
                <a:cs typeface="Times New Roman" pitchFamily="18" charset="0"/>
              </a:rPr>
              <a:t>The initiation phase aims to define and authorize the project. The project manager takes the given information and creates a Project Charter. The Project Charter authorizes the project and documents the primary requirements for the project. It includes information such as:</a:t>
            </a:r>
          </a:p>
          <a:p>
            <a:r>
              <a:rPr lang="en-US" sz="2800" dirty="0">
                <a:latin typeface="Times New Roman" pitchFamily="18" charset="0"/>
                <a:cs typeface="Times New Roman" pitchFamily="18" charset="0"/>
              </a:rPr>
              <a:t>Project’s purpose, vision, and mission</a:t>
            </a:r>
          </a:p>
          <a:p>
            <a:r>
              <a:rPr lang="en-US" sz="2800" dirty="0">
                <a:latin typeface="Times New Roman" pitchFamily="18" charset="0"/>
                <a:cs typeface="Times New Roman" pitchFamily="18" charset="0"/>
              </a:rPr>
              <a:t>Measurable objectives and success criteria</a:t>
            </a:r>
          </a:p>
          <a:p>
            <a:r>
              <a:rPr lang="en-US" sz="2800" dirty="0">
                <a:latin typeface="Times New Roman" pitchFamily="18" charset="0"/>
                <a:cs typeface="Times New Roman" pitchFamily="18" charset="0"/>
              </a:rPr>
              <a:t>Elaborated project description, conditions, and risks</a:t>
            </a:r>
          </a:p>
          <a:p>
            <a:r>
              <a:rPr lang="en-US" sz="2800" dirty="0">
                <a:latin typeface="Times New Roman" pitchFamily="18" charset="0"/>
                <a:cs typeface="Times New Roman" pitchFamily="18" charset="0"/>
              </a:rPr>
              <a:t>Name and authority of the project sponsor</a:t>
            </a:r>
          </a:p>
          <a:p>
            <a:r>
              <a:rPr lang="en-US" sz="2800" dirty="0">
                <a:latin typeface="Times New Roman" pitchFamily="18" charset="0"/>
                <a:cs typeface="Times New Roman" pitchFamily="18" charset="0"/>
              </a:rPr>
              <a:t>Concerned stakeholders</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dirty="0"/>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ic plc.PNG"/>
          <p:cNvPicPr>
            <a:picLocks noChangeAspect="1"/>
          </p:cNvPicPr>
          <p:nvPr/>
        </p:nvPicPr>
        <p:blipFill>
          <a:blip r:embed="rId2"/>
          <a:stretch>
            <a:fillRect/>
          </a:stretch>
        </p:blipFill>
        <p:spPr>
          <a:xfrm>
            <a:off x="304800" y="304800"/>
            <a:ext cx="8534400" cy="6019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dirty="0">
                <a:latin typeface="Times New Roman" pitchFamily="18" charset="0"/>
                <a:cs typeface="Times New Roman" pitchFamily="18" charset="0"/>
              </a:rPr>
              <a:t>PROJECT LIFE CYCLE STAGES:</a:t>
            </a:r>
          </a:p>
        </p:txBody>
      </p:sp>
      <p:sp>
        <p:nvSpPr>
          <p:cNvPr id="3" name="Content Placeholder 2"/>
          <p:cNvSpPr>
            <a:spLocks noGrp="1"/>
          </p:cNvSpPr>
          <p:nvPr>
            <p:ph idx="1"/>
          </p:nvPr>
        </p:nvSpPr>
        <p:spPr>
          <a:xfrm>
            <a:off x="457200" y="1066800"/>
            <a:ext cx="8229600" cy="5059363"/>
          </a:xfrm>
        </p:spPr>
        <p:txBody>
          <a:bodyPr>
            <a:noAutofit/>
          </a:bodyPr>
          <a:lstStyle/>
          <a:p>
            <a:pPr marL="514350" indent="-514350">
              <a:buNone/>
            </a:pPr>
            <a:r>
              <a:rPr lang="en-US" sz="2800" b="1" dirty="0">
                <a:latin typeface="Times New Roman" pitchFamily="18" charset="0"/>
                <a:cs typeface="Times New Roman" pitchFamily="18" charset="0"/>
              </a:rPr>
              <a:t>2. The Planning Phase:</a:t>
            </a:r>
            <a:r>
              <a:rPr lang="en-US" sz="2800" dirty="0">
                <a:latin typeface="Times New Roman" pitchFamily="18" charset="0"/>
                <a:cs typeface="Times New Roman" pitchFamily="18" charset="0"/>
              </a:rPr>
              <a:t> The purpose of this phase is to lay down a detailed strategy of how the project has to be performed and how to make it a success. Project Planning consists of two parts:</a:t>
            </a:r>
          </a:p>
          <a:p>
            <a:r>
              <a:rPr lang="en-US" sz="2800" dirty="0">
                <a:latin typeface="Times New Roman" pitchFamily="18" charset="0"/>
                <a:cs typeface="Times New Roman" pitchFamily="18" charset="0"/>
              </a:rPr>
              <a:t>Strategic Planning</a:t>
            </a:r>
          </a:p>
          <a:p>
            <a:r>
              <a:rPr lang="en-US" sz="2800" dirty="0">
                <a:latin typeface="Times New Roman" pitchFamily="18" charset="0"/>
                <a:cs typeface="Times New Roman" pitchFamily="18" charset="0"/>
              </a:rPr>
              <a:t>Implementation Planning</a:t>
            </a:r>
          </a:p>
          <a:p>
            <a:pPr>
              <a:buNone/>
            </a:pPr>
            <a:r>
              <a:rPr lang="en-US" sz="2800" dirty="0">
                <a:latin typeface="Times New Roman" pitchFamily="18" charset="0"/>
                <a:cs typeface="Times New Roman" pitchFamily="18" charset="0"/>
              </a:rPr>
              <a:t>In strategic planning, the overall approach to the project is developed. In implementation planning, the ways to apply those decisions are sought</a:t>
            </a:r>
          </a:p>
          <a:p>
            <a:pPr marL="342900" indent="-342900">
              <a:spcBef>
                <a:spcPct val="45000"/>
              </a:spcBef>
              <a:buClr>
                <a:srgbClr val="385370"/>
              </a:buClr>
              <a:buSzPct val="140000"/>
              <a:buFont typeface="Wingdings" pitchFamily="2" charset="2"/>
              <a:buChar char="§"/>
            </a:pPr>
            <a:endParaRPr lang="en-US" sz="2800" b="1" dirty="0">
              <a:solidFill>
                <a:schemeClr val="tx2"/>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dirty="0"/>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2</a:t>
            </a:fld>
            <a:endParaRPr lang="en-US"/>
          </a:p>
        </p:txBody>
      </p:sp>
      <p:sp>
        <p:nvSpPr>
          <p:cNvPr id="6" name="Rectangle 5"/>
          <p:cNvSpPr/>
          <p:nvPr/>
        </p:nvSpPr>
        <p:spPr>
          <a:xfrm>
            <a:off x="838200" y="1600200"/>
            <a:ext cx="7467600" cy="2871555"/>
          </a:xfrm>
          <a:prstGeom prst="rect">
            <a:avLst/>
          </a:prstGeom>
        </p:spPr>
        <p:txBody>
          <a:bodyPr wrap="square">
            <a:spAutoFit/>
          </a:bodyPr>
          <a:lstStyle/>
          <a:p>
            <a:pPr marL="342900" indent="-342900">
              <a:spcBef>
                <a:spcPct val="45000"/>
              </a:spcBef>
              <a:buClr>
                <a:srgbClr val="385370"/>
              </a:buClr>
              <a:buSzPct val="140000"/>
              <a:buFont typeface="Wingdings" pitchFamily="2" charset="2"/>
              <a:buChar char="§"/>
            </a:pPr>
            <a:r>
              <a:rPr lang="en-US" sz="2800" b="1" dirty="0">
                <a:cs typeface="Times New Roman" pitchFamily="18" charset="0"/>
              </a:rPr>
              <a:t>Project</a:t>
            </a:r>
            <a:r>
              <a:rPr lang="en-US" sz="2800" dirty="0">
                <a:cs typeface="Times New Roman" pitchFamily="18" charset="0"/>
              </a:rPr>
              <a:t> – a [temporary] sequence of unique, complex, and connected activities having one goal or purpose and that must be completed by specific time, within budget, and according to specification.</a:t>
            </a:r>
          </a:p>
          <a:p>
            <a:pPr marL="342900" indent="-342900">
              <a:spcBef>
                <a:spcPct val="45000"/>
              </a:spcBef>
              <a:buClr>
                <a:srgbClr val="385370"/>
              </a:buClr>
              <a:buSzPct val="140000"/>
              <a:buFont typeface="Wingdings" pitchFamily="2" charset="2"/>
              <a:buChar char="§"/>
            </a:pPr>
            <a:endParaRPr lang="en-US" altLang="en-US" sz="2800" b="1" i="1" dirty="0">
              <a:solidFill>
                <a:schemeClr val="tx2"/>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dirty="0">
                <a:latin typeface="Times New Roman" pitchFamily="18" charset="0"/>
                <a:cs typeface="Times New Roman" pitchFamily="18" charset="0"/>
              </a:rPr>
              <a:t>PROJECT LIFE CYCLE STAGES:</a:t>
            </a:r>
          </a:p>
        </p:txBody>
      </p:sp>
      <p:sp>
        <p:nvSpPr>
          <p:cNvPr id="3" name="Content Placeholder 2"/>
          <p:cNvSpPr>
            <a:spLocks noGrp="1"/>
          </p:cNvSpPr>
          <p:nvPr>
            <p:ph idx="1"/>
          </p:nvPr>
        </p:nvSpPr>
        <p:spPr>
          <a:xfrm>
            <a:off x="228600" y="990600"/>
            <a:ext cx="8382000" cy="4876799"/>
          </a:xfrm>
        </p:spPr>
        <p:txBody>
          <a:bodyPr>
            <a:noAutofit/>
          </a:bodyPr>
          <a:lstStyle/>
          <a:p>
            <a:pPr>
              <a:lnSpc>
                <a:spcPct val="95000"/>
              </a:lnSpc>
              <a:buNone/>
            </a:pPr>
            <a:r>
              <a:rPr lang="en-US" sz="2800" b="1" dirty="0">
                <a:latin typeface="Times New Roman" pitchFamily="18" charset="0"/>
                <a:cs typeface="Times New Roman" pitchFamily="18" charset="0"/>
              </a:rPr>
              <a:t>3. The Execution Phase:</a:t>
            </a:r>
            <a:r>
              <a:rPr lang="en-US" sz="2800" dirty="0">
                <a:latin typeface="Times New Roman" pitchFamily="18" charset="0"/>
                <a:cs typeface="Times New Roman" pitchFamily="18" charset="0"/>
              </a:rPr>
              <a:t> In this phase, the decisions and activities defined during the planning phase are implemented. During this phase, the project manager has to supervise the project and prevent any errors from taking place. This process is also termed as </a:t>
            </a:r>
            <a:r>
              <a:rPr lang="en-US" sz="2800" b="1" dirty="0">
                <a:latin typeface="Times New Roman" pitchFamily="18" charset="0"/>
                <a:cs typeface="Times New Roman" pitchFamily="18" charset="0"/>
              </a:rPr>
              <a:t>monitoring and controlling</a:t>
            </a:r>
            <a:r>
              <a:rPr lang="en-US" sz="2800"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itchFamily="18" charset="0"/>
                <a:cs typeface="Times New Roman" pitchFamily="18" charset="0"/>
              </a:rPr>
              <a:t>PROJECT LIFE CYCLE STAGES.</a:t>
            </a:r>
            <a:endParaRPr lang="en-US" dirty="0"/>
          </a:p>
        </p:txBody>
      </p:sp>
      <p:sp>
        <p:nvSpPr>
          <p:cNvPr id="6" name="Content Placeholder 5"/>
          <p:cNvSpPr>
            <a:spLocks noGrp="1"/>
          </p:cNvSpPr>
          <p:nvPr>
            <p:ph idx="1"/>
          </p:nvPr>
        </p:nvSpPr>
        <p:spPr/>
        <p:txBody>
          <a:bodyPr>
            <a:normAutofit/>
          </a:bodyPr>
          <a:lstStyle/>
          <a:p>
            <a:pPr>
              <a:buNone/>
            </a:pPr>
            <a:r>
              <a:rPr lang="en-US" sz="2800" b="1" dirty="0">
                <a:latin typeface="Times New Roman" pitchFamily="18" charset="0"/>
                <a:cs typeface="Times New Roman" pitchFamily="18" charset="0"/>
              </a:rPr>
              <a:t>4. CLOSE-OUT</a:t>
            </a:r>
            <a:r>
              <a:rPr lang="en-US" sz="2800" dirty="0">
                <a:latin typeface="Times New Roman" pitchFamily="18" charset="0"/>
                <a:cs typeface="Times New Roman" pitchFamily="18" charset="0"/>
              </a:rPr>
              <a:t> :   The final phase of the project life cycle is close-out and demobilization, where resources are reassigned, the project is handed over and the post-project review is carried out.</a:t>
            </a:r>
          </a:p>
        </p:txBody>
      </p:sp>
      <p:sp>
        <p:nvSpPr>
          <p:cNvPr id="2" name="Footer Placeholder 1"/>
          <p:cNvSpPr>
            <a:spLocks noGrp="1"/>
          </p:cNvSpPr>
          <p:nvPr>
            <p:ph type="ftr" sz="quarter" idx="11"/>
          </p:nvPr>
        </p:nvSpPr>
        <p:spPr/>
        <p:txBody>
          <a:bodyPr/>
          <a:lstStyle/>
          <a:p>
            <a:r>
              <a:rPr lang="en-US" dirty="0"/>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229600" cy="3733800"/>
          </a:xfrm>
        </p:spPr>
        <p:txBody>
          <a:bodyPr/>
          <a:lstStyle/>
          <a:p>
            <a:r>
              <a:rPr lang="en-US" dirty="0">
                <a:latin typeface="Times New Roman" pitchFamily="18" charset="0"/>
                <a:cs typeface="Times New Roman" pitchFamily="18" charset="0"/>
              </a:rPr>
              <a:t>Software project development life cycle</a:t>
            </a:r>
            <a:endParaRPr lang="en-US" dirty="0"/>
          </a:p>
        </p:txBody>
      </p:sp>
      <p:sp>
        <p:nvSpPr>
          <p:cNvPr id="2" name="Footer Placeholder 1"/>
          <p:cNvSpPr>
            <a:spLocks noGrp="1"/>
          </p:cNvSpPr>
          <p:nvPr>
            <p:ph type="ftr" sz="quarter" idx="11"/>
          </p:nvPr>
        </p:nvSpPr>
        <p:spPr/>
        <p:txBody>
          <a:bodyPr/>
          <a:lstStyle/>
          <a:p>
            <a:r>
              <a:rPr lang="en-US" dirty="0"/>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dirty="0">
                <a:latin typeface="Times New Roman" pitchFamily="18" charset="0"/>
                <a:cs typeface="Times New Roman" pitchFamily="18" charset="0"/>
              </a:rPr>
              <a:t>Software project development life cycle</a:t>
            </a:r>
          </a:p>
        </p:txBody>
      </p:sp>
      <p:sp>
        <p:nvSpPr>
          <p:cNvPr id="6" name="Content Placeholder 5"/>
          <p:cNvSpPr>
            <a:spLocks noGrp="1"/>
          </p:cNvSpPr>
          <p:nvPr>
            <p:ph idx="1"/>
          </p:nvPr>
        </p:nvSpPr>
        <p:spPr/>
        <p:txBody>
          <a:bodyPr>
            <a:normAutofit/>
          </a:bodyPr>
          <a:lstStyle/>
          <a:p>
            <a:r>
              <a:rPr lang="en-US" dirty="0"/>
              <a:t>Software Development Life Cycle (SDLC) is a process used by the software industry to design, develop and test high quality software. The SDLC aims to produce a high-quality software that meets or exceeds customer expectations.</a:t>
            </a:r>
          </a:p>
        </p:txBody>
      </p:sp>
      <p:sp>
        <p:nvSpPr>
          <p:cNvPr id="3" name="Footer Placeholder 2"/>
          <p:cNvSpPr>
            <a:spLocks noGrp="1"/>
          </p:cNvSpPr>
          <p:nvPr>
            <p:ph type="ftr" sz="quarter" idx="11"/>
          </p:nvPr>
        </p:nvSpPr>
        <p:spPr/>
        <p:txBody>
          <a:bodyPr/>
          <a:lstStyle/>
          <a:p>
            <a:r>
              <a:rPr lang="en-US" dirty="0"/>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6" name="Content Placeholder 5"/>
          <p:cNvSpPr>
            <a:spLocks noGrp="1"/>
          </p:cNvSpPr>
          <p:nvPr>
            <p:ph idx="1"/>
          </p:nvPr>
        </p:nvSpPr>
        <p:spPr/>
        <p:txBody>
          <a:bodyPr>
            <a:normAutofit/>
          </a:bodyPr>
          <a:lstStyle/>
          <a:p>
            <a:r>
              <a:rPr lang="en-US"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3" name="Footer Placeholder 2"/>
          <p:cNvSpPr>
            <a:spLocks noGrp="1"/>
          </p:cNvSpPr>
          <p:nvPr>
            <p:ph type="ftr" sz="quarter" idx="11"/>
          </p:nvPr>
        </p:nvSpPr>
        <p:spPr/>
        <p:txBody>
          <a:bodyPr/>
          <a:lstStyle/>
          <a:p>
            <a:r>
              <a:rPr lang="en-US" dirty="0"/>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25</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295400"/>
            <a:ext cx="7696199" cy="4953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6" name="Content Placeholder 5"/>
          <p:cNvSpPr>
            <a:spLocks noGrp="1"/>
          </p:cNvSpPr>
          <p:nvPr>
            <p:ph idx="1"/>
          </p:nvPr>
        </p:nvSpPr>
        <p:spPr/>
        <p:txBody>
          <a:bodyPr>
            <a:normAutofit/>
          </a:bodyPr>
          <a:lstStyle/>
          <a:p>
            <a:r>
              <a:rPr lang="en-US" sz="2800" u="sng" dirty="0">
                <a:latin typeface="Times New Roman" pitchFamily="18" charset="0"/>
                <a:cs typeface="Times New Roman" pitchFamily="18" charset="0"/>
              </a:rPr>
              <a:t>Stage 1: Planning and Requirement Analysis</a:t>
            </a:r>
          </a:p>
          <a:p>
            <a:r>
              <a:rPr lang="en-US" sz="2800" dirty="0">
                <a:latin typeface="Times New Roman" pitchFamily="18" charset="0"/>
                <a:cs typeface="Times New Roman" pitchFamily="18" charset="0"/>
              </a:rPr>
              <a:t>Requirement analysis is the most important and fundamental stage in SDLC. It is performed by the senior members of the team with inputs from the customer, the sales department, market surveys and domain experts in the industry. This information is then used to plan the basic project approach and to conduct product feasibility study in the economical, operational and technical areas.</a:t>
            </a:r>
          </a:p>
          <a:p>
            <a:endParaRPr lang="en-US" sz="28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a:t>ENGINEERING MANAGEMNET</a:t>
            </a:r>
          </a:p>
        </p:txBody>
      </p:sp>
      <p:sp>
        <p:nvSpPr>
          <p:cNvPr id="4" name="Slide Number Placeholder 3"/>
          <p:cNvSpPr>
            <a:spLocks noGrp="1"/>
          </p:cNvSpPr>
          <p:nvPr>
            <p:ph type="sldNum" sz="quarter" idx="12"/>
          </p:nvPr>
        </p:nvSpPr>
        <p:spPr/>
        <p:txBody>
          <a:bodyPr/>
          <a:lstStyle/>
          <a:p>
            <a:fld id="{5302F49C-2F3C-4876-8F5D-36D26268A423}"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3" name="Content Placeholder 2"/>
          <p:cNvSpPr>
            <a:spLocks noGrp="1"/>
          </p:cNvSpPr>
          <p:nvPr>
            <p:ph idx="1"/>
          </p:nvPr>
        </p:nvSpPr>
        <p:spPr/>
        <p:txBody>
          <a:bodyPr>
            <a:normAutofit/>
          </a:bodyPr>
          <a:lstStyle/>
          <a:p>
            <a:r>
              <a:rPr lang="en-US" sz="2800" u="sng" dirty="0">
                <a:latin typeface="Times New Roman" pitchFamily="18" charset="0"/>
                <a:cs typeface="Times New Roman" pitchFamily="18" charset="0"/>
              </a:rPr>
              <a:t>Stage 2: Defining Requirements</a:t>
            </a:r>
          </a:p>
          <a:p>
            <a:r>
              <a:rPr lang="en-US" sz="2800" dirty="0">
                <a:latin typeface="Times New Roman" pitchFamily="18" charset="0"/>
                <a:cs typeface="Times New Roman" pitchFamily="18" charset="0"/>
              </a:rPr>
              <a:t>Once the requirement analysis is done the next step is to clearly define and document the product requirements and get them approved from the customer or the market analysts. This is done through an </a:t>
            </a:r>
            <a:r>
              <a:rPr lang="en-US" sz="2800" b="1" dirty="0">
                <a:latin typeface="Times New Roman" pitchFamily="18" charset="0"/>
                <a:cs typeface="Times New Roman" pitchFamily="18" charset="0"/>
              </a:rPr>
              <a:t>SRS (Software Requirement Specification)</a:t>
            </a:r>
            <a:r>
              <a:rPr lang="en-US" sz="2800" dirty="0">
                <a:latin typeface="Times New Roman" pitchFamily="18" charset="0"/>
                <a:cs typeface="Times New Roman" pitchFamily="18" charset="0"/>
              </a:rPr>
              <a:t> document which consists of all the product requirements to be designed and developed during the project life cycle.</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r>
              <a:rPr lang="en-US" sz="2800" u="sng" dirty="0">
                <a:latin typeface="Times New Roman" pitchFamily="18" charset="0"/>
                <a:cs typeface="Times New Roman" pitchFamily="18" charset="0"/>
              </a:rPr>
              <a:t>Stage 3: Designing the Product Architecture</a:t>
            </a:r>
          </a:p>
          <a:p>
            <a:r>
              <a:rPr lang="en-US" sz="2800" dirty="0">
                <a:latin typeface="Times New Roman" pitchFamily="18" charset="0"/>
                <a:cs typeface="Times New Roman" pitchFamily="18" charset="0"/>
              </a:rPr>
              <a:t>SRS is the reference for product architects to come out with the best architecture for the product to be developed. Based on the requirements specified in SRS, usually more than one design approach for the product architecture is proposed and documented in a DDS - Design Document Specification.</a:t>
            </a:r>
          </a:p>
          <a:p>
            <a:r>
              <a:rPr lang="en-US" sz="2800" dirty="0">
                <a:latin typeface="Times New Roman" pitchFamily="18" charset="0"/>
                <a:cs typeface="Times New Roman" pitchFamily="18" charset="0"/>
              </a:rPr>
              <a:t>A design approach clearly defines all the architectural modules of the product along with its communication and data flow representation with the external and third party modules (if any).</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3" name="Content Placeholder 2"/>
          <p:cNvSpPr>
            <a:spLocks noGrp="1"/>
          </p:cNvSpPr>
          <p:nvPr>
            <p:ph idx="1"/>
          </p:nvPr>
        </p:nvSpPr>
        <p:spPr/>
        <p:txBody>
          <a:bodyPr>
            <a:noAutofit/>
          </a:bodyPr>
          <a:lstStyle/>
          <a:p>
            <a:r>
              <a:rPr lang="en-US" sz="2800" u="sng" dirty="0">
                <a:latin typeface="Times New Roman" pitchFamily="18" charset="0"/>
                <a:cs typeface="Times New Roman" pitchFamily="18" charset="0"/>
              </a:rPr>
              <a:t>Stage 4: Building or Developing the Product</a:t>
            </a:r>
          </a:p>
          <a:p>
            <a:r>
              <a:rPr lang="en-US" sz="2800" dirty="0">
                <a:latin typeface="Times New Roman" pitchFamily="18" charset="0"/>
                <a:cs typeface="Times New Roman" pitchFamily="18" charset="0"/>
              </a:rPr>
              <a:t>In this stage of SDLC the actual development starts and the product is built. </a:t>
            </a:r>
          </a:p>
          <a:p>
            <a:r>
              <a:rPr lang="en-US" sz="2800" dirty="0">
                <a:latin typeface="Times New Roman" pitchFamily="18" charset="0"/>
                <a:cs typeface="Times New Roman" pitchFamily="18" charset="0"/>
              </a:rPr>
              <a:t>Developers must follow the coding guidelines defined by their organization and programming tools like compilers, interpreters, debuggers, etc. are used to generate the code. Different high level programming languages such as C, C++, Pascal, Java and PHP are used for coding. The programming language is chosen with respect to the type of software being developed.</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ENGINEERING MANAGEMNET</a:t>
            </a:r>
            <a:endParaRPr lang="en-US" dirty="0"/>
          </a:p>
        </p:txBody>
      </p:sp>
      <p:sp>
        <p:nvSpPr>
          <p:cNvPr id="3" name="Slide Number Placeholder 2"/>
          <p:cNvSpPr>
            <a:spLocks noGrp="1"/>
          </p:cNvSpPr>
          <p:nvPr>
            <p:ph type="sldNum" sz="quarter" idx="12"/>
          </p:nvPr>
        </p:nvSpPr>
        <p:spPr/>
        <p:txBody>
          <a:bodyPr/>
          <a:lstStyle/>
          <a:p>
            <a:fld id="{5302F49C-2F3C-4876-8F5D-36D26268A423}" type="slidenum">
              <a:rPr lang="en-US" smtClean="0"/>
              <a:pPr/>
              <a:t>3</a:t>
            </a:fld>
            <a:endParaRPr lang="en-US" dirty="0"/>
          </a:p>
        </p:txBody>
      </p:sp>
      <p:sp>
        <p:nvSpPr>
          <p:cNvPr id="4" name="Rectangle 3"/>
          <p:cNvSpPr/>
          <p:nvPr/>
        </p:nvSpPr>
        <p:spPr>
          <a:xfrm>
            <a:off x="1219200" y="990601"/>
            <a:ext cx="6934200" cy="3046988"/>
          </a:xfrm>
          <a:prstGeom prst="rect">
            <a:avLst/>
          </a:prstGeom>
        </p:spPr>
        <p:txBody>
          <a:bodyPr wrap="square">
            <a:spAutoFit/>
          </a:bodyPr>
          <a:lstStyle/>
          <a:p>
            <a:r>
              <a:rPr lang="en-GB" sz="3200" dirty="0">
                <a:latin typeface="Arial" pitchFamily="34" charset="0"/>
                <a:cs typeface="Arial" pitchFamily="34" charset="0"/>
              </a:rPr>
              <a:t>A </a:t>
            </a:r>
            <a:r>
              <a:rPr lang="en-GB" sz="3200" b="1" dirty="0">
                <a:latin typeface="Arial" pitchFamily="34" charset="0"/>
                <a:cs typeface="Arial" pitchFamily="34" charset="0"/>
              </a:rPr>
              <a:t>project</a:t>
            </a:r>
            <a:r>
              <a:rPr lang="en-GB" sz="3200" dirty="0">
                <a:latin typeface="Arial" pitchFamily="34" charset="0"/>
                <a:cs typeface="Arial" pitchFamily="34" charset="0"/>
              </a:rPr>
              <a:t> is an effort that involves a series of activities and resources, aimed to achieve a certain. output, considering constraints like time, quality and cost and which often introduces a change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Software project development life cycle</a:t>
            </a:r>
            <a:endParaRPr lang="en-US" dirty="0"/>
          </a:p>
        </p:txBody>
      </p:sp>
      <p:sp>
        <p:nvSpPr>
          <p:cNvPr id="3" name="Content Placeholder 2"/>
          <p:cNvSpPr>
            <a:spLocks noGrp="1"/>
          </p:cNvSpPr>
          <p:nvPr>
            <p:ph idx="1"/>
          </p:nvPr>
        </p:nvSpPr>
        <p:spPr/>
        <p:txBody>
          <a:bodyPr>
            <a:normAutofit/>
          </a:bodyPr>
          <a:lstStyle/>
          <a:p>
            <a:r>
              <a:rPr lang="en-US" sz="2800" u="sng" dirty="0">
                <a:latin typeface="Times New Roman" pitchFamily="18" charset="0"/>
                <a:cs typeface="Times New Roman" pitchFamily="18" charset="0"/>
              </a:rPr>
              <a:t>Stage 5: Testing the Product</a:t>
            </a:r>
          </a:p>
          <a:p>
            <a:r>
              <a:rPr lang="en-US" sz="2800" dirty="0">
                <a:latin typeface="Times New Roman" pitchFamily="18" charset="0"/>
                <a:cs typeface="Times New Roman" pitchFamily="18" charset="0"/>
              </a:rPr>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a:p>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Software project </a:t>
            </a:r>
            <a:r>
              <a:rPr lang="en-US" dirty="0">
                <a:latin typeface="Times New Roman" pitchFamily="18" charset="0"/>
                <a:cs typeface="Times New Roman" pitchFamily="18" charset="0"/>
              </a:rPr>
              <a:t>development life cycle</a:t>
            </a:r>
            <a:endParaRPr lang="en-US" dirty="0"/>
          </a:p>
        </p:txBody>
      </p:sp>
      <p:sp>
        <p:nvSpPr>
          <p:cNvPr id="3" name="Content Placeholder 2"/>
          <p:cNvSpPr>
            <a:spLocks noGrp="1"/>
          </p:cNvSpPr>
          <p:nvPr>
            <p:ph idx="1"/>
          </p:nvPr>
        </p:nvSpPr>
        <p:spPr/>
        <p:txBody>
          <a:bodyPr>
            <a:noAutofit/>
          </a:bodyPr>
          <a:lstStyle/>
          <a:p>
            <a:r>
              <a:rPr lang="en-US" sz="2800" u="sng" dirty="0">
                <a:latin typeface="Times New Roman" pitchFamily="18" charset="0"/>
                <a:cs typeface="Times New Roman" pitchFamily="18" charset="0"/>
              </a:rPr>
              <a:t>Stage 6: Deployment in the Market</a:t>
            </a:r>
          </a:p>
          <a:p>
            <a:r>
              <a:rPr lang="en-US" sz="2800" dirty="0">
                <a:latin typeface="Times New Roman" pitchFamily="18" charset="0"/>
                <a:cs typeface="Times New Roman" pitchFamily="18" charset="0"/>
              </a:rPr>
              <a:t>Once the product is tested and ready to be deployed it is released formally in the appropriate market. Sometimes product deployment happens in stages as per the business strategy of that organization.</a:t>
            </a:r>
          </a:p>
          <a:p>
            <a:r>
              <a:rPr lang="en-US" sz="2800" dirty="0">
                <a:latin typeface="Times New Roman" pitchFamily="18" charset="0"/>
                <a:cs typeface="Times New Roman" pitchFamily="18" charset="0"/>
              </a:rPr>
              <a:t>Then based on the feedback, the product may be released as it is or with suggested enhancements in the targeting market segment. After the product is released in the market, its maintenance is done for the existing customer base.</a:t>
            </a:r>
          </a:p>
        </p:txBody>
      </p:sp>
      <p:sp>
        <p:nvSpPr>
          <p:cNvPr id="4" name="Footer Placeholder 3"/>
          <p:cNvSpPr>
            <a:spLocks noGrp="1"/>
          </p:cNvSpPr>
          <p:nvPr>
            <p:ph type="ftr" sz="quarter" idx="11"/>
          </p:nvPr>
        </p:nvSpPr>
        <p:spPr/>
        <p:txBody>
          <a:bodyPr/>
          <a:lstStyle/>
          <a:p>
            <a:r>
              <a:rPr lang="en-US" dirty="0"/>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Examples of computer based projects</a:t>
            </a:r>
          </a:p>
        </p:txBody>
      </p:sp>
      <p:sp>
        <p:nvSpPr>
          <p:cNvPr id="3" name="Content Placeholder 2"/>
          <p:cNvSpPr>
            <a:spLocks noGrp="1"/>
          </p:cNvSpPr>
          <p:nvPr>
            <p:ph idx="1"/>
          </p:nvPr>
        </p:nvSpPr>
        <p:spPr>
          <a:solidFill>
            <a:schemeClr val="tx1"/>
          </a:solidFill>
        </p:spPr>
        <p:txBody>
          <a:bodyPr>
            <a:normAutofit fontScale="85000" lnSpcReduction="20000"/>
          </a:bodyPr>
          <a:lstStyle/>
          <a:p>
            <a:r>
              <a:rPr lang="en-GB" dirty="0">
                <a:solidFill>
                  <a:schemeClr val="tx1">
                    <a:lumMod val="95000"/>
                  </a:schemeClr>
                </a:solidFill>
                <a:hlinkClick r:id="rId2" tooltip="Student Career And Personality Prediction Android Application"/>
              </a:rPr>
              <a:t>Student Career And Personality Prediction Android Application</a:t>
            </a:r>
            <a:endParaRPr lang="en-GB" dirty="0">
              <a:solidFill>
                <a:schemeClr val="tx1">
                  <a:lumMod val="95000"/>
                </a:schemeClr>
              </a:solidFill>
            </a:endParaRPr>
          </a:p>
          <a:p>
            <a:r>
              <a:rPr lang="en-GB" dirty="0">
                <a:solidFill>
                  <a:schemeClr val="tx1">
                    <a:lumMod val="95000"/>
                  </a:schemeClr>
                </a:solidFill>
                <a:hlinkClick r:id="rId3" tooltip="Online Shopping Android Application"/>
              </a:rPr>
              <a:t>Online Shopping Android Application</a:t>
            </a:r>
            <a:endParaRPr lang="en-GB" dirty="0">
              <a:solidFill>
                <a:schemeClr val="tx1">
                  <a:lumMod val="95000"/>
                </a:schemeClr>
              </a:solidFill>
            </a:endParaRPr>
          </a:p>
          <a:p>
            <a:r>
              <a:rPr lang="en-GB" dirty="0">
                <a:solidFill>
                  <a:schemeClr val="tx1">
                    <a:lumMod val="95000"/>
                  </a:schemeClr>
                </a:solidFill>
                <a:hlinkClick r:id="rId4" tooltip="Android Based Complaint Management System"/>
              </a:rPr>
              <a:t>Android Based Complaint Management System</a:t>
            </a:r>
            <a:endParaRPr lang="en-GB" dirty="0">
              <a:solidFill>
                <a:schemeClr val="tx1">
                  <a:lumMod val="95000"/>
                </a:schemeClr>
              </a:solidFill>
            </a:endParaRPr>
          </a:p>
          <a:p>
            <a:r>
              <a:rPr lang="en-GB" dirty="0">
                <a:solidFill>
                  <a:schemeClr val="tx1">
                    <a:lumMod val="95000"/>
                  </a:schemeClr>
                </a:solidFill>
                <a:hlinkClick r:id="rId5" tooltip="Disease Prediction Android Application using Machine Learning"/>
              </a:rPr>
              <a:t>Disease Prediction Android Application using Machine Learning</a:t>
            </a:r>
            <a:endParaRPr lang="en-GB" dirty="0">
              <a:solidFill>
                <a:schemeClr val="tx1">
                  <a:lumMod val="95000"/>
                </a:schemeClr>
              </a:solidFill>
            </a:endParaRPr>
          </a:p>
          <a:p>
            <a:r>
              <a:rPr lang="en-GB" dirty="0">
                <a:solidFill>
                  <a:schemeClr val="tx1">
                    <a:lumMod val="95000"/>
                  </a:schemeClr>
                </a:solidFill>
                <a:hlinkClick r:id="rId6" tooltip="Android Password Based Remote Door Opener System Project"/>
              </a:rPr>
              <a:t>Android Password Based Remote Door Opener System Project</a:t>
            </a:r>
            <a:endParaRPr lang="en-GB" dirty="0">
              <a:solidFill>
                <a:schemeClr val="tx1">
                  <a:lumMod val="95000"/>
                </a:schemeClr>
              </a:solidFill>
            </a:endParaRPr>
          </a:p>
          <a:p>
            <a:r>
              <a:rPr lang="en-GB" dirty="0">
                <a:solidFill>
                  <a:schemeClr val="tx1">
                    <a:lumMod val="95000"/>
                  </a:schemeClr>
                </a:solidFill>
                <a:hlinkClick r:id="rId7" tooltip="Density Based Traffic Controlling System With Android Override"/>
              </a:rPr>
              <a:t>Density Based Traffic Controlling System With Android Override</a:t>
            </a:r>
            <a:endParaRPr lang="en-GB" dirty="0">
              <a:solidFill>
                <a:schemeClr val="tx1">
                  <a:lumMod val="95000"/>
                </a:schemeClr>
              </a:solidFill>
            </a:endParaRPr>
          </a:p>
          <a:p>
            <a:r>
              <a:rPr lang="en-GB" dirty="0">
                <a:solidFill>
                  <a:schemeClr val="tx1">
                    <a:lumMod val="95000"/>
                  </a:schemeClr>
                </a:solidFill>
                <a:hlinkClick r:id="rId8" tooltip="Android Controlled Notice Board Project"/>
              </a:rPr>
              <a:t>Android Controlled Notice Board Project</a:t>
            </a:r>
            <a:endParaRPr lang="en-GB" dirty="0">
              <a:solidFill>
                <a:schemeClr val="tx1">
                  <a:lumMod val="95000"/>
                </a:schemeClr>
              </a:solidFill>
            </a:endParaRPr>
          </a:p>
          <a:p>
            <a:endParaRPr lang="en-GB" dirty="0"/>
          </a:p>
        </p:txBody>
      </p:sp>
      <p:sp>
        <p:nvSpPr>
          <p:cNvPr id="4" name="Footer Placeholder 3"/>
          <p:cNvSpPr>
            <a:spLocks noGrp="1"/>
          </p:cNvSpPr>
          <p:nvPr>
            <p:ph type="ftr" sz="quarter" idx="11"/>
          </p:nvPr>
        </p:nvSpPr>
        <p:spPr/>
        <p:txBody>
          <a:bodyPr/>
          <a:lstStyle/>
          <a:p>
            <a:r>
              <a:rPr lang="en-US"/>
              <a:t>ENGINEERING MANAGEMNET</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Bernard MT Condensed" pitchFamily="18" charset="0"/>
              </a:rPr>
              <a:t>Standard Methodologies used for project management</a:t>
            </a:r>
          </a:p>
        </p:txBody>
      </p:sp>
      <p:sp>
        <p:nvSpPr>
          <p:cNvPr id="4" name="Footer Placeholder 3"/>
          <p:cNvSpPr>
            <a:spLocks noGrp="1"/>
          </p:cNvSpPr>
          <p:nvPr>
            <p:ph type="ftr" sz="quarter" idx="11"/>
          </p:nvPr>
        </p:nvSpPr>
        <p:spPr/>
        <p:txBody>
          <a:bodyPr/>
          <a:lstStyle/>
          <a:p>
            <a:r>
              <a:rPr lang="en-US" dirty="0"/>
              <a:t>ENGINEERING MANAGEMNET s#2</a:t>
            </a:r>
          </a:p>
        </p:txBody>
      </p:sp>
      <p:sp>
        <p:nvSpPr>
          <p:cNvPr id="3" name="Slide Number Placeholder 2"/>
          <p:cNvSpPr>
            <a:spLocks noGrp="1"/>
          </p:cNvSpPr>
          <p:nvPr>
            <p:ph type="sldNum" sz="quarter" idx="12"/>
          </p:nvPr>
        </p:nvSpPr>
        <p:spPr/>
        <p:txBody>
          <a:bodyPr/>
          <a:lstStyle/>
          <a:p>
            <a:fld id="{5302F49C-2F3C-4876-8F5D-36D26268A42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dirty="0">
                <a:latin typeface="Times New Roman" pitchFamily="18" charset="0"/>
                <a:cs typeface="Times New Roman" pitchFamily="18" charset="0"/>
              </a:rPr>
              <a:t>Introduction</a:t>
            </a:r>
            <a:r>
              <a:rPr lang="en-US" sz="4000" dirty="0"/>
              <a:t> </a:t>
            </a:r>
          </a:p>
        </p:txBody>
      </p:sp>
      <p:sp>
        <p:nvSpPr>
          <p:cNvPr id="3" name="Content Placeholder 2"/>
          <p:cNvSpPr>
            <a:spLocks noGrp="1"/>
          </p:cNvSpPr>
          <p:nvPr>
            <p:ph idx="1"/>
          </p:nvPr>
        </p:nvSpPr>
        <p:spPr>
          <a:xfrm>
            <a:off x="457200" y="1143000"/>
            <a:ext cx="8229600" cy="5257800"/>
          </a:xfrm>
        </p:spPr>
        <p:txBody>
          <a:bodyPr>
            <a:noAutofit/>
          </a:bodyPr>
          <a:lstStyle/>
          <a:p>
            <a:r>
              <a:rPr lang="en-US" dirty="0">
                <a:latin typeface="Times New Roman" pitchFamily="18" charset="0"/>
                <a:cs typeface="Times New Roman" pitchFamily="18" charset="0"/>
              </a:rPr>
              <a:t>A methodology is a system of practices, techniques, procedures and rules used by those who work in a discipline.</a:t>
            </a:r>
          </a:p>
          <a:p>
            <a:r>
              <a:rPr lang="en-US" dirty="0">
                <a:latin typeface="Times New Roman" pitchFamily="18" charset="0"/>
                <a:cs typeface="Times New Roman" pitchFamily="18" charset="0"/>
              </a:rPr>
              <a:t>PM methodologies mean simply </a:t>
            </a:r>
            <a:r>
              <a:rPr lang="en-US" u="sng" dirty="0">
                <a:solidFill>
                  <a:srgbClr val="FFFF00"/>
                </a:solidFill>
                <a:latin typeface="Times New Roman" pitchFamily="18" charset="0"/>
                <a:cs typeface="Times New Roman" pitchFamily="18" charset="0"/>
              </a:rPr>
              <a:t>the best practice frameworks we mash together to get projects done</a:t>
            </a:r>
            <a:r>
              <a:rPr lang="en-US" dirty="0">
                <a:solidFill>
                  <a:srgbClr val="FFFF00"/>
                </a:solidFill>
                <a:latin typeface="Times New Roman" pitchFamily="18" charset="0"/>
                <a:cs typeface="Times New Roman" pitchFamily="18" charset="0"/>
              </a:rPr>
              <a:t>.</a:t>
            </a:r>
          </a:p>
        </p:txBody>
      </p:sp>
      <p:sp>
        <p:nvSpPr>
          <p:cNvPr id="8" name="Footer Placeholder 7"/>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Introduction </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Choosing the right methodology is important because it defines how we work. It provides the structures that can guide us toward project success or failure. And since you already know there is no one-size-fits-all method that works for all business types, sizes or industries, it’s important that you put some time and effort into choosing the right project management methodology for your context.</a:t>
            </a:r>
            <a:endParaRPr lang="en-US" b="1"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latin typeface="Times New Roman" pitchFamily="18" charset="0"/>
                <a:cs typeface="Times New Roman" pitchFamily="18" charset="0"/>
              </a:rPr>
              <a:t>Standard methodology</a:t>
            </a:r>
          </a:p>
        </p:txBody>
      </p:sp>
      <p:sp>
        <p:nvSpPr>
          <p:cNvPr id="5" name="Content Placeholder 4"/>
          <p:cNvSpPr>
            <a:spLocks noGrp="1"/>
          </p:cNvSpPr>
          <p:nvPr>
            <p:ph idx="1"/>
          </p:nvPr>
        </p:nvSpPr>
        <p:spPr>
          <a:solidFill>
            <a:srgbClr val="92D050"/>
          </a:solidFill>
        </p:spPr>
        <p:txBody>
          <a:bodyPr/>
          <a:lstStyle/>
          <a:p>
            <a:pPr>
              <a:spcBef>
                <a:spcPct val="45000"/>
              </a:spcBef>
              <a:buClr>
                <a:srgbClr val="385370"/>
              </a:buClr>
              <a:buSzPct val="140000"/>
              <a:buFont typeface="Wingdings" pitchFamily="2" charset="2"/>
              <a:buChar char="§"/>
            </a:pPr>
            <a:r>
              <a:rPr lang="en-US" dirty="0">
                <a:solidFill>
                  <a:srgbClr val="FF0000"/>
                </a:solidFill>
                <a:latin typeface="Times New Roman" pitchFamily="18" charset="0"/>
                <a:cs typeface="Times New Roman" pitchFamily="18" charset="0"/>
                <a:hlinkClick r:id="rId2"/>
              </a:rPr>
              <a:t>Lean methodology</a:t>
            </a:r>
            <a:r>
              <a:rPr lang="en-US" dirty="0">
                <a:latin typeface="Times New Roman" pitchFamily="18" charset="0"/>
                <a:cs typeface="Times New Roman" pitchFamily="18" charset="0"/>
              </a:rPr>
              <a:t> promotes maximizing customer value, while minimizing waste. It aims to create more value for the customer by using fewer resources. Stemmed from the </a:t>
            </a:r>
            <a:r>
              <a:rPr lang="en-US" u="sng" dirty="0">
                <a:latin typeface="Times New Roman" pitchFamily="18" charset="0"/>
                <a:cs typeface="Times New Roman" pitchFamily="18" charset="0"/>
                <a:hlinkClick r:id="rId3"/>
              </a:rPr>
              <a:t>Japanese manufacturing industry</a:t>
            </a:r>
            <a:r>
              <a:rPr lang="en-US" dirty="0">
                <a:latin typeface="Times New Roman" pitchFamily="18" charset="0"/>
                <a:cs typeface="Times New Roman" pitchFamily="18" charset="0"/>
              </a:rPr>
              <a:t>, its values suppose that ‘as waste is eliminated, quality improves while the production time and cost are reduced.</a:t>
            </a:r>
          </a:p>
          <a:p>
            <a:pPr>
              <a:spcBef>
                <a:spcPct val="45000"/>
              </a:spcBef>
              <a:buClr>
                <a:srgbClr val="385370"/>
              </a:buClr>
              <a:buSzPct val="140000"/>
              <a:buNone/>
            </a:pPr>
            <a:endParaRPr lang="en-US" altLang="en-US" b="1" i="1" dirty="0">
              <a:solidFill>
                <a:schemeClr val="tx2"/>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itchFamily="18" charset="0"/>
                <a:cs typeface="Times New Roman" pitchFamily="18" charset="0"/>
              </a:rPr>
              <a:t>Standard methodology</a:t>
            </a:r>
          </a:p>
        </p:txBody>
      </p:sp>
      <p:sp>
        <p:nvSpPr>
          <p:cNvPr id="3" name="Content Placeholder 2"/>
          <p:cNvSpPr>
            <a:spLocks noGrp="1"/>
          </p:cNvSpPr>
          <p:nvPr>
            <p:ph idx="1"/>
          </p:nvPr>
        </p:nvSpPr>
        <p:spPr>
          <a:xfrm>
            <a:off x="457200" y="1066800"/>
            <a:ext cx="8229600" cy="5059363"/>
          </a:xfrm>
          <a:solidFill>
            <a:srgbClr val="92D050"/>
          </a:solidFill>
        </p:spPr>
        <p:txBody>
          <a:bodyPr>
            <a:noAutofit/>
          </a:bodyPr>
          <a:lstStyle/>
          <a:p>
            <a:pPr marL="342900" indent="-342900">
              <a:spcBef>
                <a:spcPct val="45000"/>
              </a:spcBef>
              <a:buClr>
                <a:srgbClr val="385370"/>
              </a:buClr>
              <a:buSzPct val="140000"/>
              <a:buFont typeface="Wingdings" pitchFamily="2" charset="2"/>
              <a:buChar char="§"/>
            </a:pPr>
            <a:r>
              <a:rPr lang="en-US" u="sng" dirty="0">
                <a:latin typeface="Times New Roman" pitchFamily="18" charset="0"/>
                <a:cs typeface="Times New Roman" pitchFamily="18" charset="0"/>
                <a:hlinkClick r:id="rId2"/>
              </a:rPr>
              <a:t>Six Sigma</a:t>
            </a:r>
            <a:r>
              <a:rPr lang="en-US" dirty="0">
                <a:latin typeface="Times New Roman" pitchFamily="18" charset="0"/>
                <a:cs typeface="Times New Roman" pitchFamily="18" charset="0"/>
              </a:rPr>
              <a:t> is project management methodology first introduced by engineers at Motorola in 1986. It aims to improve quality by reducing the number of errors in a process by identifying what is not working and then removing it from the process. It uses quality management methods, which are mostly empirical and statistical, as well as the expertise of people who are specialists in these methods.</a:t>
            </a:r>
            <a:endParaRPr lang="en-US" b="1" dirty="0">
              <a:solidFill>
                <a:schemeClr val="tx2"/>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dirty="0">
                <a:latin typeface="Times New Roman" pitchFamily="18" charset="0"/>
                <a:cs typeface="Times New Roman" pitchFamily="18" charset="0"/>
              </a:rPr>
              <a:t>Critical Path Method</a:t>
            </a:r>
          </a:p>
        </p:txBody>
      </p:sp>
      <p:sp>
        <p:nvSpPr>
          <p:cNvPr id="3" name="Content Placeholder 2"/>
          <p:cNvSpPr>
            <a:spLocks noGrp="1"/>
          </p:cNvSpPr>
          <p:nvPr>
            <p:ph idx="1"/>
          </p:nvPr>
        </p:nvSpPr>
        <p:spPr>
          <a:xfrm>
            <a:off x="228600" y="990600"/>
            <a:ext cx="8382000" cy="4876799"/>
          </a:xfrm>
        </p:spPr>
        <p:txBody>
          <a:bodyPr>
            <a:noAutofit/>
          </a:bodyPr>
          <a:lstStyle/>
          <a:p>
            <a:pPr>
              <a:lnSpc>
                <a:spcPct val="95000"/>
              </a:lnSpc>
              <a:buFont typeface="Wingdings" pitchFamily="2" charset="2"/>
              <a:buChar char="§"/>
            </a:pPr>
            <a:r>
              <a:rPr lang="en-US" dirty="0">
                <a:latin typeface="Times New Roman" pitchFamily="18" charset="0"/>
                <a:cs typeface="Times New Roman" pitchFamily="18" charset="0"/>
              </a:rPr>
              <a:t>Technique for modeling and scheduling project activities used in industries like construction, software development, and engineering. In this method, you determine the activities needed to complete a project, the time that each will take, the dependencies between them.  This methodology is used to calculate the longest and shortest paths to completing your project, which helps you understand the key activities of the project—which activities can be delayed and which activities can’t.</a:t>
            </a:r>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39</a:t>
            </a:fld>
            <a:endParaRPr lang="en-US"/>
          </a:p>
        </p:txBody>
      </p:sp>
      <p:pic>
        <p:nvPicPr>
          <p:cNvPr id="6" name="Picture 2"/>
          <p:cNvPicPr>
            <a:picLocks noChangeAspect="1" noChangeArrowheads="1"/>
          </p:cNvPicPr>
          <p:nvPr/>
        </p:nvPicPr>
        <p:blipFill>
          <a:blip r:embed="rId2"/>
          <a:srcRect/>
          <a:stretch>
            <a:fillRect/>
          </a:stretch>
        </p:blipFill>
        <p:spPr bwMode="auto">
          <a:xfrm>
            <a:off x="0" y="-12990"/>
            <a:ext cx="9144000" cy="617220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marL="342900" indent="-342900">
              <a:spcBef>
                <a:spcPct val="45000"/>
              </a:spcBef>
              <a:buClr>
                <a:srgbClr val="385370"/>
              </a:buClr>
              <a:buSzPct val="140000"/>
              <a:buFont typeface="Wingdings" pitchFamily="2" charset="2"/>
              <a:buChar char="§"/>
            </a:pPr>
            <a:r>
              <a:rPr lang="en-US" sz="2000" b="1" dirty="0">
                <a:latin typeface="Arial Black" pitchFamily="34" charset="0"/>
                <a:cs typeface="Times New Roman" pitchFamily="18" charset="0"/>
              </a:rPr>
              <a:t>Project management</a:t>
            </a:r>
            <a:r>
              <a:rPr lang="en-US" sz="2000" dirty="0">
                <a:latin typeface="Arial Black" pitchFamily="34" charset="0"/>
                <a:cs typeface="Times New Roman" pitchFamily="18" charset="0"/>
              </a:rPr>
              <a:t> – the process of scoping, planning, staffing, organizing, directing, and controlling the development of an acceptable system at a minimum cost within a specified time frame.</a:t>
            </a:r>
          </a:p>
          <a:p>
            <a:pPr marL="342900" indent="-342900">
              <a:spcBef>
                <a:spcPct val="45000"/>
              </a:spcBef>
              <a:buClr>
                <a:srgbClr val="385370"/>
              </a:buClr>
              <a:buSzPct val="140000"/>
              <a:buFont typeface="Wingdings" pitchFamily="2" charset="2"/>
              <a:buChar char="§"/>
            </a:pPr>
            <a:r>
              <a:rPr lang="en-US" sz="2000" b="1" dirty="0">
                <a:latin typeface="Arial Black" pitchFamily="34" charset="0"/>
              </a:rPr>
              <a:t>Project management</a:t>
            </a:r>
            <a:r>
              <a:rPr lang="en-US" sz="2000" dirty="0">
                <a:latin typeface="Arial Black" pitchFamily="34" charset="0"/>
              </a:rPr>
              <a:t> is the application of processes, methods, skills, knowledge and experience to achieve specific project </a:t>
            </a:r>
            <a:r>
              <a:rPr lang="en-US" sz="2000" b="1" dirty="0">
                <a:latin typeface="Arial Black" pitchFamily="34" charset="0"/>
              </a:rPr>
              <a:t>objectives</a:t>
            </a:r>
            <a:r>
              <a:rPr lang="en-US" sz="2000" dirty="0">
                <a:latin typeface="Arial Black" pitchFamily="34" charset="0"/>
              </a:rPr>
              <a:t> according to the project acceptance criteria within agreed parameters. Project management has </a:t>
            </a:r>
            <a:r>
              <a:rPr lang="en-US" sz="2000" b="1" dirty="0">
                <a:latin typeface="Arial Black" pitchFamily="34" charset="0"/>
              </a:rPr>
              <a:t>final deliverables</a:t>
            </a:r>
            <a:r>
              <a:rPr lang="en-US" sz="2000" dirty="0">
                <a:latin typeface="Arial Black" pitchFamily="34" charset="0"/>
              </a:rPr>
              <a:t> that are constrained to a finite timescale and budget.</a:t>
            </a:r>
            <a:endParaRPr lang="en-US" sz="2000" b="1" dirty="0">
              <a:solidFill>
                <a:schemeClr val="tx2"/>
              </a:solidFill>
              <a:latin typeface="Arial Black" pitchFamily="34" charset="0"/>
              <a:cs typeface="Times New Roman" pitchFamily="18" charset="0"/>
            </a:endParaRPr>
          </a:p>
        </p:txBody>
      </p:sp>
      <p:sp>
        <p:nvSpPr>
          <p:cNvPr id="8" name="Footer Placeholder 7"/>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PERT</a:t>
            </a:r>
          </a:p>
        </p:txBody>
      </p:sp>
      <p:sp>
        <p:nvSpPr>
          <p:cNvPr id="7" name="Content Placeholder 6"/>
          <p:cNvSpPr>
            <a:spLocks noGrp="1"/>
          </p:cNvSpPr>
          <p:nvPr>
            <p:ph idx="1"/>
          </p:nvPr>
        </p:nvSpPr>
        <p:spPr/>
        <p:txBody>
          <a:bodyPr/>
          <a:lstStyle/>
          <a:p>
            <a:pPr>
              <a:buFont typeface="Wingdings" pitchFamily="2" charset="2"/>
              <a:buChar char="§"/>
            </a:pPr>
            <a:r>
              <a:rPr lang="en-US" dirty="0">
                <a:latin typeface="Times New Roman" pitchFamily="18" charset="0"/>
                <a:cs typeface="Times New Roman" pitchFamily="18" charset="0"/>
              </a:rPr>
              <a:t>PERT stands for Program/project Evaluation Review technique.</a:t>
            </a:r>
          </a:p>
          <a:p>
            <a:pPr>
              <a:buFont typeface="Wingdings" pitchFamily="2" charset="2"/>
              <a:buChar char="§"/>
            </a:pPr>
            <a:r>
              <a:rPr lang="en-US" dirty="0">
                <a:latin typeface="Times New Roman" pitchFamily="18" charset="0"/>
                <a:cs typeface="Times New Roman" pitchFamily="18" charset="0"/>
              </a:rPr>
              <a:t>A technique analyzes all tasks involved in completing a project.</a:t>
            </a:r>
          </a:p>
          <a:p>
            <a:pPr>
              <a:buFont typeface="Wingdings" pitchFamily="2" charset="2"/>
              <a:buChar char="§"/>
            </a:pPr>
            <a:r>
              <a:rPr lang="en-US" dirty="0">
                <a:latin typeface="Times New Roman" pitchFamily="18" charset="0"/>
                <a:cs typeface="Times New Roman" pitchFamily="18" charset="0"/>
              </a:rPr>
              <a:t>Focuses on time control.</a:t>
            </a:r>
          </a:p>
          <a:p>
            <a:pPr>
              <a:buFont typeface="Wingdings" pitchFamily="2" charset="2"/>
              <a:buChar char="§"/>
            </a:pPr>
            <a:r>
              <a:rPr lang="en-US" dirty="0">
                <a:latin typeface="Times New Roman" pitchFamily="18" charset="0"/>
                <a:cs typeface="Times New Roman" pitchFamily="18" charset="0"/>
              </a:rPr>
              <a:t>Uses probabilistic estimates.</a:t>
            </a:r>
          </a:p>
        </p:txBody>
      </p:sp>
      <p:sp>
        <p:nvSpPr>
          <p:cNvPr id="2" name="Footer Placeholder 1"/>
          <p:cNvSpPr>
            <a:spLocks noGrp="1"/>
          </p:cNvSpPr>
          <p:nvPr>
            <p:ph type="ftr" sz="quarter" idx="11"/>
          </p:nvPr>
        </p:nvSpPr>
        <p:spPr/>
        <p:txBody>
          <a:bodyPr/>
          <a:lstStyle/>
          <a:p>
            <a:r>
              <a:rPr lang="en-US"/>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PERT</a:t>
            </a:r>
          </a:p>
        </p:txBody>
      </p:sp>
      <p:sp>
        <p:nvSpPr>
          <p:cNvPr id="2" name="Footer Placeholder 1"/>
          <p:cNvSpPr>
            <a:spLocks noGrp="1"/>
          </p:cNvSpPr>
          <p:nvPr>
            <p:ph type="ftr" sz="quarter" idx="11"/>
          </p:nvPr>
        </p:nvSpPr>
        <p:spPr/>
        <p:txBody>
          <a:bodyPr/>
          <a:lstStyle/>
          <a:p>
            <a:r>
              <a:rPr lang="en-US"/>
              <a:t>ENGINEERING MANAGEMNET</a:t>
            </a:r>
          </a:p>
        </p:txBody>
      </p:sp>
      <p:sp>
        <p:nvSpPr>
          <p:cNvPr id="3" name="Slide Number Placeholder 2"/>
          <p:cNvSpPr>
            <a:spLocks noGrp="1"/>
          </p:cNvSpPr>
          <p:nvPr>
            <p:ph type="sldNum" sz="quarter" idx="12"/>
          </p:nvPr>
        </p:nvSpPr>
        <p:spPr/>
        <p:txBody>
          <a:bodyPr/>
          <a:lstStyle/>
          <a:p>
            <a:fld id="{5302F49C-2F3C-4876-8F5D-36D26268A423}" type="slidenum">
              <a:rPr lang="en-US" smtClean="0"/>
              <a:pPr/>
              <a:t>41</a:t>
            </a:fld>
            <a:endParaRPr lang="en-US"/>
          </a:p>
        </p:txBody>
      </p:sp>
      <p:sp>
        <p:nvSpPr>
          <p:cNvPr id="5" name="Rectangle 4"/>
          <p:cNvSpPr/>
          <p:nvPr/>
        </p:nvSpPr>
        <p:spPr>
          <a:xfrm>
            <a:off x="533400" y="1447800"/>
            <a:ext cx="8001000" cy="3293209"/>
          </a:xfrm>
          <a:prstGeom prst="rect">
            <a:avLst/>
          </a:prstGeom>
        </p:spPr>
        <p:txBody>
          <a:bodyPr wrap="square">
            <a:spAutoFit/>
          </a:bodyPr>
          <a:lstStyle/>
          <a:p>
            <a:r>
              <a:rPr lang="en-US" sz="3200" dirty="0">
                <a:latin typeface="Times New Roman" pitchFamily="18" charset="0"/>
                <a:cs typeface="Times New Roman" pitchFamily="18" charset="0"/>
              </a:rPr>
              <a:t>There are three </a:t>
            </a:r>
            <a:r>
              <a:rPr lang="en-US" sz="3200" b="1" dirty="0">
                <a:latin typeface="Times New Roman" pitchFamily="18" charset="0"/>
                <a:cs typeface="Times New Roman" pitchFamily="18" charset="0"/>
              </a:rPr>
              <a:t>estimation times</a:t>
            </a:r>
            <a:r>
              <a:rPr lang="en-US" sz="3200" dirty="0">
                <a:latin typeface="Times New Roman" pitchFamily="18" charset="0"/>
                <a:cs typeface="Times New Roman" pitchFamily="18" charset="0"/>
              </a:rPr>
              <a:t> involved in </a:t>
            </a:r>
            <a:r>
              <a:rPr lang="en-US" sz="3200" b="1" dirty="0">
                <a:latin typeface="Times New Roman" pitchFamily="18" charset="0"/>
                <a:cs typeface="Times New Roman" pitchFamily="18" charset="0"/>
              </a:rPr>
              <a:t>PERT:</a:t>
            </a:r>
          </a:p>
          <a:p>
            <a:pPr>
              <a:lnSpc>
                <a:spcPct val="150000"/>
              </a:lnSpc>
              <a:buFont typeface="Wingdings" pitchFamily="2" charset="2"/>
              <a:buChar char="§"/>
            </a:pPr>
            <a:r>
              <a:rPr lang="en-US" sz="3200" dirty="0">
                <a:latin typeface="Times New Roman" pitchFamily="18" charset="0"/>
                <a:cs typeface="Times New Roman" pitchFamily="18" charset="0"/>
              </a:rPr>
              <a:t>Optimistic </a:t>
            </a:r>
            <a:r>
              <a:rPr lang="en-US" sz="3200" b="1" dirty="0">
                <a:latin typeface="Times New Roman" pitchFamily="18" charset="0"/>
                <a:cs typeface="Times New Roman" pitchFamily="18" charset="0"/>
              </a:rPr>
              <a:t>Time </a:t>
            </a:r>
            <a:r>
              <a:rPr lang="en-US" sz="3200" dirty="0">
                <a:latin typeface="Times New Roman" pitchFamily="18" charset="0"/>
                <a:cs typeface="Times New Roman" pitchFamily="18" charset="0"/>
              </a:rPr>
              <a:t>(TO) </a:t>
            </a:r>
          </a:p>
          <a:p>
            <a:pPr>
              <a:lnSpc>
                <a:spcPct val="150000"/>
              </a:lnSpc>
              <a:buFont typeface="Wingdings" pitchFamily="2" charset="2"/>
              <a:buChar char="§"/>
            </a:pPr>
            <a:r>
              <a:rPr lang="en-US" sz="3200" dirty="0">
                <a:latin typeface="Times New Roman" pitchFamily="18" charset="0"/>
                <a:cs typeface="Times New Roman" pitchFamily="18" charset="0"/>
              </a:rPr>
              <a:t>Most Likely (TE) </a:t>
            </a:r>
          </a:p>
          <a:p>
            <a:pPr>
              <a:lnSpc>
                <a:spcPct val="150000"/>
              </a:lnSpc>
              <a:buFont typeface="Wingdings" pitchFamily="2" charset="2"/>
              <a:buChar char="§"/>
            </a:pPr>
            <a:r>
              <a:rPr lang="en-US" sz="3200" dirty="0">
                <a:latin typeface="Times New Roman" pitchFamily="18" charset="0"/>
                <a:cs typeface="Times New Roman" pitchFamily="18" charset="0"/>
              </a:rPr>
              <a:t>Pessimistic </a:t>
            </a:r>
            <a:r>
              <a:rPr lang="en-US" sz="3200" b="1" dirty="0">
                <a:latin typeface="Times New Roman" pitchFamily="18" charset="0"/>
                <a:cs typeface="Times New Roman" pitchFamily="18" charset="0"/>
              </a:rPr>
              <a:t>Time</a:t>
            </a:r>
            <a:r>
              <a:rPr lang="en-US" sz="3200" dirty="0">
                <a:latin typeface="Times New Roman" pitchFamily="18" charset="0"/>
                <a:cs typeface="Times New Roman" pitchFamily="18" charset="0"/>
              </a:rPr>
              <a:t> (TP).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42</a:t>
            </a:fld>
            <a:endParaRPr lang="en-US"/>
          </a:p>
        </p:txBody>
      </p:sp>
      <p:sp>
        <p:nvSpPr>
          <p:cNvPr id="6" name="Rectangle 5"/>
          <p:cNvSpPr/>
          <p:nvPr/>
        </p:nvSpPr>
        <p:spPr>
          <a:xfrm>
            <a:off x="685800" y="0"/>
            <a:ext cx="7086600" cy="6124754"/>
          </a:xfrm>
          <a:prstGeom prst="rect">
            <a:avLst/>
          </a:prstGeom>
        </p:spPr>
        <p:txBody>
          <a:bodyPr wrap="square">
            <a:spAutoFit/>
          </a:bodyPr>
          <a:lstStyle/>
          <a:p>
            <a:r>
              <a:rPr lang="en-US" sz="2800" dirty="0">
                <a:latin typeface="Times New Roman" pitchFamily="18" charset="0"/>
                <a:cs typeface="Times New Roman" pitchFamily="18" charset="0"/>
              </a:rPr>
              <a:t>PERT was developed during the 1950s through the efforts of the U.S. Navy and some of its contractors working on the Polaris missile project. Concerned about the growing nuclear arsenal of the Soviet Union, the U.S. government wanted to complete the Polaris project as quickly as possible. The Navy used PERT to coordinate the efforts of some 3,000 contractors involved with the project. Experts credited PERT with shortening the project duration by two years. Since then, all government contractors have been required to use PERT or a similar project analysis technique for all major government contracts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ENGINEERING MANAGEMNET</a:t>
            </a:r>
            <a:endParaRPr lang="en-US" dirty="0"/>
          </a:p>
        </p:txBody>
      </p:sp>
      <p:sp>
        <p:nvSpPr>
          <p:cNvPr id="3" name="Slide Number Placeholder 2"/>
          <p:cNvSpPr>
            <a:spLocks noGrp="1"/>
          </p:cNvSpPr>
          <p:nvPr>
            <p:ph type="sldNum" sz="quarter" idx="12"/>
          </p:nvPr>
        </p:nvSpPr>
        <p:spPr/>
        <p:txBody>
          <a:bodyPr/>
          <a:lstStyle/>
          <a:p>
            <a:fld id="{5302F49C-2F3C-4876-8F5D-36D26268A423}" type="slidenum">
              <a:rPr lang="en-US" smtClean="0"/>
              <a:pPr/>
              <a:t>43</a:t>
            </a:fld>
            <a:endParaRPr lang="en-US" dirty="0"/>
          </a:p>
        </p:txBody>
      </p:sp>
      <p:sp>
        <p:nvSpPr>
          <p:cNvPr id="4" name="Title 3"/>
          <p:cNvSpPr>
            <a:spLocks noGrp="1"/>
          </p:cNvSpPr>
          <p:nvPr>
            <p:ph type="title"/>
          </p:nvPr>
        </p:nvSpPr>
        <p:spPr>
          <a:xfrm>
            <a:off x="457200" y="1295400"/>
            <a:ext cx="8229600" cy="3048000"/>
          </a:xfrm>
          <a:noFill/>
        </p:spPr>
        <p:txBody>
          <a:bodyPr>
            <a:normAutofit/>
          </a:bodyPr>
          <a:lstStyle/>
          <a:p>
            <a:r>
              <a:rPr lang="en-GB" sz="4000" dirty="0">
                <a:ln w="18415" cmpd="sng">
                  <a:solidFill>
                    <a:schemeClr val="tx2">
                      <a:lumMod val="25000"/>
                    </a:schemeClr>
                  </a:solidFill>
                  <a:prstDash val="solid"/>
                </a:ln>
                <a:solidFill>
                  <a:schemeClr val="accent2">
                    <a:lumMod val="40000"/>
                    <a:lumOff val="60000"/>
                  </a:schemeClr>
                </a:solidFill>
                <a:effectLst>
                  <a:glow rad="139700">
                    <a:schemeClr val="accent5">
                      <a:satMod val="175000"/>
                      <a:alpha val="40000"/>
                    </a:schemeClr>
                  </a:glow>
                  <a:outerShdw blurRad="63500" dir="3600000" algn="tl" rotWithShape="0">
                    <a:srgbClr val="000000">
                      <a:alpha val="70000"/>
                    </a:srgbClr>
                  </a:outerShdw>
                </a:effectLst>
                <a:latin typeface="Algerian" pitchFamily="82" charset="0"/>
              </a:rPr>
              <a:t>WORK BREAK DOWN STRUCTURE</a:t>
            </a:r>
            <a:br>
              <a:rPr lang="en-GB" sz="4000" dirty="0">
                <a:ln w="18415" cmpd="sng">
                  <a:solidFill>
                    <a:schemeClr val="tx2">
                      <a:lumMod val="25000"/>
                    </a:schemeClr>
                  </a:solidFill>
                  <a:prstDash val="solid"/>
                </a:ln>
                <a:solidFill>
                  <a:schemeClr val="accent2">
                    <a:lumMod val="40000"/>
                    <a:lumOff val="60000"/>
                  </a:schemeClr>
                </a:solidFill>
                <a:effectLst>
                  <a:glow rad="139700">
                    <a:schemeClr val="accent5">
                      <a:satMod val="175000"/>
                      <a:alpha val="40000"/>
                    </a:schemeClr>
                  </a:glow>
                  <a:outerShdw blurRad="63500" dir="3600000" algn="tl" rotWithShape="0">
                    <a:srgbClr val="000000">
                      <a:alpha val="70000"/>
                    </a:srgbClr>
                  </a:outerShdw>
                </a:effectLst>
                <a:latin typeface="Algerian" pitchFamily="82" charset="0"/>
              </a:rPr>
            </a:br>
            <a:r>
              <a:rPr lang="en-GB" sz="4000" dirty="0">
                <a:ln w="18415" cmpd="sng">
                  <a:solidFill>
                    <a:schemeClr val="tx2">
                      <a:lumMod val="25000"/>
                    </a:schemeClr>
                  </a:solidFill>
                  <a:prstDash val="solid"/>
                </a:ln>
                <a:solidFill>
                  <a:schemeClr val="accent2">
                    <a:lumMod val="40000"/>
                    <a:lumOff val="60000"/>
                  </a:schemeClr>
                </a:solidFill>
                <a:effectLst>
                  <a:glow rad="139700">
                    <a:schemeClr val="accent5">
                      <a:satMod val="175000"/>
                      <a:alpha val="40000"/>
                    </a:schemeClr>
                  </a:glow>
                  <a:outerShdw blurRad="63500" dir="3600000" algn="tl" rotWithShape="0">
                    <a:srgbClr val="000000">
                      <a:alpha val="70000"/>
                    </a:srgbClr>
                  </a:outerShdw>
                </a:effectLst>
                <a:latin typeface="Algerian" pitchFamily="82" charset="0"/>
              </a:rPr>
              <a:t>AND</a:t>
            </a:r>
            <a:br>
              <a:rPr lang="en-GB" sz="4000" dirty="0">
                <a:ln w="18415" cmpd="sng">
                  <a:solidFill>
                    <a:schemeClr val="tx2">
                      <a:lumMod val="25000"/>
                    </a:schemeClr>
                  </a:solidFill>
                  <a:prstDash val="solid"/>
                </a:ln>
                <a:solidFill>
                  <a:schemeClr val="accent2">
                    <a:lumMod val="40000"/>
                    <a:lumOff val="60000"/>
                  </a:schemeClr>
                </a:solidFill>
                <a:effectLst>
                  <a:glow rad="139700">
                    <a:schemeClr val="accent5">
                      <a:satMod val="175000"/>
                      <a:alpha val="40000"/>
                    </a:schemeClr>
                  </a:glow>
                  <a:outerShdw blurRad="63500" dir="3600000" algn="tl" rotWithShape="0">
                    <a:srgbClr val="000000">
                      <a:alpha val="70000"/>
                    </a:srgbClr>
                  </a:outerShdw>
                </a:effectLst>
                <a:latin typeface="Algerian" pitchFamily="82" charset="0"/>
              </a:rPr>
            </a:br>
            <a:r>
              <a:rPr lang="en-GB" sz="4000" dirty="0">
                <a:ln w="18415" cmpd="sng">
                  <a:solidFill>
                    <a:schemeClr val="tx2">
                      <a:lumMod val="25000"/>
                    </a:schemeClr>
                  </a:solidFill>
                  <a:prstDash val="solid"/>
                </a:ln>
                <a:solidFill>
                  <a:schemeClr val="accent2">
                    <a:lumMod val="40000"/>
                    <a:lumOff val="60000"/>
                  </a:schemeClr>
                </a:solidFill>
                <a:effectLst>
                  <a:glow rad="139700">
                    <a:schemeClr val="accent5">
                      <a:satMod val="175000"/>
                      <a:alpha val="40000"/>
                    </a:schemeClr>
                  </a:glow>
                  <a:outerShdw blurRad="63500" dir="3600000" algn="tl" rotWithShape="0">
                    <a:srgbClr val="000000">
                      <a:alpha val="70000"/>
                    </a:srgbClr>
                  </a:outerShdw>
                </a:effectLst>
                <a:latin typeface="Algerian" pitchFamily="82" charset="0"/>
              </a:rPr>
              <a:t>PROJECT SCHEDULING METHODS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normAutofit fontScale="90000"/>
          </a:bodyPr>
          <a:lstStyle/>
          <a:p>
            <a:r>
              <a:rPr lang="en-US" dirty="0">
                <a:latin typeface="Arial" pitchFamily="34" charset="0"/>
                <a:cs typeface="Arial" pitchFamily="34" charset="0"/>
              </a:rPr>
              <a:t>The Work Break Down Structure (WBS)</a:t>
            </a:r>
          </a:p>
        </p:txBody>
      </p:sp>
      <p:sp>
        <p:nvSpPr>
          <p:cNvPr id="6147" name="Rectangle 3"/>
          <p:cNvSpPr>
            <a:spLocks noGrp="1" noChangeArrowheads="1"/>
          </p:cNvSpPr>
          <p:nvPr>
            <p:ph idx="1"/>
          </p:nvPr>
        </p:nvSpPr>
        <p:spPr/>
        <p:txBody>
          <a:bodyPr>
            <a:noAutofit/>
          </a:bodyPr>
          <a:lstStyle/>
          <a:p>
            <a:r>
              <a:rPr lang="en-US" dirty="0">
                <a:latin typeface="Arial" pitchFamily="34" charset="0"/>
                <a:cs typeface="Arial" pitchFamily="34" charset="0"/>
              </a:rPr>
              <a:t>An organizational tool for complex projects</a:t>
            </a:r>
          </a:p>
          <a:p>
            <a:pPr lvl="1"/>
            <a:r>
              <a:rPr lang="en-US" sz="3200" dirty="0">
                <a:latin typeface="Arial" pitchFamily="34" charset="0"/>
                <a:cs typeface="Arial" pitchFamily="34" charset="0"/>
              </a:rPr>
              <a:t>A first step in creating a schedule</a:t>
            </a:r>
          </a:p>
          <a:p>
            <a:pPr lvl="1"/>
            <a:r>
              <a:rPr lang="en-US" sz="3200" dirty="0">
                <a:latin typeface="Arial" pitchFamily="34" charset="0"/>
                <a:cs typeface="Arial" pitchFamily="34" charset="0"/>
              </a:rPr>
              <a:t>Useful for defining the Scope of Work </a:t>
            </a:r>
          </a:p>
          <a:p>
            <a:pPr lvl="2"/>
            <a:r>
              <a:rPr lang="en-US" sz="3200" dirty="0">
                <a:latin typeface="Arial" pitchFamily="34" charset="0"/>
                <a:cs typeface="Arial" pitchFamily="34" charset="0"/>
              </a:rPr>
              <a:t>After decided how to do the work</a:t>
            </a:r>
          </a:p>
          <a:p>
            <a:r>
              <a:rPr lang="en-US" dirty="0">
                <a:latin typeface="Arial" pitchFamily="34" charset="0"/>
                <a:cs typeface="Arial" pitchFamily="34" charset="0"/>
              </a:rPr>
              <a:t>Consists of: </a:t>
            </a:r>
          </a:p>
          <a:p>
            <a:pPr lvl="1"/>
            <a:r>
              <a:rPr lang="en-US" sz="3200" dirty="0">
                <a:latin typeface="Arial" pitchFamily="34" charset="0"/>
                <a:cs typeface="Arial" pitchFamily="34" charset="0"/>
              </a:rPr>
              <a:t>Goal statement for project</a:t>
            </a:r>
          </a:p>
          <a:p>
            <a:pPr lvl="1"/>
            <a:r>
              <a:rPr lang="en-US" sz="3200" dirty="0">
                <a:latin typeface="Arial" pitchFamily="34" charset="0"/>
                <a:cs typeface="Arial" pitchFamily="34" charset="0"/>
              </a:rPr>
              <a:t>Subdividing goal into smaller &amp; smaller portions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US" sz="4000" dirty="0">
                <a:latin typeface="Times New Roman" pitchFamily="18" charset="0"/>
                <a:cs typeface="Times New Roman" pitchFamily="18" charset="0"/>
              </a:rPr>
              <a:t>Work break down structure</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examples</a:t>
            </a:r>
          </a:p>
        </p:txBody>
      </p:sp>
      <p:pic>
        <p:nvPicPr>
          <p:cNvPr id="6" name="Content Placeholder 5" descr="SAMPLE-Office-Building-Construction-WBS.jpg"/>
          <p:cNvPicPr>
            <a:picLocks noGrp="1" noChangeAspect="1"/>
          </p:cNvPicPr>
          <p:nvPr>
            <p:ph idx="1"/>
          </p:nvPr>
        </p:nvPicPr>
        <p:blipFill>
          <a:blip r:embed="rId2"/>
          <a:stretch>
            <a:fillRect/>
          </a:stretch>
        </p:blipFill>
        <p:spPr>
          <a:xfrm>
            <a:off x="-12186" y="990600"/>
            <a:ext cx="9156186" cy="5867400"/>
          </a:xfrm>
        </p:spPr>
      </p:pic>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45</a:t>
            </a:fld>
            <a:endParaRPr lang="en-US" dirty="0"/>
          </a:p>
        </p:txBody>
      </p:sp>
      <p:sp>
        <p:nvSpPr>
          <p:cNvPr id="7" name="Oval 6"/>
          <p:cNvSpPr/>
          <p:nvPr/>
        </p:nvSpPr>
        <p:spPr>
          <a:xfrm>
            <a:off x="685800" y="990600"/>
            <a:ext cx="1981200" cy="762000"/>
          </a:xfrm>
          <a:prstGeom prst="ellips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airplane-wbs-pmbook"/>
          <p:cNvPicPr>
            <a:picLocks noChangeAspect="1" noChangeArrowheads="1"/>
          </p:cNvPicPr>
          <p:nvPr/>
        </p:nvPicPr>
        <p:blipFill>
          <a:blip r:embed="rId2"/>
          <a:srcRect/>
          <a:stretch>
            <a:fillRect/>
          </a:stretch>
        </p:blipFill>
        <p:spPr bwMode="auto">
          <a:xfrm>
            <a:off x="381000" y="327025"/>
            <a:ext cx="8153400" cy="6034088"/>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914400"/>
          </a:xfrm>
        </p:spPr>
        <p:txBody>
          <a:bodyPr>
            <a:normAutofit fontScale="90000"/>
          </a:bodyPr>
          <a:lstStyle/>
          <a:p>
            <a:r>
              <a:rPr lang="en-US" sz="4000" dirty="0">
                <a:latin typeface="Times New Roman" pitchFamily="18" charset="0"/>
                <a:cs typeface="Times New Roman" pitchFamily="18" charset="0"/>
              </a:rPr>
              <a:t>PROJECT SCHEDULING METHODS</a:t>
            </a:r>
          </a:p>
        </p:txBody>
      </p:sp>
      <p:sp>
        <p:nvSpPr>
          <p:cNvPr id="5" name="Content Placeholder 4"/>
          <p:cNvSpPr>
            <a:spLocks noGrp="1"/>
          </p:cNvSpPr>
          <p:nvPr>
            <p:ph idx="1"/>
          </p:nvPr>
        </p:nvSpPr>
        <p:spPr>
          <a:xfrm>
            <a:off x="457200" y="914400"/>
            <a:ext cx="8229600" cy="5410200"/>
          </a:xfrm>
        </p:spPr>
        <p:txBody>
          <a:bodyPr>
            <a:noAutofit/>
          </a:bodyPr>
          <a:lstStyle/>
          <a:p>
            <a:pPr marL="609600" indent="-609600">
              <a:buNone/>
            </a:pPr>
            <a:r>
              <a:rPr lang="en-US" sz="2800" dirty="0"/>
              <a:t>The Most commonly used methods are :-</a:t>
            </a:r>
          </a:p>
          <a:p>
            <a:pPr marL="609600" indent="-609600">
              <a:buFont typeface="+mj-lt"/>
              <a:buAutoNum type="arabicPeriod"/>
            </a:pPr>
            <a:r>
              <a:rPr lang="en-US" sz="2800" u="sng" dirty="0">
                <a:latin typeface="Arial" pitchFamily="34" charset="0"/>
                <a:cs typeface="Arial" pitchFamily="34" charset="0"/>
              </a:rPr>
              <a:t>GANTT CHART:</a:t>
            </a:r>
          </a:p>
          <a:p>
            <a:pPr marL="609600" indent="-609600">
              <a:buNone/>
            </a:pPr>
            <a:endParaRPr lang="en-US" sz="2800" u="sng" dirty="0">
              <a:latin typeface="Arial" pitchFamily="34" charset="0"/>
              <a:cs typeface="Arial" pitchFamily="34" charset="0"/>
            </a:endParaRPr>
          </a:p>
          <a:p>
            <a:pPr>
              <a:lnSpc>
                <a:spcPct val="80000"/>
              </a:lnSpc>
            </a:pPr>
            <a:r>
              <a:rPr lang="en-US" sz="2800" dirty="0">
                <a:solidFill>
                  <a:schemeClr val="tx2"/>
                </a:solidFill>
              </a:rPr>
              <a:t>A graphical representation of a Project that shows each task as a horizontal bar whose length is proportional to its time for completion.</a:t>
            </a:r>
          </a:p>
          <a:p>
            <a:pPr>
              <a:lnSpc>
                <a:spcPct val="80000"/>
              </a:lnSpc>
            </a:pPr>
            <a:endParaRPr lang="en-US" sz="2800" dirty="0">
              <a:solidFill>
                <a:schemeClr val="tx2"/>
              </a:solidFill>
            </a:endParaRPr>
          </a:p>
          <a:p>
            <a:pPr>
              <a:lnSpc>
                <a:spcPct val="80000"/>
              </a:lnSpc>
            </a:pPr>
            <a:r>
              <a:rPr lang="en-US" sz="2800" dirty="0">
                <a:solidFill>
                  <a:schemeClr val="tx2"/>
                </a:solidFill>
              </a:rPr>
              <a:t>A GANTT Chart is a horizontal bar chart that illustrates a Project schedule.</a:t>
            </a:r>
          </a:p>
          <a:p>
            <a:pPr>
              <a:lnSpc>
                <a:spcPct val="80000"/>
              </a:lnSpc>
            </a:pPr>
            <a:endParaRPr lang="en-US" sz="2800" dirty="0">
              <a:solidFill>
                <a:schemeClr val="tx2"/>
              </a:solidFill>
            </a:endParaRPr>
          </a:p>
          <a:p>
            <a:pPr>
              <a:lnSpc>
                <a:spcPct val="80000"/>
              </a:lnSpc>
            </a:pPr>
            <a:r>
              <a:rPr lang="en-US" sz="2800" dirty="0">
                <a:solidFill>
                  <a:schemeClr val="tx2"/>
                </a:solidFill>
              </a:rPr>
              <a:t>In the GANTT Chart Time is displayed on the horizontal axis and the Tasks/ Activities  are arranged vertically from top to bottom, in order of their start dates.</a:t>
            </a:r>
          </a:p>
          <a:p>
            <a:pPr marL="609600" indent="-609600">
              <a:buNone/>
            </a:pPr>
            <a:endParaRPr lang="en-US" sz="2800" u="sng" dirty="0">
              <a:latin typeface="Arial" pitchFamily="34" charset="0"/>
              <a:cs typeface="Arial" pitchFamily="34" charset="0"/>
            </a:endParaRPr>
          </a:p>
          <a:p>
            <a:pPr marL="609600" indent="-609600"/>
            <a:endParaRPr lang="en-US" sz="2800" dirty="0"/>
          </a:p>
        </p:txBody>
      </p:sp>
      <p:sp>
        <p:nvSpPr>
          <p:cNvPr id="2" name="Footer Placeholder 1"/>
          <p:cNvSpPr>
            <a:spLocks noGrp="1"/>
          </p:cNvSpPr>
          <p:nvPr>
            <p:ph type="ftr" sz="quarter" idx="11"/>
          </p:nvPr>
        </p:nvSpPr>
        <p:spPr/>
        <p:txBody>
          <a:bodyPr/>
          <a:lstStyle/>
          <a:p>
            <a:r>
              <a:rPr lang="en-US"/>
              <a:t>ENGINEERING MANAGEMNET s#2</a:t>
            </a:r>
            <a:endParaRPr lang="en-US" dirty="0"/>
          </a:p>
        </p:txBody>
      </p:sp>
      <p:sp>
        <p:nvSpPr>
          <p:cNvPr id="3" name="Slide Number Placeholder 2"/>
          <p:cNvSpPr>
            <a:spLocks noGrp="1"/>
          </p:cNvSpPr>
          <p:nvPr>
            <p:ph type="sldNum" sz="quarter" idx="12"/>
          </p:nvPr>
        </p:nvSpPr>
        <p:spPr/>
        <p:txBody>
          <a:bodyPr/>
          <a:lstStyle/>
          <a:p>
            <a:fld id="{5302F49C-2F3C-4876-8F5D-36D26268A423}"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3" name="Slide Number Placeholder 2"/>
          <p:cNvSpPr>
            <a:spLocks noGrp="1"/>
          </p:cNvSpPr>
          <p:nvPr>
            <p:ph type="sldNum" sz="quarter" idx="12"/>
          </p:nvPr>
        </p:nvSpPr>
        <p:spPr/>
        <p:txBody>
          <a:bodyPr/>
          <a:lstStyle/>
          <a:p>
            <a:fld id="{5302F49C-2F3C-4876-8F5D-36D26268A423}" type="slidenum">
              <a:rPr lang="en-US" smtClean="0"/>
              <a:pPr/>
              <a:t>48</a:t>
            </a:fld>
            <a:endParaRPr lang="en-US" dirty="0"/>
          </a:p>
        </p:txBody>
      </p:sp>
      <p:graphicFrame>
        <p:nvGraphicFramePr>
          <p:cNvPr id="1026" name="Object 2"/>
          <p:cNvGraphicFramePr>
            <a:graphicFrameLocks noChangeAspect="1"/>
          </p:cNvGraphicFramePr>
          <p:nvPr/>
        </p:nvGraphicFramePr>
        <p:xfrm>
          <a:off x="0" y="533400"/>
          <a:ext cx="8915400" cy="5410200"/>
        </p:xfrm>
        <a:graphic>
          <a:graphicData uri="http://schemas.openxmlformats.org/presentationml/2006/ole">
            <mc:AlternateContent xmlns:mc="http://schemas.openxmlformats.org/markup-compatibility/2006">
              <mc:Choice xmlns:v="urn:schemas-microsoft-com:vml" Requires="v">
                <p:oleObj spid="_x0000_s1027" name="Photo Editor Photo" r:id="rId3" imgW="7621064" imgH="7059010" progId="">
                  <p:embed/>
                </p:oleObj>
              </mc:Choice>
              <mc:Fallback>
                <p:oleObj name="Photo Editor Photo" r:id="rId3" imgW="7621064" imgH="705901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3400"/>
                        <a:ext cx="89154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4000" dirty="0">
                <a:latin typeface="Times New Roman" pitchFamily="18" charset="0"/>
                <a:cs typeface="Times New Roman" pitchFamily="18" charset="0"/>
              </a:rPr>
              <a:t>PROJECT SCHEDULING METHODS</a:t>
            </a:r>
          </a:p>
        </p:txBody>
      </p:sp>
      <p:sp>
        <p:nvSpPr>
          <p:cNvPr id="3" name="Content Placeholder 2"/>
          <p:cNvSpPr>
            <a:spLocks noGrp="1"/>
          </p:cNvSpPr>
          <p:nvPr>
            <p:ph idx="1"/>
          </p:nvPr>
        </p:nvSpPr>
        <p:spPr>
          <a:xfrm>
            <a:off x="457200" y="1066800"/>
            <a:ext cx="8229600" cy="5059363"/>
          </a:xfrm>
        </p:spPr>
        <p:txBody>
          <a:bodyPr>
            <a:noAutofit/>
          </a:bodyPr>
          <a:lstStyle/>
          <a:p>
            <a:pPr marL="514350" indent="-514350">
              <a:buNone/>
            </a:pPr>
            <a:r>
              <a:rPr lang="en-US" sz="2800" b="1" dirty="0">
                <a:latin typeface="Times New Roman" pitchFamily="18" charset="0"/>
                <a:cs typeface="Times New Roman" pitchFamily="18" charset="0"/>
              </a:rPr>
              <a:t>2</a:t>
            </a:r>
            <a:r>
              <a:rPr lang="en-US" sz="2800" b="1" u="sng" dirty="0">
                <a:latin typeface="Arial" pitchFamily="34" charset="0"/>
                <a:cs typeface="Arial" pitchFamily="34" charset="0"/>
              </a:rPr>
              <a:t>. PERT CHART:</a:t>
            </a:r>
          </a:p>
          <a:p>
            <a:pPr marL="514350" indent="-514350">
              <a:buNone/>
            </a:pPr>
            <a:r>
              <a:rPr lang="en-US" sz="2800" dirty="0"/>
              <a:t> A </a:t>
            </a:r>
            <a:r>
              <a:rPr lang="en-US" sz="2800" b="1" dirty="0"/>
              <a:t>PERT chart</a:t>
            </a:r>
            <a:r>
              <a:rPr lang="en-US" sz="2800" dirty="0"/>
              <a:t> is a tool that can help project managers schedule, organize and coordinate tasks in their projects. It's a graphic representation of the timeline of a project.</a:t>
            </a:r>
          </a:p>
          <a:p>
            <a:pPr marL="514350" indent="-514350">
              <a:buNone/>
            </a:pPr>
            <a:endParaRPr lang="en-US" sz="2800" dirty="0"/>
          </a:p>
          <a:p>
            <a:pPr marL="514350" indent="-514350">
              <a:buNone/>
            </a:pPr>
            <a:endParaRPr lang="en-US" sz="2800" b="1" u="sng" dirty="0">
              <a:solidFill>
                <a:schemeClr val="tx2"/>
              </a:solidFill>
              <a:latin typeface="Arial" pitchFamily="34" charset="0"/>
              <a:cs typeface="Arial" pitchFamily="34" charset="0"/>
            </a:endParaRPr>
          </a:p>
        </p:txBody>
      </p:sp>
      <p:sp>
        <p:nvSpPr>
          <p:cNvPr id="8" name="Footer Placeholder 7"/>
          <p:cNvSpPr>
            <a:spLocks noGrp="1"/>
          </p:cNvSpPr>
          <p:nvPr>
            <p:ph type="ftr" sz="quarter" idx="11"/>
          </p:nvPr>
        </p:nvSpPr>
        <p:spPr/>
        <p:txBody>
          <a:bodyPr/>
          <a:lstStyle/>
          <a:p>
            <a:r>
              <a:rPr lang="en-US"/>
              <a:t>ENGINEERING MANAGEMNET s#2</a:t>
            </a:r>
            <a:endParaRPr lang="en-US" dirty="0"/>
          </a:p>
        </p:txBody>
      </p:sp>
      <p:sp>
        <p:nvSpPr>
          <p:cNvPr id="7" name="Slide Number Placeholder 6"/>
          <p:cNvSpPr>
            <a:spLocks noGrp="1"/>
          </p:cNvSpPr>
          <p:nvPr>
            <p:ph type="sldNum" sz="quarter" idx="12"/>
          </p:nvPr>
        </p:nvSpPr>
        <p:spPr/>
        <p:txBody>
          <a:bodyPr/>
          <a:lstStyle/>
          <a:p>
            <a:fld id="{5302F49C-2F3C-4876-8F5D-36D26268A423}"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Project Success</a:t>
            </a:r>
          </a:p>
        </p:txBody>
      </p:sp>
      <p:sp>
        <p:nvSpPr>
          <p:cNvPr id="3" name="Content Placeholder 2"/>
          <p:cNvSpPr>
            <a:spLocks noGrp="1"/>
          </p:cNvSpPr>
          <p:nvPr>
            <p:ph idx="1"/>
          </p:nvPr>
        </p:nvSpPr>
        <p:spPr/>
        <p:txBody>
          <a:bodyPr>
            <a:normAutofit/>
          </a:bodyPr>
          <a:lstStyle/>
          <a:p>
            <a:pPr lvl="1">
              <a:lnSpc>
                <a:spcPct val="150000"/>
              </a:lnSpc>
            </a:pPr>
            <a:r>
              <a:rPr lang="en-US" sz="2000" dirty="0">
                <a:latin typeface="Arial Black" pitchFamily="34" charset="0"/>
                <a:cs typeface="Times New Roman" pitchFamily="18" charset="0"/>
              </a:rPr>
              <a:t>The resulting information system is acceptable to the customer.</a:t>
            </a:r>
          </a:p>
          <a:p>
            <a:pPr lvl="1">
              <a:lnSpc>
                <a:spcPct val="150000"/>
              </a:lnSpc>
            </a:pPr>
            <a:r>
              <a:rPr lang="en-US" sz="2000" dirty="0">
                <a:latin typeface="Arial Black" pitchFamily="34" charset="0"/>
                <a:cs typeface="Times New Roman" pitchFamily="18" charset="0"/>
              </a:rPr>
              <a:t>The system was delivered “on time.”</a:t>
            </a:r>
          </a:p>
          <a:p>
            <a:pPr lvl="1">
              <a:lnSpc>
                <a:spcPct val="150000"/>
              </a:lnSpc>
            </a:pPr>
            <a:r>
              <a:rPr lang="en-US" sz="2000" dirty="0">
                <a:latin typeface="Arial Black" pitchFamily="34" charset="0"/>
                <a:cs typeface="Times New Roman" pitchFamily="18" charset="0"/>
              </a:rPr>
              <a:t>The system was delivered “within budget.”</a:t>
            </a:r>
          </a:p>
          <a:p>
            <a:pPr lvl="1">
              <a:lnSpc>
                <a:spcPct val="150000"/>
              </a:lnSpc>
            </a:pPr>
            <a:r>
              <a:rPr lang="en-US" sz="2000" dirty="0">
                <a:latin typeface="Arial Black" pitchFamily="34" charset="0"/>
                <a:cs typeface="Times New Roman" pitchFamily="18" charset="0"/>
              </a:rPr>
              <a:t>The system development process had a minimal impact on ongoing business operations.</a:t>
            </a:r>
            <a:r>
              <a:rPr lang="en-US" sz="2000" dirty="0">
                <a:latin typeface="Arial Black" pitchFamily="34" charset="0"/>
              </a:rPr>
              <a:t> </a:t>
            </a:r>
          </a:p>
          <a:p>
            <a:pPr>
              <a:lnSpc>
                <a:spcPct val="150000"/>
              </a:lnSpc>
            </a:pPr>
            <a:endParaRPr lang="en-US" sz="2000" b="1" dirty="0">
              <a:latin typeface="Arial Black" pitchFamily="34" charset="0"/>
              <a:cs typeface="Times New Roman" pitchFamily="18" charset="0"/>
            </a:endParaRPr>
          </a:p>
        </p:txBody>
      </p:sp>
      <p:sp>
        <p:nvSpPr>
          <p:cNvPr id="8" name="Footer Placeholder 7"/>
          <p:cNvSpPr>
            <a:spLocks noGrp="1"/>
          </p:cNvSpPr>
          <p:nvPr>
            <p:ph type="ftr" sz="quarter" idx="11"/>
          </p:nvPr>
        </p:nvSpPr>
        <p:spPr/>
        <p:txBody>
          <a:bodyPr/>
          <a:lstStyle/>
          <a:p>
            <a:r>
              <a:rPr lang="en-US"/>
              <a:t>ENGINEERING MANAGEMNET</a:t>
            </a:r>
          </a:p>
        </p:txBody>
      </p:sp>
      <p:sp>
        <p:nvSpPr>
          <p:cNvPr id="7" name="Slide Number Placeholder 6"/>
          <p:cNvSpPr>
            <a:spLocks noGrp="1"/>
          </p:cNvSpPr>
          <p:nvPr>
            <p:ph type="sldNum" sz="quarter" idx="12"/>
          </p:nvPr>
        </p:nvSpPr>
        <p:spPr/>
        <p:txBody>
          <a:bodyPr/>
          <a:lstStyle/>
          <a:p>
            <a:fld id="{5302F49C-2F3C-4876-8F5D-36D26268A423}"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latin typeface="Arial" pitchFamily="34" charset="0"/>
                <a:cs typeface="Arial" pitchFamily="34" charset="0"/>
              </a:rPr>
              <a:t>PERT CHART:</a:t>
            </a:r>
            <a:endParaRPr lang="en-US" dirty="0"/>
          </a:p>
        </p:txBody>
      </p:sp>
      <p:sp>
        <p:nvSpPr>
          <p:cNvPr id="6" name="Content Placeholder 5"/>
          <p:cNvSpPr>
            <a:spLocks noGrp="1"/>
          </p:cNvSpPr>
          <p:nvPr>
            <p:ph idx="1"/>
          </p:nvPr>
        </p:nvSpPr>
        <p:spPr/>
        <p:txBody>
          <a:bodyPr/>
          <a:lstStyle/>
          <a:p>
            <a:pPr>
              <a:buNone/>
            </a:pPr>
            <a:endParaRPr lang="en-US" dirty="0"/>
          </a:p>
        </p:txBody>
      </p:sp>
      <p:sp>
        <p:nvSpPr>
          <p:cNvPr id="3" name="Footer Placeholder 2"/>
          <p:cNvSpPr>
            <a:spLocks noGrp="1"/>
          </p:cNvSpPr>
          <p:nvPr>
            <p:ph type="ftr" sz="quarter" idx="11"/>
          </p:nvPr>
        </p:nvSpPr>
        <p:spPr/>
        <p:txBody>
          <a:bodyPr/>
          <a:lstStyle/>
          <a:p>
            <a:r>
              <a:rPr lang="en-US"/>
              <a:t>ENGINEERING MANAGEMNET s#2</a:t>
            </a:r>
            <a:endParaRPr lang="en-US" dirty="0"/>
          </a:p>
        </p:txBody>
      </p:sp>
      <p:sp>
        <p:nvSpPr>
          <p:cNvPr id="4" name="Slide Number Placeholder 3"/>
          <p:cNvSpPr>
            <a:spLocks noGrp="1"/>
          </p:cNvSpPr>
          <p:nvPr>
            <p:ph type="sldNum" sz="quarter" idx="12"/>
          </p:nvPr>
        </p:nvSpPr>
        <p:spPr/>
        <p:txBody>
          <a:bodyPr/>
          <a:lstStyle/>
          <a:p>
            <a:fld id="{5302F49C-2F3C-4876-8F5D-36D26268A423}" type="slidenum">
              <a:rPr lang="en-US" smtClean="0"/>
              <a:pPr/>
              <a:t>50</a:t>
            </a:fld>
            <a:endParaRPr lang="en-US" dirty="0"/>
          </a:p>
        </p:txBody>
      </p:sp>
      <p:graphicFrame>
        <p:nvGraphicFramePr>
          <p:cNvPr id="7" name="Table 6"/>
          <p:cNvGraphicFramePr>
            <a:graphicFrameLocks noGrp="1"/>
          </p:cNvGraphicFramePr>
          <p:nvPr/>
        </p:nvGraphicFramePr>
        <p:xfrm>
          <a:off x="228600" y="1371600"/>
          <a:ext cx="8610600" cy="487680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4876800">
                <a:tc>
                  <a:txBody>
                    <a:bodyPr/>
                    <a:lstStyle/>
                    <a:p>
                      <a:endParaRPr lang="en-US" dirty="0"/>
                    </a:p>
                  </a:txBody>
                  <a:tcPr/>
                </a:tc>
                <a:tc>
                  <a:txBody>
                    <a:bodyPr/>
                    <a:lstStyle/>
                    <a:p>
                      <a:r>
                        <a:rPr lang="en-US" sz="3200" b="0" i="0" u="sng" kern="1200" dirty="0">
                          <a:solidFill>
                            <a:schemeClr val="lt1"/>
                          </a:solidFill>
                          <a:latin typeface="Arial" pitchFamily="34" charset="0"/>
                          <a:ea typeface="+mn-ea"/>
                          <a:cs typeface="Arial" pitchFamily="34" charset="0"/>
                        </a:rPr>
                        <a:t>Dependency:</a:t>
                      </a:r>
                    </a:p>
                    <a:p>
                      <a:r>
                        <a:rPr lang="en-US" sz="3200" b="0" i="0" kern="1200" dirty="0">
                          <a:solidFill>
                            <a:schemeClr val="lt1"/>
                          </a:solidFill>
                          <a:latin typeface="Arial" pitchFamily="34" charset="0"/>
                          <a:ea typeface="+mn-ea"/>
                          <a:cs typeface="Arial" pitchFamily="34" charset="0"/>
                        </a:rPr>
                        <a:t>Links connect project tasks to indicate the time</a:t>
                      </a:r>
                      <a:r>
                        <a:rPr lang="en-US" sz="3200" b="1" i="0" kern="1200" dirty="0">
                          <a:solidFill>
                            <a:schemeClr val="lt1"/>
                          </a:solidFill>
                          <a:latin typeface="Arial" pitchFamily="34" charset="0"/>
                          <a:ea typeface="+mn-ea"/>
                          <a:cs typeface="Arial" pitchFamily="34" charset="0"/>
                        </a:rPr>
                        <a:t> </a:t>
                      </a:r>
                      <a:r>
                        <a:rPr lang="en-US" sz="3200" b="0" i="0" kern="1200" dirty="0">
                          <a:solidFill>
                            <a:schemeClr val="lt1"/>
                          </a:solidFill>
                          <a:latin typeface="Arial" pitchFamily="34" charset="0"/>
                          <a:ea typeface="+mn-ea"/>
                          <a:cs typeface="Arial" pitchFamily="34" charset="0"/>
                        </a:rPr>
                        <a:t>dependency</a:t>
                      </a:r>
                      <a:r>
                        <a:rPr lang="en-US" sz="3200" b="1" i="0" kern="1200" dirty="0">
                          <a:solidFill>
                            <a:schemeClr val="lt1"/>
                          </a:solidFill>
                          <a:latin typeface="Arial" pitchFamily="34" charset="0"/>
                          <a:ea typeface="+mn-ea"/>
                          <a:cs typeface="Arial" pitchFamily="34" charset="0"/>
                        </a:rPr>
                        <a:t> </a:t>
                      </a:r>
                      <a:r>
                        <a:rPr lang="en-US" sz="3200" b="0" i="0" kern="1200" dirty="0">
                          <a:solidFill>
                            <a:schemeClr val="lt1"/>
                          </a:solidFill>
                          <a:latin typeface="Arial" pitchFamily="34" charset="0"/>
                          <a:ea typeface="+mn-ea"/>
                          <a:cs typeface="Arial" pitchFamily="34" charset="0"/>
                        </a:rPr>
                        <a:t>relationship </a:t>
                      </a:r>
                    </a:p>
                    <a:p>
                      <a:r>
                        <a:rPr lang="en-US" sz="3200" b="0" i="0" kern="1200" dirty="0">
                          <a:solidFill>
                            <a:schemeClr val="lt1"/>
                          </a:solidFill>
                          <a:latin typeface="Arial" pitchFamily="34" charset="0"/>
                          <a:ea typeface="+mn-ea"/>
                          <a:cs typeface="Arial" pitchFamily="34" charset="0"/>
                        </a:rPr>
                        <a:t>among them</a:t>
                      </a:r>
                    </a:p>
                    <a:p>
                      <a:endParaRPr lang="en-US" dirty="0"/>
                    </a:p>
                  </a:txBody>
                  <a:tcPr/>
                </a:tc>
                <a:tc>
                  <a:txBody>
                    <a:bodyPr/>
                    <a:lstStyle/>
                    <a:p>
                      <a:r>
                        <a:rPr lang="en-US" sz="3200" b="0" i="0" u="sng" kern="1200" dirty="0">
                          <a:solidFill>
                            <a:schemeClr val="lt1"/>
                          </a:solidFill>
                          <a:latin typeface="Arial" pitchFamily="34" charset="0"/>
                          <a:ea typeface="+mn-ea"/>
                          <a:cs typeface="Arial" pitchFamily="34" charset="0"/>
                        </a:rPr>
                        <a:t>Lane:</a:t>
                      </a:r>
                    </a:p>
                    <a:p>
                      <a:r>
                        <a:rPr lang="en-US" sz="3200" b="0" i="0" kern="1200" dirty="0">
                          <a:solidFill>
                            <a:schemeClr val="lt1"/>
                          </a:solidFill>
                          <a:latin typeface="Arial" pitchFamily="34" charset="0"/>
                          <a:ea typeface="+mn-ea"/>
                          <a:cs typeface="Arial" pitchFamily="34" charset="0"/>
                        </a:rPr>
                        <a:t>A lane allows you to arrange your Pert Chart into horizontal zones separated by lines.</a:t>
                      </a:r>
                    </a:p>
                    <a:p>
                      <a:endParaRPr lang="en-US" dirty="0"/>
                    </a:p>
                  </a:txBody>
                  <a:tcPr/>
                </a:tc>
                <a:extLst>
                  <a:ext uri="{0D108BD9-81ED-4DB2-BD59-A6C34878D82A}">
                    <a16:rowId xmlns:a16="http://schemas.microsoft.com/office/drawing/2014/main" val="10000"/>
                  </a:ext>
                </a:extLst>
              </a:tr>
            </a:tbl>
          </a:graphicData>
        </a:graphic>
      </p:graphicFrame>
      <p:sp>
        <p:nvSpPr>
          <p:cNvPr id="8" name="Rectangle 7"/>
          <p:cNvSpPr/>
          <p:nvPr/>
        </p:nvSpPr>
        <p:spPr>
          <a:xfrm>
            <a:off x="381000" y="1295400"/>
            <a:ext cx="2438400" cy="5016758"/>
          </a:xfrm>
          <a:prstGeom prst="rect">
            <a:avLst/>
          </a:prstGeom>
        </p:spPr>
        <p:txBody>
          <a:bodyPr wrap="square">
            <a:spAutoFit/>
          </a:bodyPr>
          <a:lstStyle/>
          <a:p>
            <a:r>
              <a:rPr lang="en-US" sz="3200" u="sng" dirty="0">
                <a:solidFill>
                  <a:schemeClr val="bg1"/>
                </a:solidFill>
                <a:latin typeface="Arial" pitchFamily="34" charset="0"/>
                <a:cs typeface="Arial" pitchFamily="34" charset="0"/>
              </a:rPr>
              <a:t>Task:</a:t>
            </a:r>
          </a:p>
          <a:p>
            <a:r>
              <a:rPr lang="en-US" sz="3200" dirty="0">
                <a:solidFill>
                  <a:schemeClr val="bg1"/>
                </a:solidFill>
                <a:latin typeface="Arial" pitchFamily="34" charset="0"/>
                <a:cs typeface="Arial" pitchFamily="34" charset="0"/>
              </a:rPr>
              <a:t>In Visual model, a Task has:</a:t>
            </a:r>
          </a:p>
          <a:p>
            <a:r>
              <a:rPr lang="en-US" sz="3200" dirty="0">
                <a:solidFill>
                  <a:schemeClr val="bg1"/>
                </a:solidFill>
                <a:latin typeface="Arial" pitchFamily="34" charset="0"/>
                <a:cs typeface="Arial" pitchFamily="34" charset="0"/>
              </a:rPr>
              <a:t>Task Name</a:t>
            </a:r>
          </a:p>
          <a:p>
            <a:r>
              <a:rPr lang="en-US" sz="3200" dirty="0">
                <a:solidFill>
                  <a:schemeClr val="bg1"/>
                </a:solidFill>
                <a:latin typeface="Arial" pitchFamily="34" charset="0"/>
                <a:cs typeface="Arial" pitchFamily="34" charset="0"/>
              </a:rPr>
              <a:t>Task ID</a:t>
            </a:r>
          </a:p>
          <a:p>
            <a:r>
              <a:rPr lang="en-US" sz="3200" dirty="0">
                <a:solidFill>
                  <a:schemeClr val="bg1"/>
                </a:solidFill>
                <a:latin typeface="Arial" pitchFamily="34" charset="0"/>
                <a:cs typeface="Arial" pitchFamily="34" charset="0"/>
              </a:rPr>
              <a:t>Duration</a:t>
            </a:r>
          </a:p>
          <a:p>
            <a:r>
              <a:rPr lang="en-US" sz="3200" dirty="0">
                <a:solidFill>
                  <a:schemeClr val="bg1"/>
                </a:solidFill>
                <a:latin typeface="Arial" pitchFamily="34" charset="0"/>
                <a:cs typeface="Arial" pitchFamily="34" charset="0"/>
              </a:rPr>
              <a:t>Start Date and End Date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51</a:t>
            </a:fld>
            <a:endParaRPr lang="en-US" dirty="0"/>
          </a:p>
        </p:txBody>
      </p:sp>
      <p:pic>
        <p:nvPicPr>
          <p:cNvPr id="2050" name="Picture 2"/>
          <p:cNvPicPr>
            <a:picLocks noChangeAspect="1" noChangeArrowheads="1"/>
          </p:cNvPicPr>
          <p:nvPr/>
        </p:nvPicPr>
        <p:blipFill>
          <a:blip r:embed="rId2"/>
          <a:srcRect/>
          <a:stretch>
            <a:fillRect/>
          </a:stretch>
        </p:blipFill>
        <p:spPr bwMode="auto">
          <a:xfrm>
            <a:off x="27050" y="228600"/>
            <a:ext cx="9116949" cy="6400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676400"/>
            <a:ext cx="8229600" cy="2438400"/>
          </a:xfrm>
        </p:spPr>
        <p:txBody>
          <a:bodyPr>
            <a:normAutofit/>
          </a:bodyPr>
          <a:lstStyle/>
          <a:p>
            <a:r>
              <a:rPr lang="en-US" sz="4000" dirty="0">
                <a:latin typeface="Arial" pitchFamily="34" charset="0"/>
                <a:cs typeface="Arial" pitchFamily="34" charset="0"/>
              </a:rPr>
              <a:t>PROJECT RESOURCES</a:t>
            </a:r>
          </a:p>
        </p:txBody>
      </p:sp>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Project Resources</a:t>
            </a:r>
            <a:br>
              <a:rPr lang="en-US" dirty="0"/>
            </a:br>
            <a:endParaRPr lang="en-US" dirty="0"/>
          </a:p>
        </p:txBody>
      </p:sp>
      <p:sp>
        <p:nvSpPr>
          <p:cNvPr id="6" name="Content Placeholder 5"/>
          <p:cNvSpPr>
            <a:spLocks noGrp="1"/>
          </p:cNvSpPr>
          <p:nvPr>
            <p:ph idx="1"/>
          </p:nvPr>
        </p:nvSpPr>
        <p:spPr>
          <a:xfrm>
            <a:off x="457200" y="838200"/>
            <a:ext cx="8229600" cy="5287963"/>
          </a:xfrm>
        </p:spPr>
        <p:txBody>
          <a:bodyPr>
            <a:noAutofit/>
          </a:bodyPr>
          <a:lstStyle/>
          <a:p>
            <a:pPr marL="0" indent="0"/>
            <a:r>
              <a:rPr lang="en-US" b="1" dirty="0">
                <a:latin typeface="Arial" pitchFamily="34" charset="0"/>
                <a:cs typeface="Arial" pitchFamily="34" charset="0"/>
              </a:rPr>
              <a:t>A resource is a necessary asset whose main role is to help carry out a certain task or project. A resource can be a person, a team, a tool, finances, and time. Most projects require many different resources in order to be completed.</a:t>
            </a:r>
          </a:p>
          <a:p>
            <a:pPr marL="0" indent="0"/>
            <a:r>
              <a:rPr lang="en-US" b="1" dirty="0">
                <a:latin typeface="Arial" pitchFamily="34" charset="0"/>
                <a:cs typeface="Arial" pitchFamily="34" charset="0"/>
              </a:rPr>
              <a:t>Project resources are the people, capital, and/or material goods required for the successful execution and completion of a project. </a:t>
            </a:r>
          </a:p>
          <a:p>
            <a:pPr marL="0" indent="0"/>
            <a:endParaRPr lang="en-US" b="1" dirty="0">
              <a:latin typeface="Arial" pitchFamily="34" charset="0"/>
              <a:cs typeface="Arial" pitchFamily="34" charset="0"/>
            </a:endParaRPr>
          </a:p>
          <a:p>
            <a:pPr marL="0" indent="0"/>
            <a:endParaRPr lang="en-US"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US"/>
              <a:t>ENGINEERING MANAGEMNET s#2</a:t>
            </a:r>
            <a:endParaRPr lang="en-US" dirty="0"/>
          </a:p>
        </p:txBody>
      </p:sp>
      <p:sp>
        <p:nvSpPr>
          <p:cNvPr id="3" name="Slide Number Placeholder 2"/>
          <p:cNvSpPr>
            <a:spLocks noGrp="1"/>
          </p:cNvSpPr>
          <p:nvPr>
            <p:ph type="sldNum" sz="quarter" idx="12"/>
          </p:nvPr>
        </p:nvSpPr>
        <p:spPr/>
        <p:txBody>
          <a:bodyPr/>
          <a:lstStyle/>
          <a:p>
            <a:fld id="{5302F49C-2F3C-4876-8F5D-36D26268A423}"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solidFill>
                  <a:schemeClr val="tx1">
                    <a:lumMod val="95000"/>
                  </a:schemeClr>
                </a:solidFill>
              </a:rPr>
              <a:t>Resource allocation</a:t>
            </a:r>
            <a:endParaRPr lang="en-US" sz="4000" dirty="0">
              <a:latin typeface="Times New Roman" pitchFamily="18" charset="0"/>
              <a:cs typeface="Times New Roman" pitchFamily="18" charset="0"/>
            </a:endParaRPr>
          </a:p>
        </p:txBody>
      </p:sp>
      <p:sp>
        <p:nvSpPr>
          <p:cNvPr id="6" name="Content Placeholder 5"/>
          <p:cNvSpPr>
            <a:spLocks noGrp="1"/>
          </p:cNvSpPr>
          <p:nvPr>
            <p:ph idx="1"/>
          </p:nvPr>
        </p:nvSpPr>
        <p:spPr>
          <a:ln>
            <a:solidFill>
              <a:schemeClr val="tx1"/>
            </a:solidFill>
          </a:ln>
        </p:spPr>
        <p:txBody>
          <a:bodyPr>
            <a:normAutofit/>
          </a:bodyPr>
          <a:lstStyle/>
          <a:p>
            <a:r>
              <a:rPr lang="en-US" dirty="0">
                <a:solidFill>
                  <a:schemeClr val="tx1">
                    <a:lumMod val="95000"/>
                  </a:schemeClr>
                </a:solidFill>
              </a:rPr>
              <a:t>Resource allocation</a:t>
            </a:r>
            <a:r>
              <a:rPr lang="en-US" dirty="0"/>
              <a:t> helps you to choose the best available resources for your projects and manage them throughout the work, so you can avoid under or overutilization of your employees. Sadly, not all project managers use it to their advantage.</a:t>
            </a:r>
          </a:p>
        </p:txBody>
      </p:sp>
      <p:sp>
        <p:nvSpPr>
          <p:cNvPr id="3" name="Footer Placeholder 2"/>
          <p:cNvSpPr>
            <a:spLocks noGrp="1"/>
          </p:cNvSpPr>
          <p:nvPr>
            <p:ph type="ftr" sz="quarter" idx="11"/>
          </p:nvPr>
        </p:nvSpPr>
        <p:spPr/>
        <p:txBody>
          <a:bodyPr/>
          <a:lstStyle/>
          <a:p>
            <a:r>
              <a:rPr lang="en-US"/>
              <a:t>ENGINEERING MANAGEMNET s#2</a:t>
            </a:r>
            <a:endParaRPr lang="en-US" dirty="0"/>
          </a:p>
        </p:txBody>
      </p:sp>
      <p:sp>
        <p:nvSpPr>
          <p:cNvPr id="4" name="Slide Number Placeholder 3"/>
          <p:cNvSpPr>
            <a:spLocks noGrp="1"/>
          </p:cNvSpPr>
          <p:nvPr>
            <p:ph type="sldNum" sz="quarter" idx="12"/>
          </p:nvPr>
        </p:nvSpPr>
        <p:spPr/>
        <p:txBody>
          <a:bodyPr/>
          <a:lstStyle/>
          <a:p>
            <a:fld id="{5302F49C-2F3C-4876-8F5D-36D26268A423}"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914400"/>
          </a:xfrm>
        </p:spPr>
        <p:txBody>
          <a:bodyPr>
            <a:normAutofit/>
          </a:bodyPr>
          <a:lstStyle/>
          <a:p>
            <a:r>
              <a:rPr lang="en-US" sz="4000" dirty="0">
                <a:latin typeface="Arial" pitchFamily="34" charset="0"/>
                <a:cs typeface="Arial" pitchFamily="34" charset="0"/>
              </a:rPr>
              <a:t>Types of resources</a:t>
            </a:r>
          </a:p>
        </p:txBody>
      </p:sp>
      <p:sp>
        <p:nvSpPr>
          <p:cNvPr id="6" name="Content Placeholder 5"/>
          <p:cNvSpPr>
            <a:spLocks noGrp="1"/>
          </p:cNvSpPr>
          <p:nvPr>
            <p:ph idx="1"/>
          </p:nvPr>
        </p:nvSpPr>
        <p:spPr>
          <a:xfrm>
            <a:off x="457200" y="762000"/>
            <a:ext cx="8229600" cy="4572001"/>
          </a:xfrm>
        </p:spPr>
        <p:txBody>
          <a:bodyPr>
            <a:noAutofit/>
          </a:bodyPr>
          <a:lstStyle/>
          <a:p>
            <a:r>
              <a:rPr lang="en-US" dirty="0">
                <a:latin typeface="Arial" pitchFamily="34" charset="0"/>
                <a:cs typeface="Arial" pitchFamily="34" charset="0"/>
              </a:rPr>
              <a:t>All resources of project management process are important to get the project off the ground and successfully move it in the right direction. The more effort you put into thinking through these three types of project resources you will certainly need and start providing in advance to ensure that they are ready for you when you need them, the easier it will be for you to complete your project on time and on budget.</a:t>
            </a:r>
          </a:p>
        </p:txBody>
      </p:sp>
      <p:sp>
        <p:nvSpPr>
          <p:cNvPr id="3" name="Footer Placeholder 2"/>
          <p:cNvSpPr>
            <a:spLocks noGrp="1"/>
          </p:cNvSpPr>
          <p:nvPr>
            <p:ph type="ftr" sz="quarter" idx="11"/>
          </p:nvPr>
        </p:nvSpPr>
        <p:spPr/>
        <p:txBody>
          <a:bodyPr/>
          <a:lstStyle/>
          <a:p>
            <a:r>
              <a:rPr lang="en-US"/>
              <a:t>ENGINEERING MANAGEMNET s#2</a:t>
            </a:r>
            <a:endParaRPr lang="en-US" dirty="0"/>
          </a:p>
        </p:txBody>
      </p:sp>
      <p:sp>
        <p:nvSpPr>
          <p:cNvPr id="4" name="Slide Number Placeholder 3"/>
          <p:cNvSpPr>
            <a:spLocks noGrp="1"/>
          </p:cNvSpPr>
          <p:nvPr>
            <p:ph type="sldNum" sz="quarter" idx="12"/>
          </p:nvPr>
        </p:nvSpPr>
        <p:spPr/>
        <p:txBody>
          <a:bodyPr/>
          <a:lstStyle/>
          <a:p>
            <a:fld id="{5302F49C-2F3C-4876-8F5D-36D26268A423}"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latin typeface="Arial" pitchFamily="34" charset="0"/>
                <a:cs typeface="Arial" pitchFamily="34" charset="0"/>
              </a:rPr>
              <a:t>Types</a:t>
            </a:r>
            <a:r>
              <a:rPr lang="en-US" dirty="0"/>
              <a:t> of resources</a:t>
            </a:r>
          </a:p>
        </p:txBody>
      </p:sp>
      <p:sp>
        <p:nvSpPr>
          <p:cNvPr id="7" name="Content Placeholder 6"/>
          <p:cNvSpPr>
            <a:spLocks noGrp="1"/>
          </p:cNvSpPr>
          <p:nvPr>
            <p:ph idx="1"/>
          </p:nvPr>
        </p:nvSpPr>
        <p:spPr/>
        <p:txBody>
          <a:bodyPr>
            <a:normAutofit lnSpcReduction="10000"/>
          </a:bodyPr>
          <a:lstStyle/>
          <a:p>
            <a:pPr marL="514350" indent="-514350">
              <a:buFont typeface="+mj-lt"/>
              <a:buAutoNum type="arabicPeriod"/>
            </a:pPr>
            <a:r>
              <a:rPr lang="en-US" u="sng" dirty="0">
                <a:latin typeface="Arial" pitchFamily="34" charset="0"/>
                <a:cs typeface="Arial" pitchFamily="34" charset="0"/>
              </a:rPr>
              <a:t>People (Work Resources):</a:t>
            </a:r>
          </a:p>
          <a:p>
            <a:r>
              <a:rPr lang="en-US" dirty="0">
                <a:latin typeface="Arial" pitchFamily="34" charset="0"/>
                <a:cs typeface="Arial" pitchFamily="34" charset="0"/>
              </a:rPr>
              <a:t>Human resources are considered to have the most complex requirements than the other two types of project resources. Therefore, project managers should plan in advance and identify potential people to become part of the project team by making sure they are available and skilled for the project .</a:t>
            </a:r>
            <a:endParaRPr lang="en-US" u="sng" dirty="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latin typeface="Arial" pitchFamily="34" charset="0"/>
                <a:cs typeface="Arial" pitchFamily="34" charset="0"/>
              </a:rPr>
              <a:t>Types of resources</a:t>
            </a:r>
          </a:p>
        </p:txBody>
      </p:sp>
      <p:sp>
        <p:nvSpPr>
          <p:cNvPr id="6" name="Content Placeholder 5"/>
          <p:cNvSpPr>
            <a:spLocks noGrp="1"/>
          </p:cNvSpPr>
          <p:nvPr>
            <p:ph idx="1"/>
          </p:nvPr>
        </p:nvSpPr>
        <p:spPr/>
        <p:txBody>
          <a:bodyPr>
            <a:normAutofit lnSpcReduction="10000"/>
          </a:bodyPr>
          <a:lstStyle/>
          <a:p>
            <a:pPr marL="514350" indent="-514350">
              <a:buNone/>
            </a:pPr>
            <a:r>
              <a:rPr lang="en-US" dirty="0">
                <a:latin typeface="Arial" pitchFamily="34" charset="0"/>
                <a:cs typeface="Arial" pitchFamily="34" charset="0"/>
              </a:rPr>
              <a:t>2) </a:t>
            </a:r>
            <a:r>
              <a:rPr lang="en-US" u="sng" dirty="0">
                <a:latin typeface="Arial" pitchFamily="34" charset="0"/>
                <a:cs typeface="Arial" pitchFamily="34" charset="0"/>
              </a:rPr>
              <a:t>Capital (Cost Resources):</a:t>
            </a:r>
          </a:p>
          <a:p>
            <a:pPr marL="0" indent="0">
              <a:buNone/>
            </a:pPr>
            <a:r>
              <a:rPr lang="en-US" dirty="0">
                <a:latin typeface="Arial" pitchFamily="34" charset="0"/>
                <a:cs typeface="Arial" pitchFamily="34" charset="0"/>
              </a:rPr>
              <a:t>The second essential resource for successful project completion is capital. Generally, managing a budget for a particular project is one of the core skills that all project managers must have. As a project manager you need to be confident handling finances and costs so that every phase of the project goes smoothly.</a:t>
            </a:r>
            <a:endParaRPr lang="en-US" u="sng" dirty="0">
              <a:latin typeface="Arial" pitchFamily="34" charset="0"/>
              <a:cs typeface="Arial" pitchFamily="34" charset="0"/>
            </a:endParaRPr>
          </a:p>
          <a:p>
            <a:pPr marL="514350" indent="-514350">
              <a:buNone/>
            </a:pPr>
            <a:endParaRPr lang="en-US" u="sng" dirty="0">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a:t>ENGINEERING MANAGEMNET s#2</a:t>
            </a:r>
            <a:endParaRPr lang="en-US" dirty="0"/>
          </a:p>
        </p:txBody>
      </p:sp>
      <p:sp>
        <p:nvSpPr>
          <p:cNvPr id="4" name="Slide Number Placeholder 3"/>
          <p:cNvSpPr>
            <a:spLocks noGrp="1"/>
          </p:cNvSpPr>
          <p:nvPr>
            <p:ph type="sldNum" sz="quarter" idx="12"/>
          </p:nvPr>
        </p:nvSpPr>
        <p:spPr/>
        <p:txBody>
          <a:bodyPr/>
          <a:lstStyle/>
          <a:p>
            <a:fld id="{5302F49C-2F3C-4876-8F5D-36D26268A423}"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dirty="0">
                <a:latin typeface="Arial" pitchFamily="34" charset="0"/>
                <a:cs typeface="Arial" pitchFamily="34" charset="0"/>
              </a:rPr>
              <a:t>Types of resources</a:t>
            </a:r>
          </a:p>
        </p:txBody>
      </p:sp>
      <p:sp>
        <p:nvSpPr>
          <p:cNvPr id="3" name="Content Placeholder 2"/>
          <p:cNvSpPr>
            <a:spLocks noGrp="1"/>
          </p:cNvSpPr>
          <p:nvPr>
            <p:ph idx="1"/>
          </p:nvPr>
        </p:nvSpPr>
        <p:spPr>
          <a:xfrm>
            <a:off x="0" y="914400"/>
            <a:ext cx="9144000" cy="5181600"/>
          </a:xfrm>
        </p:spPr>
        <p:txBody>
          <a:bodyPr>
            <a:noAutofit/>
          </a:bodyPr>
          <a:lstStyle/>
          <a:p>
            <a:pPr>
              <a:buNone/>
            </a:pPr>
            <a:r>
              <a:rPr lang="en-US" dirty="0">
                <a:latin typeface="Arial" pitchFamily="34" charset="0"/>
                <a:cs typeface="Arial" pitchFamily="34" charset="0"/>
              </a:rPr>
              <a:t>3) </a:t>
            </a:r>
            <a:r>
              <a:rPr lang="en-US" u="sng" dirty="0">
                <a:latin typeface="Arial" pitchFamily="34" charset="0"/>
                <a:cs typeface="Arial" pitchFamily="34" charset="0"/>
              </a:rPr>
              <a:t>Material Goods (Material resources):</a:t>
            </a:r>
          </a:p>
          <a:p>
            <a:pPr fontAlgn="base"/>
            <a:r>
              <a:rPr lang="en-US" dirty="0">
                <a:latin typeface="Arial" pitchFamily="34" charset="0"/>
                <a:cs typeface="Arial" pitchFamily="34" charset="0"/>
              </a:rPr>
              <a:t>Projects also use up material resources that include different materials, supplies and/or items that are part of the project. Examples include:</a:t>
            </a:r>
          </a:p>
          <a:p>
            <a:pPr fontAlgn="base"/>
            <a:r>
              <a:rPr lang="en-US" dirty="0">
                <a:latin typeface="Arial" pitchFamily="34" charset="0"/>
                <a:cs typeface="Arial" pitchFamily="34" charset="0"/>
              </a:rPr>
              <a:t>Software licenses</a:t>
            </a:r>
          </a:p>
          <a:p>
            <a:pPr fontAlgn="base"/>
            <a:r>
              <a:rPr lang="en-US" dirty="0">
                <a:latin typeface="Arial" pitchFamily="34" charset="0"/>
                <a:cs typeface="Arial" pitchFamily="34" charset="0"/>
              </a:rPr>
              <a:t>Hardware like technical infrastructure such as cabling or switches for the IT equipment</a:t>
            </a:r>
          </a:p>
          <a:p>
            <a:pPr fontAlgn="base"/>
            <a:r>
              <a:rPr lang="en-US" dirty="0">
                <a:latin typeface="Arial" pitchFamily="34" charset="0"/>
                <a:cs typeface="Arial" pitchFamily="34" charset="0"/>
              </a:rPr>
              <a:t>Equipment or machinery</a:t>
            </a:r>
          </a:p>
          <a:p>
            <a:pPr marL="0" indent="0">
              <a:buNone/>
            </a:pPr>
            <a:endParaRPr lang="en-US" u="sng" dirty="0">
              <a:latin typeface="Arial" pitchFamily="34" charset="0"/>
              <a:cs typeface="Arial" pitchFamily="34" charset="0"/>
            </a:endParaRPr>
          </a:p>
          <a:p>
            <a:endParaRPr lang="en-US" u="sng"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a:latin typeface="Arial" pitchFamily="34" charset="0"/>
                <a:cs typeface="Arial" pitchFamily="34" charset="0"/>
              </a:rPr>
              <a:t>How to allocate resources</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4983163"/>
          </a:xfrm>
        </p:spPr>
        <p:txBody>
          <a:bodyPr>
            <a:noAutofit/>
          </a:bodyPr>
          <a:lstStyle/>
          <a:p>
            <a:pPr marL="514350" indent="-514350">
              <a:buAutoNum type="arabicPeriod"/>
            </a:pPr>
            <a:r>
              <a:rPr lang="en-US" dirty="0"/>
              <a:t>Know the project and the team</a:t>
            </a:r>
            <a:r>
              <a:rPr lang="en-US" dirty="0">
                <a:latin typeface="Arial" pitchFamily="34" charset="0"/>
                <a:cs typeface="Arial" pitchFamily="34" charset="0"/>
              </a:rPr>
              <a:t>.</a:t>
            </a:r>
          </a:p>
          <a:p>
            <a:pPr marL="514350" indent="-514350">
              <a:buAutoNum type="arabicPeriod"/>
            </a:pPr>
            <a:r>
              <a:rPr lang="en-US" dirty="0">
                <a:latin typeface="Arial" pitchFamily="34" charset="0"/>
                <a:cs typeface="Arial" pitchFamily="34" charset="0"/>
              </a:rPr>
              <a:t>Identify the risks. </a:t>
            </a:r>
            <a:r>
              <a:rPr lang="en-US" dirty="0" err="1">
                <a:latin typeface="Arial" pitchFamily="34" charset="0"/>
                <a:cs typeface="Arial" pitchFamily="34" charset="0"/>
              </a:rPr>
              <a:t>i.e</a:t>
            </a:r>
            <a:r>
              <a:rPr lang="en-US" dirty="0">
                <a:latin typeface="Arial" pitchFamily="34" charset="0"/>
                <a:cs typeface="Arial" pitchFamily="34" charset="0"/>
              </a:rPr>
              <a:t> delays due to emergencies</a:t>
            </a:r>
          </a:p>
          <a:p>
            <a:pPr marL="514350" indent="-514350">
              <a:buAutoNum type="arabicPeriod"/>
            </a:pPr>
            <a:r>
              <a:rPr lang="en-US" dirty="0">
                <a:latin typeface="Arial" pitchFamily="34" charset="0"/>
                <a:cs typeface="Arial" pitchFamily="34" charset="0"/>
              </a:rPr>
              <a:t>Focus the right track of project.</a:t>
            </a:r>
          </a:p>
          <a:p>
            <a:pPr marL="514350" indent="-514350">
              <a:buAutoNum type="arabicPeriod"/>
            </a:pPr>
            <a:r>
              <a:rPr lang="en-US" dirty="0">
                <a:latin typeface="Arial" pitchFamily="34" charset="0"/>
                <a:cs typeface="Arial" pitchFamily="34" charset="0"/>
              </a:rPr>
              <a:t>Analyze the project (collection of past and present data).</a:t>
            </a:r>
          </a:p>
          <a:p>
            <a:pPr marL="514350" indent="-514350">
              <a:buNone/>
            </a:pPr>
            <a:endParaRPr lang="en-US" dirty="0"/>
          </a:p>
        </p:txBody>
      </p:sp>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Types of Projects</a:t>
            </a:r>
            <a:br>
              <a:rPr lang="en-GB" b="1" dirty="0"/>
            </a:br>
            <a:endParaRPr lang="en-GB" dirty="0"/>
          </a:p>
        </p:txBody>
      </p:sp>
      <p:sp>
        <p:nvSpPr>
          <p:cNvPr id="3" name="Content Placeholder 2"/>
          <p:cNvSpPr>
            <a:spLocks noGrp="1"/>
          </p:cNvSpPr>
          <p:nvPr>
            <p:ph idx="1"/>
          </p:nvPr>
        </p:nvSpPr>
        <p:spPr/>
        <p:txBody>
          <a:bodyPr anchor="t"/>
          <a:lstStyle/>
          <a:p>
            <a:pPr marL="514350" indent="-514350">
              <a:buAutoNum type="arabicParenBoth"/>
            </a:pPr>
            <a:r>
              <a:rPr lang="en-GB" b="1" dirty="0"/>
              <a:t>Manufacturing Projects:</a:t>
            </a:r>
          </a:p>
          <a:p>
            <a:pPr marL="514350" indent="-514350">
              <a:buNone/>
            </a:pPr>
            <a:r>
              <a:rPr lang="en-GB" dirty="0"/>
              <a:t> vehicle, ship, aircraft, a piece of machinery etc.</a:t>
            </a:r>
          </a:p>
          <a:p>
            <a:pPr marL="514350" indent="-514350">
              <a:buNone/>
            </a:pPr>
            <a:r>
              <a:rPr lang="en-GB" b="1" dirty="0"/>
              <a:t>(2) Construction Projects:</a:t>
            </a:r>
          </a:p>
          <a:p>
            <a:pPr marL="514350" indent="-514350">
              <a:buNone/>
            </a:pPr>
            <a:r>
              <a:rPr lang="en-GB" dirty="0"/>
              <a:t>buildings, bridges, roads, tunnels etc. CHINA PAKISTAN ECONOMIC CORRIDOR.</a:t>
            </a:r>
          </a:p>
        </p:txBody>
      </p:sp>
      <p:sp>
        <p:nvSpPr>
          <p:cNvPr id="4" name="Footer Placeholder 3"/>
          <p:cNvSpPr>
            <a:spLocks noGrp="1"/>
          </p:cNvSpPr>
          <p:nvPr>
            <p:ph type="ftr" sz="quarter" idx="11"/>
          </p:nvPr>
        </p:nvSpPr>
        <p:spPr/>
        <p:txBody>
          <a:bodyPr/>
          <a:lstStyle/>
          <a:p>
            <a:r>
              <a:rPr lang="en-US"/>
              <a:t>ENGINEERING MANAGEMNET</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itchFamily="34" charset="0"/>
                <a:cs typeface="Arial" pitchFamily="34" charset="0"/>
              </a:rPr>
              <a:t>ADVANTAGES</a:t>
            </a:r>
          </a:p>
        </p:txBody>
      </p:sp>
      <p:sp>
        <p:nvSpPr>
          <p:cNvPr id="3" name="Content Placeholder 2"/>
          <p:cNvSpPr>
            <a:spLocks noGrp="1"/>
          </p:cNvSpPr>
          <p:nvPr>
            <p:ph idx="1"/>
          </p:nvPr>
        </p:nvSpPr>
        <p:spPr>
          <a:xfrm>
            <a:off x="457200" y="1295400"/>
            <a:ext cx="8229600" cy="4830763"/>
          </a:xfrm>
        </p:spPr>
        <p:txBody>
          <a:bodyPr>
            <a:noAutofit/>
          </a:bodyPr>
          <a:lstStyle/>
          <a:p>
            <a:r>
              <a:rPr lang="en-US" dirty="0">
                <a:latin typeface="Arial" pitchFamily="34" charset="0"/>
                <a:cs typeface="Arial" pitchFamily="34" charset="0"/>
              </a:rPr>
              <a:t>Maximizing resource efficiency: </a:t>
            </a:r>
            <a:r>
              <a:rPr lang="en-US" b="1" u="sng" dirty="0">
                <a:latin typeface="Arial" pitchFamily="34" charset="0"/>
                <a:cs typeface="Arial" pitchFamily="34" charset="0"/>
              </a:rPr>
              <a:t>Resource Utilization</a:t>
            </a:r>
            <a:endParaRPr lang="en-US" u="sng" dirty="0">
              <a:latin typeface="Arial" pitchFamily="34" charset="0"/>
              <a:cs typeface="Arial" pitchFamily="34" charset="0"/>
            </a:endParaRPr>
          </a:p>
          <a:p>
            <a:r>
              <a:rPr lang="en-US" dirty="0">
                <a:latin typeface="Arial" pitchFamily="34" charset="0"/>
                <a:cs typeface="Arial" pitchFamily="34" charset="0"/>
              </a:rPr>
              <a:t>Getting a bird's eye view of your project: </a:t>
            </a:r>
            <a:r>
              <a:rPr lang="en-US" b="1" u="sng" dirty="0">
                <a:latin typeface="Arial" pitchFamily="34" charset="0"/>
                <a:cs typeface="Arial" pitchFamily="34" charset="0"/>
              </a:rPr>
              <a:t>An overview</a:t>
            </a:r>
            <a:endParaRPr lang="en-US" u="sng" dirty="0">
              <a:latin typeface="Arial" pitchFamily="34" charset="0"/>
              <a:cs typeface="Arial" pitchFamily="34" charset="0"/>
            </a:endParaRPr>
          </a:p>
          <a:p>
            <a:r>
              <a:rPr lang="en-US" dirty="0">
                <a:latin typeface="Arial" pitchFamily="34" charset="0"/>
                <a:cs typeface="Arial" pitchFamily="34" charset="0"/>
              </a:rPr>
              <a:t>Preventing miscommunication mishaps: </a:t>
            </a:r>
            <a:r>
              <a:rPr lang="en-US" b="1" u="sng" dirty="0">
                <a:latin typeface="Arial" pitchFamily="34" charset="0"/>
                <a:cs typeface="Arial" pitchFamily="34" charset="0"/>
              </a:rPr>
              <a:t>Transparency</a:t>
            </a:r>
            <a:endParaRPr lang="en-US" u="sng" dirty="0">
              <a:latin typeface="Arial" pitchFamily="34" charset="0"/>
              <a:cs typeface="Arial" pitchFamily="34" charset="0"/>
            </a:endParaRPr>
          </a:p>
          <a:p>
            <a:r>
              <a:rPr lang="en-US" dirty="0">
                <a:latin typeface="Arial" pitchFamily="34" charset="0"/>
                <a:cs typeface="Arial" pitchFamily="34" charset="0"/>
              </a:rPr>
              <a:t>Predicting the future:</a:t>
            </a:r>
            <a:r>
              <a:rPr lang="en-US" u="sng" dirty="0">
                <a:latin typeface="Arial" pitchFamily="34" charset="0"/>
                <a:cs typeface="Arial" pitchFamily="34" charset="0"/>
              </a:rPr>
              <a:t> </a:t>
            </a:r>
            <a:r>
              <a:rPr lang="en-US" b="1" u="sng" dirty="0">
                <a:latin typeface="Arial" pitchFamily="34" charset="0"/>
                <a:cs typeface="Arial" pitchFamily="34" charset="0"/>
              </a:rPr>
              <a:t>Foreseeing and avoiding problems</a:t>
            </a:r>
            <a:endParaRPr lang="en-US" u="sng" dirty="0">
              <a:latin typeface="Arial" pitchFamily="34" charset="0"/>
              <a:cs typeface="Arial" pitchFamily="34" charset="0"/>
            </a:endParaRPr>
          </a:p>
          <a:p>
            <a:r>
              <a:rPr lang="en-US" dirty="0">
                <a:latin typeface="Arial" pitchFamily="34" charset="0"/>
                <a:cs typeface="Arial" pitchFamily="34" charset="0"/>
              </a:rPr>
              <a:t>Taking Control.</a:t>
            </a:r>
          </a:p>
          <a:p>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a:t>ENGINEERING MANAGEMNET s#2</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60</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Types of Projects</a:t>
            </a:r>
            <a:endParaRPr lang="en-GB" dirty="0"/>
          </a:p>
        </p:txBody>
      </p:sp>
      <p:sp>
        <p:nvSpPr>
          <p:cNvPr id="3" name="Content Placeholder 2"/>
          <p:cNvSpPr>
            <a:spLocks noGrp="1"/>
          </p:cNvSpPr>
          <p:nvPr>
            <p:ph idx="1"/>
          </p:nvPr>
        </p:nvSpPr>
        <p:spPr/>
        <p:txBody>
          <a:bodyPr/>
          <a:lstStyle/>
          <a:p>
            <a:r>
              <a:rPr lang="en-GB" b="1" dirty="0"/>
              <a:t>(3) Management Projects:</a:t>
            </a:r>
            <a:r>
              <a:rPr lang="en-GB" dirty="0"/>
              <a:t> </a:t>
            </a:r>
          </a:p>
          <a:p>
            <a:pPr>
              <a:buNone/>
            </a:pPr>
            <a:r>
              <a:rPr lang="en-GB" dirty="0"/>
              <a:t>This includes the organization or reorganization of work without necessarily producing a tangible result. Examples would be the design and testing of a new computer software package, relocation of a company’s headquarters or the production of a stage show.</a:t>
            </a:r>
          </a:p>
        </p:txBody>
      </p:sp>
      <p:sp>
        <p:nvSpPr>
          <p:cNvPr id="4" name="Footer Placeholder 3"/>
          <p:cNvSpPr>
            <a:spLocks noGrp="1"/>
          </p:cNvSpPr>
          <p:nvPr>
            <p:ph type="ftr" sz="quarter" idx="11"/>
          </p:nvPr>
        </p:nvSpPr>
        <p:spPr/>
        <p:txBody>
          <a:bodyPr/>
          <a:lstStyle/>
          <a:p>
            <a:r>
              <a:rPr lang="en-US"/>
              <a:t>ENGINEERING MANAGEMNET</a:t>
            </a:r>
            <a:endParaRPr lang="en-US" dirty="0"/>
          </a:p>
        </p:txBody>
      </p:sp>
      <p:sp>
        <p:nvSpPr>
          <p:cNvPr id="5" name="Slide Number Placeholder 4"/>
          <p:cNvSpPr>
            <a:spLocks noGrp="1"/>
          </p:cNvSpPr>
          <p:nvPr>
            <p:ph type="sldNum" sz="quarter" idx="12"/>
          </p:nvPr>
        </p:nvSpPr>
        <p:spPr/>
        <p:txBody>
          <a:bodyPr/>
          <a:lstStyle/>
          <a:p>
            <a:fld id="{5302F49C-2F3C-4876-8F5D-36D26268A423}"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Causes of Project Failure</a:t>
            </a:r>
          </a:p>
        </p:txBody>
      </p:sp>
      <p:sp>
        <p:nvSpPr>
          <p:cNvPr id="3" name="Content Placeholder 2"/>
          <p:cNvSpPr>
            <a:spLocks noGrp="1"/>
          </p:cNvSpPr>
          <p:nvPr>
            <p:ph idx="1"/>
          </p:nvPr>
        </p:nvSpPr>
        <p:spPr/>
        <p:txBody>
          <a:bodyPr>
            <a:normAutofit/>
          </a:bodyPr>
          <a:lstStyle/>
          <a:p>
            <a:pPr>
              <a:lnSpc>
                <a:spcPct val="95000"/>
              </a:lnSpc>
            </a:pPr>
            <a:r>
              <a:rPr lang="en-US" sz="2000" dirty="0">
                <a:latin typeface="Arial Black" pitchFamily="34" charset="0"/>
              </a:rPr>
              <a:t>Failure to establish upper-management commitment to the project</a:t>
            </a:r>
          </a:p>
          <a:p>
            <a:pPr>
              <a:lnSpc>
                <a:spcPct val="95000"/>
              </a:lnSpc>
            </a:pPr>
            <a:r>
              <a:rPr lang="en-US" sz="2000" dirty="0">
                <a:latin typeface="Arial Black" pitchFamily="34" charset="0"/>
              </a:rPr>
              <a:t>Lack of organization’s commitment to the methodology</a:t>
            </a:r>
          </a:p>
          <a:p>
            <a:pPr>
              <a:lnSpc>
                <a:spcPct val="95000"/>
              </a:lnSpc>
            </a:pPr>
            <a:r>
              <a:rPr lang="en-US" sz="2000" dirty="0">
                <a:latin typeface="Arial Black" pitchFamily="34" charset="0"/>
              </a:rPr>
              <a:t>Taking shortcuts through or around the methodology</a:t>
            </a:r>
          </a:p>
          <a:p>
            <a:pPr>
              <a:lnSpc>
                <a:spcPct val="95000"/>
              </a:lnSpc>
            </a:pPr>
            <a:r>
              <a:rPr lang="en-US" sz="2000" dirty="0">
                <a:latin typeface="Arial Black" pitchFamily="34" charset="0"/>
              </a:rPr>
              <a:t>Poor expectations management</a:t>
            </a:r>
          </a:p>
          <a:p>
            <a:pPr lvl="1">
              <a:lnSpc>
                <a:spcPct val="95000"/>
              </a:lnSpc>
            </a:pPr>
            <a:r>
              <a:rPr lang="en-US" sz="2000" b="1" dirty="0">
                <a:latin typeface="Arial Black" pitchFamily="34" charset="0"/>
                <a:cs typeface="Times New Roman" pitchFamily="18" charset="0"/>
              </a:rPr>
              <a:t>Feature creep</a:t>
            </a:r>
            <a:r>
              <a:rPr lang="en-US" sz="2000" dirty="0">
                <a:latin typeface="Arial Black" pitchFamily="34" charset="0"/>
                <a:cs typeface="Times New Roman" pitchFamily="18" charset="0"/>
              </a:rPr>
              <a:t>– uncontrolled addition of technical features to a system.</a:t>
            </a:r>
          </a:p>
          <a:p>
            <a:pPr lvl="1">
              <a:lnSpc>
                <a:spcPct val="95000"/>
              </a:lnSpc>
            </a:pPr>
            <a:r>
              <a:rPr lang="en-US" sz="2000" b="1" dirty="0">
                <a:latin typeface="Arial Black" pitchFamily="34" charset="0"/>
                <a:cs typeface="Times New Roman" pitchFamily="18" charset="0"/>
              </a:rPr>
              <a:t>Scope creep</a:t>
            </a:r>
            <a:r>
              <a:rPr lang="en-US" sz="2000" dirty="0">
                <a:latin typeface="Arial Black" pitchFamily="34" charset="0"/>
                <a:cs typeface="Times New Roman" pitchFamily="18" charset="0"/>
              </a:rPr>
              <a:t> – unexpected and gradual growth of requirements during an information systems project</a:t>
            </a:r>
            <a:endParaRPr lang="en-US" sz="2000" dirty="0">
              <a:latin typeface="Arial Black" pitchFamily="34" charset="0"/>
            </a:endParaRPr>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Management Functions</a:t>
            </a:r>
          </a:p>
        </p:txBody>
      </p:sp>
      <p:sp>
        <p:nvSpPr>
          <p:cNvPr id="4" name="Footer Placeholder 3"/>
          <p:cNvSpPr>
            <a:spLocks noGrp="1"/>
          </p:cNvSpPr>
          <p:nvPr>
            <p:ph type="ftr" sz="quarter" idx="11"/>
          </p:nvPr>
        </p:nvSpPr>
        <p:spPr/>
        <p:txBody>
          <a:bodyPr/>
          <a:lstStyle/>
          <a:p>
            <a:r>
              <a:rPr lang="en-US"/>
              <a:t>ENGINEERING MANAGEMNET</a:t>
            </a:r>
          </a:p>
        </p:txBody>
      </p:sp>
      <p:sp>
        <p:nvSpPr>
          <p:cNvPr id="5" name="Slide Number Placeholder 4"/>
          <p:cNvSpPr>
            <a:spLocks noGrp="1"/>
          </p:cNvSpPr>
          <p:nvPr>
            <p:ph type="sldNum" sz="quarter" idx="12"/>
          </p:nvPr>
        </p:nvSpPr>
        <p:spPr/>
        <p:txBody>
          <a:bodyPr/>
          <a:lstStyle/>
          <a:p>
            <a:fld id="{5302F49C-2F3C-4876-8F5D-36D26268A423}" type="slidenum">
              <a:rPr lang="en-US" smtClean="0"/>
              <a:pPr/>
              <a:t>9</a:t>
            </a:fld>
            <a:endParaRPr lang="en-US"/>
          </a:p>
        </p:txBody>
      </p:sp>
      <p:sp>
        <p:nvSpPr>
          <p:cNvPr id="7" name="Content Placeholder 6"/>
          <p:cNvSpPr>
            <a:spLocks noGrp="1"/>
          </p:cNvSpPr>
          <p:nvPr>
            <p:ph idx="1"/>
          </p:nvPr>
        </p:nvSpPr>
        <p:spPr/>
        <p:txBody>
          <a:bodyPr>
            <a:normAutofit fontScale="62500" lnSpcReduction="20000"/>
          </a:bodyPr>
          <a:lstStyle/>
          <a:p>
            <a:pPr>
              <a:lnSpc>
                <a:spcPct val="160000"/>
              </a:lnSpc>
            </a:pPr>
            <a:r>
              <a:rPr lang="en-US" b="1" dirty="0"/>
              <a:t>Scoping</a:t>
            </a:r>
            <a:r>
              <a:rPr lang="en-US" dirty="0"/>
              <a:t> – setting the boundaries of the project</a:t>
            </a:r>
          </a:p>
          <a:p>
            <a:pPr>
              <a:lnSpc>
                <a:spcPct val="160000"/>
              </a:lnSpc>
            </a:pPr>
            <a:r>
              <a:rPr lang="en-US" b="1" dirty="0"/>
              <a:t>Planning</a:t>
            </a:r>
            <a:r>
              <a:rPr lang="en-US" dirty="0"/>
              <a:t> – identifying the tasks required to complete the project</a:t>
            </a:r>
          </a:p>
          <a:p>
            <a:pPr>
              <a:lnSpc>
                <a:spcPct val="160000"/>
              </a:lnSpc>
            </a:pPr>
            <a:r>
              <a:rPr lang="en-US" b="1" dirty="0"/>
              <a:t>Estimating</a:t>
            </a:r>
            <a:r>
              <a:rPr lang="en-US" dirty="0"/>
              <a:t> – identifying the resources required to complete the project</a:t>
            </a:r>
          </a:p>
          <a:p>
            <a:pPr>
              <a:lnSpc>
                <a:spcPct val="160000"/>
              </a:lnSpc>
            </a:pPr>
            <a:r>
              <a:rPr lang="en-US" b="1" dirty="0"/>
              <a:t>Scheduling</a:t>
            </a:r>
            <a:r>
              <a:rPr lang="en-US" dirty="0"/>
              <a:t> – developing the plan to complete the project</a:t>
            </a:r>
          </a:p>
          <a:p>
            <a:pPr>
              <a:lnSpc>
                <a:spcPct val="160000"/>
              </a:lnSpc>
            </a:pPr>
            <a:r>
              <a:rPr lang="en-US" b="1" dirty="0"/>
              <a:t>Organizing</a:t>
            </a:r>
            <a:r>
              <a:rPr lang="en-US" dirty="0"/>
              <a:t> – making sure members understand their roles and responsibilities</a:t>
            </a:r>
          </a:p>
          <a:p>
            <a:pPr>
              <a:lnSpc>
                <a:spcPct val="160000"/>
              </a:lnSpc>
            </a:pPr>
            <a:r>
              <a:rPr lang="en-US" b="1" dirty="0"/>
              <a:t>Directing</a:t>
            </a:r>
            <a:r>
              <a:rPr lang="en-US" dirty="0"/>
              <a:t> – Directing the project processes.</a:t>
            </a:r>
          </a:p>
          <a:p>
            <a:pPr>
              <a:lnSpc>
                <a:spcPct val="160000"/>
              </a:lnSpc>
            </a:pPr>
            <a:r>
              <a:rPr lang="en-US" b="1" dirty="0"/>
              <a:t>Controlling</a:t>
            </a:r>
            <a:r>
              <a:rPr lang="en-US" dirty="0"/>
              <a:t> – monitoring progress</a:t>
            </a:r>
          </a:p>
          <a:p>
            <a:pPr>
              <a:lnSpc>
                <a:spcPct val="160000"/>
              </a:lnSpc>
            </a:pPr>
            <a:r>
              <a:rPr lang="en-US" b="1" dirty="0"/>
              <a:t>Closing</a:t>
            </a:r>
            <a:r>
              <a:rPr lang="en-US" dirty="0"/>
              <a:t> – assessing success and failure</a:t>
            </a:r>
          </a:p>
          <a:p>
            <a:pPr>
              <a:lnSpc>
                <a:spcPct val="160000"/>
              </a:lnSpc>
              <a:buNone/>
            </a:pPr>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F67BBD-42C9-4369-AF93-61947999A6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555E2A-6608-4821-BC58-35B1BFED91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36a61b-1c07-4c54-877e-78e656093f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98FD50-17D8-4F4F-B1DB-BA6258FA71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3122</TotalTime>
  <Words>2253</Words>
  <Application>Microsoft Office PowerPoint</Application>
  <PresentationFormat>On-screen Show (4:3)</PresentationFormat>
  <Paragraphs>311</Paragraphs>
  <Slides>60</Slides>
  <Notes>3</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Custom Design</vt:lpstr>
      <vt:lpstr>Office Theme</vt:lpstr>
      <vt:lpstr>PROJECT MANAGEMENT</vt:lpstr>
      <vt:lpstr>PowerPoint Presentation</vt:lpstr>
      <vt:lpstr>PowerPoint Presentation</vt:lpstr>
      <vt:lpstr>INTRODUCTION:</vt:lpstr>
      <vt:lpstr>Measures of Project Success</vt:lpstr>
      <vt:lpstr>Types of Projects </vt:lpstr>
      <vt:lpstr>Types of Projects</vt:lpstr>
      <vt:lpstr>Causes of Project Failure</vt:lpstr>
      <vt:lpstr>Project Management Functions</vt:lpstr>
      <vt:lpstr>Role of project management:</vt:lpstr>
      <vt:lpstr>Role of project management</vt:lpstr>
      <vt:lpstr>Role of project management</vt:lpstr>
      <vt:lpstr>PROJECT LIFE CYCLE</vt:lpstr>
      <vt:lpstr>Introduction </vt:lpstr>
      <vt:lpstr>Introduction </vt:lpstr>
      <vt:lpstr>Introduction </vt:lpstr>
      <vt:lpstr>PROJECT LIFE CYCLE STAGES:</vt:lpstr>
      <vt:lpstr>PowerPoint Presentation</vt:lpstr>
      <vt:lpstr>PROJECT LIFE CYCLE STAGES:</vt:lpstr>
      <vt:lpstr>PROJECT LIFE CYCLE STAGES:</vt:lpstr>
      <vt:lpstr>PROJECT LIFE CYCLE STAGES.</vt:lpstr>
      <vt:lpstr>Software project development life cycle</vt:lpstr>
      <vt:lpstr>Software project development life cycle</vt:lpstr>
      <vt:lpstr>Software project development life cycle</vt:lpstr>
      <vt:lpstr>Software project development life cycle</vt:lpstr>
      <vt:lpstr>Software project development life cycle</vt:lpstr>
      <vt:lpstr>Software project development life cycle</vt:lpstr>
      <vt:lpstr>Software project development life cycle</vt:lpstr>
      <vt:lpstr>Software project development life cycle</vt:lpstr>
      <vt:lpstr>Software project development life cycle</vt:lpstr>
      <vt:lpstr>Software project development life cycle</vt:lpstr>
      <vt:lpstr>Examples of computer based projects</vt:lpstr>
      <vt:lpstr>Standard Methodologies used for project management</vt:lpstr>
      <vt:lpstr>Introduction </vt:lpstr>
      <vt:lpstr>Introduction </vt:lpstr>
      <vt:lpstr>Standard methodology</vt:lpstr>
      <vt:lpstr>Standard methodology</vt:lpstr>
      <vt:lpstr>Critical Path Method</vt:lpstr>
      <vt:lpstr>PowerPoint Presentation</vt:lpstr>
      <vt:lpstr>PERT</vt:lpstr>
      <vt:lpstr>PERT</vt:lpstr>
      <vt:lpstr>PowerPoint Presentation</vt:lpstr>
      <vt:lpstr>WORK BREAK DOWN STRUCTURE AND PROJECT SCHEDULING METHODS</vt:lpstr>
      <vt:lpstr>The Work Break Down Structure (WBS)</vt:lpstr>
      <vt:lpstr>Work break down structure examples</vt:lpstr>
      <vt:lpstr>PowerPoint Presentation</vt:lpstr>
      <vt:lpstr>PROJECT SCHEDULING METHODS</vt:lpstr>
      <vt:lpstr>PowerPoint Presentation</vt:lpstr>
      <vt:lpstr>PROJECT SCHEDULING METHODS</vt:lpstr>
      <vt:lpstr>PERT CHART:</vt:lpstr>
      <vt:lpstr>PowerPoint Presentation</vt:lpstr>
      <vt:lpstr>PROJECT RESOURCES</vt:lpstr>
      <vt:lpstr>Project Resources </vt:lpstr>
      <vt:lpstr>Resource allocation</vt:lpstr>
      <vt:lpstr>Types of resources</vt:lpstr>
      <vt:lpstr>Types of resources</vt:lpstr>
      <vt:lpstr>Types of resources</vt:lpstr>
      <vt:lpstr>Types of resources</vt:lpstr>
      <vt:lpstr>How to allocate resources </vt:lpstr>
      <vt:lpstr>ADVANTAGES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Aqsa</dc:creator>
  <cp:lastModifiedBy>Adil Mir Korejo</cp:lastModifiedBy>
  <cp:revision>107</cp:revision>
  <dcterms:created xsi:type="dcterms:W3CDTF">2019-12-14T15:58:43Z</dcterms:created>
  <dcterms:modified xsi:type="dcterms:W3CDTF">2021-02-19T04:34:24Z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