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7385E38-F52B-43D2-93A9-4DC79EB5E5F2}" type="datetimeFigureOut">
              <a:rPr lang="en-US" smtClean="0"/>
              <a:pPr/>
              <a:t>1/25/2021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385E38-F52B-43D2-93A9-4DC79EB5E5F2}" type="datetimeFigureOut">
              <a:rPr lang="en-US" smtClean="0"/>
              <a:pPr/>
              <a:t>1/25/2021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385E38-F52B-43D2-93A9-4DC79EB5E5F2}" type="datetimeFigureOut">
              <a:rPr lang="en-US" smtClean="0"/>
              <a:pPr/>
              <a:t>1/25/2021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385E38-F52B-43D2-93A9-4DC79EB5E5F2}" type="datetimeFigureOut">
              <a:rPr lang="en-US" smtClean="0"/>
              <a:pPr/>
              <a:t>1/25/2021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385E38-F52B-43D2-93A9-4DC79EB5E5F2}" type="datetimeFigureOut">
              <a:rPr lang="en-US" smtClean="0"/>
              <a:pPr/>
              <a:t>1/25/2021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7385E38-F52B-43D2-93A9-4DC79EB5E5F2}" type="datetimeFigureOut">
              <a:rPr lang="en-US" smtClean="0"/>
              <a:pPr/>
              <a:t>1/25/2021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7385E38-F52B-43D2-93A9-4DC79EB5E5F2}" type="datetimeFigureOut">
              <a:rPr lang="en-US" smtClean="0"/>
              <a:pPr/>
              <a:t>1/25/2021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7385E38-F52B-43D2-93A9-4DC79EB5E5F2}" type="datetimeFigureOut">
              <a:rPr lang="en-US" smtClean="0"/>
              <a:pPr/>
              <a:t>1/25/2021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85E38-F52B-43D2-93A9-4DC79EB5E5F2}" type="datetimeFigureOut">
              <a:rPr lang="en-US" smtClean="0"/>
              <a:pPr/>
              <a:t>1/25/2021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85E38-F52B-43D2-93A9-4DC79EB5E5F2}" type="datetimeFigureOut">
              <a:rPr lang="en-US" smtClean="0"/>
              <a:pPr/>
              <a:t>1/25/2021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85E38-F52B-43D2-93A9-4DC79EB5E5F2}" type="datetimeFigureOut">
              <a:rPr lang="en-US" smtClean="0"/>
              <a:pPr/>
              <a:t>1/25/2021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39EF75-FAFE-4664-AC2F-5837E38E7F7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85E38-F52B-43D2-93A9-4DC79EB5E5F2}" type="datetimeFigureOut">
              <a:rPr lang="en-US" smtClean="0"/>
              <a:pPr/>
              <a:t>1/25/2021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9EF75-FAFE-4664-AC2F-5837E38E7F7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ositivepsychology.com/gratitude-meditation-happiness/" TargetMode="External"/><Relationship Id="rId2" Type="http://schemas.openxmlformats.org/officeDocument/2006/relationships/hyperlink" Target="https://positivepsychology.com/benefits-of-mindfulne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ositivepsychology.com/subjective-well-be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ositivepsychology.com/work-recovery-fundamental-elem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8715404" cy="1470025"/>
          </a:xfrm>
        </p:spPr>
        <p:txBody>
          <a:bodyPr/>
          <a:lstStyle/>
          <a:p>
            <a:r>
              <a:rPr lang="en-GB" dirty="0" smtClean="0"/>
              <a:t>Stress management</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1"/>
            <a:ext cx="9143999"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 y="0"/>
            <a:ext cx="9144000" cy="685799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 y="0"/>
            <a:ext cx="9144000" cy="68579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 tips for managing stress</a:t>
            </a:r>
            <a:endParaRPr lang="en-GB" dirty="0"/>
          </a:p>
        </p:txBody>
      </p:sp>
      <p:sp>
        <p:nvSpPr>
          <p:cNvPr id="3" name="Content Placeholder 2"/>
          <p:cNvSpPr>
            <a:spLocks noGrp="1"/>
          </p:cNvSpPr>
          <p:nvPr>
            <p:ph idx="1"/>
          </p:nvPr>
        </p:nvSpPr>
        <p:spPr/>
        <p:txBody>
          <a:bodyPr>
            <a:normAutofit fontScale="62500" lnSpcReduction="20000"/>
          </a:bodyPr>
          <a:lstStyle/>
          <a:p>
            <a:r>
              <a:rPr lang="en-GB" b="1" dirty="0"/>
              <a:t>1. Understand your stress</a:t>
            </a:r>
            <a:endParaRPr lang="en-GB" dirty="0"/>
          </a:p>
          <a:p>
            <a:r>
              <a:rPr lang="en-GB" dirty="0"/>
              <a:t>How do you stress? It can be different for everybody. By understanding what stress looks like for you, you can be better prepared, and reach for your stress management toolbox when needed.</a:t>
            </a:r>
          </a:p>
          <a:p>
            <a:pPr>
              <a:buNone/>
            </a:pPr>
            <a:r>
              <a:rPr lang="en-GB" dirty="0"/>
              <a:t> </a:t>
            </a:r>
          </a:p>
          <a:p>
            <a:r>
              <a:rPr lang="en-GB" b="1" dirty="0"/>
              <a:t>2. Identify your stress sources</a:t>
            </a:r>
            <a:endParaRPr lang="en-GB" dirty="0"/>
          </a:p>
          <a:p>
            <a:r>
              <a:rPr lang="en-GB" dirty="0"/>
              <a:t>What causes you to be stressed? Be it work, family, change or any of the other potential thousand triggers.</a:t>
            </a:r>
          </a:p>
          <a:p>
            <a:pPr>
              <a:buNone/>
            </a:pPr>
            <a:r>
              <a:rPr lang="en-GB" dirty="0"/>
              <a:t> </a:t>
            </a:r>
          </a:p>
          <a:p>
            <a:r>
              <a:rPr lang="en-GB" b="1" dirty="0"/>
              <a:t>3. Learn to recognize stress signals</a:t>
            </a:r>
            <a:endParaRPr lang="en-GB" dirty="0"/>
          </a:p>
          <a:p>
            <a:r>
              <a:rPr lang="en-GB" dirty="0"/>
              <a:t>We all process stress differently so it’s important to be aware of your individual stress symptoms. What are your internal alarm bells? Low tolerance, headaches, stomach pains or a combination from the </a:t>
            </a:r>
            <a:r>
              <a:rPr lang="en-GB" dirty="0" smtClean="0"/>
              <a:t>above Symptoms </a:t>
            </a:r>
            <a:r>
              <a:rPr lang="en-GB" dirty="0"/>
              <a:t>of stress</a:t>
            </a:r>
            <a:r>
              <a:rPr lang="en-GB" dirty="0" smtClean="0"/>
              <a:t>’.</a:t>
            </a:r>
            <a:endParaRPr lang="en-GB"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Stress management</a:t>
            </a:r>
            <a:endParaRPr lang="en-GB" dirty="0"/>
          </a:p>
        </p:txBody>
      </p:sp>
      <p:sp>
        <p:nvSpPr>
          <p:cNvPr id="3" name="Content Placeholder 2"/>
          <p:cNvSpPr>
            <a:spLocks noGrp="1"/>
          </p:cNvSpPr>
          <p:nvPr>
            <p:ph idx="1"/>
          </p:nvPr>
        </p:nvSpPr>
        <p:spPr/>
        <p:txBody>
          <a:bodyPr>
            <a:normAutofit fontScale="70000" lnSpcReduction="20000"/>
          </a:bodyPr>
          <a:lstStyle/>
          <a:p>
            <a:r>
              <a:rPr lang="en-GB" b="1" dirty="0"/>
              <a:t>4. Recognize your stress strategies</a:t>
            </a:r>
            <a:endParaRPr lang="en-GB" dirty="0"/>
          </a:p>
          <a:p>
            <a:r>
              <a:rPr lang="en-GB" dirty="0"/>
              <a:t>What is your go-to tactic for calming down? These can be </a:t>
            </a:r>
            <a:r>
              <a:rPr lang="en-GB" dirty="0" smtClean="0"/>
              <a:t>behaviours </a:t>
            </a:r>
            <a:r>
              <a:rPr lang="en-GB" dirty="0"/>
              <a:t>learned over years and sometimes aren’t the healthy option. For example, some people cope with stress by self-medicating with alcohol or overeating</a:t>
            </a:r>
            <a:r>
              <a:rPr lang="en-GB" dirty="0" smtClean="0"/>
              <a:t>.</a:t>
            </a:r>
          </a:p>
          <a:p>
            <a:pPr>
              <a:buNone/>
            </a:pPr>
            <a:r>
              <a:rPr lang="en-GB" dirty="0"/>
              <a:t> </a:t>
            </a:r>
          </a:p>
          <a:p>
            <a:r>
              <a:rPr lang="en-GB" b="1" dirty="0"/>
              <a:t>5. Implement healthy stress management strategies</a:t>
            </a:r>
            <a:endParaRPr lang="en-GB" dirty="0"/>
          </a:p>
          <a:p>
            <a:r>
              <a:rPr lang="en-GB" dirty="0"/>
              <a:t>It’s good to be </a:t>
            </a:r>
            <a:r>
              <a:rPr lang="en-GB" b="1" dirty="0">
                <a:hlinkClick r:id="rId2"/>
              </a:rPr>
              <a:t>mindful</a:t>
            </a:r>
            <a:r>
              <a:rPr lang="en-GB" dirty="0"/>
              <a:t> of any current unhealthy coping </a:t>
            </a:r>
            <a:r>
              <a:rPr lang="en-GB" dirty="0" smtClean="0"/>
              <a:t>behaviours </a:t>
            </a:r>
            <a:r>
              <a:rPr lang="en-GB" dirty="0"/>
              <a:t>so you can switch them out for a healthy option. For example, if overeating is your current go to, you could </a:t>
            </a:r>
            <a:r>
              <a:rPr lang="en-GB" b="1" dirty="0">
                <a:hlinkClick r:id="rId3"/>
              </a:rPr>
              <a:t>practice meditation</a:t>
            </a:r>
            <a:r>
              <a:rPr lang="en-GB" dirty="0"/>
              <a:t> instead, or make a decision to phone a friend to chat through your situation. The American Psychological Association suggest that switching out one </a:t>
            </a:r>
            <a:r>
              <a:rPr lang="en-GB" dirty="0" smtClean="0"/>
              <a:t>behaviour </a:t>
            </a:r>
            <a:r>
              <a:rPr lang="en-GB" dirty="0"/>
              <a:t>at a time is most effective in creating positive change.</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Stress management</a:t>
            </a:r>
            <a:endParaRPr lang="en-GB" dirty="0"/>
          </a:p>
        </p:txBody>
      </p:sp>
      <p:sp>
        <p:nvSpPr>
          <p:cNvPr id="3" name="Content Placeholder 2"/>
          <p:cNvSpPr>
            <a:spLocks noGrp="1"/>
          </p:cNvSpPr>
          <p:nvPr>
            <p:ph idx="1"/>
          </p:nvPr>
        </p:nvSpPr>
        <p:spPr/>
        <p:txBody>
          <a:bodyPr>
            <a:normAutofit fontScale="70000" lnSpcReduction="20000"/>
          </a:bodyPr>
          <a:lstStyle/>
          <a:p>
            <a:r>
              <a:rPr lang="en-GB" b="1" dirty="0"/>
              <a:t>6. Make self-care a priority</a:t>
            </a:r>
            <a:endParaRPr lang="en-GB" dirty="0"/>
          </a:p>
          <a:p>
            <a:r>
              <a:rPr lang="en-GB" dirty="0"/>
              <a:t>When we make time for ourselves, we put our well-being before others. This can feel selfish to start, but it is like the airplane analogy—we must put our own oxygen mask on before we can assist others. The simplest things that </a:t>
            </a:r>
            <a:r>
              <a:rPr lang="en-GB" b="1" dirty="0">
                <a:hlinkClick r:id="rId2"/>
              </a:rPr>
              <a:t>promote well-being</a:t>
            </a:r>
            <a:r>
              <a:rPr lang="en-GB" dirty="0"/>
              <a:t>, such as enough sleep, food, downtime, and exercise are often the ones overlooked.</a:t>
            </a:r>
          </a:p>
          <a:p>
            <a:r>
              <a:rPr lang="en-GB" i="1" dirty="0"/>
              <a:t>Self-care is group-care. </a:t>
            </a:r>
            <a:endParaRPr lang="en-GB" dirty="0"/>
          </a:p>
          <a:p>
            <a:pPr>
              <a:buNone/>
            </a:pPr>
            <a:r>
              <a:rPr lang="en-GB" i="1" dirty="0"/>
              <a:t> </a:t>
            </a:r>
            <a:endParaRPr lang="en-GB" dirty="0"/>
          </a:p>
          <a:p>
            <a:r>
              <a:rPr lang="en-GB" b="1" dirty="0"/>
              <a:t>7. Ask for support when needed</a:t>
            </a:r>
            <a:endParaRPr lang="en-GB" dirty="0"/>
          </a:p>
          <a:p>
            <a:r>
              <a:rPr lang="en-GB" dirty="0"/>
              <a:t>If you’re feeling overwhelmed, reach out to a friend or family member you can talk to. Speaking with a healthcare professional can also reduce stress, and help us learn healthier coping strategies.</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Workplace/organizational stress</a:t>
            </a:r>
            <a:endParaRPr lang="en-GB" dirty="0"/>
          </a:p>
        </p:txBody>
      </p:sp>
      <p:sp>
        <p:nvSpPr>
          <p:cNvPr id="3" name="Content Placeholder 2"/>
          <p:cNvSpPr>
            <a:spLocks noGrp="1"/>
          </p:cNvSpPr>
          <p:nvPr>
            <p:ph idx="1"/>
          </p:nvPr>
        </p:nvSpPr>
        <p:spPr/>
        <p:txBody>
          <a:bodyPr/>
          <a:lstStyle/>
          <a:p>
            <a:r>
              <a:rPr lang="en-GB" b="1" dirty="0"/>
              <a:t>Stress Management In The Workplace</a:t>
            </a:r>
          </a:p>
          <a:p>
            <a:r>
              <a:rPr lang="en-GB" dirty="0"/>
              <a:t>Whether it be extended hours, near impossible deadlines, demanding colleagues or unappreciative bosses, </a:t>
            </a:r>
            <a:r>
              <a:rPr lang="en-GB" b="1" dirty="0">
                <a:hlinkClick r:id="rId2"/>
              </a:rPr>
              <a:t>workplace stress</a:t>
            </a:r>
            <a:r>
              <a:rPr lang="en-GB" dirty="0"/>
              <a:t> is something many people are familiar with.</a:t>
            </a:r>
          </a:p>
          <a:p>
            <a:pPr>
              <a:buNone/>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Workplace/organizational stress</a:t>
            </a:r>
            <a:endParaRPr lang="en-GB" dirty="0"/>
          </a:p>
        </p:txBody>
      </p:sp>
      <p:sp>
        <p:nvSpPr>
          <p:cNvPr id="3" name="Content Placeholder 2"/>
          <p:cNvSpPr>
            <a:spLocks noGrp="1"/>
          </p:cNvSpPr>
          <p:nvPr>
            <p:ph idx="1"/>
          </p:nvPr>
        </p:nvSpPr>
        <p:spPr/>
        <p:txBody>
          <a:bodyPr/>
          <a:lstStyle/>
          <a:p>
            <a:r>
              <a:rPr lang="en-GB" dirty="0"/>
              <a:t>According to the World Health Organization’s definition, occupational or work-related psychosocial stress “is the response people may have when presented with work demands and pressures that are not matched to their knowledge and abilities and which challenge their ability to cope.” (</a:t>
            </a:r>
            <a:r>
              <a:rPr lang="en-GB" dirty="0" err="1"/>
              <a:t>Leka</a:t>
            </a:r>
            <a:r>
              <a:rPr lang="en-GB" dirty="0"/>
              <a:t>, Griffiths, &amp; Cox, 2003)</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Workplace/organizational stress</a:t>
            </a:r>
            <a:endParaRPr lang="en-GB" dirty="0"/>
          </a:p>
        </p:txBody>
      </p:sp>
      <p:sp>
        <p:nvSpPr>
          <p:cNvPr id="3" name="Content Placeholder 2"/>
          <p:cNvSpPr>
            <a:spLocks noGrp="1"/>
          </p:cNvSpPr>
          <p:nvPr>
            <p:ph idx="1"/>
          </p:nvPr>
        </p:nvSpPr>
        <p:spPr/>
        <p:txBody>
          <a:bodyPr>
            <a:normAutofit/>
          </a:bodyPr>
          <a:lstStyle/>
          <a:p>
            <a:r>
              <a:rPr lang="en-GB" dirty="0"/>
              <a:t>But the effects of workplace stress aren’t simply isolated to the workplace; they spill over into our personal relationships, our home lives, and our overall productivity.</a:t>
            </a:r>
          </a:p>
          <a:p>
            <a:r>
              <a:rPr lang="en-GB" dirty="0"/>
              <a:t>Duke University found that workplace stress was responsible for over 70% of workplace accidents, 50% of </a:t>
            </a:r>
            <a:r>
              <a:rPr lang="en-GB" dirty="0" smtClean="0"/>
              <a:t>absenteeism</a:t>
            </a:r>
            <a:r>
              <a:rPr lang="en-GB" dirty="0"/>
              <a:t> </a:t>
            </a:r>
            <a:r>
              <a:rPr lang="en-GB" dirty="0" smtClean="0"/>
              <a:t>(“</a:t>
            </a:r>
            <a:r>
              <a:rPr lang="en-GB" dirty="0"/>
              <a:t>Stress Facts in the Workplace,” 2018).</a:t>
            </a:r>
          </a:p>
          <a:p>
            <a:pPr>
              <a:buNone/>
            </a:pPr>
            <a:endParaRPr lang="en-GB" dirty="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wo+Different+Kinds+of+Stress.jpg"/>
          <p:cNvPicPr>
            <a:picLocks noGrp="1" noChangeAspect="1"/>
          </p:cNvPicPr>
          <p:nvPr>
            <p:ph idx="4294967295"/>
          </p:nvPr>
        </p:nvPicPr>
        <p:blipFill>
          <a:blip r:embed="rId2"/>
          <a:stretch>
            <a:fillRect/>
          </a:stretch>
        </p:blipFill>
        <p:spPr>
          <a:xfrm>
            <a:off x="428596" y="446662"/>
            <a:ext cx="8286808" cy="598273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Practical implementation to reduce stress</a:t>
            </a:r>
            <a:endParaRPr lang="en-GB" dirty="0"/>
          </a:p>
        </p:txBody>
      </p:sp>
      <p:pic>
        <p:nvPicPr>
          <p:cNvPr id="1026" name="Picture 2"/>
          <p:cNvPicPr>
            <a:picLocks noGrp="1" noChangeAspect="1" noChangeArrowheads="1"/>
          </p:cNvPicPr>
          <p:nvPr>
            <p:ph idx="1"/>
          </p:nvPr>
        </p:nvPicPr>
        <p:blipFill>
          <a:blip r:embed="rId2"/>
          <a:srcRect/>
          <a:stretch>
            <a:fillRect/>
          </a:stretch>
        </p:blipFill>
        <p:spPr bwMode="auto">
          <a:xfrm>
            <a:off x="571472" y="1720056"/>
            <a:ext cx="8143932" cy="485221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9710B7-D07D-46CB-93D8-65B99A722540}"/>
</file>

<file path=customXml/itemProps2.xml><?xml version="1.0" encoding="utf-8"?>
<ds:datastoreItem xmlns:ds="http://schemas.openxmlformats.org/officeDocument/2006/customXml" ds:itemID="{546E383C-BE37-4AFE-8E54-E0DF838C1E8C}"/>
</file>

<file path=customXml/itemProps3.xml><?xml version="1.0" encoding="utf-8"?>
<ds:datastoreItem xmlns:ds="http://schemas.openxmlformats.org/officeDocument/2006/customXml" ds:itemID="{DC662E85-C50F-4765-B936-5B7011BD4957}"/>
</file>

<file path=docProps/app.xml><?xml version="1.0" encoding="utf-8"?>
<Properties xmlns="http://schemas.openxmlformats.org/officeDocument/2006/extended-properties" xmlns:vt="http://schemas.openxmlformats.org/officeDocument/2006/docPropsVTypes">
  <TotalTime>48</TotalTime>
  <Words>293</Words>
  <Application>Microsoft Office PowerPoint</Application>
  <PresentationFormat>On-screen Show (4:3)</PresentationFormat>
  <Paragraphs>32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Stress management</vt:lpstr>
      <vt:lpstr>7 tips for managing stress</vt:lpstr>
      <vt:lpstr>Stress management</vt:lpstr>
      <vt:lpstr>Stress management</vt:lpstr>
      <vt:lpstr>Workplace/organizational stress</vt:lpstr>
      <vt:lpstr>Workplace/organizational stress</vt:lpstr>
      <vt:lpstr>Workplace/organizational stress</vt:lpstr>
      <vt:lpstr>Slide 8</vt:lpstr>
      <vt:lpstr>Practical implementation to reduce stress</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management</dc:title>
  <dc:creator>Adil Mir Korejo</dc:creator>
  <cp:lastModifiedBy>Adil Mir Korejo</cp:lastModifiedBy>
  <cp:revision>6</cp:revision>
  <dcterms:created xsi:type="dcterms:W3CDTF">2021-01-24T16:53:29Z</dcterms:created>
  <dcterms:modified xsi:type="dcterms:W3CDTF">2021-01-25T04:08:16Z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